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4"/>
  </p:sldMasterIdLst>
  <p:notesMasterIdLst>
    <p:notesMasterId r:id="rId26"/>
  </p:notesMasterIdLst>
  <p:handoutMasterIdLst>
    <p:handoutMasterId r:id="rId27"/>
  </p:handoutMasterIdLst>
  <p:sldIdLst>
    <p:sldId id="326" r:id="rId5"/>
    <p:sldId id="365" r:id="rId6"/>
    <p:sldId id="363" r:id="rId7"/>
    <p:sldId id="375" r:id="rId8"/>
    <p:sldId id="376" r:id="rId9"/>
    <p:sldId id="377" r:id="rId10"/>
    <p:sldId id="379" r:id="rId11"/>
    <p:sldId id="380" r:id="rId12"/>
    <p:sldId id="381" r:id="rId13"/>
    <p:sldId id="383" r:id="rId14"/>
    <p:sldId id="382" r:id="rId15"/>
    <p:sldId id="366" r:id="rId16"/>
    <p:sldId id="384" r:id="rId17"/>
    <p:sldId id="385" r:id="rId18"/>
    <p:sldId id="372" r:id="rId19"/>
    <p:sldId id="386" r:id="rId20"/>
    <p:sldId id="387" r:id="rId21"/>
    <p:sldId id="388" r:id="rId22"/>
    <p:sldId id="389" r:id="rId23"/>
    <p:sldId id="390" r:id="rId24"/>
    <p:sldId id="344" r:id="rId25"/>
  </p:sldIdLst>
  <p:sldSz cx="9144000" cy="6858000" type="screen4x3"/>
  <p:notesSz cx="9940925" cy="6808788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45">
          <p15:clr>
            <a:srgbClr val="A4A3A4"/>
          </p15:clr>
        </p15:guide>
        <p15:guide id="2" pos="313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CC00"/>
    <a:srgbClr val="33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3" autoAdjust="0"/>
    <p:restoredTop sz="93792" autoAdjust="0"/>
  </p:normalViewPr>
  <p:slideViewPr>
    <p:cSldViewPr>
      <p:cViewPr varScale="1">
        <p:scale>
          <a:sx n="67" d="100"/>
          <a:sy n="67" d="100"/>
        </p:scale>
        <p:origin x="1260" y="5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10" d="100"/>
          <a:sy n="110" d="100"/>
        </p:scale>
        <p:origin x="-612" y="-90"/>
      </p:cViewPr>
      <p:guideLst>
        <p:guide orient="horz" pos="2145"/>
        <p:guide pos="313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microsoft.com/office/2016/11/relationships/changesInfo" Target="changesInfos/changesInfo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UIRHEAD, Marina (EAST LONDON NHS FOUNDATION TRUST)" userId="f942f412-281f-420f-8ee0-46c7e1670253" providerId="ADAL" clId="{CCF98EA1-420B-4E71-9391-08CC1A073AA2}"/>
    <pc:docChg chg="undo custSel modSld">
      <pc:chgData name="MUIRHEAD, Marina (EAST LONDON NHS FOUNDATION TRUST)" userId="f942f412-281f-420f-8ee0-46c7e1670253" providerId="ADAL" clId="{CCF98EA1-420B-4E71-9391-08CC1A073AA2}" dt="2021-06-08T11:03:12.291" v="235" actId="20577"/>
      <pc:docMkLst>
        <pc:docMk/>
      </pc:docMkLst>
      <pc:sldChg chg="modSp mod">
        <pc:chgData name="MUIRHEAD, Marina (EAST LONDON NHS FOUNDATION TRUST)" userId="f942f412-281f-420f-8ee0-46c7e1670253" providerId="ADAL" clId="{CCF98EA1-420B-4E71-9391-08CC1A073AA2}" dt="2021-06-08T11:00:11.639" v="24" actId="20577"/>
        <pc:sldMkLst>
          <pc:docMk/>
          <pc:sldMk cId="1169047001" sldId="326"/>
        </pc:sldMkLst>
        <pc:spChg chg="mod">
          <ac:chgData name="MUIRHEAD, Marina (EAST LONDON NHS FOUNDATION TRUST)" userId="f942f412-281f-420f-8ee0-46c7e1670253" providerId="ADAL" clId="{CCF98EA1-420B-4E71-9391-08CC1A073AA2}" dt="2021-06-08T11:00:11.639" v="24" actId="20577"/>
          <ac:spMkLst>
            <pc:docMk/>
            <pc:sldMk cId="1169047001" sldId="326"/>
            <ac:spMk id="5" creationId="{AE4D8B7C-2CFE-42CE-8299-E4A3BBCB00E7}"/>
          </ac:spMkLst>
        </pc:spChg>
      </pc:sldChg>
      <pc:sldChg chg="modSp mod">
        <pc:chgData name="MUIRHEAD, Marina (EAST LONDON NHS FOUNDATION TRUST)" userId="f942f412-281f-420f-8ee0-46c7e1670253" providerId="ADAL" clId="{CCF98EA1-420B-4E71-9391-08CC1A073AA2}" dt="2021-06-08T11:02:10.592" v="222" actId="14734"/>
        <pc:sldMkLst>
          <pc:docMk/>
          <pc:sldMk cId="3278642902" sldId="372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2:10.592" v="222" actId="14734"/>
          <ac:graphicFrameMkLst>
            <pc:docMk/>
            <pc:sldMk cId="3278642902" sldId="372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0:30.895" v="52" actId="20577"/>
        <pc:sldMkLst>
          <pc:docMk/>
          <pc:sldMk cId="2382386691" sldId="376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0:30.895" v="52" actId="20577"/>
          <ac:graphicFrameMkLst>
            <pc:docMk/>
            <pc:sldMk cId="2382386691" sldId="376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0:56.738" v="57" actId="20577"/>
        <pc:sldMkLst>
          <pc:docMk/>
          <pc:sldMk cId="1897510129" sldId="381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0:56.738" v="57" actId="20577"/>
          <ac:graphicFrameMkLst>
            <pc:docMk/>
            <pc:sldMk cId="1897510129" sldId="381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2:26.060" v="224" actId="207"/>
        <pc:sldMkLst>
          <pc:docMk/>
          <pc:sldMk cId="3703856116" sldId="386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2:26.060" v="224" actId="207"/>
          <ac:graphicFrameMkLst>
            <pc:docMk/>
            <pc:sldMk cId="3703856116" sldId="386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2:45.630" v="227" actId="13926"/>
        <pc:sldMkLst>
          <pc:docMk/>
          <pc:sldMk cId="1942585046" sldId="387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2:45.630" v="227" actId="13926"/>
          <ac:graphicFrameMkLst>
            <pc:docMk/>
            <pc:sldMk cId="1942585046" sldId="387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3:07.556" v="231" actId="207"/>
        <pc:sldMkLst>
          <pc:docMk/>
          <pc:sldMk cId="3209092784" sldId="388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3:07.556" v="231" actId="207"/>
          <ac:graphicFrameMkLst>
            <pc:docMk/>
            <pc:sldMk cId="3209092784" sldId="388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CCF98EA1-420B-4E71-9391-08CC1A073AA2}" dt="2021-06-08T11:03:12.291" v="235" actId="20577"/>
        <pc:sldMkLst>
          <pc:docMk/>
          <pc:sldMk cId="3939265865" sldId="389"/>
        </pc:sldMkLst>
        <pc:graphicFrameChg chg="modGraphic">
          <ac:chgData name="MUIRHEAD, Marina (EAST LONDON NHS FOUNDATION TRUST)" userId="f942f412-281f-420f-8ee0-46c7e1670253" providerId="ADAL" clId="{CCF98EA1-420B-4E71-9391-08CC1A073AA2}" dt="2021-06-08T11:03:12.291" v="235" actId="20577"/>
          <ac:graphicFrameMkLst>
            <pc:docMk/>
            <pc:sldMk cId="3939265865" sldId="389"/>
            <ac:graphicFrameMk id="8" creationId="{A27C8BA0-4A6B-4265-98A9-25946E87019B}"/>
          </ac:graphicFrameMkLst>
        </pc:graphicFrameChg>
      </pc:sldChg>
    </pc:docChg>
  </pc:docChgLst>
  <pc:docChgLst>
    <pc:chgData name="MUIRHEAD, Marina (EAST LONDON NHS FOUNDATION TRUST)" userId="f942f412-281f-420f-8ee0-46c7e1670253" providerId="ADAL" clId="{D885E6FC-E35B-495B-97D9-9FB627EED9FE}"/>
    <pc:docChg chg="custSel modSld">
      <pc:chgData name="MUIRHEAD, Marina (EAST LONDON NHS FOUNDATION TRUST)" userId="f942f412-281f-420f-8ee0-46c7e1670253" providerId="ADAL" clId="{D885E6FC-E35B-495B-97D9-9FB627EED9FE}" dt="2021-07-12T14:47:41.542" v="231" actId="207"/>
      <pc:docMkLst>
        <pc:docMk/>
      </pc:docMkLst>
      <pc:sldChg chg="modSp mod">
        <pc:chgData name="MUIRHEAD, Marina (EAST LONDON NHS FOUNDATION TRUST)" userId="f942f412-281f-420f-8ee0-46c7e1670253" providerId="ADAL" clId="{D885E6FC-E35B-495B-97D9-9FB627EED9FE}" dt="2021-07-12T14:39:56.491" v="20" actId="20577"/>
        <pc:sldMkLst>
          <pc:docMk/>
          <pc:sldMk cId="1169047001" sldId="326"/>
        </pc:sldMkLst>
        <pc:spChg chg="mod">
          <ac:chgData name="MUIRHEAD, Marina (EAST LONDON NHS FOUNDATION TRUST)" userId="f942f412-281f-420f-8ee0-46c7e1670253" providerId="ADAL" clId="{D885E6FC-E35B-495B-97D9-9FB627EED9FE}" dt="2021-07-12T14:39:45.263" v="8" actId="20577"/>
          <ac:spMkLst>
            <pc:docMk/>
            <pc:sldMk cId="1169047001" sldId="326"/>
            <ac:spMk id="2" creationId="{6F89432D-CCD3-47E1-8528-D707B9D581DD}"/>
          </ac:spMkLst>
        </pc:spChg>
        <pc:spChg chg="mod">
          <ac:chgData name="MUIRHEAD, Marina (EAST LONDON NHS FOUNDATION TRUST)" userId="f942f412-281f-420f-8ee0-46c7e1670253" providerId="ADAL" clId="{D885E6FC-E35B-495B-97D9-9FB627EED9FE}" dt="2021-07-12T14:39:56.491" v="20" actId="20577"/>
          <ac:spMkLst>
            <pc:docMk/>
            <pc:sldMk cId="1169047001" sldId="326"/>
            <ac:spMk id="5" creationId="{AE4D8B7C-2CFE-42CE-8299-E4A3BBCB00E7}"/>
          </ac:spMkLst>
        </pc:spChg>
      </pc:sldChg>
      <pc:sldChg chg="modSp mod">
        <pc:chgData name="MUIRHEAD, Marina (EAST LONDON NHS FOUNDATION TRUST)" userId="f942f412-281f-420f-8ee0-46c7e1670253" providerId="ADAL" clId="{D885E6FC-E35B-495B-97D9-9FB627EED9FE}" dt="2021-07-12T14:47:12.939" v="111" actId="20577"/>
        <pc:sldMkLst>
          <pc:docMk/>
          <pc:sldMk cId="4050748471" sldId="366"/>
        </pc:sldMkLst>
        <pc:graphicFrameChg chg="modGraphic">
          <ac:chgData name="MUIRHEAD, Marina (EAST LONDON NHS FOUNDATION TRUST)" userId="f942f412-281f-420f-8ee0-46c7e1670253" providerId="ADAL" clId="{D885E6FC-E35B-495B-97D9-9FB627EED9FE}" dt="2021-07-12T14:47:12.939" v="111" actId="20577"/>
          <ac:graphicFrameMkLst>
            <pc:docMk/>
            <pc:sldMk cId="4050748471" sldId="366"/>
            <ac:graphicFrameMk id="8" creationId="{A27C8BA0-4A6B-4265-98A9-25946E87019B}"/>
          </ac:graphicFrameMkLst>
        </pc:graphicFrameChg>
      </pc:sldChg>
      <pc:sldChg chg="modSp mod">
        <pc:chgData name="MUIRHEAD, Marina (EAST LONDON NHS FOUNDATION TRUST)" userId="f942f412-281f-420f-8ee0-46c7e1670253" providerId="ADAL" clId="{D885E6FC-E35B-495B-97D9-9FB627EED9FE}" dt="2021-07-12T14:47:41.542" v="231" actId="207"/>
        <pc:sldMkLst>
          <pc:docMk/>
          <pc:sldMk cId="973449640" sldId="384"/>
        </pc:sldMkLst>
        <pc:graphicFrameChg chg="modGraphic">
          <ac:chgData name="MUIRHEAD, Marina (EAST LONDON NHS FOUNDATION TRUST)" userId="f942f412-281f-420f-8ee0-46c7e1670253" providerId="ADAL" clId="{D885E6FC-E35B-495B-97D9-9FB627EED9FE}" dt="2021-07-12T14:47:41.542" v="231" actId="207"/>
          <ac:graphicFrameMkLst>
            <pc:docMk/>
            <pc:sldMk cId="973449640" sldId="384"/>
            <ac:graphicFrameMk id="8" creationId="{A27C8BA0-4A6B-4265-98A9-25946E87019B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3191" y="0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3191" y="6468348"/>
            <a:ext cx="4307734" cy="34044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577" tIns="45789" rIns="91577" bIns="45789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3BC51D13-FEF6-466B-9CC6-E7EE2DFFD29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155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630891" y="0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/>
          <a:lstStyle>
            <a:lvl1pPr algn="r">
              <a:defRPr sz="1200"/>
            </a:lvl1pPr>
          </a:lstStyle>
          <a:p>
            <a:fld id="{DC6A0C65-D13F-4520-8374-4468924DD8B6}" type="datetimeFigureOut">
              <a:rPr lang="en-GB" smtClean="0"/>
              <a:t>12/07/2021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268663" y="511175"/>
            <a:ext cx="3403600" cy="25527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77" tIns="45789" rIns="91577" bIns="45789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94093" y="3234175"/>
            <a:ext cx="7952740" cy="3063955"/>
          </a:xfrm>
          <a:prstGeom prst="rect">
            <a:avLst/>
          </a:prstGeom>
        </p:spPr>
        <p:txBody>
          <a:bodyPr vert="horz" lIns="91577" tIns="45789" rIns="91577" bIns="457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6467167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630891" y="6467167"/>
            <a:ext cx="4307734" cy="340440"/>
          </a:xfrm>
          <a:prstGeom prst="rect">
            <a:avLst/>
          </a:prstGeom>
        </p:spPr>
        <p:txBody>
          <a:bodyPr vert="horz" lIns="91577" tIns="45789" rIns="91577" bIns="45789" rtlCol="0" anchor="b"/>
          <a:lstStyle>
            <a:lvl1pPr algn="r">
              <a:defRPr sz="1200"/>
            </a:lvl1pPr>
          </a:lstStyle>
          <a:p>
            <a:fld id="{1233F1E4-6CA6-471F-910A-37F53D6593C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72428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91656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558624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44803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19016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1157708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594797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158230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58236527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416757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487271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19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255500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82454819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20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8185727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21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140339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3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5954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817949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590500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384548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012068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8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783942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233F1E4-6CA6-471F-910A-37F53D6593CC}" type="slidenum">
              <a:rPr lang="en-GB" smtClean="0"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67709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9720D2-DE93-4128-A50C-4728B491AE82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074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126A3A-0826-4806-9E3C-7950C876640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7902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F62107-D512-4EDD-B3CE-0E417AE4AED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88009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EFCE25A-B9DD-406E-993C-6F9DEF8C5C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392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8726E8-F06A-43CD-8C21-036FE2B84663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56914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32ACDC-D6E2-4E22-ADF2-4D82E87A8BD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45937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24E393-BEA3-4FA6-847C-A591760BC89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74365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805169-9639-4E19-987A-6BDF44252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769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40E1B99-032F-439B-98D7-CD554A0FC2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0735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61D1305-79C6-44C2-83DD-43D2C1DBEC8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763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81758-D159-4292-B481-21358BCE6EE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23346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Times New Roman" pitchFamily="18" charset="0"/>
              </a:defRPr>
            </a:lvl1pPr>
          </a:lstStyle>
          <a:p>
            <a:pPr>
              <a:defRPr/>
            </a:pPr>
            <a:fld id="{991BB6FC-6BE2-4471-BF41-11BBCB4B6C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longtermplan.nhs.uk/" TargetMode="External"/><Relationship Id="rId3" Type="http://schemas.openxmlformats.org/officeDocument/2006/relationships/image" Target="../media/image1.png"/><Relationship Id="rId7" Type="http://schemas.openxmlformats.org/officeDocument/2006/relationships/hyperlink" Target="https://www.england.nhs.uk/wp-content/uploads/2019/01/gp-contract-2019.pdf" TargetMode="External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gital.nhs.uk/data-and-information/publications/statistical/nhs-payments-to-general-practice/england-2019-20" TargetMode="External"/><Relationship Id="rId11" Type="http://schemas.openxmlformats.org/officeDocument/2006/relationships/hyperlink" Target="https://www.england.nhs.uk/gp/gpfv/redesign/gpdp/capability/" TargetMode="External"/><Relationship Id="rId5" Type="http://schemas.openxmlformats.org/officeDocument/2006/relationships/hyperlink" Target="https://digital.nhs.uk/data-and-information/data-tools-and-services/data-services/general-practice-data-hub" TargetMode="External"/><Relationship Id="rId10" Type="http://schemas.openxmlformats.org/officeDocument/2006/relationships/hyperlink" Target="https://www.england.nhs.uk/gp/gpfv/redesign/gpdp/releasing-time/" TargetMode="External"/><Relationship Id="rId4" Type="http://schemas.openxmlformats.org/officeDocument/2006/relationships/image" Target="../media/image2.jpeg"/><Relationship Id="rId9" Type="http://schemas.openxmlformats.org/officeDocument/2006/relationships/hyperlink" Target="https://www.england.nhs.uk/gp/gpfv/redesign/gpdp/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539552" y="2492896"/>
            <a:ext cx="8229923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Primary Care Directorate 2021/22 Annual Plan Implementation </a:t>
            </a:r>
          </a:p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Outstanding General Practice at ELFT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2000" b="1" dirty="0">
                <a:highlight>
                  <a:srgbClr val="00FF00"/>
                </a:highlight>
                <a:latin typeface="Arial" panose="020B0604020202020204" pitchFamily="34" charset="0"/>
                <a:cs typeface="Arial" panose="020B0604020202020204" pitchFamily="34" charset="0"/>
              </a:rPr>
              <a:t>JUNE UPDATE </a:t>
            </a: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r"/>
            <a:endParaRPr lang="en-GB" sz="1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E4D8B7C-2CFE-42CE-8299-E4A3BBCB00E7}"/>
              </a:ext>
            </a:extLst>
          </p:cNvPr>
          <p:cNvSpPr/>
          <p:nvPr/>
        </p:nvSpPr>
        <p:spPr>
          <a:xfrm>
            <a:off x="6084168" y="5877272"/>
            <a:ext cx="2613299" cy="46166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r"/>
            <a:r>
              <a:rPr lang="en-GB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Last updated on 12 July 2021 by Marina Muirhead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D830D58A-C5C1-4C0C-99AA-75E25788687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24129" y="3356972"/>
            <a:ext cx="3168352" cy="24333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69047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0048830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&amp;</a:t>
                      </a:r>
                    </a:p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688399"/>
              </p:ext>
            </p:extLst>
          </p:nvPr>
        </p:nvGraphicFramePr>
        <p:xfrm>
          <a:off x="467544" y="1790153"/>
          <a:ext cx="8136905" cy="30377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84139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594048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7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Service Developments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Improving Access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Demand and capacity QI project at CMC should help deliver learning we can spread across the other services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LRS to start the work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Publishing case studies and comms materials on the different roles in general practice and who will see you for what – posters have developed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Medical director and Comms Manager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Comms materials developed and need to be discussed, agreed and advertised at a practice level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Demand and capacity project at CMC progresses well.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01154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0991252"/>
              </p:ext>
            </p:extLst>
          </p:nvPr>
        </p:nvGraphicFramePr>
        <p:xfrm>
          <a:off x="481955" y="332656"/>
          <a:ext cx="6096000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Director, Medical Director &amp;</a:t>
                      </a:r>
                    </a:p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Head of Nursing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3279844"/>
              </p:ext>
            </p:extLst>
          </p:nvPr>
        </p:nvGraphicFramePr>
        <p:xfrm>
          <a:off x="479549" y="2181480"/>
          <a:ext cx="8136905" cy="205924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2131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66605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7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Service Developments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 Leadership Development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ELFT Lead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Lead GP programme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Lead Nurse Programme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 Manager Programme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ELFT lead underway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development other leadership programmes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Skilling up line managers in transactional HR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702388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1832002"/>
              </p:ext>
            </p:extLst>
          </p:nvPr>
        </p:nvGraphicFramePr>
        <p:xfrm>
          <a:off x="481955" y="332656"/>
          <a:ext cx="6096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experience of care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User engagement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September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5161095"/>
              </p:ext>
            </p:extLst>
          </p:nvPr>
        </p:nvGraphicFramePr>
        <p:xfrm>
          <a:off x="489198" y="1778595"/>
          <a:ext cx="8136904" cy="40137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6459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890769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3110453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71086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53411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Development of PPGs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Via PM for patient and community engagement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Good stuff form coverage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yet commenced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PREM Survey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Up and running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OR service to design and implement a survey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Roll out of you said, we did boards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Outreach PREM -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National GP survey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National survey results published in July 2021 an action plan will be needed and you said we did process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Results published and practice teams working up action plans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875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07484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0650624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experience of care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User engagement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Comms Manager / DDM and 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187379"/>
              </p:ext>
            </p:extLst>
          </p:nvPr>
        </p:nvGraphicFramePr>
        <p:xfrm>
          <a:off x="467544" y="1826103"/>
          <a:ext cx="8115251" cy="395909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02482">
                  <a:extLst>
                    <a:ext uri="{9D8B030D-6E8A-4147-A177-3AD203B41FA5}">
                      <a16:colId xmlns:a16="http://schemas.microsoft.com/office/drawing/2014/main" val="200927121"/>
                    </a:ext>
                  </a:extLst>
                </a:gridCol>
                <a:gridCol w="2043619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3050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670035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76065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20/21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695295">
                <a:tc rowSpan="3"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Comms and engagement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new practice leaflets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Include the offer for different populations. Getting info from sites and building a template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Printing and online versions / accurux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Available in various languages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/ Service Leads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First draft for LRS seen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Further work required on the elements that are missing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comms on the new roles in general practice 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Campaign on our people and their roles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Medical director / Service Leads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Materials produced and need to be discussed with service areas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Practice and Partner Newsletters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Medical director / Service Leads with oversight via QAG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yet started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38758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7344964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1943909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experience of care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Improving access and going digital first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DDM and 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34454492"/>
              </p:ext>
            </p:extLst>
          </p:nvPr>
        </p:nvGraphicFramePr>
        <p:xfrm>
          <a:off x="448093" y="1810036"/>
          <a:ext cx="8156355" cy="199561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11260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915032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3150366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79697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695295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Roll out of the new GPA contractual requirement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Access programme at CMC and LRS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team steering group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Practices have commenced apt mapping work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digital methods in general practice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2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Practice Leads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44307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8710015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staff experience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staff morale and well-being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 team, service, and medical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&amp;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2797602"/>
              </p:ext>
            </p:extLst>
          </p:nvPr>
        </p:nvGraphicFramePr>
        <p:xfrm>
          <a:off x="478369" y="1920514"/>
          <a:ext cx="8136903" cy="42220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97487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802970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4238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survey working group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summer party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Staff survey to undertake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MV visiting each team re wellbeing </a:t>
                      </a:r>
                    </a:p>
                    <a:p>
                      <a:pPr marL="171450" indent="-171450"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Wellbeing team sessions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 team, service, and medical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highlight>
                          <a:srgbClr val="00FF00"/>
                        </a:highlight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of a PC People Plan and Talent Management Strategy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P&amp;C BP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commencing until December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Implementation of the primary care directorate Staff and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mandatory training mapping KSF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of a brochure of KSF events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Souring of a training provider or development of inhouse training schemes 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LD Officer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Awaiting the interviews for the LD lead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8483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AFC </a:t>
                      </a: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consultations in BMLK and Greenhouse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Delivering the staffs request a move to agenda for change and aligning the model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 BP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train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624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786429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320582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staff experience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Managing staff morale and well-being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 team, service, and medical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&amp; December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7389678"/>
              </p:ext>
            </p:extLst>
          </p:nvPr>
        </p:nvGraphicFramePr>
        <p:xfrm>
          <a:off x="478370" y="1920514"/>
          <a:ext cx="8136904" cy="35749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2247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871476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3078714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4238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47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Appraisals delivery recruitment and retention,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Links to the people plan and career development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Whole team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Staff Survey Improvements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Steering group with action plan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See previous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Workforce, Equality &amp; Diversity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Race and privilege sessions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Whole team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Sessions currently cancelled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48358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Policy and procedure alignment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primary care webspace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aligned policies and procedures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Structured clinical and non-clinical induction packs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Embedded within the services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Clinical and non-clinical policy review group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May website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Clinical ongoing 70%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Non clinical finished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006240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38561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421285"/>
              </p:ext>
            </p:extLst>
          </p:nvPr>
        </p:nvGraphicFramePr>
        <p:xfrm>
          <a:off x="481955" y="332656"/>
          <a:ext cx="6096000" cy="109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staff experience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Improved staff experience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DDM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0430329"/>
              </p:ext>
            </p:extLst>
          </p:nvPr>
        </p:nvGraphicFramePr>
        <p:xfrm>
          <a:off x="478370" y="1920514"/>
          <a:ext cx="8136904" cy="36749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9432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724520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3078714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4238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47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Standardised induction programmes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 / Service Managers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Bands 3 and 4 E/ London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GPSU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HCA and Nursing teams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Locum Doctors </a:t>
                      </a: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Symbol" panose="05050102010706020507" pitchFamily="18" charset="2"/>
                        <a:buChar char="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Outreach Service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Service Leads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Various ones issued. Ones outstanding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Nursing packs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GPSU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highlight>
                            <a:srgbClr val="00FF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Locum doctors </a:t>
                      </a:r>
                    </a:p>
                    <a:p>
                      <a:pPr marL="171450" indent="-171450">
                        <a:lnSpc>
                          <a:spcPct val="107000"/>
                        </a:lnSpc>
                        <a:spcAft>
                          <a:spcPts val="80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highlight>
                            <a:srgbClr val="FF0000"/>
                          </a:highlight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Outreach teams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GPSU implementation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Implementing the model and all logistics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Meetings with leads on each area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Whole team meeting on 12/5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Clinicians to help scope the interface between the GPSU and practices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Steering Group / Project Implementation Steering Group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 group progresses however there are some key risks around capital.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425850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93869949"/>
              </p:ext>
            </p:extLst>
          </p:nvPr>
        </p:nvGraphicFramePr>
        <p:xfrm>
          <a:off x="481955" y="33265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Improved value </a:t>
                      </a:r>
                      <a:endParaRPr lang="en-GB" sz="1200" b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 </a:t>
                      </a:r>
                      <a:endParaRPr lang="en-GB" sz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Medical Director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64401866"/>
              </p:ext>
            </p:extLst>
          </p:nvPr>
        </p:nvGraphicFramePr>
        <p:xfrm>
          <a:off x="467544" y="1605417"/>
          <a:ext cx="8126078" cy="47893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52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721022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3354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47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 on reducing clinical variation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Policies work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Implementation of QAG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Developing directorate meds safety audits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Developing equity across the clinical team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Looking at clinical rotas to standardise where necessary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Medical Director overseen by QAG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Rotas and forward planning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Roll out health roster across the primary care directorate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leads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55888997"/>
                  </a:ext>
                </a:extLst>
              </a:tr>
              <a:tr h="401039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reducing agency costs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Ongoing recruitment for clinical staff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Piece around developing the </a:t>
                      </a:r>
                      <a:r>
                        <a:rPr lang="en-GB" sz="120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 bank</a:t>
                      </a: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 Leads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75983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Reduction in non-pay costs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Efficiency programme to be designed and developed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 Managers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Finance BP and Data and Income Manager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61213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Increasing practice use of ARRS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Ensuring the right roles are recruited to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Ensuring there is correct knowledge / systems and processes in place to ensure ARRS roles are fully utilised and booked into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Practice Leads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DDM and D&amp;ICM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491995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090927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0410907"/>
              </p:ext>
            </p:extLst>
          </p:nvPr>
        </p:nvGraphicFramePr>
        <p:xfrm>
          <a:off x="481955" y="332656"/>
          <a:ext cx="6096000" cy="828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Improved value </a:t>
                      </a:r>
                      <a:endParaRPr lang="en-GB" sz="1200" b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Value </a:t>
                      </a:r>
                      <a:endParaRPr lang="en-GB" sz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959255"/>
              </p:ext>
            </p:extLst>
          </p:nvPr>
        </p:nvGraphicFramePr>
        <p:xfrm>
          <a:off x="467544" y="1643056"/>
          <a:ext cx="8126078" cy="2651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52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721022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3354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47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Increasing practice resilience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By building the foundations of the right systems and processes, getting staffing models right with understanding of demand and capacity and with good leadership.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Daily work done by MM and LD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GPSU is key in that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Service director and medical director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highlight>
                          <a:srgbClr val="00FF00"/>
                        </a:highlight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Bids &amp; Contracts, Commissioning </a:t>
                      </a:r>
                    </a:p>
                    <a:p>
                      <a:pPr marL="171450" marR="0" lvl="0" indent="-17145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Reviewing contract (KPIs) negotiations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All leads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844669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92658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4C14056-5FDA-4B49-8981-56345C4B740C}"/>
              </a:ext>
            </a:extLst>
          </p:cNvPr>
          <p:cNvSpPr/>
          <p:nvPr/>
        </p:nvSpPr>
        <p:spPr>
          <a:xfrm>
            <a:off x="539552" y="476672"/>
            <a:ext cx="6264696" cy="8539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Our mission - Improve the quality of life for all that we serve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C9E7C12-3234-47F7-B071-253FF193FB7E}"/>
              </a:ext>
            </a:extLst>
          </p:cNvPr>
          <p:cNvSpPr/>
          <p:nvPr/>
        </p:nvSpPr>
        <p:spPr>
          <a:xfrm>
            <a:off x="542070" y="1850409"/>
            <a:ext cx="8028892" cy="21669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1 – Improved Population </a:t>
            </a:r>
            <a:r>
              <a:rPr lang="en-GB" sz="16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Health, pages 4 to 11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2 – Improve experience of </a:t>
            </a:r>
            <a:r>
              <a:rPr lang="en-GB" sz="16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care, pages 12 to 14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3 – Improve staff </a:t>
            </a:r>
            <a:r>
              <a:rPr lang="en-GB" sz="16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experience, pages 15 to 17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Aim 4 – Improve Value </a:t>
            </a:r>
            <a:r>
              <a:rPr lang="en-GB" sz="1600" dirty="0">
                <a:highlight>
                  <a:srgbClr val="FFFFFF"/>
                </a:highlight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pages, 18 to 20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en-GB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This implementation plan will be owned and monitored via the DMT.</a:t>
            </a:r>
          </a:p>
        </p:txBody>
      </p:sp>
    </p:spTree>
    <p:extLst>
      <p:ext uri="{BB962C8B-B14F-4D97-AF65-F5344CB8AC3E}">
        <p14:creationId xmlns:p14="http://schemas.microsoft.com/office/powerpoint/2010/main" val="427778447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321044"/>
              </p:ext>
            </p:extLst>
          </p:nvPr>
        </p:nvGraphicFramePr>
        <p:xfrm>
          <a:off x="481955" y="332656"/>
          <a:ext cx="6096000" cy="914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Improved value </a:t>
                      </a:r>
                      <a:endParaRPr lang="en-GB" sz="1200" b="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Estate improvement</a:t>
                      </a:r>
                      <a:endParaRPr lang="en-GB" sz="1200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79452752"/>
              </p:ext>
            </p:extLst>
          </p:nvPr>
        </p:nvGraphicFramePr>
        <p:xfrm>
          <a:off x="467544" y="1605417"/>
          <a:ext cx="8126078" cy="1188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5752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721022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663354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4715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GPSU and capital bid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Deliver the transformation of the LRS site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Trust capital, digital and estates teams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 development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227922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67538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References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BF60A67-15A6-4DED-83B5-0E08A1A2C80E}"/>
              </a:ext>
            </a:extLst>
          </p:cNvPr>
          <p:cNvSpPr/>
          <p:nvPr/>
        </p:nvSpPr>
        <p:spPr>
          <a:xfrm>
            <a:off x="338455" y="1484784"/>
            <a:ext cx="8431020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Digital: General practice data hub a collection of interactive dashboards relating to general practice in England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5"/>
              </a:rPr>
              <a:t>https://digital.nhs.uk/data-and-information/data-tools-and-services/data-services/general-practice-data-hub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Digital: Payments to General Practice - England, 2019/20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6"/>
              </a:rPr>
              <a:t>https://digital.nhs.uk/data-and-information/publications/statistical/nhs-payments-to-general-practice/england-2019-20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England and the BMA: Investment and evolution: A five-year framework for GP contract reform to implement The NHS Long Term Plan 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7"/>
              </a:rPr>
              <a:t>https://www.england.nhs.uk/wp-content/uploads/2019/01/gp-contract-2019.pdf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The</a:t>
            </a:r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Long Term Plan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8"/>
              </a:rPr>
              <a:t>https://www.longtermplan.nhs.uk/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England, 10 high impact actions to release time to care in General Practice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9"/>
              </a:rPr>
              <a:t>https://www.england.nhs.uk/gp/gpfv/redesign/gpdp/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England, Releasing time to care in General Practice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10"/>
              </a:rPr>
              <a:t>https://www.england.nhs.uk/gp/gpfv/redesign/gpdp/releasing-time/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300" b="1" dirty="0">
                <a:latin typeface="Arial" panose="020B0604020202020204" pitchFamily="34" charset="0"/>
                <a:cs typeface="Arial" panose="020B0604020202020204" pitchFamily="34" charset="0"/>
              </a:rPr>
              <a:t>NHS England, Building capability for improvement in General Practice, the national offer to General Practice </a:t>
            </a:r>
          </a:p>
          <a:p>
            <a:r>
              <a:rPr lang="en-GB" sz="1300" dirty="0">
                <a:latin typeface="Arial" panose="020B0604020202020204" pitchFamily="34" charset="0"/>
                <a:cs typeface="Arial" panose="020B0604020202020204" pitchFamily="34" charset="0"/>
                <a:hlinkClick r:id="rId11"/>
              </a:rPr>
              <a:t>https://www.england.nhs.uk/gp/gpfv/redesign/gpdp/capability/</a:t>
            </a:r>
            <a:endParaRPr lang="en-GB" sz="13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8767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F89432D-CCD3-47E1-8528-D707B9D581DD}"/>
              </a:ext>
            </a:extLst>
          </p:cNvPr>
          <p:cNvSpPr txBox="1"/>
          <p:nvPr/>
        </p:nvSpPr>
        <p:spPr>
          <a:xfrm>
            <a:off x="338455" y="350227"/>
            <a:ext cx="72578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PC Directorate: Our 21/22 Annual Plan </a:t>
            </a:r>
          </a:p>
          <a:p>
            <a:r>
              <a:rPr lang="en-GB" sz="1600" b="1" i="1" dirty="0">
                <a:latin typeface="Arial" panose="020B0604020202020204" pitchFamily="34" charset="0"/>
                <a:cs typeface="Arial" panose="020B0604020202020204" pitchFamily="34" charset="0"/>
              </a:rPr>
              <a:t>Building and transforming 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57EAA013-A415-4850-8B34-AAA7E8FA52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53795" y="1230153"/>
            <a:ext cx="8236410" cy="50642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3743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9841545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Summer 2021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938474"/>
              </p:ext>
            </p:extLst>
          </p:nvPr>
        </p:nvGraphicFramePr>
        <p:xfrm>
          <a:off x="477789" y="2013872"/>
          <a:ext cx="8136905" cy="292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25859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952328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 rowSpan="3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CQC 6 population health groups – defining the offer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each service to develop engagement plans with the 6 population groups following the audit in April 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CQC handbook issued to all services to help them develop their offer for each of the pop groups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Development of 2 population level specific focus groups a BLMK and E/L to develop the offerings</a:t>
                      </a:r>
                      <a:endParaRPr lang="en-GB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The Dialog+ project LD is running at LRS has started to work initially with young families and children attending the childhood imms clinic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kern="1200" dirty="0">
                          <a:solidFill>
                            <a:schemeClr val="dk1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LRS PPG Project 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34900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391170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77417703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kern="120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Arial" panose="020B0604020202020204" pitchFamily="34" charset="0"/>
                        </a:rPr>
                        <a:t>Service Director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 1</a:t>
                      </a:r>
                      <a:r>
                        <a:rPr lang="en-GB" sz="1200" b="0" baseline="30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</a:t>
                      </a: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Version and </a:t>
                      </a:r>
                    </a:p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November 2</a:t>
                      </a:r>
                      <a:r>
                        <a:rPr lang="en-GB" sz="1200" b="0" baseline="300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nd</a:t>
                      </a: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version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381053"/>
              </p:ext>
            </p:extLst>
          </p:nvPr>
        </p:nvGraphicFramePr>
        <p:xfrm>
          <a:off x="477789" y="2013872"/>
          <a:ext cx="8136905" cy="21645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875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ARRS roles and links with the PCNs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PCN prospectus and integration offer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Feedback from practices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Further refining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BDU and all services across the trust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Second PCN prospectus of offers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pipeline projects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BDU and all services across the trust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Not starting until late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75099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38669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8202591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leads, OD Lead and Service Director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353922"/>
              </p:ext>
            </p:extLst>
          </p:nvPr>
        </p:nvGraphicFramePr>
        <p:xfrm>
          <a:off x="477789" y="2013872"/>
          <a:ext cx="8136905" cy="2468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3891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2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Greenhouse population health integrated health, care and housing provider partnership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 project group has been established and lead by Greenhouse which includes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ELFT MH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ARRS roles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PCN leadership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Housing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LA 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VCSE</a:t>
                      </a:r>
                    </a:p>
                    <a:p>
                      <a:pPr marL="228600" indent="-22860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Groundswell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Multi Agency Partnership Group</a:t>
                      </a:r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Second workshop undertaken. </a:t>
                      </a:r>
                    </a:p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r>
                        <a:rPr lang="en-GB" sz="12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Service pulling together the offer to the Greenhouses population ahead of the next workshop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2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905491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4998493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Leads, Comms Manager and PPL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June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March 2022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35710961"/>
              </p:ext>
            </p:extLst>
          </p:nvPr>
        </p:nvGraphicFramePr>
        <p:xfrm>
          <a:off x="477789" y="1857990"/>
          <a:ext cx="8136905" cy="4018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97867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880320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 rowSpan="6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Reducing health inequalities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The project manager for patient and community engagement will be doing work to help understand the inequalities faced but our patients better.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Adverts out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SPR in Public health to be assigned to primary care from May via the ELFT PH team to do some specific work on health inequalities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SPR and Leads when identified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Kick off meeting with Liz and Marina taken place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689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Health and housing project at the Greenhouse practice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Greenhouse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 train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64438520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 on increasing update around breast, bowel and cervical screening with some tweaking for different populations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Comms Manager with Practice Leads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1317573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Community screening champions – linked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8609591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Work on increasing imms and vaccinations learning from the covid-19 programme about how to deliver vaccination campaigns in differing settings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Nurses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57390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96442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6217830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7858228"/>
              </p:ext>
            </p:extLst>
          </p:nvPr>
        </p:nvGraphicFramePr>
        <p:xfrm>
          <a:off x="477789" y="2013872"/>
          <a:ext cx="8136905" cy="20300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69875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715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update / </a:t>
                      </a:r>
                    </a:p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PCN Development and delivering national specifications including IIF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 per the contractual guidance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PCN meetings and ELFT PCN programme board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Developing PCN prospectus with local service offer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BDU and Service Areas / Leads </a:t>
                      </a:r>
                    </a:p>
                    <a:p>
                      <a:pPr marL="0" indent="0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Director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6892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87495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6309320"/>
            <a:ext cx="8589963" cy="646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88224" y="116632"/>
            <a:ext cx="2408397" cy="134076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08F2DC36-77CA-477C-990A-25BA2F87C26E}"/>
              </a:ext>
            </a:extLst>
          </p:cNvPr>
          <p:cNvSpPr/>
          <p:nvPr/>
        </p:nvSpPr>
        <p:spPr>
          <a:xfrm>
            <a:off x="467544" y="-2195905"/>
            <a:ext cx="8136904" cy="4608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71450" lvl="0" indent="-171450">
              <a:lnSpc>
                <a:spcPct val="107000"/>
              </a:lnSpc>
              <a:buFont typeface="Arial" panose="020B0604020202020204" pitchFamily="34" charset="0"/>
              <a:buChar char="•"/>
            </a:pPr>
            <a:endParaRPr lang="en-GB" dirty="0"/>
          </a:p>
        </p:txBody>
      </p:sp>
      <p:graphicFrame>
        <p:nvGraphicFramePr>
          <p:cNvPr id="6" name="Table 7">
            <a:extLst>
              <a:ext uri="{FF2B5EF4-FFF2-40B4-BE49-F238E27FC236}">
                <a16:creationId xmlns:a16="http://schemas.microsoft.com/office/drawing/2014/main" id="{335A32E0-ACF3-4B92-9196-EAE505A0D8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8389463"/>
              </p:ext>
            </p:extLst>
          </p:nvPr>
        </p:nvGraphicFramePr>
        <p:xfrm>
          <a:off x="481955" y="332656"/>
          <a:ext cx="6096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>
                  <a:extLst>
                    <a:ext uri="{9D8B030D-6E8A-4147-A177-3AD203B41FA5}">
                      <a16:colId xmlns:a16="http://schemas.microsoft.com/office/drawing/2014/main" val="225191577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30999023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833707487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965766069"/>
                    </a:ext>
                  </a:extLst>
                </a:gridCol>
                <a:gridCol w="1219200">
                  <a:extLst>
                    <a:ext uri="{9D8B030D-6E8A-4147-A177-3AD203B41FA5}">
                      <a16:colId xmlns:a16="http://schemas.microsoft.com/office/drawing/2014/main" val="2695287833"/>
                    </a:ext>
                  </a:extLst>
                </a:gridCol>
              </a:tblGrid>
              <a:tr h="428744"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Strategic Objective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Driver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Lead / SRO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Start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End Month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968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Improved population health outcomes 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Integrated Care, Partnerships &amp; Coproduction</a:t>
                      </a:r>
                      <a:endParaRPr lang="en-GB" sz="1200" b="0" dirty="0">
                        <a:solidFill>
                          <a:srgbClr val="FFFFFF"/>
                        </a:solidFill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Practice Leads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April 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0" dirty="0">
                          <a:solidFill>
                            <a:srgbClr val="FFFFFF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Ongoing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0478607"/>
                  </a:ext>
                </a:extLst>
              </a:tr>
            </a:tbl>
          </a:graphicData>
        </a:graphic>
      </p:graphicFrame>
      <p:graphicFrame>
        <p:nvGraphicFramePr>
          <p:cNvPr id="8" name="Table 8">
            <a:extLst>
              <a:ext uri="{FF2B5EF4-FFF2-40B4-BE49-F238E27FC236}">
                <a16:creationId xmlns:a16="http://schemas.microsoft.com/office/drawing/2014/main" id="{A27C8BA0-4A6B-4265-98A9-25946E87019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84438315"/>
              </p:ext>
            </p:extLst>
          </p:nvPr>
        </p:nvGraphicFramePr>
        <p:xfrm>
          <a:off x="481955" y="1747733"/>
          <a:ext cx="8136905" cy="428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1883">
                  <a:extLst>
                    <a:ext uri="{9D8B030D-6E8A-4147-A177-3AD203B41FA5}">
                      <a16:colId xmlns:a16="http://schemas.microsoft.com/office/drawing/2014/main" val="2768614723"/>
                    </a:ext>
                  </a:extLst>
                </a:gridCol>
                <a:gridCol w="2736304">
                  <a:extLst>
                    <a:ext uri="{9D8B030D-6E8A-4147-A177-3AD203B41FA5}">
                      <a16:colId xmlns:a16="http://schemas.microsoft.com/office/drawing/2014/main" val="2347408586"/>
                    </a:ext>
                  </a:extLst>
                </a:gridCol>
                <a:gridCol w="1620688">
                  <a:extLst>
                    <a:ext uri="{9D8B030D-6E8A-4147-A177-3AD203B41FA5}">
                      <a16:colId xmlns:a16="http://schemas.microsoft.com/office/drawing/2014/main" val="3485032816"/>
                    </a:ext>
                  </a:extLst>
                </a:gridCol>
                <a:gridCol w="2109059">
                  <a:extLst>
                    <a:ext uri="{9D8B030D-6E8A-4147-A177-3AD203B41FA5}">
                      <a16:colId xmlns:a16="http://schemas.microsoft.com/office/drawing/2014/main" val="1467507649"/>
                    </a:ext>
                  </a:extLst>
                </a:gridCol>
                <a:gridCol w="528971">
                  <a:extLst>
                    <a:ext uri="{9D8B030D-6E8A-4147-A177-3AD203B41FA5}">
                      <a16:colId xmlns:a16="http://schemas.microsoft.com/office/drawing/2014/main" val="2660698564"/>
                    </a:ext>
                  </a:extLst>
                </a:gridCol>
              </a:tblGrid>
              <a:tr h="47152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21/22 Priority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Projects / Actions to deliver the priority </a:t>
                      </a:r>
                      <a:endParaRPr lang="en-GB" sz="110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Others involved and any corporate support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highlight>
                            <a:srgbClr val="FFFFFF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Status </a:t>
                      </a: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update / </a:t>
                      </a: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86309468"/>
                  </a:ext>
                </a:extLst>
              </a:tr>
              <a:tr h="370840">
                <a:tc rowSpan="5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New Service Developments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Outreach (homeless and vulnerable person service ELFT Homeless and Vulnerably House Integrated Care Model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Director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BDU and Service Areas /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Inclusion health spec progressing plans to issue to the CCG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43101457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2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Change Bus Project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Director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BDU and Service Areas /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As per above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668928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Pathway services development, contract extension, firming up the staffing model, extending model across Newham &amp; City Hackney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Service Director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BDU and Service Areas /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C&amp;H Service approved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Adverts being drawn up by the MD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56438584"/>
                  </a:ext>
                </a:extLst>
              </a:tr>
              <a:tr h="779905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Delivering practice quality standards and CQC assurance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CQC readiness workshop we ran with the outputs from this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CQC Handbook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Pop quiz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Medical Director / Service Director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Service Areas /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Weekly CQC newsletter issued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Handbook issued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Services being trained in peer inspection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0461625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100" dirty="0">
                        <a:effectLst/>
                        <a:latin typeface="Arial" panose="020B060402020202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People participation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Building our people participation strategy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Building a carers strategy </a:t>
                      </a:r>
                    </a:p>
                    <a:p>
                      <a:pPr marL="171450" indent="-17145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Back out to advert for two half time people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Medical Director / Service Director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</a:rPr>
                        <a:t>Service Areas / Leads 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Arial" panose="020B060402020202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Not yet commenced 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064009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7510129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">
      <a:dk1>
        <a:srgbClr val="000000"/>
      </a:dk1>
      <a:lt1>
        <a:srgbClr val="99FF66"/>
      </a:lt1>
      <a:dk2>
        <a:srgbClr val="003399"/>
      </a:dk2>
      <a:lt2>
        <a:srgbClr val="666633"/>
      </a:lt2>
      <a:accent1>
        <a:srgbClr val="339933"/>
      </a:accent1>
      <a:accent2>
        <a:srgbClr val="800000"/>
      </a:accent2>
      <a:accent3>
        <a:srgbClr val="CAFFB8"/>
      </a:accent3>
      <a:accent4>
        <a:srgbClr val="000000"/>
      </a:accent4>
      <a:accent5>
        <a:srgbClr val="ADCAAD"/>
      </a:accent5>
      <a:accent6>
        <a:srgbClr val="730000"/>
      </a:accent6>
      <a:hlink>
        <a:srgbClr val="0033CC"/>
      </a:hlink>
      <a:folHlink>
        <a:srgbClr val="FFCC66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04A1C434E910648B716F1B8A4452C7C" ma:contentTypeVersion="13" ma:contentTypeDescription="Create a new document." ma:contentTypeScope="" ma:versionID="25f9f66bee85973042cebf68b2980f25">
  <xsd:schema xmlns:xsd="http://www.w3.org/2001/XMLSchema" xmlns:xs="http://www.w3.org/2001/XMLSchema" xmlns:p="http://schemas.microsoft.com/office/2006/metadata/properties" xmlns:ns1="http://schemas.microsoft.com/sharepoint/v3" xmlns:ns3="fc8c83e1-e4af-414a-b3b5-326eb82e57bc" xmlns:ns4="a8e734a9-52cf-49e3-bcde-90df6cef9c0a" targetNamespace="http://schemas.microsoft.com/office/2006/metadata/properties" ma:root="true" ma:fieldsID="25be43898759ec80a92c38e63f4443b4" ns1:_="" ns3:_="" ns4:_="">
    <xsd:import namespace="http://schemas.microsoft.com/sharepoint/v3"/>
    <xsd:import namespace="fc8c83e1-e4af-414a-b3b5-326eb82e57bc"/>
    <xsd:import namespace="a8e734a9-52cf-49e3-bcde-90df6cef9c0a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1:_ip_UnifiedCompliancePolicyProperties" minOccurs="0"/>
                <xsd:element ref="ns1:_ip_UnifiedCompliancePolicyUIAction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8c83e1-e4af-414a-b3b5-326eb82e57b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e734a9-52cf-49e3-bcde-90df6cef9c0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574E28C-ED3A-4703-A5F7-C9E8E7419062}">
  <ds:schemaRefs>
    <ds:schemaRef ds:uri="http://purl.org/dc/elements/1.1/"/>
    <ds:schemaRef ds:uri="http://schemas.microsoft.com/sharepoint/v3"/>
    <ds:schemaRef ds:uri="http://schemas.openxmlformats.org/package/2006/metadata/core-properties"/>
    <ds:schemaRef ds:uri="http://schemas.microsoft.com/office/2006/documentManagement/types"/>
    <ds:schemaRef ds:uri="http://purl.org/dc/terms/"/>
    <ds:schemaRef ds:uri="fc8c83e1-e4af-414a-b3b5-326eb82e57bc"/>
    <ds:schemaRef ds:uri="a8e734a9-52cf-49e3-bcde-90df6cef9c0a"/>
    <ds:schemaRef ds:uri="http://purl.org/dc/dcmitype/"/>
    <ds:schemaRef ds:uri="http://schemas.microsoft.com/office/2006/metadata/properties"/>
    <ds:schemaRef ds:uri="http://schemas.microsoft.com/office/infopath/2007/PartnerControl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3C2CFB2A-B8A6-480E-8C3F-5C00ADB8BB4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9E540C4-AA9A-44C4-BD26-BA8AA2C8CEF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fc8c83e1-e4af-414a-b3b5-326eb82e57bc"/>
    <ds:schemaRef ds:uri="a8e734a9-52cf-49e3-bcde-90df6cef9c0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5551</TotalTime>
  <Words>2414</Words>
  <Application>Microsoft Office PowerPoint</Application>
  <PresentationFormat>On-screen Show (4:3)</PresentationFormat>
  <Paragraphs>542</Paragraphs>
  <Slides>21</Slides>
  <Notes>21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6" baseType="lpstr">
      <vt:lpstr>Arial</vt:lpstr>
      <vt:lpstr>Calibri</vt:lpstr>
      <vt:lpstr>Symbol</vt:lpstr>
      <vt:lpstr>Times New Roman</vt:lpstr>
      <vt:lpstr>Blank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T.H.H.T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Communication in the Trust</dc:title>
  <dc:creator>IT Support</dc:creator>
  <cp:lastModifiedBy>MUIRHEAD, Marina (EAST LONDON NHS FOUNDATION TRUST)</cp:lastModifiedBy>
  <cp:revision>187</cp:revision>
  <cp:lastPrinted>2016-10-21T13:47:41Z</cp:lastPrinted>
  <dcterms:created xsi:type="dcterms:W3CDTF">2002-05-07T16:35:24Z</dcterms:created>
  <dcterms:modified xsi:type="dcterms:W3CDTF">2021-07-12T14:47:47Z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0x010100204A1C434E910648B716F1B8A4452C7C</vt:lpwstr>
  </property>
</Properties>
</file>