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notesMasterIdLst>
    <p:notesMasterId r:id="rId8"/>
  </p:notesMasterIdLst>
  <p:sldIdLst>
    <p:sldId id="256" r:id="rId5"/>
    <p:sldId id="325" r:id="rId6"/>
    <p:sldId id="326" r:id="rId7"/>
  </p:sldIdLst>
  <p:sldSz cx="15119350" cy="13428663"/>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29" userDrawn="1">
          <p15:clr>
            <a:srgbClr val="A4A3A4"/>
          </p15:clr>
        </p15:guide>
        <p15:guide id="2" pos="4286" userDrawn="1">
          <p15:clr>
            <a:srgbClr val="A4A3A4"/>
          </p15:clr>
        </p15:guide>
        <p15:guide id="3" pos="42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99"/>
    <a:srgbClr val="B2E4E8"/>
    <a:srgbClr val="F9ADDE"/>
    <a:srgbClr val="17F19E"/>
    <a:srgbClr val="FFFFFF"/>
    <a:srgbClr val="F34375"/>
    <a:srgbClr val="99CCFF"/>
    <a:srgbClr val="F8F8F8"/>
    <a:srgbClr val="C5AADA"/>
    <a:srgbClr val="58D7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19" autoAdjust="0"/>
    <p:restoredTop sz="94660"/>
  </p:normalViewPr>
  <p:slideViewPr>
    <p:cSldViewPr snapToGrid="0">
      <p:cViewPr varScale="1">
        <p:scale>
          <a:sx n="36" d="100"/>
          <a:sy n="36" d="100"/>
        </p:scale>
        <p:origin x="2034" y="72"/>
      </p:cViewPr>
      <p:guideLst>
        <p:guide orient="horz" pos="4229"/>
        <p:guide pos="4286"/>
        <p:guide pos="426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 Amrus (EAST LONDON NHS FOUNDATION TRUST)" userId="20eabdd2-f36c-4d46-a21b-363cf02c3519" providerId="ADAL" clId="{3A7CC671-BF82-4EFE-86B1-7A3D5659CF3B}"/>
    <pc:docChg chg="modSld">
      <pc:chgData name="ALI, Amrus (EAST LONDON NHS FOUNDATION TRUST)" userId="20eabdd2-f36c-4d46-a21b-363cf02c3519" providerId="ADAL" clId="{3A7CC671-BF82-4EFE-86B1-7A3D5659CF3B}" dt="2021-04-19T15:23:25.779" v="7" actId="20577"/>
      <pc:docMkLst>
        <pc:docMk/>
      </pc:docMkLst>
      <pc:sldChg chg="modSp mod">
        <pc:chgData name="ALI, Amrus (EAST LONDON NHS FOUNDATION TRUST)" userId="20eabdd2-f36c-4d46-a21b-363cf02c3519" providerId="ADAL" clId="{3A7CC671-BF82-4EFE-86B1-7A3D5659CF3B}" dt="2021-04-19T15:23:25.779" v="7" actId="20577"/>
        <pc:sldMkLst>
          <pc:docMk/>
          <pc:sldMk cId="2585225602" sldId="326"/>
        </pc:sldMkLst>
        <pc:spChg chg="mod">
          <ac:chgData name="ALI, Amrus (EAST LONDON NHS FOUNDATION TRUST)" userId="20eabdd2-f36c-4d46-a21b-363cf02c3519" providerId="ADAL" clId="{3A7CC671-BF82-4EFE-86B1-7A3D5659CF3B}" dt="2021-04-19T15:23:25.779" v="7" actId="20577"/>
          <ac:spMkLst>
            <pc:docMk/>
            <pc:sldMk cId="2585225602" sldId="326"/>
            <ac:spMk id="435" creationId="{2B3CAB3A-C1B0-4352-8216-9C6ECBA077D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42B18911-E461-461E-ABB0-4AA295AF04AA}" type="datetimeFigureOut">
              <a:rPr lang="en-GB" smtClean="0"/>
              <a:t>19/04/2021</a:t>
            </a:fld>
            <a:endParaRPr lang="en-GB"/>
          </a:p>
        </p:txBody>
      </p:sp>
      <p:sp>
        <p:nvSpPr>
          <p:cNvPr id="4" name="Slide Image Placeholder 3"/>
          <p:cNvSpPr>
            <a:spLocks noGrp="1" noRot="1" noChangeAspect="1"/>
          </p:cNvSpPr>
          <p:nvPr>
            <p:ph type="sldImg" idx="2"/>
          </p:nvPr>
        </p:nvSpPr>
        <p:spPr>
          <a:xfrm>
            <a:off x="1524000" y="1235075"/>
            <a:ext cx="3749675" cy="33305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7318"/>
            <a:ext cx="2945659" cy="49534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377318"/>
            <a:ext cx="2945659" cy="495347"/>
          </a:xfrm>
          <a:prstGeom prst="rect">
            <a:avLst/>
          </a:prstGeom>
        </p:spPr>
        <p:txBody>
          <a:bodyPr vert="horz" lIns="91440" tIns="45720" rIns="91440" bIns="45720" rtlCol="0" anchor="b"/>
          <a:lstStyle>
            <a:lvl1pPr algn="r">
              <a:defRPr sz="1200"/>
            </a:lvl1pPr>
          </a:lstStyle>
          <a:p>
            <a:fld id="{7D6A4E6B-4D8B-4070-81BB-0FC5B758879F}" type="slidenum">
              <a:rPr lang="en-GB" smtClean="0"/>
              <a:t>‹#›</a:t>
            </a:fld>
            <a:endParaRPr lang="en-GB"/>
          </a:p>
        </p:txBody>
      </p:sp>
    </p:spTree>
    <p:extLst>
      <p:ext uri="{BB962C8B-B14F-4D97-AF65-F5344CB8AC3E}">
        <p14:creationId xmlns:p14="http://schemas.microsoft.com/office/powerpoint/2010/main" val="1927884597"/>
      </p:ext>
    </p:extLst>
  </p:cSld>
  <p:clrMap bg1="lt1" tx1="dk1" bg2="lt2" tx2="dk2" accent1="accent1" accent2="accent2" accent3="accent3" accent4="accent4" accent5="accent5" accent6="accent6" hlink="hlink" folHlink="folHlink"/>
  <p:notesStyle>
    <a:lvl1pPr marL="0" algn="l" defTabSz="1220895" rtl="0" eaLnBrk="1" latinLnBrk="0" hangingPunct="1">
      <a:defRPr sz="1603" kern="1200">
        <a:solidFill>
          <a:schemeClr val="tx1"/>
        </a:solidFill>
        <a:latin typeface="+mn-lt"/>
        <a:ea typeface="+mn-ea"/>
        <a:cs typeface="+mn-cs"/>
      </a:defRPr>
    </a:lvl1pPr>
    <a:lvl2pPr marL="610446" algn="l" defTabSz="1220895" rtl="0" eaLnBrk="1" latinLnBrk="0" hangingPunct="1">
      <a:defRPr sz="1603" kern="1200">
        <a:solidFill>
          <a:schemeClr val="tx1"/>
        </a:solidFill>
        <a:latin typeface="+mn-lt"/>
        <a:ea typeface="+mn-ea"/>
        <a:cs typeface="+mn-cs"/>
      </a:defRPr>
    </a:lvl2pPr>
    <a:lvl3pPr marL="1220895" algn="l" defTabSz="1220895" rtl="0" eaLnBrk="1" latinLnBrk="0" hangingPunct="1">
      <a:defRPr sz="1603" kern="1200">
        <a:solidFill>
          <a:schemeClr val="tx1"/>
        </a:solidFill>
        <a:latin typeface="+mn-lt"/>
        <a:ea typeface="+mn-ea"/>
        <a:cs typeface="+mn-cs"/>
      </a:defRPr>
    </a:lvl3pPr>
    <a:lvl4pPr marL="1831339" algn="l" defTabSz="1220895" rtl="0" eaLnBrk="1" latinLnBrk="0" hangingPunct="1">
      <a:defRPr sz="1603" kern="1200">
        <a:solidFill>
          <a:schemeClr val="tx1"/>
        </a:solidFill>
        <a:latin typeface="+mn-lt"/>
        <a:ea typeface="+mn-ea"/>
        <a:cs typeface="+mn-cs"/>
      </a:defRPr>
    </a:lvl4pPr>
    <a:lvl5pPr marL="2441786" algn="l" defTabSz="1220895" rtl="0" eaLnBrk="1" latinLnBrk="0" hangingPunct="1">
      <a:defRPr sz="1603" kern="1200">
        <a:solidFill>
          <a:schemeClr val="tx1"/>
        </a:solidFill>
        <a:latin typeface="+mn-lt"/>
        <a:ea typeface="+mn-ea"/>
        <a:cs typeface="+mn-cs"/>
      </a:defRPr>
    </a:lvl5pPr>
    <a:lvl6pPr marL="3052232" algn="l" defTabSz="1220895" rtl="0" eaLnBrk="1" latinLnBrk="0" hangingPunct="1">
      <a:defRPr sz="1603" kern="1200">
        <a:solidFill>
          <a:schemeClr val="tx1"/>
        </a:solidFill>
        <a:latin typeface="+mn-lt"/>
        <a:ea typeface="+mn-ea"/>
        <a:cs typeface="+mn-cs"/>
      </a:defRPr>
    </a:lvl6pPr>
    <a:lvl7pPr marL="3662679" algn="l" defTabSz="1220895" rtl="0" eaLnBrk="1" latinLnBrk="0" hangingPunct="1">
      <a:defRPr sz="1603" kern="1200">
        <a:solidFill>
          <a:schemeClr val="tx1"/>
        </a:solidFill>
        <a:latin typeface="+mn-lt"/>
        <a:ea typeface="+mn-ea"/>
        <a:cs typeface="+mn-cs"/>
      </a:defRPr>
    </a:lvl7pPr>
    <a:lvl8pPr marL="4273127" algn="l" defTabSz="1220895" rtl="0" eaLnBrk="1" latinLnBrk="0" hangingPunct="1">
      <a:defRPr sz="1603" kern="1200">
        <a:solidFill>
          <a:schemeClr val="tx1"/>
        </a:solidFill>
        <a:latin typeface="+mn-lt"/>
        <a:ea typeface="+mn-ea"/>
        <a:cs typeface="+mn-cs"/>
      </a:defRPr>
    </a:lvl8pPr>
    <a:lvl9pPr marL="4883573" algn="l" defTabSz="1220895" rtl="0" eaLnBrk="1" latinLnBrk="0" hangingPunct="1">
      <a:defRPr sz="160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7D6A4E6B-4D8B-4070-81BB-0FC5B758879F}" type="slidenum">
              <a:rPr lang="en-GB" smtClean="0"/>
              <a:t>1</a:t>
            </a:fld>
            <a:endParaRPr lang="en-GB"/>
          </a:p>
        </p:txBody>
      </p:sp>
    </p:spTree>
    <p:extLst>
      <p:ext uri="{BB962C8B-B14F-4D97-AF65-F5344CB8AC3E}">
        <p14:creationId xmlns:p14="http://schemas.microsoft.com/office/powerpoint/2010/main" val="7558370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24000" y="1235075"/>
            <a:ext cx="3749675" cy="3330575"/>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7D6A4E6B-4D8B-4070-81BB-0FC5B758879F}" type="slidenum">
              <a:rPr lang="en-GB" smtClean="0"/>
              <a:t>2</a:t>
            </a:fld>
            <a:endParaRPr lang="en-GB"/>
          </a:p>
        </p:txBody>
      </p:sp>
    </p:spTree>
    <p:extLst>
      <p:ext uri="{BB962C8B-B14F-4D97-AF65-F5344CB8AC3E}">
        <p14:creationId xmlns:p14="http://schemas.microsoft.com/office/powerpoint/2010/main" val="11287367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24000" y="1235075"/>
            <a:ext cx="3749675" cy="3330575"/>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7D6A4E6B-4D8B-4070-81BB-0FC5B758879F}" type="slidenum">
              <a:rPr lang="en-GB" smtClean="0"/>
              <a:t>3</a:t>
            </a:fld>
            <a:endParaRPr lang="en-GB"/>
          </a:p>
        </p:txBody>
      </p:sp>
    </p:spTree>
    <p:extLst>
      <p:ext uri="{BB962C8B-B14F-4D97-AF65-F5344CB8AC3E}">
        <p14:creationId xmlns:p14="http://schemas.microsoft.com/office/powerpoint/2010/main" val="2558214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2197701"/>
            <a:ext cx="12851448" cy="4675164"/>
          </a:xfrm>
        </p:spPr>
        <p:txBody>
          <a:bodyPr anchor="b"/>
          <a:lstStyle>
            <a:lvl1pPr algn="ctr">
              <a:defRPr sz="9921"/>
            </a:lvl1pPr>
          </a:lstStyle>
          <a:p>
            <a:r>
              <a:rPr lang="en-US"/>
              <a:t>Click to edit Master title style</a:t>
            </a:r>
          </a:p>
        </p:txBody>
      </p:sp>
      <p:sp>
        <p:nvSpPr>
          <p:cNvPr id="3" name="Subtitle 2"/>
          <p:cNvSpPr>
            <a:spLocks noGrp="1"/>
          </p:cNvSpPr>
          <p:nvPr>
            <p:ph type="subTitle" idx="1"/>
          </p:nvPr>
        </p:nvSpPr>
        <p:spPr>
          <a:xfrm>
            <a:off x="1889919" y="7053157"/>
            <a:ext cx="11339513" cy="3242151"/>
          </a:xfrm>
        </p:spPr>
        <p:txBody>
          <a:bodyPr/>
          <a:lstStyle>
            <a:lvl1pPr marL="0" indent="0" algn="ctr">
              <a:buNone/>
              <a:defRPr sz="3968"/>
            </a:lvl1pPr>
            <a:lvl2pPr marL="755980" indent="0" algn="ctr">
              <a:buNone/>
              <a:defRPr sz="3307"/>
            </a:lvl2pPr>
            <a:lvl3pPr marL="1511960" indent="0" algn="ctr">
              <a:buNone/>
              <a:defRPr sz="2976"/>
            </a:lvl3pPr>
            <a:lvl4pPr marL="2267941" indent="0" algn="ctr">
              <a:buNone/>
              <a:defRPr sz="2646"/>
            </a:lvl4pPr>
            <a:lvl5pPr marL="3023921" indent="0" algn="ctr">
              <a:buNone/>
              <a:defRPr sz="2646"/>
            </a:lvl5pPr>
            <a:lvl6pPr marL="3779901" indent="0" algn="ctr">
              <a:buNone/>
              <a:defRPr sz="2646"/>
            </a:lvl6pPr>
            <a:lvl7pPr marL="4535881" indent="0" algn="ctr">
              <a:buNone/>
              <a:defRPr sz="2646"/>
            </a:lvl7pPr>
            <a:lvl8pPr marL="5291861" indent="0" algn="ctr">
              <a:buNone/>
              <a:defRPr sz="2646"/>
            </a:lvl8pPr>
            <a:lvl9pPr marL="6047842" indent="0" algn="ctr">
              <a:buNone/>
              <a:defRPr sz="2646"/>
            </a:lvl9pPr>
          </a:lstStyle>
          <a:p>
            <a:r>
              <a:rPr lang="en-US"/>
              <a:t>Click to edit Master subtitle style</a:t>
            </a:r>
          </a:p>
        </p:txBody>
      </p:sp>
      <p:sp>
        <p:nvSpPr>
          <p:cNvPr id="4" name="Date Placeholder 3"/>
          <p:cNvSpPr>
            <a:spLocks noGrp="1"/>
          </p:cNvSpPr>
          <p:nvPr>
            <p:ph type="dt" sz="half" idx="10"/>
          </p:nvPr>
        </p:nvSpPr>
        <p:spPr/>
        <p:txBody>
          <a:bodyPr/>
          <a:lstStyle/>
          <a:p>
            <a:fld id="{3FA8CEE5-B3BA-4C69-8E18-44C7CCEA9E03}" type="datetimeFigureOut">
              <a:rPr lang="en-GB" smtClean="0"/>
              <a:t>19/04/2021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F8851F-8D52-4709-B416-BF73E54BEFD5}" type="slidenum">
              <a:rPr lang="en-GB" smtClean="0"/>
              <a:t>‹#›</a:t>
            </a:fld>
            <a:endParaRPr lang="en-GB"/>
          </a:p>
        </p:txBody>
      </p:sp>
    </p:spTree>
    <p:extLst>
      <p:ext uri="{BB962C8B-B14F-4D97-AF65-F5344CB8AC3E}">
        <p14:creationId xmlns:p14="http://schemas.microsoft.com/office/powerpoint/2010/main" val="677459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A8CEE5-B3BA-4C69-8E18-44C7CCEA9E03}" type="datetimeFigureOut">
              <a:rPr lang="en-GB" smtClean="0"/>
              <a:t>19/04/2021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F8851F-8D52-4709-B416-BF73E54BEFD5}" type="slidenum">
              <a:rPr lang="en-GB" smtClean="0"/>
              <a:t>‹#›</a:t>
            </a:fld>
            <a:endParaRPr lang="en-GB"/>
          </a:p>
        </p:txBody>
      </p:sp>
    </p:spTree>
    <p:extLst>
      <p:ext uri="{BB962C8B-B14F-4D97-AF65-F5344CB8AC3E}">
        <p14:creationId xmlns:p14="http://schemas.microsoft.com/office/powerpoint/2010/main" val="2757883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714952"/>
            <a:ext cx="3260110" cy="1138017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39456" y="714952"/>
            <a:ext cx="9591338" cy="113801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A8CEE5-B3BA-4C69-8E18-44C7CCEA9E03}" type="datetimeFigureOut">
              <a:rPr lang="en-GB" smtClean="0"/>
              <a:t>19/04/2021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F8851F-8D52-4709-B416-BF73E54BEFD5}" type="slidenum">
              <a:rPr lang="en-GB" smtClean="0"/>
              <a:t>‹#›</a:t>
            </a:fld>
            <a:endParaRPr lang="en-GB"/>
          </a:p>
        </p:txBody>
      </p:sp>
    </p:spTree>
    <p:extLst>
      <p:ext uri="{BB962C8B-B14F-4D97-AF65-F5344CB8AC3E}">
        <p14:creationId xmlns:p14="http://schemas.microsoft.com/office/powerpoint/2010/main" val="950918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A8CEE5-B3BA-4C69-8E18-44C7CCEA9E03}" type="datetimeFigureOut">
              <a:rPr lang="en-GB" smtClean="0"/>
              <a:t>19/04/2021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F8851F-8D52-4709-B416-BF73E54BEFD5}" type="slidenum">
              <a:rPr lang="en-GB" smtClean="0"/>
              <a:t>‹#›</a:t>
            </a:fld>
            <a:endParaRPr lang="en-GB"/>
          </a:p>
        </p:txBody>
      </p:sp>
    </p:spTree>
    <p:extLst>
      <p:ext uri="{BB962C8B-B14F-4D97-AF65-F5344CB8AC3E}">
        <p14:creationId xmlns:p14="http://schemas.microsoft.com/office/powerpoint/2010/main" val="1294070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31582" y="3347844"/>
            <a:ext cx="13040439" cy="5585950"/>
          </a:xfrm>
        </p:spPr>
        <p:txBody>
          <a:bodyPr anchor="b"/>
          <a:lstStyle>
            <a:lvl1pPr>
              <a:defRPr sz="9921"/>
            </a:lvl1pPr>
          </a:lstStyle>
          <a:p>
            <a:r>
              <a:rPr lang="en-US"/>
              <a:t>Click to edit Master title style</a:t>
            </a:r>
          </a:p>
        </p:txBody>
      </p:sp>
      <p:sp>
        <p:nvSpPr>
          <p:cNvPr id="3" name="Text Placeholder 2"/>
          <p:cNvSpPr>
            <a:spLocks noGrp="1"/>
          </p:cNvSpPr>
          <p:nvPr>
            <p:ph type="body" idx="1"/>
          </p:nvPr>
        </p:nvSpPr>
        <p:spPr>
          <a:xfrm>
            <a:off x="1031582" y="8986639"/>
            <a:ext cx="13040439" cy="2937519"/>
          </a:xfrm>
        </p:spPr>
        <p:txBody>
          <a:bodyPr/>
          <a:lstStyle>
            <a:lvl1pPr marL="0" indent="0">
              <a:buNone/>
              <a:defRPr sz="3968">
                <a:solidFill>
                  <a:schemeClr val="tx1"/>
                </a:solidFill>
              </a:defRPr>
            </a:lvl1pPr>
            <a:lvl2pPr marL="755980" indent="0">
              <a:buNone/>
              <a:defRPr sz="3307">
                <a:solidFill>
                  <a:schemeClr val="tx1">
                    <a:tint val="75000"/>
                  </a:schemeClr>
                </a:solidFill>
              </a:defRPr>
            </a:lvl2pPr>
            <a:lvl3pPr marL="1511960" indent="0">
              <a:buNone/>
              <a:defRPr sz="2976">
                <a:solidFill>
                  <a:schemeClr val="tx1">
                    <a:tint val="75000"/>
                  </a:schemeClr>
                </a:solidFill>
              </a:defRPr>
            </a:lvl3pPr>
            <a:lvl4pPr marL="2267941" indent="0">
              <a:buNone/>
              <a:defRPr sz="2646">
                <a:solidFill>
                  <a:schemeClr val="tx1">
                    <a:tint val="75000"/>
                  </a:schemeClr>
                </a:solidFill>
              </a:defRPr>
            </a:lvl4pPr>
            <a:lvl5pPr marL="3023921" indent="0">
              <a:buNone/>
              <a:defRPr sz="2646">
                <a:solidFill>
                  <a:schemeClr val="tx1">
                    <a:tint val="75000"/>
                  </a:schemeClr>
                </a:solidFill>
              </a:defRPr>
            </a:lvl5pPr>
            <a:lvl6pPr marL="3779901" indent="0">
              <a:buNone/>
              <a:defRPr sz="2646">
                <a:solidFill>
                  <a:schemeClr val="tx1">
                    <a:tint val="75000"/>
                  </a:schemeClr>
                </a:solidFill>
              </a:defRPr>
            </a:lvl6pPr>
            <a:lvl7pPr marL="4535881" indent="0">
              <a:buNone/>
              <a:defRPr sz="2646">
                <a:solidFill>
                  <a:schemeClr val="tx1">
                    <a:tint val="75000"/>
                  </a:schemeClr>
                </a:solidFill>
              </a:defRPr>
            </a:lvl7pPr>
            <a:lvl8pPr marL="5291861" indent="0">
              <a:buNone/>
              <a:defRPr sz="2646">
                <a:solidFill>
                  <a:schemeClr val="tx1">
                    <a:tint val="75000"/>
                  </a:schemeClr>
                </a:solidFill>
              </a:defRPr>
            </a:lvl8pPr>
            <a:lvl9pPr marL="6047842" indent="0">
              <a:buNone/>
              <a:defRPr sz="264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A8CEE5-B3BA-4C69-8E18-44C7CCEA9E03}" type="datetimeFigureOut">
              <a:rPr lang="en-GB" smtClean="0"/>
              <a:t>19/04/2021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F8851F-8D52-4709-B416-BF73E54BEFD5}" type="slidenum">
              <a:rPr lang="en-GB" smtClean="0"/>
              <a:t>‹#›</a:t>
            </a:fld>
            <a:endParaRPr lang="en-GB"/>
          </a:p>
        </p:txBody>
      </p:sp>
    </p:spTree>
    <p:extLst>
      <p:ext uri="{BB962C8B-B14F-4D97-AF65-F5344CB8AC3E}">
        <p14:creationId xmlns:p14="http://schemas.microsoft.com/office/powerpoint/2010/main" val="3045738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39455" y="3574760"/>
            <a:ext cx="6425724" cy="8520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654171" y="3574760"/>
            <a:ext cx="6425724" cy="8520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FA8CEE5-B3BA-4C69-8E18-44C7CCEA9E03}" type="datetimeFigureOut">
              <a:rPr lang="en-GB" smtClean="0"/>
              <a:t>19/04/2021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1F8851F-8D52-4709-B416-BF73E54BEFD5}" type="slidenum">
              <a:rPr lang="en-GB" smtClean="0"/>
              <a:t>‹#›</a:t>
            </a:fld>
            <a:endParaRPr lang="en-GB"/>
          </a:p>
        </p:txBody>
      </p:sp>
    </p:spTree>
    <p:extLst>
      <p:ext uri="{BB962C8B-B14F-4D97-AF65-F5344CB8AC3E}">
        <p14:creationId xmlns:p14="http://schemas.microsoft.com/office/powerpoint/2010/main" val="3587882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4955"/>
            <a:ext cx="13040439" cy="2595587"/>
          </a:xfrm>
        </p:spPr>
        <p:txBody>
          <a:bodyPr/>
          <a:lstStyle/>
          <a:p>
            <a:r>
              <a:rPr lang="en-US"/>
              <a:t>Click to edit Master title style</a:t>
            </a:r>
          </a:p>
        </p:txBody>
      </p:sp>
      <p:sp>
        <p:nvSpPr>
          <p:cNvPr id="3" name="Text Placeholder 2"/>
          <p:cNvSpPr>
            <a:spLocks noGrp="1"/>
          </p:cNvSpPr>
          <p:nvPr>
            <p:ph type="body" idx="1"/>
          </p:nvPr>
        </p:nvSpPr>
        <p:spPr>
          <a:xfrm>
            <a:off x="1041426" y="3291888"/>
            <a:ext cx="6396193" cy="1613304"/>
          </a:xfrm>
        </p:spPr>
        <p:txBody>
          <a:bodyPr anchor="b"/>
          <a:lstStyle>
            <a:lvl1pPr marL="0" indent="0">
              <a:buNone/>
              <a:defRPr sz="3968" b="1"/>
            </a:lvl1pPr>
            <a:lvl2pPr marL="755980" indent="0">
              <a:buNone/>
              <a:defRPr sz="3307" b="1"/>
            </a:lvl2pPr>
            <a:lvl3pPr marL="1511960" indent="0">
              <a:buNone/>
              <a:defRPr sz="2976" b="1"/>
            </a:lvl3pPr>
            <a:lvl4pPr marL="2267941" indent="0">
              <a:buNone/>
              <a:defRPr sz="2646" b="1"/>
            </a:lvl4pPr>
            <a:lvl5pPr marL="3023921" indent="0">
              <a:buNone/>
              <a:defRPr sz="2646" b="1"/>
            </a:lvl5pPr>
            <a:lvl6pPr marL="3779901" indent="0">
              <a:buNone/>
              <a:defRPr sz="2646" b="1"/>
            </a:lvl6pPr>
            <a:lvl7pPr marL="4535881" indent="0">
              <a:buNone/>
              <a:defRPr sz="2646" b="1"/>
            </a:lvl7pPr>
            <a:lvl8pPr marL="5291861" indent="0">
              <a:buNone/>
              <a:defRPr sz="2646" b="1"/>
            </a:lvl8pPr>
            <a:lvl9pPr marL="6047842" indent="0">
              <a:buNone/>
              <a:defRPr sz="2646" b="1"/>
            </a:lvl9pPr>
          </a:lstStyle>
          <a:p>
            <a:pPr lvl="0"/>
            <a:r>
              <a:rPr lang="en-US"/>
              <a:t>Click to edit Master text styles</a:t>
            </a:r>
          </a:p>
        </p:txBody>
      </p:sp>
      <p:sp>
        <p:nvSpPr>
          <p:cNvPr id="4" name="Content Placeholder 3"/>
          <p:cNvSpPr>
            <a:spLocks noGrp="1"/>
          </p:cNvSpPr>
          <p:nvPr>
            <p:ph sz="half" idx="2"/>
          </p:nvPr>
        </p:nvSpPr>
        <p:spPr>
          <a:xfrm>
            <a:off x="1041426" y="4905192"/>
            <a:ext cx="6396193" cy="72147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654172" y="3291888"/>
            <a:ext cx="6427693" cy="1613304"/>
          </a:xfrm>
        </p:spPr>
        <p:txBody>
          <a:bodyPr anchor="b"/>
          <a:lstStyle>
            <a:lvl1pPr marL="0" indent="0">
              <a:buNone/>
              <a:defRPr sz="3968" b="1"/>
            </a:lvl1pPr>
            <a:lvl2pPr marL="755980" indent="0">
              <a:buNone/>
              <a:defRPr sz="3307" b="1"/>
            </a:lvl2pPr>
            <a:lvl3pPr marL="1511960" indent="0">
              <a:buNone/>
              <a:defRPr sz="2976" b="1"/>
            </a:lvl3pPr>
            <a:lvl4pPr marL="2267941" indent="0">
              <a:buNone/>
              <a:defRPr sz="2646" b="1"/>
            </a:lvl4pPr>
            <a:lvl5pPr marL="3023921" indent="0">
              <a:buNone/>
              <a:defRPr sz="2646" b="1"/>
            </a:lvl5pPr>
            <a:lvl6pPr marL="3779901" indent="0">
              <a:buNone/>
              <a:defRPr sz="2646" b="1"/>
            </a:lvl6pPr>
            <a:lvl7pPr marL="4535881" indent="0">
              <a:buNone/>
              <a:defRPr sz="2646" b="1"/>
            </a:lvl7pPr>
            <a:lvl8pPr marL="5291861" indent="0">
              <a:buNone/>
              <a:defRPr sz="2646" b="1"/>
            </a:lvl8pPr>
            <a:lvl9pPr marL="6047842" indent="0">
              <a:buNone/>
              <a:defRPr sz="2646" b="1"/>
            </a:lvl9pPr>
          </a:lstStyle>
          <a:p>
            <a:pPr lvl="0"/>
            <a:r>
              <a:rPr lang="en-US"/>
              <a:t>Click to edit Master text styles</a:t>
            </a:r>
          </a:p>
        </p:txBody>
      </p:sp>
      <p:sp>
        <p:nvSpPr>
          <p:cNvPr id="6" name="Content Placeholder 5"/>
          <p:cNvSpPr>
            <a:spLocks noGrp="1"/>
          </p:cNvSpPr>
          <p:nvPr>
            <p:ph sz="quarter" idx="4"/>
          </p:nvPr>
        </p:nvSpPr>
        <p:spPr>
          <a:xfrm>
            <a:off x="7654172" y="4905192"/>
            <a:ext cx="6427693" cy="72147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FA8CEE5-B3BA-4C69-8E18-44C7CCEA9E03}" type="datetimeFigureOut">
              <a:rPr lang="en-GB" smtClean="0"/>
              <a:t>19/04/2021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1F8851F-8D52-4709-B416-BF73E54BEFD5}" type="slidenum">
              <a:rPr lang="en-GB" smtClean="0"/>
              <a:t>‹#›</a:t>
            </a:fld>
            <a:endParaRPr lang="en-GB"/>
          </a:p>
        </p:txBody>
      </p:sp>
    </p:spTree>
    <p:extLst>
      <p:ext uri="{BB962C8B-B14F-4D97-AF65-F5344CB8AC3E}">
        <p14:creationId xmlns:p14="http://schemas.microsoft.com/office/powerpoint/2010/main" val="2304160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FA8CEE5-B3BA-4C69-8E18-44C7CCEA9E03}" type="datetimeFigureOut">
              <a:rPr lang="en-GB" smtClean="0"/>
              <a:t>19/04/2021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1F8851F-8D52-4709-B416-BF73E54BEFD5}" type="slidenum">
              <a:rPr lang="en-GB" smtClean="0"/>
              <a:t>‹#›</a:t>
            </a:fld>
            <a:endParaRPr lang="en-GB"/>
          </a:p>
        </p:txBody>
      </p:sp>
    </p:spTree>
    <p:extLst>
      <p:ext uri="{BB962C8B-B14F-4D97-AF65-F5344CB8AC3E}">
        <p14:creationId xmlns:p14="http://schemas.microsoft.com/office/powerpoint/2010/main" val="3455230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A8CEE5-B3BA-4C69-8E18-44C7CCEA9E03}" type="datetimeFigureOut">
              <a:rPr lang="en-GB" smtClean="0"/>
              <a:t>19/04/2021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1F8851F-8D52-4709-B416-BF73E54BEFD5}" type="slidenum">
              <a:rPr lang="en-GB" smtClean="0"/>
              <a:t>‹#›</a:t>
            </a:fld>
            <a:endParaRPr lang="en-GB"/>
          </a:p>
        </p:txBody>
      </p:sp>
    </p:spTree>
    <p:extLst>
      <p:ext uri="{BB962C8B-B14F-4D97-AF65-F5344CB8AC3E}">
        <p14:creationId xmlns:p14="http://schemas.microsoft.com/office/powerpoint/2010/main" val="1352727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895244"/>
            <a:ext cx="4876384" cy="3133355"/>
          </a:xfrm>
        </p:spPr>
        <p:txBody>
          <a:bodyPr anchor="b"/>
          <a:lstStyle>
            <a:lvl1pPr>
              <a:defRPr sz="5291"/>
            </a:lvl1pPr>
          </a:lstStyle>
          <a:p>
            <a:r>
              <a:rPr lang="en-US"/>
              <a:t>Click to edit Master title style</a:t>
            </a:r>
          </a:p>
        </p:txBody>
      </p:sp>
      <p:sp>
        <p:nvSpPr>
          <p:cNvPr id="3" name="Content Placeholder 2"/>
          <p:cNvSpPr>
            <a:spLocks noGrp="1"/>
          </p:cNvSpPr>
          <p:nvPr>
            <p:ph idx="1"/>
          </p:nvPr>
        </p:nvSpPr>
        <p:spPr>
          <a:xfrm>
            <a:off x="6427693" y="1933482"/>
            <a:ext cx="7654171" cy="9543054"/>
          </a:xfrm>
        </p:spPr>
        <p:txBody>
          <a:bodyPr/>
          <a:lstStyle>
            <a:lvl1pPr>
              <a:defRPr sz="5291"/>
            </a:lvl1pPr>
            <a:lvl2pPr>
              <a:defRPr sz="4630"/>
            </a:lvl2pPr>
            <a:lvl3pPr>
              <a:defRPr sz="3968"/>
            </a:lvl3pPr>
            <a:lvl4pPr>
              <a:defRPr sz="3307"/>
            </a:lvl4pPr>
            <a:lvl5pPr>
              <a:defRPr sz="3307"/>
            </a:lvl5pPr>
            <a:lvl6pPr>
              <a:defRPr sz="3307"/>
            </a:lvl6pPr>
            <a:lvl7pPr>
              <a:defRPr sz="3307"/>
            </a:lvl7pPr>
            <a:lvl8pPr>
              <a:defRPr sz="3307"/>
            </a:lvl8pPr>
            <a:lvl9pPr>
              <a:defRPr sz="33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41425" y="4028599"/>
            <a:ext cx="4876384" cy="7463478"/>
          </a:xfrm>
        </p:spPr>
        <p:txBody>
          <a:bodyPr/>
          <a:lstStyle>
            <a:lvl1pPr marL="0" indent="0">
              <a:buNone/>
              <a:defRPr sz="2646"/>
            </a:lvl1pPr>
            <a:lvl2pPr marL="755980" indent="0">
              <a:buNone/>
              <a:defRPr sz="2315"/>
            </a:lvl2pPr>
            <a:lvl3pPr marL="1511960" indent="0">
              <a:buNone/>
              <a:defRPr sz="1984"/>
            </a:lvl3pPr>
            <a:lvl4pPr marL="2267941" indent="0">
              <a:buNone/>
              <a:defRPr sz="1654"/>
            </a:lvl4pPr>
            <a:lvl5pPr marL="3023921" indent="0">
              <a:buNone/>
              <a:defRPr sz="1654"/>
            </a:lvl5pPr>
            <a:lvl6pPr marL="3779901" indent="0">
              <a:buNone/>
              <a:defRPr sz="1654"/>
            </a:lvl6pPr>
            <a:lvl7pPr marL="4535881" indent="0">
              <a:buNone/>
              <a:defRPr sz="1654"/>
            </a:lvl7pPr>
            <a:lvl8pPr marL="5291861" indent="0">
              <a:buNone/>
              <a:defRPr sz="1654"/>
            </a:lvl8pPr>
            <a:lvl9pPr marL="6047842" indent="0">
              <a:buNone/>
              <a:defRPr sz="1654"/>
            </a:lvl9pPr>
          </a:lstStyle>
          <a:p>
            <a:pPr lvl="0"/>
            <a:r>
              <a:rPr lang="en-US"/>
              <a:t>Click to edit Master text styles</a:t>
            </a:r>
          </a:p>
        </p:txBody>
      </p:sp>
      <p:sp>
        <p:nvSpPr>
          <p:cNvPr id="5" name="Date Placeholder 4"/>
          <p:cNvSpPr>
            <a:spLocks noGrp="1"/>
          </p:cNvSpPr>
          <p:nvPr>
            <p:ph type="dt" sz="half" idx="10"/>
          </p:nvPr>
        </p:nvSpPr>
        <p:spPr/>
        <p:txBody>
          <a:bodyPr/>
          <a:lstStyle/>
          <a:p>
            <a:fld id="{3FA8CEE5-B3BA-4C69-8E18-44C7CCEA9E03}" type="datetimeFigureOut">
              <a:rPr lang="en-GB" smtClean="0"/>
              <a:t>19/04/2021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1F8851F-8D52-4709-B416-BF73E54BEFD5}" type="slidenum">
              <a:rPr lang="en-GB" smtClean="0"/>
              <a:t>‹#›</a:t>
            </a:fld>
            <a:endParaRPr lang="en-GB"/>
          </a:p>
        </p:txBody>
      </p:sp>
    </p:spTree>
    <p:extLst>
      <p:ext uri="{BB962C8B-B14F-4D97-AF65-F5344CB8AC3E}">
        <p14:creationId xmlns:p14="http://schemas.microsoft.com/office/powerpoint/2010/main" val="2490554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895244"/>
            <a:ext cx="4876384" cy="3133355"/>
          </a:xfrm>
        </p:spPr>
        <p:txBody>
          <a:bodyPr anchor="b"/>
          <a:lstStyle>
            <a:lvl1pPr>
              <a:defRPr sz="5291"/>
            </a:lvl1pPr>
          </a:lstStyle>
          <a:p>
            <a:r>
              <a:rPr lang="en-US"/>
              <a:t>Click to edit Master title style</a:t>
            </a:r>
          </a:p>
        </p:txBody>
      </p:sp>
      <p:sp>
        <p:nvSpPr>
          <p:cNvPr id="3" name="Picture Placeholder 2"/>
          <p:cNvSpPr>
            <a:spLocks noGrp="1" noChangeAspect="1"/>
          </p:cNvSpPr>
          <p:nvPr>
            <p:ph type="pic" idx="1"/>
          </p:nvPr>
        </p:nvSpPr>
        <p:spPr>
          <a:xfrm>
            <a:off x="6427693" y="1933482"/>
            <a:ext cx="7654171" cy="9543054"/>
          </a:xfrm>
        </p:spPr>
        <p:txBody>
          <a:bodyPr anchor="t"/>
          <a:lstStyle>
            <a:lvl1pPr marL="0" indent="0">
              <a:buNone/>
              <a:defRPr sz="5291"/>
            </a:lvl1pPr>
            <a:lvl2pPr marL="755980" indent="0">
              <a:buNone/>
              <a:defRPr sz="4630"/>
            </a:lvl2pPr>
            <a:lvl3pPr marL="1511960" indent="0">
              <a:buNone/>
              <a:defRPr sz="3968"/>
            </a:lvl3pPr>
            <a:lvl4pPr marL="2267941" indent="0">
              <a:buNone/>
              <a:defRPr sz="3307"/>
            </a:lvl4pPr>
            <a:lvl5pPr marL="3023921" indent="0">
              <a:buNone/>
              <a:defRPr sz="3307"/>
            </a:lvl5pPr>
            <a:lvl6pPr marL="3779901" indent="0">
              <a:buNone/>
              <a:defRPr sz="3307"/>
            </a:lvl6pPr>
            <a:lvl7pPr marL="4535881" indent="0">
              <a:buNone/>
              <a:defRPr sz="3307"/>
            </a:lvl7pPr>
            <a:lvl8pPr marL="5291861" indent="0">
              <a:buNone/>
              <a:defRPr sz="3307"/>
            </a:lvl8pPr>
            <a:lvl9pPr marL="6047842" indent="0">
              <a:buNone/>
              <a:defRPr sz="3307"/>
            </a:lvl9pPr>
          </a:lstStyle>
          <a:p>
            <a:r>
              <a:rPr lang="en-US"/>
              <a:t>Click icon to add picture</a:t>
            </a:r>
          </a:p>
        </p:txBody>
      </p:sp>
      <p:sp>
        <p:nvSpPr>
          <p:cNvPr id="4" name="Text Placeholder 3"/>
          <p:cNvSpPr>
            <a:spLocks noGrp="1"/>
          </p:cNvSpPr>
          <p:nvPr>
            <p:ph type="body" sz="half" idx="2"/>
          </p:nvPr>
        </p:nvSpPr>
        <p:spPr>
          <a:xfrm>
            <a:off x="1041425" y="4028599"/>
            <a:ext cx="4876384" cy="7463478"/>
          </a:xfrm>
        </p:spPr>
        <p:txBody>
          <a:bodyPr/>
          <a:lstStyle>
            <a:lvl1pPr marL="0" indent="0">
              <a:buNone/>
              <a:defRPr sz="2646"/>
            </a:lvl1pPr>
            <a:lvl2pPr marL="755980" indent="0">
              <a:buNone/>
              <a:defRPr sz="2315"/>
            </a:lvl2pPr>
            <a:lvl3pPr marL="1511960" indent="0">
              <a:buNone/>
              <a:defRPr sz="1984"/>
            </a:lvl3pPr>
            <a:lvl4pPr marL="2267941" indent="0">
              <a:buNone/>
              <a:defRPr sz="1654"/>
            </a:lvl4pPr>
            <a:lvl5pPr marL="3023921" indent="0">
              <a:buNone/>
              <a:defRPr sz="1654"/>
            </a:lvl5pPr>
            <a:lvl6pPr marL="3779901" indent="0">
              <a:buNone/>
              <a:defRPr sz="1654"/>
            </a:lvl6pPr>
            <a:lvl7pPr marL="4535881" indent="0">
              <a:buNone/>
              <a:defRPr sz="1654"/>
            </a:lvl7pPr>
            <a:lvl8pPr marL="5291861" indent="0">
              <a:buNone/>
              <a:defRPr sz="1654"/>
            </a:lvl8pPr>
            <a:lvl9pPr marL="6047842" indent="0">
              <a:buNone/>
              <a:defRPr sz="1654"/>
            </a:lvl9pPr>
          </a:lstStyle>
          <a:p>
            <a:pPr lvl="0"/>
            <a:r>
              <a:rPr lang="en-US"/>
              <a:t>Click to edit Master text styles</a:t>
            </a:r>
          </a:p>
        </p:txBody>
      </p:sp>
      <p:sp>
        <p:nvSpPr>
          <p:cNvPr id="5" name="Date Placeholder 4"/>
          <p:cNvSpPr>
            <a:spLocks noGrp="1"/>
          </p:cNvSpPr>
          <p:nvPr>
            <p:ph type="dt" sz="half" idx="10"/>
          </p:nvPr>
        </p:nvSpPr>
        <p:spPr/>
        <p:txBody>
          <a:bodyPr/>
          <a:lstStyle/>
          <a:p>
            <a:fld id="{3FA8CEE5-B3BA-4C69-8E18-44C7CCEA9E03}" type="datetimeFigureOut">
              <a:rPr lang="en-GB" smtClean="0"/>
              <a:t>19/04/2021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1F8851F-8D52-4709-B416-BF73E54BEFD5}" type="slidenum">
              <a:rPr lang="en-GB" smtClean="0"/>
              <a:t>‹#›</a:t>
            </a:fld>
            <a:endParaRPr lang="en-GB"/>
          </a:p>
        </p:txBody>
      </p:sp>
    </p:spTree>
    <p:extLst>
      <p:ext uri="{BB962C8B-B14F-4D97-AF65-F5344CB8AC3E}">
        <p14:creationId xmlns:p14="http://schemas.microsoft.com/office/powerpoint/2010/main" val="265559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714955"/>
            <a:ext cx="13040439" cy="25955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39456" y="3574760"/>
            <a:ext cx="13040439" cy="85203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39455" y="12446384"/>
            <a:ext cx="3401854" cy="714952"/>
          </a:xfrm>
          <a:prstGeom prst="rect">
            <a:avLst/>
          </a:prstGeom>
        </p:spPr>
        <p:txBody>
          <a:bodyPr vert="horz" lIns="91440" tIns="45720" rIns="91440" bIns="45720" rtlCol="0" anchor="ctr"/>
          <a:lstStyle>
            <a:lvl1pPr algn="l">
              <a:defRPr sz="1984">
                <a:solidFill>
                  <a:schemeClr val="tx1">
                    <a:tint val="75000"/>
                  </a:schemeClr>
                </a:solidFill>
              </a:defRPr>
            </a:lvl1pPr>
          </a:lstStyle>
          <a:p>
            <a:fld id="{3FA8CEE5-B3BA-4C69-8E18-44C7CCEA9E03}" type="datetimeFigureOut">
              <a:rPr lang="en-GB" smtClean="0"/>
              <a:t>19/04/2021</a:t>
            </a:fld>
            <a:endParaRPr lang="en-GB"/>
          </a:p>
        </p:txBody>
      </p:sp>
      <p:sp>
        <p:nvSpPr>
          <p:cNvPr id="5" name="Footer Placeholder 4"/>
          <p:cNvSpPr>
            <a:spLocks noGrp="1"/>
          </p:cNvSpPr>
          <p:nvPr>
            <p:ph type="ftr" sz="quarter" idx="3"/>
          </p:nvPr>
        </p:nvSpPr>
        <p:spPr>
          <a:xfrm>
            <a:off x="5008285" y="12446384"/>
            <a:ext cx="5102781" cy="714952"/>
          </a:xfrm>
          <a:prstGeom prst="rect">
            <a:avLst/>
          </a:prstGeom>
        </p:spPr>
        <p:txBody>
          <a:bodyPr vert="horz" lIns="91440" tIns="45720" rIns="91440" bIns="45720" rtlCol="0" anchor="ctr"/>
          <a:lstStyle>
            <a:lvl1pPr algn="ctr">
              <a:defRPr sz="1984">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0678041" y="12446384"/>
            <a:ext cx="3401854" cy="714952"/>
          </a:xfrm>
          <a:prstGeom prst="rect">
            <a:avLst/>
          </a:prstGeom>
        </p:spPr>
        <p:txBody>
          <a:bodyPr vert="horz" lIns="91440" tIns="45720" rIns="91440" bIns="45720" rtlCol="0" anchor="ctr"/>
          <a:lstStyle>
            <a:lvl1pPr algn="r">
              <a:defRPr sz="1984">
                <a:solidFill>
                  <a:schemeClr val="tx1">
                    <a:tint val="75000"/>
                  </a:schemeClr>
                </a:solidFill>
              </a:defRPr>
            </a:lvl1pPr>
          </a:lstStyle>
          <a:p>
            <a:fld id="{D1F8851F-8D52-4709-B416-BF73E54BEFD5}" type="slidenum">
              <a:rPr lang="en-GB" smtClean="0"/>
              <a:t>‹#›</a:t>
            </a:fld>
            <a:endParaRPr lang="en-GB"/>
          </a:p>
        </p:txBody>
      </p:sp>
    </p:spTree>
    <p:extLst>
      <p:ext uri="{BB962C8B-B14F-4D97-AF65-F5344CB8AC3E}">
        <p14:creationId xmlns:p14="http://schemas.microsoft.com/office/powerpoint/2010/main" val="295919616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1511960" rtl="0" eaLnBrk="1" latinLnBrk="0" hangingPunct="1">
        <a:lnSpc>
          <a:spcPct val="90000"/>
        </a:lnSpc>
        <a:spcBef>
          <a:spcPct val="0"/>
        </a:spcBef>
        <a:buNone/>
        <a:defRPr sz="7275" kern="1200">
          <a:solidFill>
            <a:schemeClr val="tx1"/>
          </a:solidFill>
          <a:latin typeface="+mj-lt"/>
          <a:ea typeface="+mj-ea"/>
          <a:cs typeface="+mj-cs"/>
        </a:defRPr>
      </a:lvl1pPr>
    </p:titleStyle>
    <p:bodyStyle>
      <a:lvl1pPr marL="377990" indent="-377990" algn="l" defTabSz="1511960" rtl="0" eaLnBrk="1" latinLnBrk="0" hangingPunct="1">
        <a:lnSpc>
          <a:spcPct val="90000"/>
        </a:lnSpc>
        <a:spcBef>
          <a:spcPts val="1654"/>
        </a:spcBef>
        <a:buFont typeface="Arial" panose="020B0604020202020204" pitchFamily="34" charset="0"/>
        <a:buChar char="•"/>
        <a:defRPr sz="4630" kern="1200">
          <a:solidFill>
            <a:schemeClr val="tx1"/>
          </a:solidFill>
          <a:latin typeface="+mn-lt"/>
          <a:ea typeface="+mn-ea"/>
          <a:cs typeface="+mn-cs"/>
        </a:defRPr>
      </a:lvl1pPr>
      <a:lvl2pPr marL="1133970" indent="-377990" algn="l" defTabSz="1511960" rtl="0" eaLnBrk="1" latinLnBrk="0" hangingPunct="1">
        <a:lnSpc>
          <a:spcPct val="90000"/>
        </a:lnSpc>
        <a:spcBef>
          <a:spcPts val="827"/>
        </a:spcBef>
        <a:buFont typeface="Arial" panose="020B0604020202020204" pitchFamily="34" charset="0"/>
        <a:buChar char="•"/>
        <a:defRPr sz="3968" kern="1200">
          <a:solidFill>
            <a:schemeClr val="tx1"/>
          </a:solidFill>
          <a:latin typeface="+mn-lt"/>
          <a:ea typeface="+mn-ea"/>
          <a:cs typeface="+mn-cs"/>
        </a:defRPr>
      </a:lvl2pPr>
      <a:lvl3pPr marL="1889951" indent="-377990" algn="l" defTabSz="1511960" rtl="0" eaLnBrk="1" latinLnBrk="0" hangingPunct="1">
        <a:lnSpc>
          <a:spcPct val="90000"/>
        </a:lnSpc>
        <a:spcBef>
          <a:spcPts val="827"/>
        </a:spcBef>
        <a:buFont typeface="Arial" panose="020B0604020202020204" pitchFamily="34" charset="0"/>
        <a:buChar char="•"/>
        <a:defRPr sz="3307" kern="1200">
          <a:solidFill>
            <a:schemeClr val="tx1"/>
          </a:solidFill>
          <a:latin typeface="+mn-lt"/>
          <a:ea typeface="+mn-ea"/>
          <a:cs typeface="+mn-cs"/>
        </a:defRPr>
      </a:lvl3pPr>
      <a:lvl4pPr marL="2645931" indent="-377990" algn="l" defTabSz="1511960" rtl="0" eaLnBrk="1" latinLnBrk="0" hangingPunct="1">
        <a:lnSpc>
          <a:spcPct val="90000"/>
        </a:lnSpc>
        <a:spcBef>
          <a:spcPts val="827"/>
        </a:spcBef>
        <a:buFont typeface="Arial" panose="020B0604020202020204" pitchFamily="34" charset="0"/>
        <a:buChar char="•"/>
        <a:defRPr sz="2976" kern="1200">
          <a:solidFill>
            <a:schemeClr val="tx1"/>
          </a:solidFill>
          <a:latin typeface="+mn-lt"/>
          <a:ea typeface="+mn-ea"/>
          <a:cs typeface="+mn-cs"/>
        </a:defRPr>
      </a:lvl4pPr>
      <a:lvl5pPr marL="3401911" indent="-377990" algn="l" defTabSz="1511960" rtl="0" eaLnBrk="1" latinLnBrk="0" hangingPunct="1">
        <a:lnSpc>
          <a:spcPct val="90000"/>
        </a:lnSpc>
        <a:spcBef>
          <a:spcPts val="827"/>
        </a:spcBef>
        <a:buFont typeface="Arial" panose="020B0604020202020204" pitchFamily="34" charset="0"/>
        <a:buChar char="•"/>
        <a:defRPr sz="2976" kern="1200">
          <a:solidFill>
            <a:schemeClr val="tx1"/>
          </a:solidFill>
          <a:latin typeface="+mn-lt"/>
          <a:ea typeface="+mn-ea"/>
          <a:cs typeface="+mn-cs"/>
        </a:defRPr>
      </a:lvl5pPr>
      <a:lvl6pPr marL="4157891" indent="-377990" algn="l" defTabSz="1511960" rtl="0" eaLnBrk="1" latinLnBrk="0" hangingPunct="1">
        <a:lnSpc>
          <a:spcPct val="90000"/>
        </a:lnSpc>
        <a:spcBef>
          <a:spcPts val="827"/>
        </a:spcBef>
        <a:buFont typeface="Arial" panose="020B0604020202020204" pitchFamily="34" charset="0"/>
        <a:buChar char="•"/>
        <a:defRPr sz="2976" kern="1200">
          <a:solidFill>
            <a:schemeClr val="tx1"/>
          </a:solidFill>
          <a:latin typeface="+mn-lt"/>
          <a:ea typeface="+mn-ea"/>
          <a:cs typeface="+mn-cs"/>
        </a:defRPr>
      </a:lvl6pPr>
      <a:lvl7pPr marL="4913871" indent="-377990" algn="l" defTabSz="1511960" rtl="0" eaLnBrk="1" latinLnBrk="0" hangingPunct="1">
        <a:lnSpc>
          <a:spcPct val="90000"/>
        </a:lnSpc>
        <a:spcBef>
          <a:spcPts val="827"/>
        </a:spcBef>
        <a:buFont typeface="Arial" panose="020B0604020202020204" pitchFamily="34" charset="0"/>
        <a:buChar char="•"/>
        <a:defRPr sz="2976" kern="1200">
          <a:solidFill>
            <a:schemeClr val="tx1"/>
          </a:solidFill>
          <a:latin typeface="+mn-lt"/>
          <a:ea typeface="+mn-ea"/>
          <a:cs typeface="+mn-cs"/>
        </a:defRPr>
      </a:lvl7pPr>
      <a:lvl8pPr marL="5669852" indent="-377990" algn="l" defTabSz="1511960" rtl="0" eaLnBrk="1" latinLnBrk="0" hangingPunct="1">
        <a:lnSpc>
          <a:spcPct val="90000"/>
        </a:lnSpc>
        <a:spcBef>
          <a:spcPts val="827"/>
        </a:spcBef>
        <a:buFont typeface="Arial" panose="020B0604020202020204" pitchFamily="34" charset="0"/>
        <a:buChar char="•"/>
        <a:defRPr sz="2976" kern="1200">
          <a:solidFill>
            <a:schemeClr val="tx1"/>
          </a:solidFill>
          <a:latin typeface="+mn-lt"/>
          <a:ea typeface="+mn-ea"/>
          <a:cs typeface="+mn-cs"/>
        </a:defRPr>
      </a:lvl8pPr>
      <a:lvl9pPr marL="6425832" indent="-377990" algn="l" defTabSz="1511960" rtl="0" eaLnBrk="1" latinLnBrk="0" hangingPunct="1">
        <a:lnSpc>
          <a:spcPct val="90000"/>
        </a:lnSpc>
        <a:spcBef>
          <a:spcPts val="827"/>
        </a:spcBef>
        <a:buFont typeface="Arial" panose="020B0604020202020204" pitchFamily="34" charset="0"/>
        <a:buChar char="•"/>
        <a:defRPr sz="2976" kern="1200">
          <a:solidFill>
            <a:schemeClr val="tx1"/>
          </a:solidFill>
          <a:latin typeface="+mn-lt"/>
          <a:ea typeface="+mn-ea"/>
          <a:cs typeface="+mn-cs"/>
        </a:defRPr>
      </a:lvl9pPr>
    </p:bodyStyle>
    <p:otherStyle>
      <a:defPPr>
        <a:defRPr lang="en-US"/>
      </a:defPPr>
      <a:lvl1pPr marL="0" algn="l" defTabSz="1511960" rtl="0" eaLnBrk="1" latinLnBrk="0" hangingPunct="1">
        <a:defRPr sz="2976" kern="1200">
          <a:solidFill>
            <a:schemeClr val="tx1"/>
          </a:solidFill>
          <a:latin typeface="+mn-lt"/>
          <a:ea typeface="+mn-ea"/>
          <a:cs typeface="+mn-cs"/>
        </a:defRPr>
      </a:lvl1pPr>
      <a:lvl2pPr marL="755980" algn="l" defTabSz="1511960" rtl="0" eaLnBrk="1" latinLnBrk="0" hangingPunct="1">
        <a:defRPr sz="2976" kern="1200">
          <a:solidFill>
            <a:schemeClr val="tx1"/>
          </a:solidFill>
          <a:latin typeface="+mn-lt"/>
          <a:ea typeface="+mn-ea"/>
          <a:cs typeface="+mn-cs"/>
        </a:defRPr>
      </a:lvl2pPr>
      <a:lvl3pPr marL="1511960" algn="l" defTabSz="1511960" rtl="0" eaLnBrk="1" latinLnBrk="0" hangingPunct="1">
        <a:defRPr sz="2976" kern="1200">
          <a:solidFill>
            <a:schemeClr val="tx1"/>
          </a:solidFill>
          <a:latin typeface="+mn-lt"/>
          <a:ea typeface="+mn-ea"/>
          <a:cs typeface="+mn-cs"/>
        </a:defRPr>
      </a:lvl3pPr>
      <a:lvl4pPr marL="2267941" algn="l" defTabSz="1511960" rtl="0" eaLnBrk="1" latinLnBrk="0" hangingPunct="1">
        <a:defRPr sz="2976" kern="1200">
          <a:solidFill>
            <a:schemeClr val="tx1"/>
          </a:solidFill>
          <a:latin typeface="+mn-lt"/>
          <a:ea typeface="+mn-ea"/>
          <a:cs typeface="+mn-cs"/>
        </a:defRPr>
      </a:lvl4pPr>
      <a:lvl5pPr marL="3023921" algn="l" defTabSz="1511960" rtl="0" eaLnBrk="1" latinLnBrk="0" hangingPunct="1">
        <a:defRPr sz="2976" kern="1200">
          <a:solidFill>
            <a:schemeClr val="tx1"/>
          </a:solidFill>
          <a:latin typeface="+mn-lt"/>
          <a:ea typeface="+mn-ea"/>
          <a:cs typeface="+mn-cs"/>
        </a:defRPr>
      </a:lvl5pPr>
      <a:lvl6pPr marL="3779901" algn="l" defTabSz="1511960" rtl="0" eaLnBrk="1" latinLnBrk="0" hangingPunct="1">
        <a:defRPr sz="2976" kern="1200">
          <a:solidFill>
            <a:schemeClr val="tx1"/>
          </a:solidFill>
          <a:latin typeface="+mn-lt"/>
          <a:ea typeface="+mn-ea"/>
          <a:cs typeface="+mn-cs"/>
        </a:defRPr>
      </a:lvl6pPr>
      <a:lvl7pPr marL="4535881" algn="l" defTabSz="1511960" rtl="0" eaLnBrk="1" latinLnBrk="0" hangingPunct="1">
        <a:defRPr sz="2976" kern="1200">
          <a:solidFill>
            <a:schemeClr val="tx1"/>
          </a:solidFill>
          <a:latin typeface="+mn-lt"/>
          <a:ea typeface="+mn-ea"/>
          <a:cs typeface="+mn-cs"/>
        </a:defRPr>
      </a:lvl7pPr>
      <a:lvl8pPr marL="5291861" algn="l" defTabSz="1511960" rtl="0" eaLnBrk="1" latinLnBrk="0" hangingPunct="1">
        <a:defRPr sz="2976" kern="1200">
          <a:solidFill>
            <a:schemeClr val="tx1"/>
          </a:solidFill>
          <a:latin typeface="+mn-lt"/>
          <a:ea typeface="+mn-ea"/>
          <a:cs typeface="+mn-cs"/>
        </a:defRPr>
      </a:lvl8pPr>
      <a:lvl9pPr marL="6047842" algn="l" defTabSz="1511960" rtl="0" eaLnBrk="1" latinLnBrk="0" hangingPunct="1">
        <a:defRPr sz="297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8645" b="1"/>
              <a:t>Trust Annual Plan 2021-22</a:t>
            </a:r>
            <a:endParaRPr lang="en-US" sz="8645" b="1"/>
          </a:p>
        </p:txBody>
      </p:sp>
      <p:pic>
        <p:nvPicPr>
          <p:cNvPr id="2052" name="Picture 4">
            <a:extLst>
              <a:ext uri="{FF2B5EF4-FFF2-40B4-BE49-F238E27FC236}">
                <a16:creationId xmlns:a16="http://schemas.microsoft.com/office/drawing/2014/main" id="{472A6223-AACB-44D4-BD74-39AAD8F68F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80397" y="10840720"/>
            <a:ext cx="3338037" cy="1658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B52CDF8-1A33-4723-BC9F-DAF27350F857}"/>
              </a:ext>
            </a:extLst>
          </p:cNvPr>
          <p:cNvSpPr/>
          <p:nvPr/>
        </p:nvSpPr>
        <p:spPr>
          <a:xfrm>
            <a:off x="5113513" y="7463108"/>
            <a:ext cx="2021181" cy="750707"/>
          </a:xfrm>
          <a:prstGeom prst="rect">
            <a:avLst/>
          </a:prstGeom>
          <a:solidFill>
            <a:schemeClr val="accent6">
              <a:lumMod val="20000"/>
              <a:lumOff val="80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GB" sz="2000">
                <a:solidFill>
                  <a:schemeClr val="tx1"/>
                </a:solidFill>
              </a:rPr>
              <a:t>Access, Demand &amp; Capacity </a:t>
            </a:r>
          </a:p>
        </p:txBody>
      </p:sp>
      <p:sp>
        <p:nvSpPr>
          <p:cNvPr id="8" name="Rectangle 7">
            <a:extLst>
              <a:ext uri="{FF2B5EF4-FFF2-40B4-BE49-F238E27FC236}">
                <a16:creationId xmlns:a16="http://schemas.microsoft.com/office/drawing/2014/main" id="{1E1CE4C0-F92D-483C-87BB-2D7530180C61}"/>
              </a:ext>
            </a:extLst>
          </p:cNvPr>
          <p:cNvSpPr/>
          <p:nvPr/>
        </p:nvSpPr>
        <p:spPr>
          <a:xfrm>
            <a:off x="5173503" y="6134685"/>
            <a:ext cx="1882346" cy="765857"/>
          </a:xfrm>
          <a:prstGeom prst="rect">
            <a:avLst/>
          </a:prstGeom>
          <a:solidFill>
            <a:schemeClr val="accent6">
              <a:lumMod val="20000"/>
              <a:lumOff val="8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2000">
                <a:solidFill>
                  <a:schemeClr val="tx1"/>
                </a:solidFill>
              </a:rPr>
              <a:t>Digital First</a:t>
            </a:r>
          </a:p>
        </p:txBody>
      </p:sp>
      <p:sp>
        <p:nvSpPr>
          <p:cNvPr id="10" name="Rectangle 9">
            <a:extLst>
              <a:ext uri="{FF2B5EF4-FFF2-40B4-BE49-F238E27FC236}">
                <a16:creationId xmlns:a16="http://schemas.microsoft.com/office/drawing/2014/main" id="{0164BB20-4594-4728-BFE7-D96CE8C43545}"/>
              </a:ext>
            </a:extLst>
          </p:cNvPr>
          <p:cNvSpPr/>
          <p:nvPr/>
        </p:nvSpPr>
        <p:spPr>
          <a:xfrm>
            <a:off x="5167264" y="837793"/>
            <a:ext cx="1908573" cy="1151774"/>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2000">
                <a:solidFill>
                  <a:schemeClr val="tx1"/>
                </a:solidFill>
              </a:rPr>
              <a:t>Integrated Care, Partnerships &amp; Coproduction</a:t>
            </a:r>
          </a:p>
        </p:txBody>
      </p:sp>
      <p:sp>
        <p:nvSpPr>
          <p:cNvPr id="11" name="Rectangle 10">
            <a:extLst>
              <a:ext uri="{FF2B5EF4-FFF2-40B4-BE49-F238E27FC236}">
                <a16:creationId xmlns:a16="http://schemas.microsoft.com/office/drawing/2014/main" id="{7C0804A5-9C62-4E74-8616-B48A84B646DD}"/>
              </a:ext>
            </a:extLst>
          </p:cNvPr>
          <p:cNvSpPr/>
          <p:nvPr/>
        </p:nvSpPr>
        <p:spPr>
          <a:xfrm>
            <a:off x="5147046" y="5002954"/>
            <a:ext cx="1936959" cy="878785"/>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2000">
                <a:solidFill>
                  <a:schemeClr val="tx1"/>
                </a:solidFill>
              </a:rPr>
              <a:t>Staff &amp; Service User Well-being </a:t>
            </a:r>
          </a:p>
        </p:txBody>
      </p:sp>
      <p:sp>
        <p:nvSpPr>
          <p:cNvPr id="33" name="Rectangle 32">
            <a:extLst>
              <a:ext uri="{FF2B5EF4-FFF2-40B4-BE49-F238E27FC236}">
                <a16:creationId xmlns:a16="http://schemas.microsoft.com/office/drawing/2014/main" id="{FB898EFA-9EE4-483A-90A0-891E86909DFC}"/>
              </a:ext>
            </a:extLst>
          </p:cNvPr>
          <p:cNvSpPr/>
          <p:nvPr/>
        </p:nvSpPr>
        <p:spPr>
          <a:xfrm>
            <a:off x="5122412" y="2520876"/>
            <a:ext cx="1964665" cy="892881"/>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2000">
                <a:solidFill>
                  <a:schemeClr val="tx1"/>
                </a:solidFill>
              </a:rPr>
              <a:t>New Service Developments</a:t>
            </a:r>
          </a:p>
        </p:txBody>
      </p:sp>
      <p:pic>
        <p:nvPicPr>
          <p:cNvPr id="128" name="Picture 4">
            <a:extLst>
              <a:ext uri="{FF2B5EF4-FFF2-40B4-BE49-F238E27FC236}">
                <a16:creationId xmlns:a16="http://schemas.microsoft.com/office/drawing/2014/main" id="{2FB0FD1F-CC67-49ED-AF9E-7A863E41FF6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4958" y="12489244"/>
            <a:ext cx="1042235" cy="517754"/>
          </a:xfrm>
          <a:prstGeom prst="rect">
            <a:avLst/>
          </a:prstGeom>
          <a:noFill/>
          <a:extLst>
            <a:ext uri="{909E8E84-426E-40DD-AFC4-6F175D3DCCD1}">
              <a14:hiddenFill xmlns:a14="http://schemas.microsoft.com/office/drawing/2010/main">
                <a:solidFill>
                  <a:srgbClr val="FFFFFF"/>
                </a:solidFill>
              </a14:hiddenFill>
            </a:ext>
          </a:extLst>
        </p:spPr>
      </p:pic>
      <p:sp>
        <p:nvSpPr>
          <p:cNvPr id="657" name="Rectangle 656">
            <a:extLst>
              <a:ext uri="{FF2B5EF4-FFF2-40B4-BE49-F238E27FC236}">
                <a16:creationId xmlns:a16="http://schemas.microsoft.com/office/drawing/2014/main" id="{E1CE5BF1-F65F-4C90-92A3-DFE361059424}"/>
              </a:ext>
            </a:extLst>
          </p:cNvPr>
          <p:cNvSpPr/>
          <p:nvPr/>
        </p:nvSpPr>
        <p:spPr>
          <a:xfrm>
            <a:off x="5126205" y="12259350"/>
            <a:ext cx="1929644" cy="799641"/>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2000">
                <a:solidFill>
                  <a:schemeClr val="tx1"/>
                </a:solidFill>
              </a:rPr>
              <a:t>Value</a:t>
            </a:r>
          </a:p>
        </p:txBody>
      </p:sp>
      <p:sp>
        <p:nvSpPr>
          <p:cNvPr id="139" name="Rectangle 138">
            <a:extLst>
              <a:ext uri="{FF2B5EF4-FFF2-40B4-BE49-F238E27FC236}">
                <a16:creationId xmlns:a16="http://schemas.microsoft.com/office/drawing/2014/main" id="{A4810C58-610B-4153-8D4A-9F9744922E51}"/>
              </a:ext>
            </a:extLst>
          </p:cNvPr>
          <p:cNvSpPr/>
          <p:nvPr/>
        </p:nvSpPr>
        <p:spPr>
          <a:xfrm>
            <a:off x="5113512" y="8587114"/>
            <a:ext cx="1970496" cy="958525"/>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2000">
                <a:solidFill>
                  <a:schemeClr val="tx1"/>
                </a:solidFill>
              </a:rPr>
              <a:t>Workforce, Equality &amp; Diversity</a:t>
            </a:r>
          </a:p>
        </p:txBody>
      </p:sp>
      <p:sp>
        <p:nvSpPr>
          <p:cNvPr id="140" name="Rectangle 139">
            <a:extLst>
              <a:ext uri="{FF2B5EF4-FFF2-40B4-BE49-F238E27FC236}">
                <a16:creationId xmlns:a16="http://schemas.microsoft.com/office/drawing/2014/main" id="{8E7A2BAE-A822-42CF-946B-B4D9896903CF}"/>
              </a:ext>
            </a:extLst>
          </p:cNvPr>
          <p:cNvSpPr/>
          <p:nvPr/>
        </p:nvSpPr>
        <p:spPr>
          <a:xfrm>
            <a:off x="5125596" y="9920518"/>
            <a:ext cx="1958411" cy="807118"/>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2000">
                <a:solidFill>
                  <a:schemeClr val="tx1"/>
                </a:solidFill>
              </a:rPr>
              <a:t>Estates </a:t>
            </a:r>
          </a:p>
        </p:txBody>
      </p:sp>
      <p:sp>
        <p:nvSpPr>
          <p:cNvPr id="146" name="Rectangle 145">
            <a:extLst>
              <a:ext uri="{FF2B5EF4-FFF2-40B4-BE49-F238E27FC236}">
                <a16:creationId xmlns:a16="http://schemas.microsoft.com/office/drawing/2014/main" id="{8E4CE9D1-795B-4966-ADAE-77021FA02619}"/>
              </a:ext>
            </a:extLst>
          </p:cNvPr>
          <p:cNvSpPr/>
          <p:nvPr/>
        </p:nvSpPr>
        <p:spPr>
          <a:xfrm>
            <a:off x="5109521" y="11205397"/>
            <a:ext cx="1974485" cy="797706"/>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2000">
                <a:solidFill>
                  <a:schemeClr val="tx1"/>
                </a:solidFill>
              </a:rPr>
              <a:t>Bids &amp; Contracts, Commissioning </a:t>
            </a:r>
          </a:p>
        </p:txBody>
      </p:sp>
      <p:sp>
        <p:nvSpPr>
          <p:cNvPr id="147" name="Rectangle 146">
            <a:extLst>
              <a:ext uri="{FF2B5EF4-FFF2-40B4-BE49-F238E27FC236}">
                <a16:creationId xmlns:a16="http://schemas.microsoft.com/office/drawing/2014/main" id="{DBE141B0-0706-41F4-ABA4-60A553E69E0C}"/>
              </a:ext>
            </a:extLst>
          </p:cNvPr>
          <p:cNvSpPr/>
          <p:nvPr/>
        </p:nvSpPr>
        <p:spPr>
          <a:xfrm>
            <a:off x="2590228" y="2529171"/>
            <a:ext cx="1555058" cy="1261716"/>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2200" b="1">
                <a:solidFill>
                  <a:schemeClr val="tx1"/>
                </a:solidFill>
              </a:rPr>
              <a:t>Improved Population Health Outcomes</a:t>
            </a:r>
          </a:p>
        </p:txBody>
      </p:sp>
      <p:sp>
        <p:nvSpPr>
          <p:cNvPr id="148" name="Rectangle 147">
            <a:extLst>
              <a:ext uri="{FF2B5EF4-FFF2-40B4-BE49-F238E27FC236}">
                <a16:creationId xmlns:a16="http://schemas.microsoft.com/office/drawing/2014/main" id="{9341D91F-0EBC-4794-A1A8-792B9F85BDBC}"/>
              </a:ext>
            </a:extLst>
          </p:cNvPr>
          <p:cNvSpPr/>
          <p:nvPr/>
        </p:nvSpPr>
        <p:spPr>
          <a:xfrm>
            <a:off x="2580471" y="4461086"/>
            <a:ext cx="1555058" cy="1249643"/>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2200" b="1">
                <a:solidFill>
                  <a:schemeClr val="tx1"/>
                </a:solidFill>
              </a:rPr>
              <a:t>Improved Experience of Care </a:t>
            </a:r>
          </a:p>
        </p:txBody>
      </p:sp>
      <p:sp>
        <p:nvSpPr>
          <p:cNvPr id="149" name="Rectangle 148">
            <a:extLst>
              <a:ext uri="{FF2B5EF4-FFF2-40B4-BE49-F238E27FC236}">
                <a16:creationId xmlns:a16="http://schemas.microsoft.com/office/drawing/2014/main" id="{F101D2EB-3232-46CC-A9CC-87233B1425E8}"/>
              </a:ext>
            </a:extLst>
          </p:cNvPr>
          <p:cNvSpPr/>
          <p:nvPr/>
        </p:nvSpPr>
        <p:spPr>
          <a:xfrm>
            <a:off x="2580464" y="9846419"/>
            <a:ext cx="1380011" cy="1301792"/>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2200" b="1">
                <a:solidFill>
                  <a:schemeClr val="tx1"/>
                </a:solidFill>
              </a:rPr>
              <a:t>Improved Value </a:t>
            </a:r>
          </a:p>
        </p:txBody>
      </p:sp>
      <p:sp>
        <p:nvSpPr>
          <p:cNvPr id="150" name="Rectangle 149">
            <a:extLst>
              <a:ext uri="{FF2B5EF4-FFF2-40B4-BE49-F238E27FC236}">
                <a16:creationId xmlns:a16="http://schemas.microsoft.com/office/drawing/2014/main" id="{85D519D1-E578-4AA7-B61A-CCB95976D899}"/>
              </a:ext>
            </a:extLst>
          </p:cNvPr>
          <p:cNvSpPr/>
          <p:nvPr/>
        </p:nvSpPr>
        <p:spPr>
          <a:xfrm>
            <a:off x="2580467" y="7172294"/>
            <a:ext cx="1555061" cy="1112487"/>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2200" b="1">
                <a:solidFill>
                  <a:schemeClr val="tx1"/>
                </a:solidFill>
              </a:rPr>
              <a:t>Improved Staff Experience </a:t>
            </a:r>
          </a:p>
        </p:txBody>
      </p:sp>
      <p:sp>
        <p:nvSpPr>
          <p:cNvPr id="201" name="Rectangle 200">
            <a:extLst>
              <a:ext uri="{FF2B5EF4-FFF2-40B4-BE49-F238E27FC236}">
                <a16:creationId xmlns:a16="http://schemas.microsoft.com/office/drawing/2014/main" id="{256A1A21-999F-4AAC-B396-511940A0B660}"/>
              </a:ext>
            </a:extLst>
          </p:cNvPr>
          <p:cNvSpPr/>
          <p:nvPr/>
        </p:nvSpPr>
        <p:spPr>
          <a:xfrm>
            <a:off x="266632" y="5270205"/>
            <a:ext cx="1695518" cy="240053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en-GB" sz="2200" b="1">
                <a:solidFill>
                  <a:schemeClr val="tx1"/>
                </a:solidFill>
              </a:rPr>
              <a:t>To improve the quality of life for all we serve</a:t>
            </a:r>
          </a:p>
        </p:txBody>
      </p:sp>
      <p:cxnSp>
        <p:nvCxnSpPr>
          <p:cNvPr id="7" name="Straight Arrow Connector 6">
            <a:extLst>
              <a:ext uri="{FF2B5EF4-FFF2-40B4-BE49-F238E27FC236}">
                <a16:creationId xmlns:a16="http://schemas.microsoft.com/office/drawing/2014/main" id="{7732C603-B784-4DF3-AB99-DAD713F63096}"/>
              </a:ext>
            </a:extLst>
          </p:cNvPr>
          <p:cNvCxnSpPr>
            <a:cxnSpLocks/>
            <a:stCxn id="147" idx="1"/>
            <a:endCxn id="201" idx="3"/>
          </p:cNvCxnSpPr>
          <p:nvPr/>
        </p:nvCxnSpPr>
        <p:spPr>
          <a:xfrm flipH="1">
            <a:off x="1962150" y="3160029"/>
            <a:ext cx="628078" cy="331044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64B20AAB-7CE1-4ED6-8763-E36D488A7663}"/>
              </a:ext>
            </a:extLst>
          </p:cNvPr>
          <p:cNvSpPr/>
          <p:nvPr/>
        </p:nvSpPr>
        <p:spPr>
          <a:xfrm>
            <a:off x="1480574" y="24230"/>
            <a:ext cx="3104501" cy="576187"/>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2400" b="1"/>
              <a:t>Strategic Objectives</a:t>
            </a:r>
          </a:p>
        </p:txBody>
      </p:sp>
      <p:sp>
        <p:nvSpPr>
          <p:cNvPr id="205" name="Rectangle 204">
            <a:extLst>
              <a:ext uri="{FF2B5EF4-FFF2-40B4-BE49-F238E27FC236}">
                <a16:creationId xmlns:a16="http://schemas.microsoft.com/office/drawing/2014/main" id="{96245E70-61EF-42EB-B91F-4D0D5AC34684}"/>
              </a:ext>
            </a:extLst>
          </p:cNvPr>
          <p:cNvSpPr/>
          <p:nvPr/>
        </p:nvSpPr>
        <p:spPr>
          <a:xfrm>
            <a:off x="4719773" y="-48637"/>
            <a:ext cx="3015812" cy="768757"/>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2400" b="1"/>
              <a:t>Secondary Drivers</a:t>
            </a:r>
          </a:p>
        </p:txBody>
      </p:sp>
      <p:sp>
        <p:nvSpPr>
          <p:cNvPr id="210" name="Rectangle 209">
            <a:extLst>
              <a:ext uri="{FF2B5EF4-FFF2-40B4-BE49-F238E27FC236}">
                <a16:creationId xmlns:a16="http://schemas.microsoft.com/office/drawing/2014/main" id="{E3A3D3C5-2B51-4526-9F52-06FF1B820779}"/>
              </a:ext>
            </a:extLst>
          </p:cNvPr>
          <p:cNvSpPr/>
          <p:nvPr/>
        </p:nvSpPr>
        <p:spPr>
          <a:xfrm>
            <a:off x="9737141" y="21697"/>
            <a:ext cx="2656760" cy="576187"/>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2400" b="1"/>
              <a:t>21-22 Priorities</a:t>
            </a:r>
          </a:p>
        </p:txBody>
      </p:sp>
      <p:sp>
        <p:nvSpPr>
          <p:cNvPr id="250" name="Rectangle 249">
            <a:extLst>
              <a:ext uri="{FF2B5EF4-FFF2-40B4-BE49-F238E27FC236}">
                <a16:creationId xmlns:a16="http://schemas.microsoft.com/office/drawing/2014/main" id="{5F2EDB91-E066-44FB-A920-C8605A983F6F}"/>
              </a:ext>
            </a:extLst>
          </p:cNvPr>
          <p:cNvSpPr/>
          <p:nvPr/>
        </p:nvSpPr>
        <p:spPr>
          <a:xfrm>
            <a:off x="8703546" y="603856"/>
            <a:ext cx="5760000" cy="893418"/>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00">
                <a:solidFill>
                  <a:schemeClr val="tx1"/>
                </a:solidFill>
              </a:rPr>
              <a:t>Triple aim projects (dementia, Serious Mental Illness, Frail, Long Term Conditions, users in Crisis, Homeless, Vulnerable Children, Forensic)</a:t>
            </a:r>
          </a:p>
        </p:txBody>
      </p:sp>
      <p:cxnSp>
        <p:nvCxnSpPr>
          <p:cNvPr id="309" name="Straight Arrow Connector 308">
            <a:extLst>
              <a:ext uri="{FF2B5EF4-FFF2-40B4-BE49-F238E27FC236}">
                <a16:creationId xmlns:a16="http://schemas.microsoft.com/office/drawing/2014/main" id="{BFC9E625-8A5F-4C18-BED3-AF9BE0E1FCCE}"/>
              </a:ext>
            </a:extLst>
          </p:cNvPr>
          <p:cNvCxnSpPr>
            <a:cxnSpLocks/>
            <a:stCxn id="148" idx="1"/>
            <a:endCxn id="201" idx="3"/>
          </p:cNvCxnSpPr>
          <p:nvPr/>
        </p:nvCxnSpPr>
        <p:spPr>
          <a:xfrm flipH="1">
            <a:off x="1962150" y="5085908"/>
            <a:ext cx="618321" cy="138456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0" name="Straight Arrow Connector 309">
            <a:extLst>
              <a:ext uri="{FF2B5EF4-FFF2-40B4-BE49-F238E27FC236}">
                <a16:creationId xmlns:a16="http://schemas.microsoft.com/office/drawing/2014/main" id="{E88C81CB-8F84-413B-BB23-4A768995E202}"/>
              </a:ext>
            </a:extLst>
          </p:cNvPr>
          <p:cNvCxnSpPr>
            <a:cxnSpLocks/>
            <a:stCxn id="150" idx="1"/>
            <a:endCxn id="201" idx="3"/>
          </p:cNvCxnSpPr>
          <p:nvPr/>
        </p:nvCxnSpPr>
        <p:spPr>
          <a:xfrm flipH="1" flipV="1">
            <a:off x="1962150" y="6470470"/>
            <a:ext cx="618317" cy="125806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1" name="Straight Arrow Connector 310">
            <a:extLst>
              <a:ext uri="{FF2B5EF4-FFF2-40B4-BE49-F238E27FC236}">
                <a16:creationId xmlns:a16="http://schemas.microsoft.com/office/drawing/2014/main" id="{A0F08F19-5306-4240-B326-3B2108496D63}"/>
              </a:ext>
            </a:extLst>
          </p:cNvPr>
          <p:cNvCxnSpPr>
            <a:cxnSpLocks/>
            <a:stCxn id="149" idx="1"/>
            <a:endCxn id="201" idx="3"/>
          </p:cNvCxnSpPr>
          <p:nvPr/>
        </p:nvCxnSpPr>
        <p:spPr>
          <a:xfrm flipH="1" flipV="1">
            <a:off x="1962150" y="6470470"/>
            <a:ext cx="618314" cy="402684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2" name="Straight Arrow Connector 311">
            <a:extLst>
              <a:ext uri="{FF2B5EF4-FFF2-40B4-BE49-F238E27FC236}">
                <a16:creationId xmlns:a16="http://schemas.microsoft.com/office/drawing/2014/main" id="{D0D6B1C8-7AF2-45C2-84A7-279215CFA2AA}"/>
              </a:ext>
            </a:extLst>
          </p:cNvPr>
          <p:cNvCxnSpPr>
            <a:cxnSpLocks/>
            <a:stCxn id="10" idx="1"/>
            <a:endCxn id="147" idx="3"/>
          </p:cNvCxnSpPr>
          <p:nvPr/>
        </p:nvCxnSpPr>
        <p:spPr>
          <a:xfrm flipH="1">
            <a:off x="4145286" y="1413680"/>
            <a:ext cx="1021978" cy="174634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3" name="Straight Arrow Connector 312">
            <a:extLst>
              <a:ext uri="{FF2B5EF4-FFF2-40B4-BE49-F238E27FC236}">
                <a16:creationId xmlns:a16="http://schemas.microsoft.com/office/drawing/2014/main" id="{2423C01F-0311-43EB-A297-627FC19BFE10}"/>
              </a:ext>
            </a:extLst>
          </p:cNvPr>
          <p:cNvCxnSpPr>
            <a:cxnSpLocks/>
            <a:stCxn id="33" idx="1"/>
            <a:endCxn id="147" idx="3"/>
          </p:cNvCxnSpPr>
          <p:nvPr/>
        </p:nvCxnSpPr>
        <p:spPr>
          <a:xfrm flipH="1">
            <a:off x="4145286" y="2967317"/>
            <a:ext cx="977126" cy="19271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4" name="Straight Arrow Connector 313">
            <a:extLst>
              <a:ext uri="{FF2B5EF4-FFF2-40B4-BE49-F238E27FC236}">
                <a16:creationId xmlns:a16="http://schemas.microsoft.com/office/drawing/2014/main" id="{BEA04051-8D63-45B2-A133-C9C6233452F0}"/>
              </a:ext>
            </a:extLst>
          </p:cNvPr>
          <p:cNvCxnSpPr>
            <a:cxnSpLocks/>
            <a:stCxn id="33" idx="1"/>
            <a:endCxn id="148" idx="3"/>
          </p:cNvCxnSpPr>
          <p:nvPr/>
        </p:nvCxnSpPr>
        <p:spPr>
          <a:xfrm flipH="1">
            <a:off x="4135529" y="2967317"/>
            <a:ext cx="986883" cy="211859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5" name="Straight Arrow Connector 314">
            <a:extLst>
              <a:ext uri="{FF2B5EF4-FFF2-40B4-BE49-F238E27FC236}">
                <a16:creationId xmlns:a16="http://schemas.microsoft.com/office/drawing/2014/main" id="{AB403702-C3F7-4BF4-A138-272585D50F1F}"/>
              </a:ext>
            </a:extLst>
          </p:cNvPr>
          <p:cNvCxnSpPr>
            <a:cxnSpLocks/>
            <a:stCxn id="11" idx="1"/>
            <a:endCxn id="150" idx="3"/>
          </p:cNvCxnSpPr>
          <p:nvPr/>
        </p:nvCxnSpPr>
        <p:spPr>
          <a:xfrm flipH="1">
            <a:off x="4135528" y="5442347"/>
            <a:ext cx="1011518" cy="228619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6" name="Straight Arrow Connector 315">
            <a:extLst>
              <a:ext uri="{FF2B5EF4-FFF2-40B4-BE49-F238E27FC236}">
                <a16:creationId xmlns:a16="http://schemas.microsoft.com/office/drawing/2014/main" id="{E709F49C-55B0-4B2E-8761-C6846377CD4F}"/>
              </a:ext>
            </a:extLst>
          </p:cNvPr>
          <p:cNvCxnSpPr>
            <a:cxnSpLocks/>
            <a:stCxn id="11" idx="1"/>
            <a:endCxn id="148" idx="3"/>
          </p:cNvCxnSpPr>
          <p:nvPr/>
        </p:nvCxnSpPr>
        <p:spPr>
          <a:xfrm flipH="1" flipV="1">
            <a:off x="4135529" y="5085908"/>
            <a:ext cx="1011517" cy="35643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7" name="Straight Arrow Connector 316">
            <a:extLst>
              <a:ext uri="{FF2B5EF4-FFF2-40B4-BE49-F238E27FC236}">
                <a16:creationId xmlns:a16="http://schemas.microsoft.com/office/drawing/2014/main" id="{C282402D-9BBA-4002-86FB-5842F549B390}"/>
              </a:ext>
            </a:extLst>
          </p:cNvPr>
          <p:cNvCxnSpPr>
            <a:cxnSpLocks/>
            <a:stCxn id="8" idx="1"/>
            <a:endCxn id="150" idx="3"/>
          </p:cNvCxnSpPr>
          <p:nvPr/>
        </p:nvCxnSpPr>
        <p:spPr>
          <a:xfrm flipH="1">
            <a:off x="4135528" y="6517614"/>
            <a:ext cx="1037975" cy="121092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8" name="Straight Arrow Connector 317">
            <a:extLst>
              <a:ext uri="{FF2B5EF4-FFF2-40B4-BE49-F238E27FC236}">
                <a16:creationId xmlns:a16="http://schemas.microsoft.com/office/drawing/2014/main" id="{133CDE25-605A-4036-A6B2-E5AF46DAF37B}"/>
              </a:ext>
            </a:extLst>
          </p:cNvPr>
          <p:cNvCxnSpPr>
            <a:cxnSpLocks/>
            <a:stCxn id="6" idx="1"/>
            <a:endCxn id="150" idx="3"/>
          </p:cNvCxnSpPr>
          <p:nvPr/>
        </p:nvCxnSpPr>
        <p:spPr>
          <a:xfrm flipH="1" flipV="1">
            <a:off x="4135528" y="7728538"/>
            <a:ext cx="977985" cy="10992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9" name="Straight Arrow Connector 318">
            <a:extLst>
              <a:ext uri="{FF2B5EF4-FFF2-40B4-BE49-F238E27FC236}">
                <a16:creationId xmlns:a16="http://schemas.microsoft.com/office/drawing/2014/main" id="{FE005683-2C1A-4637-9561-F4097CA5E610}"/>
              </a:ext>
            </a:extLst>
          </p:cNvPr>
          <p:cNvCxnSpPr>
            <a:cxnSpLocks/>
            <a:stCxn id="139" idx="1"/>
            <a:endCxn id="150" idx="3"/>
          </p:cNvCxnSpPr>
          <p:nvPr/>
        </p:nvCxnSpPr>
        <p:spPr>
          <a:xfrm flipH="1" flipV="1">
            <a:off x="4135528" y="7728538"/>
            <a:ext cx="977984" cy="133783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0" name="Straight Arrow Connector 319">
            <a:extLst>
              <a:ext uri="{FF2B5EF4-FFF2-40B4-BE49-F238E27FC236}">
                <a16:creationId xmlns:a16="http://schemas.microsoft.com/office/drawing/2014/main" id="{2A2D4947-2DBE-4D62-BA8C-20D90328EEF2}"/>
              </a:ext>
            </a:extLst>
          </p:cNvPr>
          <p:cNvCxnSpPr>
            <a:cxnSpLocks/>
            <a:stCxn id="140" idx="1"/>
            <a:endCxn id="149" idx="3"/>
          </p:cNvCxnSpPr>
          <p:nvPr/>
        </p:nvCxnSpPr>
        <p:spPr>
          <a:xfrm flipH="1">
            <a:off x="3960475" y="10324077"/>
            <a:ext cx="1165121" cy="17323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1" name="Straight Arrow Connector 320">
            <a:extLst>
              <a:ext uri="{FF2B5EF4-FFF2-40B4-BE49-F238E27FC236}">
                <a16:creationId xmlns:a16="http://schemas.microsoft.com/office/drawing/2014/main" id="{D7483EA2-CA2A-450D-9A05-3945EB50CDE9}"/>
              </a:ext>
            </a:extLst>
          </p:cNvPr>
          <p:cNvCxnSpPr>
            <a:cxnSpLocks/>
            <a:stCxn id="657" idx="1"/>
            <a:endCxn id="149" idx="3"/>
          </p:cNvCxnSpPr>
          <p:nvPr/>
        </p:nvCxnSpPr>
        <p:spPr>
          <a:xfrm flipH="1" flipV="1">
            <a:off x="3960475" y="10497315"/>
            <a:ext cx="1165730" cy="216185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2" name="Straight Arrow Connector 321">
            <a:extLst>
              <a:ext uri="{FF2B5EF4-FFF2-40B4-BE49-F238E27FC236}">
                <a16:creationId xmlns:a16="http://schemas.microsoft.com/office/drawing/2014/main" id="{6E012EF8-FEB3-4989-B2FC-1AFC93016EDA}"/>
              </a:ext>
            </a:extLst>
          </p:cNvPr>
          <p:cNvCxnSpPr>
            <a:cxnSpLocks/>
            <a:stCxn id="146" idx="1"/>
            <a:endCxn id="149" idx="3"/>
          </p:cNvCxnSpPr>
          <p:nvPr/>
        </p:nvCxnSpPr>
        <p:spPr>
          <a:xfrm flipH="1" flipV="1">
            <a:off x="3960475" y="10497315"/>
            <a:ext cx="1149046" cy="110693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3" name="Straight Arrow Connector 322">
            <a:extLst>
              <a:ext uri="{FF2B5EF4-FFF2-40B4-BE49-F238E27FC236}">
                <a16:creationId xmlns:a16="http://schemas.microsoft.com/office/drawing/2014/main" id="{ADE02C9C-0EC6-4A94-B52C-DC8008FC4ECB}"/>
              </a:ext>
            </a:extLst>
          </p:cNvPr>
          <p:cNvCxnSpPr>
            <a:cxnSpLocks/>
            <a:stCxn id="361" idx="1"/>
            <a:endCxn id="10" idx="3"/>
          </p:cNvCxnSpPr>
          <p:nvPr/>
        </p:nvCxnSpPr>
        <p:spPr>
          <a:xfrm flipH="1" flipV="1">
            <a:off x="7075837" y="1413680"/>
            <a:ext cx="1643630" cy="110277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9" name="Straight Arrow Connector 338">
            <a:extLst>
              <a:ext uri="{FF2B5EF4-FFF2-40B4-BE49-F238E27FC236}">
                <a16:creationId xmlns:a16="http://schemas.microsoft.com/office/drawing/2014/main" id="{76790E8C-2158-4A42-9BFB-84C58D0D2332}"/>
              </a:ext>
            </a:extLst>
          </p:cNvPr>
          <p:cNvCxnSpPr>
            <a:cxnSpLocks/>
            <a:stCxn id="250" idx="1"/>
            <a:endCxn id="10" idx="3"/>
          </p:cNvCxnSpPr>
          <p:nvPr/>
        </p:nvCxnSpPr>
        <p:spPr>
          <a:xfrm flipH="1">
            <a:off x="7075837" y="1050565"/>
            <a:ext cx="1627709" cy="36311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8" name="Straight Arrow Connector 387">
            <a:extLst>
              <a:ext uri="{FF2B5EF4-FFF2-40B4-BE49-F238E27FC236}">
                <a16:creationId xmlns:a16="http://schemas.microsoft.com/office/drawing/2014/main" id="{10888909-04EE-4DB0-826C-583F4FF3E2C0}"/>
              </a:ext>
            </a:extLst>
          </p:cNvPr>
          <p:cNvCxnSpPr>
            <a:cxnSpLocks/>
            <a:stCxn id="445" idx="1"/>
            <a:endCxn id="6" idx="3"/>
          </p:cNvCxnSpPr>
          <p:nvPr/>
        </p:nvCxnSpPr>
        <p:spPr>
          <a:xfrm flipH="1">
            <a:off x="7134694" y="7014628"/>
            <a:ext cx="1645052" cy="82383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9" name="Straight Arrow Connector 398">
            <a:extLst>
              <a:ext uri="{FF2B5EF4-FFF2-40B4-BE49-F238E27FC236}">
                <a16:creationId xmlns:a16="http://schemas.microsoft.com/office/drawing/2014/main" id="{BCF3515D-8EA6-4660-8216-419DCD163A21}"/>
              </a:ext>
            </a:extLst>
          </p:cNvPr>
          <p:cNvCxnSpPr>
            <a:cxnSpLocks/>
            <a:stCxn id="450" idx="1"/>
            <a:endCxn id="139" idx="3"/>
          </p:cNvCxnSpPr>
          <p:nvPr/>
        </p:nvCxnSpPr>
        <p:spPr>
          <a:xfrm flipH="1">
            <a:off x="7084008" y="8974631"/>
            <a:ext cx="1677147" cy="9174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6" name="Straight Arrow Connector 405">
            <a:extLst>
              <a:ext uri="{FF2B5EF4-FFF2-40B4-BE49-F238E27FC236}">
                <a16:creationId xmlns:a16="http://schemas.microsoft.com/office/drawing/2014/main" id="{2571C6C8-2B90-430A-8E26-5139855D21EF}"/>
              </a:ext>
            </a:extLst>
          </p:cNvPr>
          <p:cNvCxnSpPr>
            <a:cxnSpLocks/>
            <a:stCxn id="448" idx="1"/>
            <a:endCxn id="139" idx="3"/>
          </p:cNvCxnSpPr>
          <p:nvPr/>
        </p:nvCxnSpPr>
        <p:spPr>
          <a:xfrm flipH="1">
            <a:off x="7084008" y="8301799"/>
            <a:ext cx="1677147" cy="76457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9" name="Straight Arrow Connector 408">
            <a:extLst>
              <a:ext uri="{FF2B5EF4-FFF2-40B4-BE49-F238E27FC236}">
                <a16:creationId xmlns:a16="http://schemas.microsoft.com/office/drawing/2014/main" id="{FC703851-C785-4707-8948-4A29728CF49E}"/>
              </a:ext>
            </a:extLst>
          </p:cNvPr>
          <p:cNvCxnSpPr>
            <a:cxnSpLocks/>
            <a:stCxn id="452" idx="1"/>
            <a:endCxn id="140" idx="3"/>
          </p:cNvCxnSpPr>
          <p:nvPr/>
        </p:nvCxnSpPr>
        <p:spPr>
          <a:xfrm flipH="1" flipV="1">
            <a:off x="7084007" y="10324077"/>
            <a:ext cx="1677148" cy="51402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7" name="Straight Arrow Connector 426">
            <a:extLst>
              <a:ext uri="{FF2B5EF4-FFF2-40B4-BE49-F238E27FC236}">
                <a16:creationId xmlns:a16="http://schemas.microsoft.com/office/drawing/2014/main" id="{D1887EB1-3A91-4C16-9863-46F565300CE9}"/>
              </a:ext>
            </a:extLst>
          </p:cNvPr>
          <p:cNvCxnSpPr>
            <a:cxnSpLocks/>
            <a:stCxn id="453" idx="1"/>
            <a:endCxn id="146" idx="3"/>
          </p:cNvCxnSpPr>
          <p:nvPr/>
        </p:nvCxnSpPr>
        <p:spPr>
          <a:xfrm flipH="1">
            <a:off x="7084006" y="11504163"/>
            <a:ext cx="1695740" cy="10008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0" name="Straight Arrow Connector 439">
            <a:extLst>
              <a:ext uri="{FF2B5EF4-FFF2-40B4-BE49-F238E27FC236}">
                <a16:creationId xmlns:a16="http://schemas.microsoft.com/office/drawing/2014/main" id="{25B9AAEB-C696-494E-93D4-685A628AD9A7}"/>
              </a:ext>
            </a:extLst>
          </p:cNvPr>
          <p:cNvCxnSpPr>
            <a:cxnSpLocks/>
            <a:stCxn id="451" idx="1"/>
            <a:endCxn id="140" idx="3"/>
          </p:cNvCxnSpPr>
          <p:nvPr/>
        </p:nvCxnSpPr>
        <p:spPr>
          <a:xfrm flipH="1">
            <a:off x="7084007" y="10242478"/>
            <a:ext cx="1677148" cy="8159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60" name="Rectangle 359">
            <a:extLst>
              <a:ext uri="{FF2B5EF4-FFF2-40B4-BE49-F238E27FC236}">
                <a16:creationId xmlns:a16="http://schemas.microsoft.com/office/drawing/2014/main" id="{E0C84469-5DE2-4241-A337-10146EB0F450}"/>
              </a:ext>
            </a:extLst>
          </p:cNvPr>
          <p:cNvSpPr/>
          <p:nvPr/>
        </p:nvSpPr>
        <p:spPr>
          <a:xfrm>
            <a:off x="8703546" y="1640945"/>
            <a:ext cx="5760000" cy="432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00">
                <a:solidFill>
                  <a:schemeClr val="tx1"/>
                </a:solidFill>
              </a:rPr>
              <a:t>Anchor Institution, Marmot Trust and health inequalities </a:t>
            </a:r>
          </a:p>
        </p:txBody>
      </p:sp>
      <p:sp>
        <p:nvSpPr>
          <p:cNvPr id="361" name="Rectangle 360">
            <a:extLst>
              <a:ext uri="{FF2B5EF4-FFF2-40B4-BE49-F238E27FC236}">
                <a16:creationId xmlns:a16="http://schemas.microsoft.com/office/drawing/2014/main" id="{8FDDD466-5ED8-45C6-85F2-024BCA8054D7}"/>
              </a:ext>
            </a:extLst>
          </p:cNvPr>
          <p:cNvSpPr/>
          <p:nvPr/>
        </p:nvSpPr>
        <p:spPr>
          <a:xfrm>
            <a:off x="8719467" y="2300453"/>
            <a:ext cx="5760000" cy="432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00">
                <a:solidFill>
                  <a:schemeClr val="tx1"/>
                </a:solidFill>
              </a:rPr>
              <a:t>Integrated care, placed based systems and infrastructure </a:t>
            </a:r>
          </a:p>
        </p:txBody>
      </p:sp>
      <p:sp>
        <p:nvSpPr>
          <p:cNvPr id="387" name="Rectangle 386">
            <a:extLst>
              <a:ext uri="{FF2B5EF4-FFF2-40B4-BE49-F238E27FC236}">
                <a16:creationId xmlns:a16="http://schemas.microsoft.com/office/drawing/2014/main" id="{38847D2D-9BFB-4529-812B-5C95CBD5BEC4}"/>
              </a:ext>
            </a:extLst>
          </p:cNvPr>
          <p:cNvSpPr/>
          <p:nvPr/>
        </p:nvSpPr>
        <p:spPr>
          <a:xfrm>
            <a:off x="8738520" y="2923587"/>
            <a:ext cx="5760000" cy="432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00">
                <a:solidFill>
                  <a:schemeClr val="tx1"/>
                </a:solidFill>
              </a:rPr>
              <a:t>New services and models of care and enhancements </a:t>
            </a:r>
          </a:p>
        </p:txBody>
      </p:sp>
      <p:sp>
        <p:nvSpPr>
          <p:cNvPr id="400" name="Rectangle 399">
            <a:extLst>
              <a:ext uri="{FF2B5EF4-FFF2-40B4-BE49-F238E27FC236}">
                <a16:creationId xmlns:a16="http://schemas.microsoft.com/office/drawing/2014/main" id="{3F1FD325-06C5-463D-BDFC-4B010EDC784C}"/>
              </a:ext>
            </a:extLst>
          </p:cNvPr>
          <p:cNvSpPr/>
          <p:nvPr/>
        </p:nvSpPr>
        <p:spPr>
          <a:xfrm>
            <a:off x="8730053" y="3506891"/>
            <a:ext cx="5760000" cy="532474"/>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00">
                <a:solidFill>
                  <a:schemeClr val="tx1"/>
                </a:solidFill>
              </a:rPr>
              <a:t>Clinical care pathway changes and redesign across inpatient and community services </a:t>
            </a:r>
          </a:p>
        </p:txBody>
      </p:sp>
      <p:sp>
        <p:nvSpPr>
          <p:cNvPr id="439" name="Rectangle 438">
            <a:extLst>
              <a:ext uri="{FF2B5EF4-FFF2-40B4-BE49-F238E27FC236}">
                <a16:creationId xmlns:a16="http://schemas.microsoft.com/office/drawing/2014/main" id="{6059FDEF-A5B1-4E61-8D50-9B046528433E}"/>
              </a:ext>
            </a:extLst>
          </p:cNvPr>
          <p:cNvSpPr/>
          <p:nvPr/>
        </p:nvSpPr>
        <p:spPr>
          <a:xfrm>
            <a:off x="8763218" y="4175915"/>
            <a:ext cx="5760000" cy="588573"/>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00">
                <a:solidFill>
                  <a:schemeClr val="tx1"/>
                </a:solidFill>
              </a:rPr>
              <a:t>Improving mental health and physical well-being for carers and service users </a:t>
            </a:r>
          </a:p>
        </p:txBody>
      </p:sp>
      <p:sp>
        <p:nvSpPr>
          <p:cNvPr id="441" name="Rectangle 440">
            <a:extLst>
              <a:ext uri="{FF2B5EF4-FFF2-40B4-BE49-F238E27FC236}">
                <a16:creationId xmlns:a16="http://schemas.microsoft.com/office/drawing/2014/main" id="{D972DA98-FCDE-44F5-B701-84F0DE135A08}"/>
              </a:ext>
            </a:extLst>
          </p:cNvPr>
          <p:cNvSpPr/>
          <p:nvPr/>
        </p:nvSpPr>
        <p:spPr>
          <a:xfrm>
            <a:off x="8772843" y="4886736"/>
            <a:ext cx="5760000" cy="432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00">
                <a:solidFill>
                  <a:schemeClr val="tx1"/>
                </a:solidFill>
              </a:rPr>
              <a:t>Enjoying work and staff &amp; service user well-being</a:t>
            </a:r>
          </a:p>
        </p:txBody>
      </p:sp>
      <p:sp>
        <p:nvSpPr>
          <p:cNvPr id="442" name="Rectangle 441">
            <a:extLst>
              <a:ext uri="{FF2B5EF4-FFF2-40B4-BE49-F238E27FC236}">
                <a16:creationId xmlns:a16="http://schemas.microsoft.com/office/drawing/2014/main" id="{C60B4347-23DD-4B33-B5FA-1D63FB3C1BD2}"/>
              </a:ext>
            </a:extLst>
          </p:cNvPr>
          <p:cNvSpPr/>
          <p:nvPr/>
        </p:nvSpPr>
        <p:spPr>
          <a:xfrm>
            <a:off x="8795667" y="5465294"/>
            <a:ext cx="5760000" cy="584048"/>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00">
                <a:solidFill>
                  <a:schemeClr val="tx1"/>
                </a:solidFill>
              </a:rPr>
              <a:t>Improving Digital capabilities and deploying new solutions</a:t>
            </a:r>
          </a:p>
        </p:txBody>
      </p:sp>
      <p:sp>
        <p:nvSpPr>
          <p:cNvPr id="444" name="Rectangle 443">
            <a:extLst>
              <a:ext uri="{FF2B5EF4-FFF2-40B4-BE49-F238E27FC236}">
                <a16:creationId xmlns:a16="http://schemas.microsoft.com/office/drawing/2014/main" id="{7B2FDB70-C4A5-48E6-A62A-CA985FB529E4}"/>
              </a:ext>
            </a:extLst>
          </p:cNvPr>
          <p:cNvSpPr/>
          <p:nvPr/>
        </p:nvSpPr>
        <p:spPr>
          <a:xfrm>
            <a:off x="8779746" y="6182063"/>
            <a:ext cx="5760000" cy="432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00">
                <a:solidFill>
                  <a:schemeClr val="tx1"/>
                </a:solidFill>
              </a:rPr>
              <a:t>Upgrading Infrastructure </a:t>
            </a:r>
          </a:p>
        </p:txBody>
      </p:sp>
      <p:sp>
        <p:nvSpPr>
          <p:cNvPr id="445" name="Rectangle 444">
            <a:extLst>
              <a:ext uri="{FF2B5EF4-FFF2-40B4-BE49-F238E27FC236}">
                <a16:creationId xmlns:a16="http://schemas.microsoft.com/office/drawing/2014/main" id="{A2F239F5-83BB-4F0D-806A-DB633AB9D81A}"/>
              </a:ext>
            </a:extLst>
          </p:cNvPr>
          <p:cNvSpPr/>
          <p:nvPr/>
        </p:nvSpPr>
        <p:spPr>
          <a:xfrm>
            <a:off x="8779746" y="6798628"/>
            <a:ext cx="5760000" cy="432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00">
                <a:solidFill>
                  <a:schemeClr val="tx1"/>
                </a:solidFill>
              </a:rPr>
              <a:t>Improving flow</a:t>
            </a:r>
          </a:p>
        </p:txBody>
      </p:sp>
      <p:sp>
        <p:nvSpPr>
          <p:cNvPr id="447" name="Rectangle 446">
            <a:extLst>
              <a:ext uri="{FF2B5EF4-FFF2-40B4-BE49-F238E27FC236}">
                <a16:creationId xmlns:a16="http://schemas.microsoft.com/office/drawing/2014/main" id="{A163F1EC-AACE-45C9-9F94-66F191FF465B}"/>
              </a:ext>
            </a:extLst>
          </p:cNvPr>
          <p:cNvSpPr/>
          <p:nvPr/>
        </p:nvSpPr>
        <p:spPr>
          <a:xfrm>
            <a:off x="8761155" y="7425089"/>
            <a:ext cx="5760000" cy="432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00">
                <a:solidFill>
                  <a:schemeClr val="tx1"/>
                </a:solidFill>
              </a:rPr>
              <a:t>Delivering national access targets</a:t>
            </a:r>
          </a:p>
        </p:txBody>
      </p:sp>
      <p:sp>
        <p:nvSpPr>
          <p:cNvPr id="448" name="Rectangle 447">
            <a:extLst>
              <a:ext uri="{FF2B5EF4-FFF2-40B4-BE49-F238E27FC236}">
                <a16:creationId xmlns:a16="http://schemas.microsoft.com/office/drawing/2014/main" id="{BBD29060-6C41-4C9A-8F26-23EC8E9334BE}"/>
              </a:ext>
            </a:extLst>
          </p:cNvPr>
          <p:cNvSpPr/>
          <p:nvPr/>
        </p:nvSpPr>
        <p:spPr>
          <a:xfrm>
            <a:off x="8761155" y="8085799"/>
            <a:ext cx="5760000" cy="432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00">
                <a:solidFill>
                  <a:schemeClr val="tx1"/>
                </a:solidFill>
              </a:rPr>
              <a:t>Resources and capacity</a:t>
            </a:r>
          </a:p>
        </p:txBody>
      </p:sp>
      <p:sp>
        <p:nvSpPr>
          <p:cNvPr id="449" name="Rectangle 448">
            <a:extLst>
              <a:ext uri="{FF2B5EF4-FFF2-40B4-BE49-F238E27FC236}">
                <a16:creationId xmlns:a16="http://schemas.microsoft.com/office/drawing/2014/main" id="{ED8255D6-13CC-4687-B8FD-0182330FA5CD}"/>
              </a:ext>
            </a:extLst>
          </p:cNvPr>
          <p:cNvSpPr/>
          <p:nvPr/>
        </p:nvSpPr>
        <p:spPr>
          <a:xfrm>
            <a:off x="8761155" y="9355997"/>
            <a:ext cx="5760000" cy="432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00">
                <a:solidFill>
                  <a:schemeClr val="tx1"/>
                </a:solidFill>
              </a:rPr>
              <a:t>Race, Privilege, Equality &amp; Diversity  </a:t>
            </a:r>
          </a:p>
        </p:txBody>
      </p:sp>
      <p:sp>
        <p:nvSpPr>
          <p:cNvPr id="450" name="Rectangle 449">
            <a:extLst>
              <a:ext uri="{FF2B5EF4-FFF2-40B4-BE49-F238E27FC236}">
                <a16:creationId xmlns:a16="http://schemas.microsoft.com/office/drawing/2014/main" id="{6911F9F8-B076-499C-A0A1-928DCA21B794}"/>
              </a:ext>
            </a:extLst>
          </p:cNvPr>
          <p:cNvSpPr/>
          <p:nvPr/>
        </p:nvSpPr>
        <p:spPr>
          <a:xfrm>
            <a:off x="8761155" y="8758631"/>
            <a:ext cx="5760000" cy="432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00">
                <a:solidFill>
                  <a:schemeClr val="tx1"/>
                </a:solidFill>
              </a:rPr>
              <a:t>Workforce Planning, Development and Learning</a:t>
            </a:r>
          </a:p>
        </p:txBody>
      </p:sp>
      <p:sp>
        <p:nvSpPr>
          <p:cNvPr id="451" name="Rectangle 450">
            <a:extLst>
              <a:ext uri="{FF2B5EF4-FFF2-40B4-BE49-F238E27FC236}">
                <a16:creationId xmlns:a16="http://schemas.microsoft.com/office/drawing/2014/main" id="{4A31BF92-B6DD-48D1-B730-87585AC46220}"/>
              </a:ext>
            </a:extLst>
          </p:cNvPr>
          <p:cNvSpPr/>
          <p:nvPr/>
        </p:nvSpPr>
        <p:spPr>
          <a:xfrm>
            <a:off x="8761155" y="10026478"/>
            <a:ext cx="5760000" cy="432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00">
                <a:solidFill>
                  <a:schemeClr val="tx1"/>
                </a:solidFill>
              </a:rPr>
              <a:t>Borough based Estates Plans </a:t>
            </a:r>
          </a:p>
        </p:txBody>
      </p:sp>
      <p:sp>
        <p:nvSpPr>
          <p:cNvPr id="452" name="Rectangle 451">
            <a:extLst>
              <a:ext uri="{FF2B5EF4-FFF2-40B4-BE49-F238E27FC236}">
                <a16:creationId xmlns:a16="http://schemas.microsoft.com/office/drawing/2014/main" id="{74E72801-00AF-4885-8FAA-FDDF04860566}"/>
              </a:ext>
            </a:extLst>
          </p:cNvPr>
          <p:cNvSpPr/>
          <p:nvPr/>
        </p:nvSpPr>
        <p:spPr>
          <a:xfrm>
            <a:off x="8761155" y="10622099"/>
            <a:ext cx="5760000" cy="432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00">
                <a:solidFill>
                  <a:schemeClr val="tx1"/>
                </a:solidFill>
              </a:rPr>
              <a:t>Capital Plans &amp; Site upgrades </a:t>
            </a:r>
          </a:p>
        </p:txBody>
      </p:sp>
      <p:sp>
        <p:nvSpPr>
          <p:cNvPr id="453" name="Rectangle 452">
            <a:extLst>
              <a:ext uri="{FF2B5EF4-FFF2-40B4-BE49-F238E27FC236}">
                <a16:creationId xmlns:a16="http://schemas.microsoft.com/office/drawing/2014/main" id="{7149CFFC-6F1D-4E46-B7BE-6EAECC7C881F}"/>
              </a:ext>
            </a:extLst>
          </p:cNvPr>
          <p:cNvSpPr/>
          <p:nvPr/>
        </p:nvSpPr>
        <p:spPr>
          <a:xfrm>
            <a:off x="8779746" y="11202557"/>
            <a:ext cx="5760000" cy="603212"/>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00">
                <a:solidFill>
                  <a:schemeClr val="tx1"/>
                </a:solidFill>
              </a:rPr>
              <a:t>Service Development, Business Cases &amp; Bids, Re-tendering, Contracts Negotiations</a:t>
            </a:r>
          </a:p>
        </p:txBody>
      </p:sp>
      <p:sp>
        <p:nvSpPr>
          <p:cNvPr id="454" name="Rectangle 453">
            <a:extLst>
              <a:ext uri="{FF2B5EF4-FFF2-40B4-BE49-F238E27FC236}">
                <a16:creationId xmlns:a16="http://schemas.microsoft.com/office/drawing/2014/main" id="{83F9A55A-8FF8-44EB-A21B-696C82C5F1B2}"/>
              </a:ext>
            </a:extLst>
          </p:cNvPr>
          <p:cNvSpPr/>
          <p:nvPr/>
        </p:nvSpPr>
        <p:spPr>
          <a:xfrm>
            <a:off x="8795667" y="11962955"/>
            <a:ext cx="5760000" cy="547759"/>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00">
                <a:solidFill>
                  <a:schemeClr val="tx1"/>
                </a:solidFill>
              </a:rPr>
              <a:t>Building  future commissioning capabilities, governance and managing external demands and pressures </a:t>
            </a:r>
          </a:p>
        </p:txBody>
      </p:sp>
      <p:sp>
        <p:nvSpPr>
          <p:cNvPr id="455" name="Rectangle 454">
            <a:extLst>
              <a:ext uri="{FF2B5EF4-FFF2-40B4-BE49-F238E27FC236}">
                <a16:creationId xmlns:a16="http://schemas.microsoft.com/office/drawing/2014/main" id="{61C6DF24-B936-4924-909A-002D41181212}"/>
              </a:ext>
            </a:extLst>
          </p:cNvPr>
          <p:cNvSpPr/>
          <p:nvPr/>
        </p:nvSpPr>
        <p:spPr>
          <a:xfrm>
            <a:off x="8795670" y="12726715"/>
            <a:ext cx="5760000" cy="432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900">
                <a:solidFill>
                  <a:schemeClr val="tx1"/>
                </a:solidFill>
              </a:rPr>
              <a:t>Financial Viability Programmes </a:t>
            </a:r>
          </a:p>
        </p:txBody>
      </p:sp>
      <p:cxnSp>
        <p:nvCxnSpPr>
          <p:cNvPr id="456" name="Straight Arrow Connector 455">
            <a:extLst>
              <a:ext uri="{FF2B5EF4-FFF2-40B4-BE49-F238E27FC236}">
                <a16:creationId xmlns:a16="http://schemas.microsoft.com/office/drawing/2014/main" id="{9C512882-6C8E-4914-8B30-241B14BDFC1B}"/>
              </a:ext>
            </a:extLst>
          </p:cNvPr>
          <p:cNvCxnSpPr>
            <a:cxnSpLocks/>
            <a:stCxn id="454" idx="1"/>
            <a:endCxn id="146" idx="3"/>
          </p:cNvCxnSpPr>
          <p:nvPr/>
        </p:nvCxnSpPr>
        <p:spPr>
          <a:xfrm flipH="1" flipV="1">
            <a:off x="7084006" y="11604250"/>
            <a:ext cx="1711661" cy="63258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75" name="Straight Arrow Connector 574">
            <a:extLst>
              <a:ext uri="{FF2B5EF4-FFF2-40B4-BE49-F238E27FC236}">
                <a16:creationId xmlns:a16="http://schemas.microsoft.com/office/drawing/2014/main" id="{CA6C6590-F9E9-436E-8B62-FA24E317D606}"/>
              </a:ext>
            </a:extLst>
          </p:cNvPr>
          <p:cNvCxnSpPr>
            <a:cxnSpLocks/>
            <a:stCxn id="360" idx="1"/>
            <a:endCxn id="10" idx="3"/>
          </p:cNvCxnSpPr>
          <p:nvPr/>
        </p:nvCxnSpPr>
        <p:spPr>
          <a:xfrm flipH="1" flipV="1">
            <a:off x="7075837" y="1413680"/>
            <a:ext cx="1627709" cy="44326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78" name="Straight Arrow Connector 577">
            <a:extLst>
              <a:ext uri="{FF2B5EF4-FFF2-40B4-BE49-F238E27FC236}">
                <a16:creationId xmlns:a16="http://schemas.microsoft.com/office/drawing/2014/main" id="{89F5A854-ADD4-4C55-9972-630971C66C4D}"/>
              </a:ext>
            </a:extLst>
          </p:cNvPr>
          <p:cNvCxnSpPr>
            <a:cxnSpLocks/>
            <a:stCxn id="387" idx="1"/>
            <a:endCxn id="33" idx="3"/>
          </p:cNvCxnSpPr>
          <p:nvPr/>
        </p:nvCxnSpPr>
        <p:spPr>
          <a:xfrm flipH="1" flipV="1">
            <a:off x="7087077" y="2967317"/>
            <a:ext cx="1651443" cy="17227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81" name="Straight Arrow Connector 580">
            <a:extLst>
              <a:ext uri="{FF2B5EF4-FFF2-40B4-BE49-F238E27FC236}">
                <a16:creationId xmlns:a16="http://schemas.microsoft.com/office/drawing/2014/main" id="{982DF6C4-ACBC-4A17-958F-8EE60F5BE672}"/>
              </a:ext>
            </a:extLst>
          </p:cNvPr>
          <p:cNvCxnSpPr>
            <a:cxnSpLocks/>
            <a:stCxn id="439" idx="1"/>
            <a:endCxn id="94" idx="3"/>
          </p:cNvCxnSpPr>
          <p:nvPr/>
        </p:nvCxnSpPr>
        <p:spPr>
          <a:xfrm flipH="1" flipV="1">
            <a:off x="7027810" y="4239430"/>
            <a:ext cx="1735408" cy="23077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87" name="Straight Arrow Connector 586">
            <a:extLst>
              <a:ext uri="{FF2B5EF4-FFF2-40B4-BE49-F238E27FC236}">
                <a16:creationId xmlns:a16="http://schemas.microsoft.com/office/drawing/2014/main" id="{9879A69E-40C3-4C91-A88B-F2BDCBFA7913}"/>
              </a:ext>
            </a:extLst>
          </p:cNvPr>
          <p:cNvCxnSpPr>
            <a:cxnSpLocks/>
            <a:stCxn id="400" idx="1"/>
            <a:endCxn id="33" idx="3"/>
          </p:cNvCxnSpPr>
          <p:nvPr/>
        </p:nvCxnSpPr>
        <p:spPr>
          <a:xfrm flipH="1" flipV="1">
            <a:off x="7087077" y="2967317"/>
            <a:ext cx="1642976" cy="80581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92" name="Straight Arrow Connector 591">
            <a:extLst>
              <a:ext uri="{FF2B5EF4-FFF2-40B4-BE49-F238E27FC236}">
                <a16:creationId xmlns:a16="http://schemas.microsoft.com/office/drawing/2014/main" id="{50E93C74-39DB-4A09-9787-BC64D701E735}"/>
              </a:ext>
            </a:extLst>
          </p:cNvPr>
          <p:cNvCxnSpPr>
            <a:cxnSpLocks/>
            <a:stCxn id="447" idx="1"/>
            <a:endCxn id="6" idx="3"/>
          </p:cNvCxnSpPr>
          <p:nvPr/>
        </p:nvCxnSpPr>
        <p:spPr>
          <a:xfrm flipH="1">
            <a:off x="7134694" y="7641089"/>
            <a:ext cx="1626461" cy="19737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96" name="Straight Arrow Connector 595">
            <a:extLst>
              <a:ext uri="{FF2B5EF4-FFF2-40B4-BE49-F238E27FC236}">
                <a16:creationId xmlns:a16="http://schemas.microsoft.com/office/drawing/2014/main" id="{2A9C6357-6647-477F-99F9-31F7F411B197}"/>
              </a:ext>
            </a:extLst>
          </p:cNvPr>
          <p:cNvCxnSpPr>
            <a:cxnSpLocks/>
            <a:stCxn id="441" idx="1"/>
            <a:endCxn id="11" idx="3"/>
          </p:cNvCxnSpPr>
          <p:nvPr/>
        </p:nvCxnSpPr>
        <p:spPr>
          <a:xfrm flipH="1">
            <a:off x="7084005" y="5102736"/>
            <a:ext cx="1688838" cy="33961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99" name="Straight Arrow Connector 598">
            <a:extLst>
              <a:ext uri="{FF2B5EF4-FFF2-40B4-BE49-F238E27FC236}">
                <a16:creationId xmlns:a16="http://schemas.microsoft.com/office/drawing/2014/main" id="{754FFE84-7D58-4DA6-925B-CFD2F1B7CEA2}"/>
              </a:ext>
            </a:extLst>
          </p:cNvPr>
          <p:cNvCxnSpPr>
            <a:cxnSpLocks/>
            <a:stCxn id="442" idx="1"/>
            <a:endCxn id="8" idx="3"/>
          </p:cNvCxnSpPr>
          <p:nvPr/>
        </p:nvCxnSpPr>
        <p:spPr>
          <a:xfrm flipH="1">
            <a:off x="7055849" y="5757318"/>
            <a:ext cx="1739818" cy="76029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04" name="Straight Arrow Connector 603">
            <a:extLst>
              <a:ext uri="{FF2B5EF4-FFF2-40B4-BE49-F238E27FC236}">
                <a16:creationId xmlns:a16="http://schemas.microsoft.com/office/drawing/2014/main" id="{08DB6E7B-5B3A-419F-AD64-E7B58849217B}"/>
              </a:ext>
            </a:extLst>
          </p:cNvPr>
          <p:cNvCxnSpPr>
            <a:cxnSpLocks/>
            <a:stCxn id="444" idx="1"/>
            <a:endCxn id="8" idx="3"/>
          </p:cNvCxnSpPr>
          <p:nvPr/>
        </p:nvCxnSpPr>
        <p:spPr>
          <a:xfrm flipH="1">
            <a:off x="7055849" y="6398063"/>
            <a:ext cx="1723897" cy="11955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10" name="Straight Arrow Connector 609">
            <a:extLst>
              <a:ext uri="{FF2B5EF4-FFF2-40B4-BE49-F238E27FC236}">
                <a16:creationId xmlns:a16="http://schemas.microsoft.com/office/drawing/2014/main" id="{4916FAAC-C221-44C3-A1F9-0AF8C78219B6}"/>
              </a:ext>
            </a:extLst>
          </p:cNvPr>
          <p:cNvCxnSpPr>
            <a:cxnSpLocks/>
            <a:stCxn id="449" idx="1"/>
            <a:endCxn id="139" idx="3"/>
          </p:cNvCxnSpPr>
          <p:nvPr/>
        </p:nvCxnSpPr>
        <p:spPr>
          <a:xfrm flipH="1" flipV="1">
            <a:off x="7084008" y="9066377"/>
            <a:ext cx="1677147" cy="50562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15" name="Straight Arrow Connector 614">
            <a:extLst>
              <a:ext uri="{FF2B5EF4-FFF2-40B4-BE49-F238E27FC236}">
                <a16:creationId xmlns:a16="http://schemas.microsoft.com/office/drawing/2014/main" id="{94E8C6BF-632F-4773-8AD9-8B8C3A5A1B77}"/>
              </a:ext>
            </a:extLst>
          </p:cNvPr>
          <p:cNvCxnSpPr>
            <a:cxnSpLocks/>
            <a:stCxn id="455" idx="1"/>
            <a:endCxn id="657" idx="3"/>
          </p:cNvCxnSpPr>
          <p:nvPr/>
        </p:nvCxnSpPr>
        <p:spPr>
          <a:xfrm flipH="1" flipV="1">
            <a:off x="7055849" y="12659171"/>
            <a:ext cx="1739821" cy="28354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18" name="Straight Arrow Connector 617">
            <a:extLst>
              <a:ext uri="{FF2B5EF4-FFF2-40B4-BE49-F238E27FC236}">
                <a16:creationId xmlns:a16="http://schemas.microsoft.com/office/drawing/2014/main" id="{FF9A4548-4D34-47D5-880A-8CEC4B60E774}"/>
              </a:ext>
            </a:extLst>
          </p:cNvPr>
          <p:cNvCxnSpPr>
            <a:cxnSpLocks/>
            <a:stCxn id="250" idx="1"/>
            <a:endCxn id="146" idx="3"/>
          </p:cNvCxnSpPr>
          <p:nvPr/>
        </p:nvCxnSpPr>
        <p:spPr>
          <a:xfrm flipH="1">
            <a:off x="7084006" y="1050565"/>
            <a:ext cx="1619540" cy="10553685"/>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621" name="Straight Arrow Connector 620">
            <a:extLst>
              <a:ext uri="{FF2B5EF4-FFF2-40B4-BE49-F238E27FC236}">
                <a16:creationId xmlns:a16="http://schemas.microsoft.com/office/drawing/2014/main" id="{7CAA6C07-1806-4963-A4B0-4EE3935F513D}"/>
              </a:ext>
            </a:extLst>
          </p:cNvPr>
          <p:cNvCxnSpPr>
            <a:cxnSpLocks/>
            <a:stCxn id="360" idx="1"/>
            <a:endCxn id="139" idx="3"/>
          </p:cNvCxnSpPr>
          <p:nvPr/>
        </p:nvCxnSpPr>
        <p:spPr>
          <a:xfrm flipH="1">
            <a:off x="7084008" y="1856945"/>
            <a:ext cx="1619538" cy="7209432"/>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625" name="Straight Arrow Connector 624">
            <a:extLst>
              <a:ext uri="{FF2B5EF4-FFF2-40B4-BE49-F238E27FC236}">
                <a16:creationId xmlns:a16="http://schemas.microsoft.com/office/drawing/2014/main" id="{13538D3A-9FD7-4B4F-B253-C8CA7D8987EC}"/>
              </a:ext>
            </a:extLst>
          </p:cNvPr>
          <p:cNvCxnSpPr>
            <a:cxnSpLocks/>
            <a:stCxn id="250" idx="1"/>
            <a:endCxn id="657" idx="3"/>
          </p:cNvCxnSpPr>
          <p:nvPr/>
        </p:nvCxnSpPr>
        <p:spPr>
          <a:xfrm flipH="1">
            <a:off x="7055849" y="1050565"/>
            <a:ext cx="1647697" cy="11608606"/>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628" name="Straight Arrow Connector 627">
            <a:extLst>
              <a:ext uri="{FF2B5EF4-FFF2-40B4-BE49-F238E27FC236}">
                <a16:creationId xmlns:a16="http://schemas.microsoft.com/office/drawing/2014/main" id="{511A4F78-761C-4FBD-BF3C-C102AA5E7E3D}"/>
              </a:ext>
            </a:extLst>
          </p:cNvPr>
          <p:cNvCxnSpPr>
            <a:cxnSpLocks/>
            <a:stCxn id="455" idx="1"/>
            <a:endCxn id="10" idx="3"/>
          </p:cNvCxnSpPr>
          <p:nvPr/>
        </p:nvCxnSpPr>
        <p:spPr>
          <a:xfrm flipH="1" flipV="1">
            <a:off x="7075837" y="1413680"/>
            <a:ext cx="1719833" cy="11529035"/>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632" name="Straight Arrow Connector 631">
            <a:extLst>
              <a:ext uri="{FF2B5EF4-FFF2-40B4-BE49-F238E27FC236}">
                <a16:creationId xmlns:a16="http://schemas.microsoft.com/office/drawing/2014/main" id="{053A2F01-36DB-40A1-8DF3-D9C037E25C43}"/>
              </a:ext>
            </a:extLst>
          </p:cNvPr>
          <p:cNvCxnSpPr>
            <a:cxnSpLocks/>
            <a:stCxn id="454" idx="1"/>
            <a:endCxn id="11" idx="3"/>
          </p:cNvCxnSpPr>
          <p:nvPr/>
        </p:nvCxnSpPr>
        <p:spPr>
          <a:xfrm flipH="1" flipV="1">
            <a:off x="7084005" y="5442347"/>
            <a:ext cx="1711662" cy="6794488"/>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635" name="Straight Arrow Connector 634">
            <a:extLst>
              <a:ext uri="{FF2B5EF4-FFF2-40B4-BE49-F238E27FC236}">
                <a16:creationId xmlns:a16="http://schemas.microsoft.com/office/drawing/2014/main" id="{5831F726-FF66-4F52-9E12-72BBC6B50B96}"/>
              </a:ext>
            </a:extLst>
          </p:cNvPr>
          <p:cNvCxnSpPr>
            <a:cxnSpLocks/>
            <a:stCxn id="361" idx="1"/>
            <a:endCxn id="11" idx="3"/>
          </p:cNvCxnSpPr>
          <p:nvPr/>
        </p:nvCxnSpPr>
        <p:spPr>
          <a:xfrm flipH="1">
            <a:off x="7084005" y="2516453"/>
            <a:ext cx="1635462" cy="292589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638" name="Straight Arrow Connector 637">
            <a:extLst>
              <a:ext uri="{FF2B5EF4-FFF2-40B4-BE49-F238E27FC236}">
                <a16:creationId xmlns:a16="http://schemas.microsoft.com/office/drawing/2014/main" id="{472FAA8F-7DFF-4D2C-9A16-EAD274EE15EB}"/>
              </a:ext>
            </a:extLst>
          </p:cNvPr>
          <p:cNvCxnSpPr>
            <a:cxnSpLocks/>
            <a:stCxn id="250" idx="1"/>
            <a:endCxn id="11" idx="3"/>
          </p:cNvCxnSpPr>
          <p:nvPr/>
        </p:nvCxnSpPr>
        <p:spPr>
          <a:xfrm flipH="1">
            <a:off x="7084005" y="1050565"/>
            <a:ext cx="1619541" cy="4391782"/>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04" name="Straight Arrow Connector 703">
            <a:extLst>
              <a:ext uri="{FF2B5EF4-FFF2-40B4-BE49-F238E27FC236}">
                <a16:creationId xmlns:a16="http://schemas.microsoft.com/office/drawing/2014/main" id="{6D6211CD-060E-4EDF-8ABA-ECB6A398E149}"/>
              </a:ext>
            </a:extLst>
          </p:cNvPr>
          <p:cNvCxnSpPr>
            <a:cxnSpLocks/>
            <a:stCxn id="361" idx="1"/>
            <a:endCxn id="33" idx="3"/>
          </p:cNvCxnSpPr>
          <p:nvPr/>
        </p:nvCxnSpPr>
        <p:spPr>
          <a:xfrm flipH="1">
            <a:off x="7087077" y="2516453"/>
            <a:ext cx="1632390" cy="45086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05" name="Straight Arrow Connector 704">
            <a:extLst>
              <a:ext uri="{FF2B5EF4-FFF2-40B4-BE49-F238E27FC236}">
                <a16:creationId xmlns:a16="http://schemas.microsoft.com/office/drawing/2014/main" id="{9BED4608-0AD5-49E6-9449-90BD995A72FE}"/>
              </a:ext>
            </a:extLst>
          </p:cNvPr>
          <p:cNvCxnSpPr>
            <a:cxnSpLocks/>
            <a:stCxn id="441" idx="1"/>
            <a:endCxn id="10" idx="3"/>
          </p:cNvCxnSpPr>
          <p:nvPr/>
        </p:nvCxnSpPr>
        <p:spPr>
          <a:xfrm flipH="1" flipV="1">
            <a:off x="7075837" y="1413680"/>
            <a:ext cx="1697006" cy="3689056"/>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06" name="Straight Arrow Connector 705">
            <a:extLst>
              <a:ext uri="{FF2B5EF4-FFF2-40B4-BE49-F238E27FC236}">
                <a16:creationId xmlns:a16="http://schemas.microsoft.com/office/drawing/2014/main" id="{033489A6-FF2A-4848-8608-092364FD525C}"/>
              </a:ext>
            </a:extLst>
          </p:cNvPr>
          <p:cNvCxnSpPr>
            <a:cxnSpLocks/>
            <a:stCxn id="441" idx="1"/>
            <a:endCxn id="139" idx="3"/>
          </p:cNvCxnSpPr>
          <p:nvPr/>
        </p:nvCxnSpPr>
        <p:spPr>
          <a:xfrm flipH="1">
            <a:off x="7084008" y="5102736"/>
            <a:ext cx="1688835" cy="3963641"/>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07" name="Straight Arrow Connector 706">
            <a:extLst>
              <a:ext uri="{FF2B5EF4-FFF2-40B4-BE49-F238E27FC236}">
                <a16:creationId xmlns:a16="http://schemas.microsoft.com/office/drawing/2014/main" id="{F8C08B19-418B-4867-9A0A-1410833E88CB}"/>
              </a:ext>
            </a:extLst>
          </p:cNvPr>
          <p:cNvCxnSpPr>
            <a:cxnSpLocks/>
            <a:stCxn id="442" idx="1"/>
            <a:endCxn id="11" idx="3"/>
          </p:cNvCxnSpPr>
          <p:nvPr/>
        </p:nvCxnSpPr>
        <p:spPr>
          <a:xfrm flipH="1" flipV="1">
            <a:off x="7084005" y="5442347"/>
            <a:ext cx="1711662" cy="314971"/>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08" name="Straight Arrow Connector 707">
            <a:extLst>
              <a:ext uri="{FF2B5EF4-FFF2-40B4-BE49-F238E27FC236}">
                <a16:creationId xmlns:a16="http://schemas.microsoft.com/office/drawing/2014/main" id="{4B97EF0C-773B-4FC6-A01C-2CA8540BAA15}"/>
              </a:ext>
            </a:extLst>
          </p:cNvPr>
          <p:cNvCxnSpPr>
            <a:cxnSpLocks/>
            <a:stCxn id="442" idx="1"/>
            <a:endCxn id="6" idx="3"/>
          </p:cNvCxnSpPr>
          <p:nvPr/>
        </p:nvCxnSpPr>
        <p:spPr>
          <a:xfrm flipH="1">
            <a:off x="7134694" y="5757318"/>
            <a:ext cx="1660973" cy="208114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10" name="Straight Arrow Connector 709">
            <a:extLst>
              <a:ext uri="{FF2B5EF4-FFF2-40B4-BE49-F238E27FC236}">
                <a16:creationId xmlns:a16="http://schemas.microsoft.com/office/drawing/2014/main" id="{062E8863-B222-4A78-A4E4-BFE9F6FB17F6}"/>
              </a:ext>
            </a:extLst>
          </p:cNvPr>
          <p:cNvCxnSpPr>
            <a:cxnSpLocks/>
            <a:stCxn id="449" idx="1"/>
            <a:endCxn id="11" idx="3"/>
          </p:cNvCxnSpPr>
          <p:nvPr/>
        </p:nvCxnSpPr>
        <p:spPr>
          <a:xfrm flipH="1" flipV="1">
            <a:off x="7084005" y="5442347"/>
            <a:ext cx="1677150" cy="412965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11" name="Straight Arrow Connector 710">
            <a:extLst>
              <a:ext uri="{FF2B5EF4-FFF2-40B4-BE49-F238E27FC236}">
                <a16:creationId xmlns:a16="http://schemas.microsoft.com/office/drawing/2014/main" id="{BFAA790B-0414-4394-B3E3-C6004241B572}"/>
              </a:ext>
            </a:extLst>
          </p:cNvPr>
          <p:cNvCxnSpPr>
            <a:cxnSpLocks/>
            <a:stCxn id="444" idx="1"/>
            <a:endCxn id="140" idx="3"/>
          </p:cNvCxnSpPr>
          <p:nvPr/>
        </p:nvCxnSpPr>
        <p:spPr>
          <a:xfrm flipH="1">
            <a:off x="7084007" y="6398063"/>
            <a:ext cx="1695739" cy="392601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12" name="Straight Arrow Connector 711">
            <a:extLst>
              <a:ext uri="{FF2B5EF4-FFF2-40B4-BE49-F238E27FC236}">
                <a16:creationId xmlns:a16="http://schemas.microsoft.com/office/drawing/2014/main" id="{5AC4AE3B-0886-4991-9128-8FF035A95452}"/>
              </a:ext>
            </a:extLst>
          </p:cNvPr>
          <p:cNvCxnSpPr>
            <a:cxnSpLocks/>
            <a:stCxn id="451" idx="1"/>
            <a:endCxn id="10" idx="3"/>
          </p:cNvCxnSpPr>
          <p:nvPr/>
        </p:nvCxnSpPr>
        <p:spPr>
          <a:xfrm flipH="1" flipV="1">
            <a:off x="7075837" y="1413680"/>
            <a:ext cx="1685318" cy="8828798"/>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13" name="Straight Arrow Connector 712">
            <a:extLst>
              <a:ext uri="{FF2B5EF4-FFF2-40B4-BE49-F238E27FC236}">
                <a16:creationId xmlns:a16="http://schemas.microsoft.com/office/drawing/2014/main" id="{B36F054E-8822-48D8-9CD4-1A901232EFA5}"/>
              </a:ext>
            </a:extLst>
          </p:cNvPr>
          <p:cNvCxnSpPr>
            <a:cxnSpLocks/>
            <a:stCxn id="453" idx="1"/>
            <a:endCxn id="33" idx="3"/>
          </p:cNvCxnSpPr>
          <p:nvPr/>
        </p:nvCxnSpPr>
        <p:spPr>
          <a:xfrm flipH="1" flipV="1">
            <a:off x="7087077" y="2967317"/>
            <a:ext cx="1692669" cy="8536846"/>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14" name="Straight Arrow Connector 713">
            <a:extLst>
              <a:ext uri="{FF2B5EF4-FFF2-40B4-BE49-F238E27FC236}">
                <a16:creationId xmlns:a16="http://schemas.microsoft.com/office/drawing/2014/main" id="{CA24E563-037C-4A78-B84B-6F38450D0D6A}"/>
              </a:ext>
            </a:extLst>
          </p:cNvPr>
          <p:cNvCxnSpPr>
            <a:cxnSpLocks/>
            <a:stCxn id="455" idx="1"/>
            <a:endCxn id="140" idx="3"/>
          </p:cNvCxnSpPr>
          <p:nvPr/>
        </p:nvCxnSpPr>
        <p:spPr>
          <a:xfrm flipH="1" flipV="1">
            <a:off x="7084007" y="10324077"/>
            <a:ext cx="1711663" cy="2618638"/>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15" name="Straight Arrow Connector 714">
            <a:extLst>
              <a:ext uri="{FF2B5EF4-FFF2-40B4-BE49-F238E27FC236}">
                <a16:creationId xmlns:a16="http://schemas.microsoft.com/office/drawing/2014/main" id="{C2C7F589-CCE4-47E9-BD2F-8CFAD5F94DCD}"/>
              </a:ext>
            </a:extLst>
          </p:cNvPr>
          <p:cNvCxnSpPr>
            <a:cxnSpLocks/>
            <a:stCxn id="452" idx="1"/>
            <a:endCxn id="657" idx="3"/>
          </p:cNvCxnSpPr>
          <p:nvPr/>
        </p:nvCxnSpPr>
        <p:spPr>
          <a:xfrm flipH="1">
            <a:off x="7055849" y="10838099"/>
            <a:ext cx="1705306" cy="1821072"/>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17" name="Straight Arrow Connector 716">
            <a:extLst>
              <a:ext uri="{FF2B5EF4-FFF2-40B4-BE49-F238E27FC236}">
                <a16:creationId xmlns:a16="http://schemas.microsoft.com/office/drawing/2014/main" id="{023F0E0B-E589-46BF-ACE0-311E1B529BBD}"/>
              </a:ext>
            </a:extLst>
          </p:cNvPr>
          <p:cNvCxnSpPr>
            <a:cxnSpLocks/>
            <a:stCxn id="445" idx="1"/>
            <a:endCxn id="94" idx="3"/>
          </p:cNvCxnSpPr>
          <p:nvPr/>
        </p:nvCxnSpPr>
        <p:spPr>
          <a:xfrm flipH="1" flipV="1">
            <a:off x="7027810" y="4239430"/>
            <a:ext cx="1751936" cy="2775198"/>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19" name="Straight Arrow Connector 718">
            <a:extLst>
              <a:ext uri="{FF2B5EF4-FFF2-40B4-BE49-F238E27FC236}">
                <a16:creationId xmlns:a16="http://schemas.microsoft.com/office/drawing/2014/main" id="{EB548ED5-52FE-4CB7-A577-3FFE5CC2C40A}"/>
              </a:ext>
            </a:extLst>
          </p:cNvPr>
          <p:cNvCxnSpPr>
            <a:cxnSpLocks/>
            <a:stCxn id="447" idx="1"/>
            <a:endCxn id="11" idx="3"/>
          </p:cNvCxnSpPr>
          <p:nvPr/>
        </p:nvCxnSpPr>
        <p:spPr>
          <a:xfrm flipH="1" flipV="1">
            <a:off x="7084005" y="5442347"/>
            <a:ext cx="1677150" cy="2198742"/>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94" name="Rectangle 93">
            <a:extLst>
              <a:ext uri="{FF2B5EF4-FFF2-40B4-BE49-F238E27FC236}">
                <a16:creationId xmlns:a16="http://schemas.microsoft.com/office/drawing/2014/main" id="{25B0308C-8073-469B-9716-A3AA5F57F4C7}"/>
              </a:ext>
            </a:extLst>
          </p:cNvPr>
          <p:cNvSpPr/>
          <p:nvPr/>
        </p:nvSpPr>
        <p:spPr>
          <a:xfrm>
            <a:off x="5090851" y="3800037"/>
            <a:ext cx="1936959" cy="878785"/>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2000">
                <a:solidFill>
                  <a:schemeClr val="tx1"/>
                </a:solidFill>
              </a:rPr>
              <a:t>Service User Outcomes</a:t>
            </a:r>
          </a:p>
        </p:txBody>
      </p:sp>
      <p:cxnSp>
        <p:nvCxnSpPr>
          <p:cNvPr id="129" name="Straight Arrow Connector 128">
            <a:extLst>
              <a:ext uri="{FF2B5EF4-FFF2-40B4-BE49-F238E27FC236}">
                <a16:creationId xmlns:a16="http://schemas.microsoft.com/office/drawing/2014/main" id="{6A876446-EA23-4A52-BBEA-E94259A9E8F6}"/>
              </a:ext>
            </a:extLst>
          </p:cNvPr>
          <p:cNvCxnSpPr>
            <a:cxnSpLocks/>
            <a:stCxn id="94" idx="1"/>
            <a:endCxn id="147" idx="3"/>
          </p:cNvCxnSpPr>
          <p:nvPr/>
        </p:nvCxnSpPr>
        <p:spPr>
          <a:xfrm flipH="1" flipV="1">
            <a:off x="4145286" y="3160029"/>
            <a:ext cx="945565" cy="107940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37" name="Picture 136">
            <a:extLst>
              <a:ext uri="{FF2B5EF4-FFF2-40B4-BE49-F238E27FC236}">
                <a16:creationId xmlns:a16="http://schemas.microsoft.com/office/drawing/2014/main" id="{5740CE73-D484-4F02-B920-17E59CF4F470}"/>
              </a:ext>
            </a:extLst>
          </p:cNvPr>
          <p:cNvPicPr>
            <a:picLocks noChangeAspect="1"/>
          </p:cNvPicPr>
          <p:nvPr/>
        </p:nvPicPr>
        <p:blipFill>
          <a:blip r:embed="rId4"/>
          <a:stretch>
            <a:fillRect/>
          </a:stretch>
        </p:blipFill>
        <p:spPr>
          <a:xfrm>
            <a:off x="1667104" y="12307864"/>
            <a:ext cx="1911414" cy="875057"/>
          </a:xfrm>
          <a:prstGeom prst="rect">
            <a:avLst/>
          </a:prstGeom>
        </p:spPr>
      </p:pic>
    </p:spTree>
    <p:extLst>
      <p:ext uri="{BB962C8B-B14F-4D97-AF65-F5344CB8AC3E}">
        <p14:creationId xmlns:p14="http://schemas.microsoft.com/office/powerpoint/2010/main" val="2845218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F977BB-7489-45E2-9571-AF40D937E949}"/>
              </a:ext>
            </a:extLst>
          </p:cNvPr>
          <p:cNvSpPr/>
          <p:nvPr/>
        </p:nvSpPr>
        <p:spPr>
          <a:xfrm>
            <a:off x="62645" y="43316"/>
            <a:ext cx="1924910" cy="49937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p>
        </p:txBody>
      </p:sp>
      <p:sp>
        <p:nvSpPr>
          <p:cNvPr id="6" name="Rectangle 5">
            <a:extLst>
              <a:ext uri="{FF2B5EF4-FFF2-40B4-BE49-F238E27FC236}">
                <a16:creationId xmlns:a16="http://schemas.microsoft.com/office/drawing/2014/main" id="{2B52CDF8-1A33-4723-BC9F-DAF27350F857}"/>
              </a:ext>
            </a:extLst>
          </p:cNvPr>
          <p:cNvSpPr/>
          <p:nvPr/>
        </p:nvSpPr>
        <p:spPr>
          <a:xfrm>
            <a:off x="4281136" y="7431104"/>
            <a:ext cx="1728000" cy="900000"/>
          </a:xfrm>
          <a:prstGeom prst="rect">
            <a:avLst/>
          </a:prstGeom>
          <a:solidFill>
            <a:schemeClr val="accent6">
              <a:lumMod val="20000"/>
              <a:lumOff val="80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GB">
                <a:solidFill>
                  <a:schemeClr val="tx1"/>
                </a:solidFill>
              </a:rPr>
              <a:t>Access, Demand &amp; Capacity </a:t>
            </a:r>
          </a:p>
        </p:txBody>
      </p:sp>
      <p:sp>
        <p:nvSpPr>
          <p:cNvPr id="8" name="Rectangle 7">
            <a:extLst>
              <a:ext uri="{FF2B5EF4-FFF2-40B4-BE49-F238E27FC236}">
                <a16:creationId xmlns:a16="http://schemas.microsoft.com/office/drawing/2014/main" id="{1E1CE4C0-F92D-483C-87BB-2D7530180C61}"/>
              </a:ext>
            </a:extLst>
          </p:cNvPr>
          <p:cNvSpPr/>
          <p:nvPr/>
        </p:nvSpPr>
        <p:spPr>
          <a:xfrm>
            <a:off x="4264312" y="6265380"/>
            <a:ext cx="1728000" cy="900000"/>
          </a:xfrm>
          <a:prstGeom prst="rect">
            <a:avLst/>
          </a:prstGeom>
          <a:solidFill>
            <a:schemeClr val="accent6">
              <a:lumMod val="20000"/>
              <a:lumOff val="8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GB">
                <a:solidFill>
                  <a:schemeClr val="tx1"/>
                </a:solidFill>
              </a:rPr>
              <a:t>Digital First </a:t>
            </a:r>
          </a:p>
        </p:txBody>
      </p:sp>
      <p:sp>
        <p:nvSpPr>
          <p:cNvPr id="10" name="Rectangle 9">
            <a:extLst>
              <a:ext uri="{FF2B5EF4-FFF2-40B4-BE49-F238E27FC236}">
                <a16:creationId xmlns:a16="http://schemas.microsoft.com/office/drawing/2014/main" id="{0164BB20-4594-4728-BFE7-D96CE8C43545}"/>
              </a:ext>
            </a:extLst>
          </p:cNvPr>
          <p:cNvSpPr/>
          <p:nvPr/>
        </p:nvSpPr>
        <p:spPr>
          <a:xfrm>
            <a:off x="4193576" y="747702"/>
            <a:ext cx="1728000" cy="900000"/>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a:solidFill>
                  <a:schemeClr val="tx1"/>
                </a:solidFill>
              </a:rPr>
              <a:t>Integrated Care, Partnerships &amp; Coproduction</a:t>
            </a:r>
          </a:p>
        </p:txBody>
      </p:sp>
      <p:sp>
        <p:nvSpPr>
          <p:cNvPr id="11" name="Rectangle 10">
            <a:extLst>
              <a:ext uri="{FF2B5EF4-FFF2-40B4-BE49-F238E27FC236}">
                <a16:creationId xmlns:a16="http://schemas.microsoft.com/office/drawing/2014/main" id="{7C0804A5-9C62-4E74-8616-B48A84B646DD}"/>
              </a:ext>
            </a:extLst>
          </p:cNvPr>
          <p:cNvSpPr/>
          <p:nvPr/>
        </p:nvSpPr>
        <p:spPr>
          <a:xfrm>
            <a:off x="4269054" y="5015724"/>
            <a:ext cx="1728000" cy="900000"/>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a:solidFill>
                  <a:schemeClr val="tx1"/>
                </a:solidFill>
              </a:rPr>
              <a:t>Staff &amp; Service User Well-being </a:t>
            </a:r>
          </a:p>
        </p:txBody>
      </p:sp>
      <p:sp>
        <p:nvSpPr>
          <p:cNvPr id="3" name="Rectangle 2">
            <a:extLst>
              <a:ext uri="{FF2B5EF4-FFF2-40B4-BE49-F238E27FC236}">
                <a16:creationId xmlns:a16="http://schemas.microsoft.com/office/drawing/2014/main" id="{2DFB050A-9BEB-4DD6-A265-235692A71997}"/>
              </a:ext>
            </a:extLst>
          </p:cNvPr>
          <p:cNvSpPr/>
          <p:nvPr/>
        </p:nvSpPr>
        <p:spPr>
          <a:xfrm>
            <a:off x="6906972" y="4179016"/>
            <a:ext cx="5400000" cy="543078"/>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50">
                <a:solidFill>
                  <a:schemeClr val="tx1"/>
                </a:solidFill>
              </a:rPr>
              <a:t>Improving physical health, loneliness, relationships, signposting to VCS &amp; community opportunities, rollout DIALOG across all services and improving outcomes</a:t>
            </a:r>
          </a:p>
        </p:txBody>
      </p:sp>
      <p:sp>
        <p:nvSpPr>
          <p:cNvPr id="13" name="Rectangle 12">
            <a:extLst>
              <a:ext uri="{FF2B5EF4-FFF2-40B4-BE49-F238E27FC236}">
                <a16:creationId xmlns:a16="http://schemas.microsoft.com/office/drawing/2014/main" id="{BAD03A3A-AD51-4E2E-8E50-D9A4E55FD965}"/>
              </a:ext>
            </a:extLst>
          </p:cNvPr>
          <p:cNvSpPr/>
          <p:nvPr/>
        </p:nvSpPr>
        <p:spPr>
          <a:xfrm>
            <a:off x="6913103" y="4778685"/>
            <a:ext cx="5400000" cy="25747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50">
                <a:solidFill>
                  <a:schemeClr val="tx1"/>
                </a:solidFill>
              </a:rPr>
              <a:t>Supporting carers, service users into employment &amp; education </a:t>
            </a:r>
          </a:p>
        </p:txBody>
      </p:sp>
      <p:sp>
        <p:nvSpPr>
          <p:cNvPr id="21" name="Rectangle 20">
            <a:extLst>
              <a:ext uri="{FF2B5EF4-FFF2-40B4-BE49-F238E27FC236}">
                <a16:creationId xmlns:a16="http://schemas.microsoft.com/office/drawing/2014/main" id="{B799B96C-7B82-4965-9B47-16B6B1583BFE}"/>
              </a:ext>
            </a:extLst>
          </p:cNvPr>
          <p:cNvSpPr/>
          <p:nvPr/>
        </p:nvSpPr>
        <p:spPr>
          <a:xfrm>
            <a:off x="6892935" y="2207893"/>
            <a:ext cx="5400000" cy="198223"/>
          </a:xfrm>
          <a:prstGeom prst="rect">
            <a:avLst/>
          </a:prstGeom>
          <a:solidFill>
            <a:schemeClr val="bg1">
              <a:lumMod val="9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sz="1250">
                <a:solidFill>
                  <a:schemeClr val="tx1"/>
                </a:solidFill>
              </a:rPr>
              <a:t>Developing integrated  Placed-based Care Systems</a:t>
            </a:r>
          </a:p>
        </p:txBody>
      </p:sp>
      <p:sp>
        <p:nvSpPr>
          <p:cNvPr id="22" name="Rectangle 21">
            <a:extLst>
              <a:ext uri="{FF2B5EF4-FFF2-40B4-BE49-F238E27FC236}">
                <a16:creationId xmlns:a16="http://schemas.microsoft.com/office/drawing/2014/main" id="{1FF165D8-31A0-4D68-9DFA-6AAF10DE3CB1}"/>
              </a:ext>
            </a:extLst>
          </p:cNvPr>
          <p:cNvSpPr/>
          <p:nvPr/>
        </p:nvSpPr>
        <p:spPr>
          <a:xfrm>
            <a:off x="6895525" y="3540906"/>
            <a:ext cx="5400000" cy="198223"/>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50">
                <a:solidFill>
                  <a:schemeClr val="tx1"/>
                </a:solidFill>
              </a:rPr>
              <a:t>Forensic SCFT outreach and LT/BD service developments</a:t>
            </a:r>
          </a:p>
        </p:txBody>
      </p:sp>
      <p:sp>
        <p:nvSpPr>
          <p:cNvPr id="27" name="Rectangle 26">
            <a:extLst>
              <a:ext uri="{FF2B5EF4-FFF2-40B4-BE49-F238E27FC236}">
                <a16:creationId xmlns:a16="http://schemas.microsoft.com/office/drawing/2014/main" id="{F00AFBA2-09D8-426C-B6D8-A5FB8F6FBC7E}"/>
              </a:ext>
            </a:extLst>
          </p:cNvPr>
          <p:cNvSpPr/>
          <p:nvPr/>
        </p:nvSpPr>
        <p:spPr>
          <a:xfrm>
            <a:off x="6892935" y="1952233"/>
            <a:ext cx="5400000" cy="198223"/>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50">
                <a:solidFill>
                  <a:schemeClr val="tx1"/>
                </a:solidFill>
              </a:rPr>
              <a:t>Mental Health CMHT Transformation, IAPT PCN offer</a:t>
            </a:r>
          </a:p>
        </p:txBody>
      </p:sp>
      <p:sp>
        <p:nvSpPr>
          <p:cNvPr id="31" name="Rectangle 30">
            <a:extLst>
              <a:ext uri="{FF2B5EF4-FFF2-40B4-BE49-F238E27FC236}">
                <a16:creationId xmlns:a16="http://schemas.microsoft.com/office/drawing/2014/main" id="{0544221F-EF72-45C2-90EB-F903D02771F5}"/>
              </a:ext>
            </a:extLst>
          </p:cNvPr>
          <p:cNvSpPr/>
          <p:nvPr/>
        </p:nvSpPr>
        <p:spPr>
          <a:xfrm>
            <a:off x="6894204" y="2463531"/>
            <a:ext cx="5400000" cy="198223"/>
          </a:xfrm>
          <a:prstGeom prst="rect">
            <a:avLst/>
          </a:prstGeom>
          <a:solidFill>
            <a:schemeClr val="bg1">
              <a:lumMod val="9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sz="1250">
                <a:solidFill>
                  <a:schemeClr val="tx1"/>
                </a:solidFill>
              </a:rPr>
              <a:t>SCYPS, CAMHS  integration with partners &amp;  Tier 4 bed capacity &amp; flow</a:t>
            </a:r>
          </a:p>
        </p:txBody>
      </p:sp>
      <p:sp>
        <p:nvSpPr>
          <p:cNvPr id="33" name="Rectangle 32">
            <a:extLst>
              <a:ext uri="{FF2B5EF4-FFF2-40B4-BE49-F238E27FC236}">
                <a16:creationId xmlns:a16="http://schemas.microsoft.com/office/drawing/2014/main" id="{FB898EFA-9EE4-483A-90A0-891E86909DFC}"/>
              </a:ext>
            </a:extLst>
          </p:cNvPr>
          <p:cNvSpPr/>
          <p:nvPr/>
        </p:nvSpPr>
        <p:spPr>
          <a:xfrm>
            <a:off x="4230677" y="2611930"/>
            <a:ext cx="1728000" cy="900000"/>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a:solidFill>
                  <a:schemeClr val="tx1"/>
                </a:solidFill>
              </a:rPr>
              <a:t>New Service Developments</a:t>
            </a:r>
          </a:p>
        </p:txBody>
      </p:sp>
      <p:sp>
        <p:nvSpPr>
          <p:cNvPr id="35" name="Rectangle 34">
            <a:extLst>
              <a:ext uri="{FF2B5EF4-FFF2-40B4-BE49-F238E27FC236}">
                <a16:creationId xmlns:a16="http://schemas.microsoft.com/office/drawing/2014/main" id="{6C205169-6091-4F1E-B530-86825B33A7BC}"/>
              </a:ext>
            </a:extLst>
          </p:cNvPr>
          <p:cNvSpPr/>
          <p:nvPr/>
        </p:nvSpPr>
        <p:spPr>
          <a:xfrm>
            <a:off x="6902560" y="3795200"/>
            <a:ext cx="5400000" cy="334285"/>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250">
                <a:solidFill>
                  <a:schemeClr val="tx1"/>
                </a:solidFill>
              </a:rPr>
              <a:t>Modernising inpatient services in Luton &amp; Beds</a:t>
            </a:r>
          </a:p>
        </p:txBody>
      </p:sp>
      <p:pic>
        <p:nvPicPr>
          <p:cNvPr id="128" name="Picture 4">
            <a:extLst>
              <a:ext uri="{FF2B5EF4-FFF2-40B4-BE49-F238E27FC236}">
                <a16:creationId xmlns:a16="http://schemas.microsoft.com/office/drawing/2014/main" id="{2FB0FD1F-CC67-49ED-AF9E-7A863E41FF6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5450" y="12489244"/>
            <a:ext cx="1042235" cy="517754"/>
          </a:xfrm>
          <a:prstGeom prst="rect">
            <a:avLst/>
          </a:prstGeom>
          <a:noFill/>
          <a:extLst>
            <a:ext uri="{909E8E84-426E-40DD-AFC4-6F175D3DCCD1}">
              <a14:hiddenFill xmlns:a14="http://schemas.microsoft.com/office/drawing/2010/main">
                <a:solidFill>
                  <a:srgbClr val="FFFFFF"/>
                </a:solidFill>
              </a14:hiddenFill>
            </a:ext>
          </a:extLst>
        </p:spPr>
      </p:pic>
      <p:sp>
        <p:nvSpPr>
          <p:cNvPr id="657" name="Rectangle 656">
            <a:extLst>
              <a:ext uri="{FF2B5EF4-FFF2-40B4-BE49-F238E27FC236}">
                <a16:creationId xmlns:a16="http://schemas.microsoft.com/office/drawing/2014/main" id="{E1CE5BF1-F65F-4C90-92A3-DFE361059424}"/>
              </a:ext>
            </a:extLst>
          </p:cNvPr>
          <p:cNvSpPr/>
          <p:nvPr/>
        </p:nvSpPr>
        <p:spPr>
          <a:xfrm>
            <a:off x="4285690" y="12297547"/>
            <a:ext cx="1728000" cy="900000"/>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a:solidFill>
                  <a:schemeClr val="tx1"/>
                </a:solidFill>
              </a:rPr>
              <a:t>Value</a:t>
            </a:r>
          </a:p>
        </p:txBody>
      </p:sp>
      <p:sp>
        <p:nvSpPr>
          <p:cNvPr id="658" name="Rectangle 657">
            <a:extLst>
              <a:ext uri="{FF2B5EF4-FFF2-40B4-BE49-F238E27FC236}">
                <a16:creationId xmlns:a16="http://schemas.microsoft.com/office/drawing/2014/main" id="{0477304E-1CB4-4FD1-B505-814910EFFF6E}"/>
              </a:ext>
            </a:extLst>
          </p:cNvPr>
          <p:cNvSpPr/>
          <p:nvPr/>
        </p:nvSpPr>
        <p:spPr>
          <a:xfrm>
            <a:off x="6907450" y="5875965"/>
            <a:ext cx="5400000" cy="374065"/>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50">
                <a:solidFill>
                  <a:schemeClr val="tx1"/>
                </a:solidFill>
              </a:rPr>
              <a:t>Digital systems solutions,  improving infrastructure, IT kit, Imprivata, Citrix Cloud, ELFT Record, cyber security, Digital Aspirant, Integration engine </a:t>
            </a:r>
          </a:p>
        </p:txBody>
      </p:sp>
      <p:sp>
        <p:nvSpPr>
          <p:cNvPr id="659" name="Rectangle 658">
            <a:extLst>
              <a:ext uri="{FF2B5EF4-FFF2-40B4-BE49-F238E27FC236}">
                <a16:creationId xmlns:a16="http://schemas.microsoft.com/office/drawing/2014/main" id="{FBCEE72F-0091-49F8-B193-759102C28B73}"/>
              </a:ext>
            </a:extLst>
          </p:cNvPr>
          <p:cNvSpPr/>
          <p:nvPr/>
        </p:nvSpPr>
        <p:spPr>
          <a:xfrm>
            <a:off x="6907450" y="6296920"/>
            <a:ext cx="5400000" cy="198223"/>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50">
                <a:solidFill>
                  <a:schemeClr val="tx1"/>
                </a:solidFill>
              </a:rPr>
              <a:t>Shaping digital assessment treatment offer &amp; empower users </a:t>
            </a:r>
          </a:p>
        </p:txBody>
      </p:sp>
      <p:sp>
        <p:nvSpPr>
          <p:cNvPr id="139" name="Rectangle 138">
            <a:extLst>
              <a:ext uri="{FF2B5EF4-FFF2-40B4-BE49-F238E27FC236}">
                <a16:creationId xmlns:a16="http://schemas.microsoft.com/office/drawing/2014/main" id="{A4810C58-610B-4153-8D4A-9F9744922E51}"/>
              </a:ext>
            </a:extLst>
          </p:cNvPr>
          <p:cNvSpPr/>
          <p:nvPr/>
        </p:nvSpPr>
        <p:spPr>
          <a:xfrm>
            <a:off x="4281135" y="8631311"/>
            <a:ext cx="1728000" cy="900000"/>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a:solidFill>
                  <a:schemeClr val="tx1"/>
                </a:solidFill>
              </a:rPr>
              <a:t>Workforce, Equality &amp; Diversity</a:t>
            </a:r>
          </a:p>
        </p:txBody>
      </p:sp>
      <p:sp>
        <p:nvSpPr>
          <p:cNvPr id="140" name="Rectangle 139">
            <a:extLst>
              <a:ext uri="{FF2B5EF4-FFF2-40B4-BE49-F238E27FC236}">
                <a16:creationId xmlns:a16="http://schemas.microsoft.com/office/drawing/2014/main" id="{8E7A2BAE-A822-42CF-946B-B4D9896903CF}"/>
              </a:ext>
            </a:extLst>
          </p:cNvPr>
          <p:cNvSpPr/>
          <p:nvPr/>
        </p:nvSpPr>
        <p:spPr>
          <a:xfrm>
            <a:off x="4285082" y="9914444"/>
            <a:ext cx="1728000" cy="900000"/>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a:solidFill>
                  <a:schemeClr val="tx1"/>
                </a:solidFill>
              </a:rPr>
              <a:t>Estates </a:t>
            </a:r>
          </a:p>
        </p:txBody>
      </p:sp>
      <p:sp>
        <p:nvSpPr>
          <p:cNvPr id="146" name="Rectangle 145">
            <a:extLst>
              <a:ext uri="{FF2B5EF4-FFF2-40B4-BE49-F238E27FC236}">
                <a16:creationId xmlns:a16="http://schemas.microsoft.com/office/drawing/2014/main" id="{8E4CE9D1-795B-4966-ADAE-77021FA02619}"/>
              </a:ext>
            </a:extLst>
          </p:cNvPr>
          <p:cNvSpPr/>
          <p:nvPr/>
        </p:nvSpPr>
        <p:spPr>
          <a:xfrm>
            <a:off x="4269007" y="11132626"/>
            <a:ext cx="1728000" cy="900000"/>
          </a:xfrm>
          <a:prstGeom prst="rect">
            <a:avLst/>
          </a:prstGeom>
          <a:solidFill>
            <a:schemeClr val="accent6">
              <a:lumMod val="20000"/>
              <a:lumOff val="8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a:solidFill>
                  <a:schemeClr val="tx1"/>
                </a:solidFill>
              </a:rPr>
              <a:t>Bids &amp; Contracts, Commissioning </a:t>
            </a:r>
          </a:p>
        </p:txBody>
      </p:sp>
      <p:sp>
        <p:nvSpPr>
          <p:cNvPr id="147" name="Rectangle 146">
            <a:extLst>
              <a:ext uri="{FF2B5EF4-FFF2-40B4-BE49-F238E27FC236}">
                <a16:creationId xmlns:a16="http://schemas.microsoft.com/office/drawing/2014/main" id="{DBE141B0-0706-41F4-ABA4-60A553E69E0C}"/>
              </a:ext>
            </a:extLst>
          </p:cNvPr>
          <p:cNvSpPr/>
          <p:nvPr/>
        </p:nvSpPr>
        <p:spPr>
          <a:xfrm>
            <a:off x="2467948" y="2529171"/>
            <a:ext cx="1260000" cy="115200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b="1">
                <a:solidFill>
                  <a:schemeClr val="tx1"/>
                </a:solidFill>
              </a:rPr>
              <a:t>Improved Population Health Outcomes</a:t>
            </a:r>
          </a:p>
        </p:txBody>
      </p:sp>
      <p:sp>
        <p:nvSpPr>
          <p:cNvPr id="148" name="Rectangle 147">
            <a:extLst>
              <a:ext uri="{FF2B5EF4-FFF2-40B4-BE49-F238E27FC236}">
                <a16:creationId xmlns:a16="http://schemas.microsoft.com/office/drawing/2014/main" id="{9341D91F-0EBC-4794-A1A8-792B9F85BDBC}"/>
              </a:ext>
            </a:extLst>
          </p:cNvPr>
          <p:cNvSpPr/>
          <p:nvPr/>
        </p:nvSpPr>
        <p:spPr>
          <a:xfrm>
            <a:off x="2476931" y="4461085"/>
            <a:ext cx="1260000" cy="115200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b="1">
                <a:solidFill>
                  <a:schemeClr val="tx1"/>
                </a:solidFill>
              </a:rPr>
              <a:t>Improved Experience of Care </a:t>
            </a:r>
          </a:p>
        </p:txBody>
      </p:sp>
      <p:sp>
        <p:nvSpPr>
          <p:cNvPr id="149" name="Rectangle 148">
            <a:extLst>
              <a:ext uri="{FF2B5EF4-FFF2-40B4-BE49-F238E27FC236}">
                <a16:creationId xmlns:a16="http://schemas.microsoft.com/office/drawing/2014/main" id="{F101D2EB-3232-46CC-A9CC-87233B1425E8}"/>
              </a:ext>
            </a:extLst>
          </p:cNvPr>
          <p:cNvSpPr/>
          <p:nvPr/>
        </p:nvSpPr>
        <p:spPr>
          <a:xfrm>
            <a:off x="2465895" y="9846419"/>
            <a:ext cx="1260000" cy="115200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b="1">
                <a:solidFill>
                  <a:schemeClr val="tx1"/>
                </a:solidFill>
              </a:rPr>
              <a:t>Improved Value </a:t>
            </a:r>
          </a:p>
        </p:txBody>
      </p:sp>
      <p:sp>
        <p:nvSpPr>
          <p:cNvPr id="150" name="Rectangle 149">
            <a:extLst>
              <a:ext uri="{FF2B5EF4-FFF2-40B4-BE49-F238E27FC236}">
                <a16:creationId xmlns:a16="http://schemas.microsoft.com/office/drawing/2014/main" id="{85D519D1-E578-4AA7-B61A-CCB95976D899}"/>
              </a:ext>
            </a:extLst>
          </p:cNvPr>
          <p:cNvSpPr/>
          <p:nvPr/>
        </p:nvSpPr>
        <p:spPr>
          <a:xfrm>
            <a:off x="2466786" y="7172293"/>
            <a:ext cx="1260000" cy="115200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b="1">
                <a:solidFill>
                  <a:schemeClr val="tx1"/>
                </a:solidFill>
              </a:rPr>
              <a:t>Improved Staff Experience </a:t>
            </a:r>
          </a:p>
        </p:txBody>
      </p:sp>
      <p:sp>
        <p:nvSpPr>
          <p:cNvPr id="170" name="Rectangle 169">
            <a:extLst>
              <a:ext uri="{FF2B5EF4-FFF2-40B4-BE49-F238E27FC236}">
                <a16:creationId xmlns:a16="http://schemas.microsoft.com/office/drawing/2014/main" id="{20DB5936-1AA3-4BA1-BB0C-386D486EF875}"/>
              </a:ext>
            </a:extLst>
          </p:cNvPr>
          <p:cNvSpPr/>
          <p:nvPr/>
        </p:nvSpPr>
        <p:spPr>
          <a:xfrm>
            <a:off x="6892936" y="9957348"/>
            <a:ext cx="5400000" cy="198223"/>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50">
                <a:solidFill>
                  <a:schemeClr val="tx1"/>
                </a:solidFill>
              </a:rPr>
              <a:t> Recruitment &amp; retention, employing locally, mobilise staff survey plans </a:t>
            </a:r>
          </a:p>
        </p:txBody>
      </p:sp>
      <p:sp>
        <p:nvSpPr>
          <p:cNvPr id="171" name="Rectangle 170">
            <a:extLst>
              <a:ext uri="{FF2B5EF4-FFF2-40B4-BE49-F238E27FC236}">
                <a16:creationId xmlns:a16="http://schemas.microsoft.com/office/drawing/2014/main" id="{EAC7F449-18E2-43C4-AE83-21987D7C29A7}"/>
              </a:ext>
            </a:extLst>
          </p:cNvPr>
          <p:cNvSpPr/>
          <p:nvPr/>
        </p:nvSpPr>
        <p:spPr>
          <a:xfrm>
            <a:off x="6894203" y="8513822"/>
            <a:ext cx="5400000" cy="198223"/>
          </a:xfrm>
          <a:prstGeom prst="rect">
            <a:avLst/>
          </a:prstGeom>
          <a:solidFill>
            <a:schemeClr val="bg1">
              <a:lumMod val="95000"/>
            </a:schemeClr>
          </a:solidFill>
          <a:ln>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1250">
                <a:solidFill>
                  <a:schemeClr val="tx1"/>
                </a:solidFill>
              </a:rPr>
              <a:t>Equality &amp; Diversity, Race &amp; Privilege  </a:t>
            </a:r>
          </a:p>
        </p:txBody>
      </p:sp>
      <p:sp>
        <p:nvSpPr>
          <p:cNvPr id="172" name="Rectangle 171">
            <a:extLst>
              <a:ext uri="{FF2B5EF4-FFF2-40B4-BE49-F238E27FC236}">
                <a16:creationId xmlns:a16="http://schemas.microsoft.com/office/drawing/2014/main" id="{B6E0F8F3-EB8F-49D2-A2F7-6006A0776CCB}"/>
              </a:ext>
            </a:extLst>
          </p:cNvPr>
          <p:cNvSpPr/>
          <p:nvPr/>
        </p:nvSpPr>
        <p:spPr>
          <a:xfrm>
            <a:off x="6908718" y="6536764"/>
            <a:ext cx="5400000" cy="383224"/>
          </a:xfrm>
          <a:prstGeom prst="rect">
            <a:avLst/>
          </a:prstGeom>
          <a:solidFill>
            <a:schemeClr val="bg1">
              <a:lumMod val="95000"/>
            </a:schemeClr>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sz="1250">
                <a:solidFill>
                  <a:schemeClr val="tx1"/>
                </a:solidFill>
              </a:rPr>
              <a:t>Digital champions, PP input to improve training &amp; skills, Rio Mobile, Dialog Apps, digital dictation to improve experience of care ,  </a:t>
            </a:r>
          </a:p>
        </p:txBody>
      </p:sp>
      <p:sp>
        <p:nvSpPr>
          <p:cNvPr id="173" name="Rectangle 172">
            <a:extLst>
              <a:ext uri="{FF2B5EF4-FFF2-40B4-BE49-F238E27FC236}">
                <a16:creationId xmlns:a16="http://schemas.microsoft.com/office/drawing/2014/main" id="{9D13FDB1-3EF0-457F-BFDB-B80B22947A43}"/>
              </a:ext>
            </a:extLst>
          </p:cNvPr>
          <p:cNvSpPr/>
          <p:nvPr/>
        </p:nvSpPr>
        <p:spPr>
          <a:xfrm>
            <a:off x="6892936" y="10208679"/>
            <a:ext cx="5400000" cy="198223"/>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50">
                <a:solidFill>
                  <a:schemeClr val="tx1"/>
                </a:solidFill>
              </a:rPr>
              <a:t>Developing borough level estates plans, site upgrades</a:t>
            </a:r>
          </a:p>
        </p:txBody>
      </p:sp>
      <p:sp>
        <p:nvSpPr>
          <p:cNvPr id="174" name="Rectangle 173">
            <a:extLst>
              <a:ext uri="{FF2B5EF4-FFF2-40B4-BE49-F238E27FC236}">
                <a16:creationId xmlns:a16="http://schemas.microsoft.com/office/drawing/2014/main" id="{F7CF9D94-0A1B-46DC-BBE8-E06EF81A7FC5}"/>
              </a:ext>
            </a:extLst>
          </p:cNvPr>
          <p:cNvSpPr/>
          <p:nvPr/>
        </p:nvSpPr>
        <p:spPr>
          <a:xfrm>
            <a:off x="6894196" y="9169416"/>
            <a:ext cx="5400000" cy="330470"/>
          </a:xfrm>
          <a:prstGeom prst="rect">
            <a:avLst/>
          </a:prstGeom>
          <a:solidFill>
            <a:schemeClr val="bg1">
              <a:lumMod val="95000"/>
            </a:schemeClr>
          </a:solidFill>
          <a:ln>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1250">
                <a:solidFill>
                  <a:schemeClr val="tx1"/>
                </a:solidFill>
              </a:rPr>
              <a:t>Deploying new systems, </a:t>
            </a:r>
            <a:r>
              <a:rPr lang="en-GB" sz="1250" err="1">
                <a:solidFill>
                  <a:schemeClr val="tx1"/>
                </a:solidFill>
              </a:rPr>
              <a:t>eRoster</a:t>
            </a:r>
            <a:r>
              <a:rPr lang="en-GB" sz="1250">
                <a:solidFill>
                  <a:schemeClr val="tx1"/>
                </a:solidFill>
              </a:rPr>
              <a:t>, Learning Academy, trainers with lived experience, Bank service </a:t>
            </a:r>
          </a:p>
        </p:txBody>
      </p:sp>
      <p:sp>
        <p:nvSpPr>
          <p:cNvPr id="177" name="Rectangle 176">
            <a:extLst>
              <a:ext uri="{FF2B5EF4-FFF2-40B4-BE49-F238E27FC236}">
                <a16:creationId xmlns:a16="http://schemas.microsoft.com/office/drawing/2014/main" id="{F4527CC8-6817-4A3C-B3B1-9BCC913A3D44}"/>
              </a:ext>
            </a:extLst>
          </p:cNvPr>
          <p:cNvSpPr/>
          <p:nvPr/>
        </p:nvSpPr>
        <p:spPr>
          <a:xfrm>
            <a:off x="6894204" y="7585195"/>
            <a:ext cx="5400000" cy="333827"/>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250">
                <a:solidFill>
                  <a:schemeClr val="tx1"/>
                </a:solidFill>
              </a:rPr>
              <a:t>Meet national access targets across services, IAPT CAMHS, PTS, Dementia, CHS</a:t>
            </a:r>
          </a:p>
        </p:txBody>
      </p:sp>
      <p:sp>
        <p:nvSpPr>
          <p:cNvPr id="178" name="Rectangle 177">
            <a:extLst>
              <a:ext uri="{FF2B5EF4-FFF2-40B4-BE49-F238E27FC236}">
                <a16:creationId xmlns:a16="http://schemas.microsoft.com/office/drawing/2014/main" id="{B18B2FF3-33F6-46CC-80FE-30FEFE48228C}"/>
              </a:ext>
            </a:extLst>
          </p:cNvPr>
          <p:cNvSpPr/>
          <p:nvPr/>
        </p:nvSpPr>
        <p:spPr>
          <a:xfrm>
            <a:off x="6896686" y="7982454"/>
            <a:ext cx="5400000" cy="197147"/>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250">
                <a:solidFill>
                  <a:schemeClr val="tx1"/>
                </a:solidFill>
              </a:rPr>
              <a:t>Manging demand, Improving access to services, reducing backlogs </a:t>
            </a:r>
          </a:p>
        </p:txBody>
      </p:sp>
      <p:sp>
        <p:nvSpPr>
          <p:cNvPr id="179" name="Rectangle 178">
            <a:extLst>
              <a:ext uri="{FF2B5EF4-FFF2-40B4-BE49-F238E27FC236}">
                <a16:creationId xmlns:a16="http://schemas.microsoft.com/office/drawing/2014/main" id="{B1A6C70C-946C-4C0F-9DA1-E1FF848437BC}"/>
              </a:ext>
            </a:extLst>
          </p:cNvPr>
          <p:cNvSpPr/>
          <p:nvPr/>
        </p:nvSpPr>
        <p:spPr>
          <a:xfrm>
            <a:off x="6894204" y="8238038"/>
            <a:ext cx="5400000" cy="219704"/>
          </a:xfrm>
          <a:prstGeom prst="rect">
            <a:avLst/>
          </a:prstGeom>
          <a:solidFill>
            <a:schemeClr val="bg1">
              <a:lumMod val="95000"/>
            </a:schemeClr>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250">
                <a:solidFill>
                  <a:schemeClr val="tx1"/>
                </a:solidFill>
              </a:rPr>
              <a:t>Review corporate resources to support DMTs to deliver priorities</a:t>
            </a:r>
          </a:p>
        </p:txBody>
      </p:sp>
      <p:sp>
        <p:nvSpPr>
          <p:cNvPr id="180" name="Rectangle 179">
            <a:extLst>
              <a:ext uri="{FF2B5EF4-FFF2-40B4-BE49-F238E27FC236}">
                <a16:creationId xmlns:a16="http://schemas.microsoft.com/office/drawing/2014/main" id="{F5B41E17-14A9-4C42-8C05-F05C01ECA51E}"/>
              </a:ext>
            </a:extLst>
          </p:cNvPr>
          <p:cNvSpPr/>
          <p:nvPr/>
        </p:nvSpPr>
        <p:spPr>
          <a:xfrm>
            <a:off x="6892939" y="9570722"/>
            <a:ext cx="5400000" cy="340004"/>
          </a:xfrm>
          <a:prstGeom prst="rect">
            <a:avLst/>
          </a:prstGeom>
          <a:solidFill>
            <a:schemeClr val="bg1">
              <a:lumMod val="95000"/>
            </a:schemeClr>
          </a:solidFill>
          <a:ln>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1250">
                <a:solidFill>
                  <a:schemeClr val="tx1"/>
                </a:solidFill>
              </a:rPr>
              <a:t>Organisational development, increasing coaching capacity &amp; leadership offer across Trust</a:t>
            </a:r>
          </a:p>
        </p:txBody>
      </p:sp>
      <p:sp>
        <p:nvSpPr>
          <p:cNvPr id="114" name="Rectangle 113">
            <a:extLst>
              <a:ext uri="{FF2B5EF4-FFF2-40B4-BE49-F238E27FC236}">
                <a16:creationId xmlns:a16="http://schemas.microsoft.com/office/drawing/2014/main" id="{87A25D4C-BEFB-4644-819C-6A80AEA67A0D}"/>
              </a:ext>
            </a:extLst>
          </p:cNvPr>
          <p:cNvSpPr/>
          <p:nvPr/>
        </p:nvSpPr>
        <p:spPr>
          <a:xfrm>
            <a:off x="12362868" y="1887454"/>
            <a:ext cx="231108" cy="1982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solidFill>
                <a:srgbClr val="FFFF00"/>
              </a:solidFill>
            </a:endParaRPr>
          </a:p>
        </p:txBody>
      </p:sp>
      <p:sp>
        <p:nvSpPr>
          <p:cNvPr id="182" name="Rectangle 181">
            <a:extLst>
              <a:ext uri="{FF2B5EF4-FFF2-40B4-BE49-F238E27FC236}">
                <a16:creationId xmlns:a16="http://schemas.microsoft.com/office/drawing/2014/main" id="{2DC7677D-0F68-4FF6-89DF-00142EA79E2D}"/>
              </a:ext>
            </a:extLst>
          </p:cNvPr>
          <p:cNvSpPr/>
          <p:nvPr/>
        </p:nvSpPr>
        <p:spPr>
          <a:xfrm>
            <a:off x="12629146" y="1887454"/>
            <a:ext cx="231108" cy="19822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83" name="Rectangle 182">
            <a:extLst>
              <a:ext uri="{FF2B5EF4-FFF2-40B4-BE49-F238E27FC236}">
                <a16:creationId xmlns:a16="http://schemas.microsoft.com/office/drawing/2014/main" id="{B562F4EC-B5E2-40F5-BCA3-CCAA7EC564DF}"/>
              </a:ext>
            </a:extLst>
          </p:cNvPr>
          <p:cNvSpPr/>
          <p:nvPr/>
        </p:nvSpPr>
        <p:spPr>
          <a:xfrm>
            <a:off x="12904825" y="1887454"/>
            <a:ext cx="231108" cy="19822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84" name="Rectangle 183">
            <a:extLst>
              <a:ext uri="{FF2B5EF4-FFF2-40B4-BE49-F238E27FC236}">
                <a16:creationId xmlns:a16="http://schemas.microsoft.com/office/drawing/2014/main" id="{67EB8753-E9D6-4141-8E98-1B72A1EBEDC3}"/>
              </a:ext>
            </a:extLst>
          </p:cNvPr>
          <p:cNvSpPr/>
          <p:nvPr/>
        </p:nvSpPr>
        <p:spPr>
          <a:xfrm>
            <a:off x="13175540" y="1887454"/>
            <a:ext cx="231108" cy="198223"/>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85" name="Rectangle 184">
            <a:extLst>
              <a:ext uri="{FF2B5EF4-FFF2-40B4-BE49-F238E27FC236}">
                <a16:creationId xmlns:a16="http://schemas.microsoft.com/office/drawing/2014/main" id="{783FB870-18CD-4D55-86F5-74D4F65FA6B3}"/>
              </a:ext>
            </a:extLst>
          </p:cNvPr>
          <p:cNvSpPr/>
          <p:nvPr/>
        </p:nvSpPr>
        <p:spPr>
          <a:xfrm>
            <a:off x="13447100" y="1887454"/>
            <a:ext cx="231108" cy="198223"/>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86" name="Rectangle 185">
            <a:extLst>
              <a:ext uri="{FF2B5EF4-FFF2-40B4-BE49-F238E27FC236}">
                <a16:creationId xmlns:a16="http://schemas.microsoft.com/office/drawing/2014/main" id="{FF7316A1-7BC7-4ACD-BDD7-3A4F8F1733B9}"/>
              </a:ext>
            </a:extLst>
          </p:cNvPr>
          <p:cNvSpPr/>
          <p:nvPr/>
        </p:nvSpPr>
        <p:spPr>
          <a:xfrm>
            <a:off x="12361725" y="2167154"/>
            <a:ext cx="231108" cy="19822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solidFill>
                <a:srgbClr val="FFFF00"/>
              </a:solidFill>
            </a:endParaRPr>
          </a:p>
        </p:txBody>
      </p:sp>
      <p:sp>
        <p:nvSpPr>
          <p:cNvPr id="187" name="Rectangle 186">
            <a:extLst>
              <a:ext uri="{FF2B5EF4-FFF2-40B4-BE49-F238E27FC236}">
                <a16:creationId xmlns:a16="http://schemas.microsoft.com/office/drawing/2014/main" id="{30050660-BDE0-48DC-A179-21EFAE5A4D60}"/>
              </a:ext>
            </a:extLst>
          </p:cNvPr>
          <p:cNvSpPr/>
          <p:nvPr/>
        </p:nvSpPr>
        <p:spPr>
          <a:xfrm>
            <a:off x="12633273" y="2167154"/>
            <a:ext cx="231108" cy="19822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88" name="Rectangle 187">
            <a:extLst>
              <a:ext uri="{FF2B5EF4-FFF2-40B4-BE49-F238E27FC236}">
                <a16:creationId xmlns:a16="http://schemas.microsoft.com/office/drawing/2014/main" id="{ECBBEB0A-37EC-45D0-A359-A61F2C20D96B}"/>
              </a:ext>
            </a:extLst>
          </p:cNvPr>
          <p:cNvSpPr/>
          <p:nvPr/>
        </p:nvSpPr>
        <p:spPr>
          <a:xfrm>
            <a:off x="12904825" y="2167154"/>
            <a:ext cx="231108" cy="19822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89" name="Rectangle 188">
            <a:extLst>
              <a:ext uri="{FF2B5EF4-FFF2-40B4-BE49-F238E27FC236}">
                <a16:creationId xmlns:a16="http://schemas.microsoft.com/office/drawing/2014/main" id="{709AC58D-7D73-4386-B8AC-27E2EF8BDED1}"/>
              </a:ext>
            </a:extLst>
          </p:cNvPr>
          <p:cNvSpPr/>
          <p:nvPr/>
        </p:nvSpPr>
        <p:spPr>
          <a:xfrm>
            <a:off x="13176373" y="2167154"/>
            <a:ext cx="231108" cy="198223"/>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90" name="Rectangle 189">
            <a:extLst>
              <a:ext uri="{FF2B5EF4-FFF2-40B4-BE49-F238E27FC236}">
                <a16:creationId xmlns:a16="http://schemas.microsoft.com/office/drawing/2014/main" id="{B8F445B3-5BC0-44A2-9A3E-EA46EC3E0C8D}"/>
              </a:ext>
            </a:extLst>
          </p:cNvPr>
          <p:cNvSpPr/>
          <p:nvPr/>
        </p:nvSpPr>
        <p:spPr>
          <a:xfrm>
            <a:off x="13461741" y="2167154"/>
            <a:ext cx="231108" cy="198223"/>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91" name="Rectangle 190">
            <a:extLst>
              <a:ext uri="{FF2B5EF4-FFF2-40B4-BE49-F238E27FC236}">
                <a16:creationId xmlns:a16="http://schemas.microsoft.com/office/drawing/2014/main" id="{C91D32AE-E8A7-43BE-BC25-97A704544BEC}"/>
              </a:ext>
            </a:extLst>
          </p:cNvPr>
          <p:cNvSpPr/>
          <p:nvPr/>
        </p:nvSpPr>
        <p:spPr>
          <a:xfrm>
            <a:off x="13733325" y="2167154"/>
            <a:ext cx="231108" cy="19822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92" name="Rectangle 191">
            <a:extLst>
              <a:ext uri="{FF2B5EF4-FFF2-40B4-BE49-F238E27FC236}">
                <a16:creationId xmlns:a16="http://schemas.microsoft.com/office/drawing/2014/main" id="{ECC42872-7405-4C58-A929-AF628A04CDEB}"/>
              </a:ext>
            </a:extLst>
          </p:cNvPr>
          <p:cNvSpPr/>
          <p:nvPr/>
        </p:nvSpPr>
        <p:spPr>
          <a:xfrm>
            <a:off x="14019552" y="2167154"/>
            <a:ext cx="231108" cy="1982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93" name="Rectangle 192">
            <a:extLst>
              <a:ext uri="{FF2B5EF4-FFF2-40B4-BE49-F238E27FC236}">
                <a16:creationId xmlns:a16="http://schemas.microsoft.com/office/drawing/2014/main" id="{F2CCB704-CADE-41F8-96CA-900264F44BE1}"/>
              </a:ext>
            </a:extLst>
          </p:cNvPr>
          <p:cNvSpPr/>
          <p:nvPr/>
        </p:nvSpPr>
        <p:spPr>
          <a:xfrm>
            <a:off x="14290280" y="2167154"/>
            <a:ext cx="231108" cy="198223"/>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207" name="Rectangle 206">
            <a:extLst>
              <a:ext uri="{FF2B5EF4-FFF2-40B4-BE49-F238E27FC236}">
                <a16:creationId xmlns:a16="http://schemas.microsoft.com/office/drawing/2014/main" id="{A68523EA-61F4-423A-AA2A-DE553AC25671}"/>
              </a:ext>
            </a:extLst>
          </p:cNvPr>
          <p:cNvSpPr/>
          <p:nvPr/>
        </p:nvSpPr>
        <p:spPr>
          <a:xfrm>
            <a:off x="12645628" y="2916853"/>
            <a:ext cx="231108" cy="198223"/>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208" name="Rectangle 207">
            <a:extLst>
              <a:ext uri="{FF2B5EF4-FFF2-40B4-BE49-F238E27FC236}">
                <a16:creationId xmlns:a16="http://schemas.microsoft.com/office/drawing/2014/main" id="{ED6B90C5-915D-403E-9C4F-8EDB964CF884}"/>
              </a:ext>
            </a:extLst>
          </p:cNvPr>
          <p:cNvSpPr/>
          <p:nvPr/>
        </p:nvSpPr>
        <p:spPr>
          <a:xfrm>
            <a:off x="12920953" y="2913309"/>
            <a:ext cx="231108" cy="19822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209" name="Rectangle 208">
            <a:extLst>
              <a:ext uri="{FF2B5EF4-FFF2-40B4-BE49-F238E27FC236}">
                <a16:creationId xmlns:a16="http://schemas.microsoft.com/office/drawing/2014/main" id="{BDF361A3-066B-457F-9472-A71211B3CD91}"/>
              </a:ext>
            </a:extLst>
          </p:cNvPr>
          <p:cNvSpPr/>
          <p:nvPr/>
        </p:nvSpPr>
        <p:spPr>
          <a:xfrm>
            <a:off x="13203892" y="2910055"/>
            <a:ext cx="231108" cy="19822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212" name="Rectangle 211">
            <a:extLst>
              <a:ext uri="{FF2B5EF4-FFF2-40B4-BE49-F238E27FC236}">
                <a16:creationId xmlns:a16="http://schemas.microsoft.com/office/drawing/2014/main" id="{EA40A8BF-79F5-4989-9B82-CE1B76041C5A}"/>
              </a:ext>
            </a:extLst>
          </p:cNvPr>
          <p:cNvSpPr/>
          <p:nvPr/>
        </p:nvSpPr>
        <p:spPr>
          <a:xfrm>
            <a:off x="13486615" y="2904153"/>
            <a:ext cx="231108" cy="198223"/>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213" name="Rectangle 212">
            <a:extLst>
              <a:ext uri="{FF2B5EF4-FFF2-40B4-BE49-F238E27FC236}">
                <a16:creationId xmlns:a16="http://schemas.microsoft.com/office/drawing/2014/main" id="{8A0FBB3B-E3F5-49E4-A32C-44B187D0C131}"/>
              </a:ext>
            </a:extLst>
          </p:cNvPr>
          <p:cNvSpPr/>
          <p:nvPr/>
        </p:nvSpPr>
        <p:spPr>
          <a:xfrm>
            <a:off x="13756345" y="2910514"/>
            <a:ext cx="231108" cy="1982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217" name="Rectangle 216">
            <a:extLst>
              <a:ext uri="{FF2B5EF4-FFF2-40B4-BE49-F238E27FC236}">
                <a16:creationId xmlns:a16="http://schemas.microsoft.com/office/drawing/2014/main" id="{26B0403F-4146-48D5-B6B9-2C7031D31318}"/>
              </a:ext>
            </a:extLst>
          </p:cNvPr>
          <p:cNvSpPr/>
          <p:nvPr/>
        </p:nvSpPr>
        <p:spPr>
          <a:xfrm>
            <a:off x="12372597" y="3534195"/>
            <a:ext cx="231108" cy="198223"/>
          </a:xfrm>
          <a:prstGeom prst="rect">
            <a:avLst/>
          </a:prstGeom>
          <a:solidFill>
            <a:srgbClr val="F343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218" name="Rectangle 217">
            <a:extLst>
              <a:ext uri="{FF2B5EF4-FFF2-40B4-BE49-F238E27FC236}">
                <a16:creationId xmlns:a16="http://schemas.microsoft.com/office/drawing/2014/main" id="{385FAF1E-2A15-4533-B50B-1742384C4C6A}"/>
              </a:ext>
            </a:extLst>
          </p:cNvPr>
          <p:cNvSpPr/>
          <p:nvPr/>
        </p:nvSpPr>
        <p:spPr>
          <a:xfrm>
            <a:off x="12377247" y="3858829"/>
            <a:ext cx="231108" cy="19822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75" name="Rectangle 74">
            <a:extLst>
              <a:ext uri="{FF2B5EF4-FFF2-40B4-BE49-F238E27FC236}">
                <a16:creationId xmlns:a16="http://schemas.microsoft.com/office/drawing/2014/main" id="{B2FC9BAD-64FE-4FBB-AA16-3F892BFAEDF5}"/>
              </a:ext>
            </a:extLst>
          </p:cNvPr>
          <p:cNvSpPr/>
          <p:nvPr/>
        </p:nvSpPr>
        <p:spPr>
          <a:xfrm>
            <a:off x="6894615" y="10893781"/>
            <a:ext cx="5400000" cy="34836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50">
                <a:solidFill>
                  <a:schemeClr val="tx1"/>
                </a:solidFill>
              </a:rPr>
              <a:t>Retender Addictions service, Contracts negotiations, Compass ICS, CYP, Eating disorders, psychology, long-COVID, Community connectors, crisis</a:t>
            </a:r>
          </a:p>
        </p:txBody>
      </p:sp>
      <p:sp>
        <p:nvSpPr>
          <p:cNvPr id="76" name="Rectangle 75">
            <a:extLst>
              <a:ext uri="{FF2B5EF4-FFF2-40B4-BE49-F238E27FC236}">
                <a16:creationId xmlns:a16="http://schemas.microsoft.com/office/drawing/2014/main" id="{C8506A27-D21C-47E2-B3D8-D6F59D5D0313}"/>
              </a:ext>
            </a:extLst>
          </p:cNvPr>
          <p:cNvSpPr/>
          <p:nvPr/>
        </p:nvSpPr>
        <p:spPr>
          <a:xfrm>
            <a:off x="6894615" y="11297642"/>
            <a:ext cx="5400000" cy="325165"/>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50">
                <a:solidFill>
                  <a:schemeClr val="tx1"/>
                </a:solidFill>
              </a:rPr>
              <a:t>Business cases &amp; investments  Moorgate LD ward expansion,  BLMK forensics offer, Inpatient build, CAMHS LTP, STP-wide rehab /neuro services  </a:t>
            </a:r>
          </a:p>
        </p:txBody>
      </p:sp>
      <p:sp>
        <p:nvSpPr>
          <p:cNvPr id="77" name="Rectangle 76">
            <a:extLst>
              <a:ext uri="{FF2B5EF4-FFF2-40B4-BE49-F238E27FC236}">
                <a16:creationId xmlns:a16="http://schemas.microsoft.com/office/drawing/2014/main" id="{F3D08EA3-995E-4DB4-A5BB-A2EAE8013E37}"/>
              </a:ext>
            </a:extLst>
          </p:cNvPr>
          <p:cNvSpPr/>
          <p:nvPr/>
        </p:nvSpPr>
        <p:spPr>
          <a:xfrm>
            <a:off x="6905711" y="12419018"/>
            <a:ext cx="5400000" cy="748324"/>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50" dirty="0">
                <a:solidFill>
                  <a:schemeClr val="tx1"/>
                </a:solidFill>
              </a:rPr>
              <a:t>FV programmes, remote working, reduced travel, printing, less clinical variation, service digitisation, less DNAs, automation, estates optimisation, procurement, LD unit, LBH Savings,s117 costs, CMHT skills mix, CMHT review, East Ham, Procurement standards, redesigns</a:t>
            </a:r>
          </a:p>
        </p:txBody>
      </p:sp>
      <p:sp>
        <p:nvSpPr>
          <p:cNvPr id="80" name="Rectangle 79">
            <a:extLst>
              <a:ext uri="{FF2B5EF4-FFF2-40B4-BE49-F238E27FC236}">
                <a16:creationId xmlns:a16="http://schemas.microsoft.com/office/drawing/2014/main" id="{3C78FBC8-CC8E-4BE8-8888-558E10C33B10}"/>
              </a:ext>
            </a:extLst>
          </p:cNvPr>
          <p:cNvSpPr/>
          <p:nvPr/>
        </p:nvSpPr>
        <p:spPr>
          <a:xfrm>
            <a:off x="6897577" y="10467815"/>
            <a:ext cx="5400000" cy="350804"/>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50">
                <a:solidFill>
                  <a:schemeClr val="tx1"/>
                </a:solidFill>
              </a:rPr>
              <a:t>Capital plans, Passmore Edwards, East Ham redesign, Bedford Health village, Mile End inpatient site, medicines PPE storage   </a:t>
            </a:r>
          </a:p>
        </p:txBody>
      </p:sp>
      <p:sp>
        <p:nvSpPr>
          <p:cNvPr id="81" name="Rectangle 80">
            <a:extLst>
              <a:ext uri="{FF2B5EF4-FFF2-40B4-BE49-F238E27FC236}">
                <a16:creationId xmlns:a16="http://schemas.microsoft.com/office/drawing/2014/main" id="{D41B0BB7-AEE8-45F6-AA42-B59F8F16C3B2}"/>
              </a:ext>
            </a:extLst>
          </p:cNvPr>
          <p:cNvSpPr/>
          <p:nvPr/>
        </p:nvSpPr>
        <p:spPr>
          <a:xfrm>
            <a:off x="12655879" y="4197346"/>
            <a:ext cx="231108" cy="198223"/>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82" name="Rectangle 81">
            <a:extLst>
              <a:ext uri="{FF2B5EF4-FFF2-40B4-BE49-F238E27FC236}">
                <a16:creationId xmlns:a16="http://schemas.microsoft.com/office/drawing/2014/main" id="{93E57EB0-FFC1-4CA0-BAA8-7FE9A953613E}"/>
              </a:ext>
            </a:extLst>
          </p:cNvPr>
          <p:cNvSpPr/>
          <p:nvPr/>
        </p:nvSpPr>
        <p:spPr>
          <a:xfrm>
            <a:off x="12381162" y="4200951"/>
            <a:ext cx="231108" cy="19822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83" name="Rectangle 82">
            <a:extLst>
              <a:ext uri="{FF2B5EF4-FFF2-40B4-BE49-F238E27FC236}">
                <a16:creationId xmlns:a16="http://schemas.microsoft.com/office/drawing/2014/main" id="{663C2CDA-6EC0-4DAD-AEC7-7D5B40779643}"/>
              </a:ext>
            </a:extLst>
          </p:cNvPr>
          <p:cNvSpPr/>
          <p:nvPr/>
        </p:nvSpPr>
        <p:spPr>
          <a:xfrm>
            <a:off x="13210127" y="4201439"/>
            <a:ext cx="231108" cy="1982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84" name="Rectangle 83">
            <a:extLst>
              <a:ext uri="{FF2B5EF4-FFF2-40B4-BE49-F238E27FC236}">
                <a16:creationId xmlns:a16="http://schemas.microsoft.com/office/drawing/2014/main" id="{31C26B68-D26B-4EEE-8C47-AD51BD74EFDF}"/>
              </a:ext>
            </a:extLst>
          </p:cNvPr>
          <p:cNvSpPr/>
          <p:nvPr/>
        </p:nvSpPr>
        <p:spPr>
          <a:xfrm>
            <a:off x="12381102" y="4741935"/>
            <a:ext cx="231108" cy="198223"/>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85" name="Rectangle 84">
            <a:extLst>
              <a:ext uri="{FF2B5EF4-FFF2-40B4-BE49-F238E27FC236}">
                <a16:creationId xmlns:a16="http://schemas.microsoft.com/office/drawing/2014/main" id="{2BEAF627-17D0-4AFC-B1B7-DAD7546995E5}"/>
              </a:ext>
            </a:extLst>
          </p:cNvPr>
          <p:cNvSpPr/>
          <p:nvPr/>
        </p:nvSpPr>
        <p:spPr>
          <a:xfrm>
            <a:off x="12923523" y="4198560"/>
            <a:ext cx="231108" cy="19822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88" name="Rectangle 87">
            <a:extLst>
              <a:ext uri="{FF2B5EF4-FFF2-40B4-BE49-F238E27FC236}">
                <a16:creationId xmlns:a16="http://schemas.microsoft.com/office/drawing/2014/main" id="{BFBFC9A8-CC20-45C1-93B7-F4C8ACD5DF76}"/>
              </a:ext>
            </a:extLst>
          </p:cNvPr>
          <p:cNvSpPr/>
          <p:nvPr/>
        </p:nvSpPr>
        <p:spPr>
          <a:xfrm>
            <a:off x="12388173" y="6228296"/>
            <a:ext cx="231108" cy="19822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89" name="Rectangle 88">
            <a:extLst>
              <a:ext uri="{FF2B5EF4-FFF2-40B4-BE49-F238E27FC236}">
                <a16:creationId xmlns:a16="http://schemas.microsoft.com/office/drawing/2014/main" id="{9F903D2F-0E14-470C-9024-9F262F6327AE}"/>
              </a:ext>
            </a:extLst>
          </p:cNvPr>
          <p:cNvSpPr/>
          <p:nvPr/>
        </p:nvSpPr>
        <p:spPr>
          <a:xfrm>
            <a:off x="12659129" y="6227861"/>
            <a:ext cx="231108" cy="1982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90" name="Rectangle 89">
            <a:extLst>
              <a:ext uri="{FF2B5EF4-FFF2-40B4-BE49-F238E27FC236}">
                <a16:creationId xmlns:a16="http://schemas.microsoft.com/office/drawing/2014/main" id="{4A9D93B8-CA85-44AB-B46F-6BA9586A9FEB}"/>
              </a:ext>
            </a:extLst>
          </p:cNvPr>
          <p:cNvSpPr/>
          <p:nvPr/>
        </p:nvSpPr>
        <p:spPr>
          <a:xfrm>
            <a:off x="12940578" y="6227861"/>
            <a:ext cx="231108" cy="19822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91" name="Rectangle 90">
            <a:extLst>
              <a:ext uri="{FF2B5EF4-FFF2-40B4-BE49-F238E27FC236}">
                <a16:creationId xmlns:a16="http://schemas.microsoft.com/office/drawing/2014/main" id="{71088619-9967-4326-89C9-1B8CA107715B}"/>
              </a:ext>
            </a:extLst>
          </p:cNvPr>
          <p:cNvSpPr/>
          <p:nvPr/>
        </p:nvSpPr>
        <p:spPr>
          <a:xfrm>
            <a:off x="13476242" y="6219325"/>
            <a:ext cx="231108" cy="198223"/>
          </a:xfrm>
          <a:prstGeom prst="rect">
            <a:avLst/>
          </a:prstGeom>
          <a:solidFill>
            <a:srgbClr val="F343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92" name="Rectangle 91">
            <a:extLst>
              <a:ext uri="{FF2B5EF4-FFF2-40B4-BE49-F238E27FC236}">
                <a16:creationId xmlns:a16="http://schemas.microsoft.com/office/drawing/2014/main" id="{EA62A7ED-5755-4809-8D30-93F928BB3EDF}"/>
              </a:ext>
            </a:extLst>
          </p:cNvPr>
          <p:cNvSpPr/>
          <p:nvPr/>
        </p:nvSpPr>
        <p:spPr>
          <a:xfrm>
            <a:off x="13197070" y="6227861"/>
            <a:ext cx="231108" cy="198223"/>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93" name="Rectangle 92">
            <a:extLst>
              <a:ext uri="{FF2B5EF4-FFF2-40B4-BE49-F238E27FC236}">
                <a16:creationId xmlns:a16="http://schemas.microsoft.com/office/drawing/2014/main" id="{BC2EBADA-7B86-4E52-8AFF-20DB75BE1CC9}"/>
              </a:ext>
            </a:extLst>
          </p:cNvPr>
          <p:cNvSpPr/>
          <p:nvPr/>
        </p:nvSpPr>
        <p:spPr>
          <a:xfrm>
            <a:off x="12381677" y="6609801"/>
            <a:ext cx="231108" cy="198223"/>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94" name="Rectangle 93">
            <a:extLst>
              <a:ext uri="{FF2B5EF4-FFF2-40B4-BE49-F238E27FC236}">
                <a16:creationId xmlns:a16="http://schemas.microsoft.com/office/drawing/2014/main" id="{E71193C1-5380-45E1-84D1-B788BC3302E1}"/>
              </a:ext>
            </a:extLst>
          </p:cNvPr>
          <p:cNvSpPr/>
          <p:nvPr/>
        </p:nvSpPr>
        <p:spPr>
          <a:xfrm>
            <a:off x="12651580" y="6610809"/>
            <a:ext cx="231108" cy="198223"/>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95" name="Rectangle 94">
            <a:extLst>
              <a:ext uri="{FF2B5EF4-FFF2-40B4-BE49-F238E27FC236}">
                <a16:creationId xmlns:a16="http://schemas.microsoft.com/office/drawing/2014/main" id="{F4DFA76A-5010-4B0A-B69F-F2AA553B3BC5}"/>
              </a:ext>
            </a:extLst>
          </p:cNvPr>
          <p:cNvSpPr/>
          <p:nvPr/>
        </p:nvSpPr>
        <p:spPr>
          <a:xfrm>
            <a:off x="12390540" y="5909769"/>
            <a:ext cx="231108" cy="198223"/>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96" name="Rectangle 95">
            <a:extLst>
              <a:ext uri="{FF2B5EF4-FFF2-40B4-BE49-F238E27FC236}">
                <a16:creationId xmlns:a16="http://schemas.microsoft.com/office/drawing/2014/main" id="{29E0C116-1211-4376-943B-FDB1D650CA55}"/>
              </a:ext>
            </a:extLst>
          </p:cNvPr>
          <p:cNvSpPr/>
          <p:nvPr/>
        </p:nvSpPr>
        <p:spPr>
          <a:xfrm>
            <a:off x="12938436" y="5904564"/>
            <a:ext cx="231108" cy="19822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97" name="Rectangle 96">
            <a:extLst>
              <a:ext uri="{FF2B5EF4-FFF2-40B4-BE49-F238E27FC236}">
                <a16:creationId xmlns:a16="http://schemas.microsoft.com/office/drawing/2014/main" id="{CD38CFB0-6C03-4F26-8038-C3722D12E3E3}"/>
              </a:ext>
            </a:extLst>
          </p:cNvPr>
          <p:cNvSpPr/>
          <p:nvPr/>
        </p:nvSpPr>
        <p:spPr>
          <a:xfrm>
            <a:off x="12670265" y="5905479"/>
            <a:ext cx="231108" cy="198223"/>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00" name="Rectangle 99">
            <a:extLst>
              <a:ext uri="{FF2B5EF4-FFF2-40B4-BE49-F238E27FC236}">
                <a16:creationId xmlns:a16="http://schemas.microsoft.com/office/drawing/2014/main" id="{299C3FBC-56FF-4182-9C61-1DEEF9966CA5}"/>
              </a:ext>
            </a:extLst>
          </p:cNvPr>
          <p:cNvSpPr/>
          <p:nvPr/>
        </p:nvSpPr>
        <p:spPr>
          <a:xfrm>
            <a:off x="12371977" y="7560401"/>
            <a:ext cx="231108" cy="1982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01" name="Rectangle 100">
            <a:extLst>
              <a:ext uri="{FF2B5EF4-FFF2-40B4-BE49-F238E27FC236}">
                <a16:creationId xmlns:a16="http://schemas.microsoft.com/office/drawing/2014/main" id="{EEC3F98F-2819-4197-B0C7-2D3BED04BCE4}"/>
              </a:ext>
            </a:extLst>
          </p:cNvPr>
          <p:cNvSpPr/>
          <p:nvPr/>
        </p:nvSpPr>
        <p:spPr>
          <a:xfrm>
            <a:off x="12930675" y="7558955"/>
            <a:ext cx="231108" cy="19822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04" name="Rectangle 103">
            <a:extLst>
              <a:ext uri="{FF2B5EF4-FFF2-40B4-BE49-F238E27FC236}">
                <a16:creationId xmlns:a16="http://schemas.microsoft.com/office/drawing/2014/main" id="{A322F7B7-1E91-46BD-8362-ABCB73FB7803}"/>
              </a:ext>
            </a:extLst>
          </p:cNvPr>
          <p:cNvSpPr/>
          <p:nvPr/>
        </p:nvSpPr>
        <p:spPr>
          <a:xfrm>
            <a:off x="12918496" y="7956371"/>
            <a:ext cx="231108" cy="19822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05" name="Rectangle 104">
            <a:extLst>
              <a:ext uri="{FF2B5EF4-FFF2-40B4-BE49-F238E27FC236}">
                <a16:creationId xmlns:a16="http://schemas.microsoft.com/office/drawing/2014/main" id="{3728B1CF-D841-49C6-9751-0972666A8E4F}"/>
              </a:ext>
            </a:extLst>
          </p:cNvPr>
          <p:cNvSpPr/>
          <p:nvPr/>
        </p:nvSpPr>
        <p:spPr>
          <a:xfrm>
            <a:off x="12359291" y="7964856"/>
            <a:ext cx="231108" cy="1982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06" name="Rectangle 105">
            <a:extLst>
              <a:ext uri="{FF2B5EF4-FFF2-40B4-BE49-F238E27FC236}">
                <a16:creationId xmlns:a16="http://schemas.microsoft.com/office/drawing/2014/main" id="{782EF0A1-E84A-4C52-A21B-1A9919A3D5DF}"/>
              </a:ext>
            </a:extLst>
          </p:cNvPr>
          <p:cNvSpPr/>
          <p:nvPr/>
        </p:nvSpPr>
        <p:spPr>
          <a:xfrm>
            <a:off x="12364721" y="8206171"/>
            <a:ext cx="231108" cy="19822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07" name="Rectangle 106">
            <a:extLst>
              <a:ext uri="{FF2B5EF4-FFF2-40B4-BE49-F238E27FC236}">
                <a16:creationId xmlns:a16="http://schemas.microsoft.com/office/drawing/2014/main" id="{E17695F2-D032-4D5F-8DBC-E36FE49D4397}"/>
              </a:ext>
            </a:extLst>
          </p:cNvPr>
          <p:cNvSpPr/>
          <p:nvPr/>
        </p:nvSpPr>
        <p:spPr>
          <a:xfrm>
            <a:off x="12635449" y="8206171"/>
            <a:ext cx="231108" cy="1982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08" name="Rectangle 107">
            <a:extLst>
              <a:ext uri="{FF2B5EF4-FFF2-40B4-BE49-F238E27FC236}">
                <a16:creationId xmlns:a16="http://schemas.microsoft.com/office/drawing/2014/main" id="{CF25C381-42A9-47F2-8165-2DBC9F432023}"/>
              </a:ext>
            </a:extLst>
          </p:cNvPr>
          <p:cNvSpPr/>
          <p:nvPr/>
        </p:nvSpPr>
        <p:spPr>
          <a:xfrm>
            <a:off x="12906177" y="8206171"/>
            <a:ext cx="231108" cy="198223"/>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09" name="Rectangle 108">
            <a:extLst>
              <a:ext uri="{FF2B5EF4-FFF2-40B4-BE49-F238E27FC236}">
                <a16:creationId xmlns:a16="http://schemas.microsoft.com/office/drawing/2014/main" id="{9BC3879E-A46A-456D-86F5-79F298362A1F}"/>
              </a:ext>
            </a:extLst>
          </p:cNvPr>
          <p:cNvSpPr/>
          <p:nvPr/>
        </p:nvSpPr>
        <p:spPr>
          <a:xfrm>
            <a:off x="13188000" y="8198851"/>
            <a:ext cx="231108" cy="19822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10" name="Rectangle 109">
            <a:extLst>
              <a:ext uri="{FF2B5EF4-FFF2-40B4-BE49-F238E27FC236}">
                <a16:creationId xmlns:a16="http://schemas.microsoft.com/office/drawing/2014/main" id="{B2D2FB78-D5C7-43CC-9415-3523683B6ADF}"/>
              </a:ext>
            </a:extLst>
          </p:cNvPr>
          <p:cNvSpPr/>
          <p:nvPr/>
        </p:nvSpPr>
        <p:spPr>
          <a:xfrm>
            <a:off x="12375379" y="8495585"/>
            <a:ext cx="231108" cy="19822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11" name="Rectangle 110">
            <a:extLst>
              <a:ext uri="{FF2B5EF4-FFF2-40B4-BE49-F238E27FC236}">
                <a16:creationId xmlns:a16="http://schemas.microsoft.com/office/drawing/2014/main" id="{210AD26A-D206-4BDC-BD1D-5F6006DE0535}"/>
              </a:ext>
            </a:extLst>
          </p:cNvPr>
          <p:cNvSpPr/>
          <p:nvPr/>
        </p:nvSpPr>
        <p:spPr>
          <a:xfrm>
            <a:off x="12646108" y="8495585"/>
            <a:ext cx="231108" cy="198223"/>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12" name="Rectangle 111">
            <a:extLst>
              <a:ext uri="{FF2B5EF4-FFF2-40B4-BE49-F238E27FC236}">
                <a16:creationId xmlns:a16="http://schemas.microsoft.com/office/drawing/2014/main" id="{A50A8DF4-E282-4FFA-8E6C-65BDB1D14741}"/>
              </a:ext>
            </a:extLst>
          </p:cNvPr>
          <p:cNvSpPr/>
          <p:nvPr/>
        </p:nvSpPr>
        <p:spPr>
          <a:xfrm>
            <a:off x="12916836" y="8495585"/>
            <a:ext cx="231108" cy="198223"/>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13" name="Rectangle 112">
            <a:extLst>
              <a:ext uri="{FF2B5EF4-FFF2-40B4-BE49-F238E27FC236}">
                <a16:creationId xmlns:a16="http://schemas.microsoft.com/office/drawing/2014/main" id="{682AA153-E98C-4C3C-A1CA-EE4FA2747143}"/>
              </a:ext>
            </a:extLst>
          </p:cNvPr>
          <p:cNvSpPr/>
          <p:nvPr/>
        </p:nvSpPr>
        <p:spPr>
          <a:xfrm>
            <a:off x="13187563" y="8495585"/>
            <a:ext cx="231108" cy="198223"/>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15" name="Rectangle 114">
            <a:extLst>
              <a:ext uri="{FF2B5EF4-FFF2-40B4-BE49-F238E27FC236}">
                <a16:creationId xmlns:a16="http://schemas.microsoft.com/office/drawing/2014/main" id="{9C6E2492-DE5B-4F30-8663-F2DC0D6B43BB}"/>
              </a:ext>
            </a:extLst>
          </p:cNvPr>
          <p:cNvSpPr/>
          <p:nvPr/>
        </p:nvSpPr>
        <p:spPr>
          <a:xfrm>
            <a:off x="12392231" y="9234540"/>
            <a:ext cx="231108" cy="198223"/>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19" name="Rectangle 118">
            <a:extLst>
              <a:ext uri="{FF2B5EF4-FFF2-40B4-BE49-F238E27FC236}">
                <a16:creationId xmlns:a16="http://schemas.microsoft.com/office/drawing/2014/main" id="{B70D67D6-8262-4C9F-8D3F-00FCBE597390}"/>
              </a:ext>
            </a:extLst>
          </p:cNvPr>
          <p:cNvSpPr/>
          <p:nvPr/>
        </p:nvSpPr>
        <p:spPr>
          <a:xfrm>
            <a:off x="12384367" y="9578802"/>
            <a:ext cx="231108" cy="198223"/>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20" name="Rectangle 119">
            <a:extLst>
              <a:ext uri="{FF2B5EF4-FFF2-40B4-BE49-F238E27FC236}">
                <a16:creationId xmlns:a16="http://schemas.microsoft.com/office/drawing/2014/main" id="{2A45DC73-C736-45E3-AAEE-C47C2FF108A9}"/>
              </a:ext>
            </a:extLst>
          </p:cNvPr>
          <p:cNvSpPr/>
          <p:nvPr/>
        </p:nvSpPr>
        <p:spPr>
          <a:xfrm>
            <a:off x="12655094" y="9578802"/>
            <a:ext cx="231108" cy="198223"/>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21" name="Rectangle 120">
            <a:extLst>
              <a:ext uri="{FF2B5EF4-FFF2-40B4-BE49-F238E27FC236}">
                <a16:creationId xmlns:a16="http://schemas.microsoft.com/office/drawing/2014/main" id="{16897192-3CBA-401F-82F3-3B8500964179}"/>
              </a:ext>
            </a:extLst>
          </p:cNvPr>
          <p:cNvSpPr/>
          <p:nvPr/>
        </p:nvSpPr>
        <p:spPr>
          <a:xfrm>
            <a:off x="12925822" y="9578802"/>
            <a:ext cx="231108" cy="198223"/>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22" name="Rectangle 121">
            <a:extLst>
              <a:ext uri="{FF2B5EF4-FFF2-40B4-BE49-F238E27FC236}">
                <a16:creationId xmlns:a16="http://schemas.microsoft.com/office/drawing/2014/main" id="{A1D648C1-14C5-4BB7-A993-615A8F2FD1B1}"/>
              </a:ext>
            </a:extLst>
          </p:cNvPr>
          <p:cNvSpPr/>
          <p:nvPr/>
        </p:nvSpPr>
        <p:spPr>
          <a:xfrm>
            <a:off x="12382067" y="9916350"/>
            <a:ext cx="231108" cy="1982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23" name="Rectangle 122">
            <a:extLst>
              <a:ext uri="{FF2B5EF4-FFF2-40B4-BE49-F238E27FC236}">
                <a16:creationId xmlns:a16="http://schemas.microsoft.com/office/drawing/2014/main" id="{89412A27-A9B9-4F4A-86CF-0F434E53C2AA}"/>
              </a:ext>
            </a:extLst>
          </p:cNvPr>
          <p:cNvSpPr/>
          <p:nvPr/>
        </p:nvSpPr>
        <p:spPr>
          <a:xfrm>
            <a:off x="12647805" y="9902166"/>
            <a:ext cx="231108" cy="198223"/>
          </a:xfrm>
          <a:prstGeom prst="rect">
            <a:avLst/>
          </a:prstGeom>
          <a:solidFill>
            <a:srgbClr val="F343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24" name="Rectangle 123">
            <a:extLst>
              <a:ext uri="{FF2B5EF4-FFF2-40B4-BE49-F238E27FC236}">
                <a16:creationId xmlns:a16="http://schemas.microsoft.com/office/drawing/2014/main" id="{3FAB5FAA-6893-4E72-92FB-747BFE03301B}"/>
              </a:ext>
            </a:extLst>
          </p:cNvPr>
          <p:cNvSpPr/>
          <p:nvPr/>
        </p:nvSpPr>
        <p:spPr>
          <a:xfrm>
            <a:off x="12923481" y="9902166"/>
            <a:ext cx="231108" cy="198223"/>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25" name="Rectangle 124">
            <a:extLst>
              <a:ext uri="{FF2B5EF4-FFF2-40B4-BE49-F238E27FC236}">
                <a16:creationId xmlns:a16="http://schemas.microsoft.com/office/drawing/2014/main" id="{B8CA9DCE-F397-4DF9-9437-465E82A56424}"/>
              </a:ext>
            </a:extLst>
          </p:cNvPr>
          <p:cNvSpPr/>
          <p:nvPr/>
        </p:nvSpPr>
        <p:spPr>
          <a:xfrm>
            <a:off x="13194209" y="9902166"/>
            <a:ext cx="231108" cy="198223"/>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26" name="Rectangle 125">
            <a:extLst>
              <a:ext uri="{FF2B5EF4-FFF2-40B4-BE49-F238E27FC236}">
                <a16:creationId xmlns:a16="http://schemas.microsoft.com/office/drawing/2014/main" id="{9F1C5580-6330-43A1-A620-180A97F70979}"/>
              </a:ext>
            </a:extLst>
          </p:cNvPr>
          <p:cNvSpPr/>
          <p:nvPr/>
        </p:nvSpPr>
        <p:spPr>
          <a:xfrm>
            <a:off x="12383411" y="10202615"/>
            <a:ext cx="231108" cy="198223"/>
          </a:xfrm>
          <a:prstGeom prst="rect">
            <a:avLst/>
          </a:prstGeom>
          <a:solidFill>
            <a:srgbClr val="F9ADD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27" name="Rectangle 126">
            <a:extLst>
              <a:ext uri="{FF2B5EF4-FFF2-40B4-BE49-F238E27FC236}">
                <a16:creationId xmlns:a16="http://schemas.microsoft.com/office/drawing/2014/main" id="{D40E4678-926F-4025-85DB-B9A017CF2D10}"/>
              </a:ext>
            </a:extLst>
          </p:cNvPr>
          <p:cNvSpPr/>
          <p:nvPr/>
        </p:nvSpPr>
        <p:spPr>
          <a:xfrm>
            <a:off x="12660084" y="10195788"/>
            <a:ext cx="231108" cy="1982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29" name="Rectangle 128">
            <a:extLst>
              <a:ext uri="{FF2B5EF4-FFF2-40B4-BE49-F238E27FC236}">
                <a16:creationId xmlns:a16="http://schemas.microsoft.com/office/drawing/2014/main" id="{F8BF4838-7471-4D69-89F7-AAE261911357}"/>
              </a:ext>
            </a:extLst>
          </p:cNvPr>
          <p:cNvSpPr/>
          <p:nvPr/>
        </p:nvSpPr>
        <p:spPr>
          <a:xfrm>
            <a:off x="12660084" y="10509316"/>
            <a:ext cx="231108" cy="1982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30" name="Rectangle 129">
            <a:extLst>
              <a:ext uri="{FF2B5EF4-FFF2-40B4-BE49-F238E27FC236}">
                <a16:creationId xmlns:a16="http://schemas.microsoft.com/office/drawing/2014/main" id="{F085243A-8B88-46F2-A1EF-258C3264DDAE}"/>
              </a:ext>
            </a:extLst>
          </p:cNvPr>
          <p:cNvSpPr/>
          <p:nvPr/>
        </p:nvSpPr>
        <p:spPr>
          <a:xfrm>
            <a:off x="13202595" y="10504730"/>
            <a:ext cx="231108" cy="198223"/>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31" name="Rectangle 130">
            <a:extLst>
              <a:ext uri="{FF2B5EF4-FFF2-40B4-BE49-F238E27FC236}">
                <a16:creationId xmlns:a16="http://schemas.microsoft.com/office/drawing/2014/main" id="{00B15227-81AC-4B40-9E0E-63AFAE61A60F}"/>
              </a:ext>
            </a:extLst>
          </p:cNvPr>
          <p:cNvSpPr/>
          <p:nvPr/>
        </p:nvSpPr>
        <p:spPr>
          <a:xfrm>
            <a:off x="12934760" y="10504730"/>
            <a:ext cx="231108" cy="198223"/>
          </a:xfrm>
          <a:prstGeom prst="rect">
            <a:avLst/>
          </a:prstGeom>
          <a:solidFill>
            <a:srgbClr val="F343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32" name="Rectangle 131">
            <a:extLst>
              <a:ext uri="{FF2B5EF4-FFF2-40B4-BE49-F238E27FC236}">
                <a16:creationId xmlns:a16="http://schemas.microsoft.com/office/drawing/2014/main" id="{54567472-60B6-4F85-AC20-2C9B2DF7B341}"/>
              </a:ext>
            </a:extLst>
          </p:cNvPr>
          <p:cNvSpPr/>
          <p:nvPr/>
        </p:nvSpPr>
        <p:spPr>
          <a:xfrm>
            <a:off x="12381696" y="10516950"/>
            <a:ext cx="231108" cy="198223"/>
          </a:xfrm>
          <a:prstGeom prst="rect">
            <a:avLst/>
          </a:prstGeom>
          <a:solidFill>
            <a:srgbClr val="F9ADD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33" name="Rectangle 132">
            <a:extLst>
              <a:ext uri="{FF2B5EF4-FFF2-40B4-BE49-F238E27FC236}">
                <a16:creationId xmlns:a16="http://schemas.microsoft.com/office/drawing/2014/main" id="{C93F3450-B8DE-43B1-8700-E30C17F61F76}"/>
              </a:ext>
            </a:extLst>
          </p:cNvPr>
          <p:cNvSpPr/>
          <p:nvPr/>
        </p:nvSpPr>
        <p:spPr>
          <a:xfrm>
            <a:off x="12640422" y="11310639"/>
            <a:ext cx="231108" cy="1982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34" name="Rectangle 133">
            <a:extLst>
              <a:ext uri="{FF2B5EF4-FFF2-40B4-BE49-F238E27FC236}">
                <a16:creationId xmlns:a16="http://schemas.microsoft.com/office/drawing/2014/main" id="{E90B6C5C-DC4C-4959-A900-0B0522B84C04}"/>
              </a:ext>
            </a:extLst>
          </p:cNvPr>
          <p:cNvSpPr/>
          <p:nvPr/>
        </p:nvSpPr>
        <p:spPr>
          <a:xfrm>
            <a:off x="12370092" y="11312296"/>
            <a:ext cx="231108" cy="1982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35" name="Rectangle 134">
            <a:extLst>
              <a:ext uri="{FF2B5EF4-FFF2-40B4-BE49-F238E27FC236}">
                <a16:creationId xmlns:a16="http://schemas.microsoft.com/office/drawing/2014/main" id="{074D3A0A-5B72-4928-B23E-0C0F7602BD15}"/>
              </a:ext>
            </a:extLst>
          </p:cNvPr>
          <p:cNvSpPr/>
          <p:nvPr/>
        </p:nvSpPr>
        <p:spPr>
          <a:xfrm>
            <a:off x="12916235" y="11308204"/>
            <a:ext cx="231108" cy="19822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36" name="Rectangle 135">
            <a:extLst>
              <a:ext uri="{FF2B5EF4-FFF2-40B4-BE49-F238E27FC236}">
                <a16:creationId xmlns:a16="http://schemas.microsoft.com/office/drawing/2014/main" id="{CB79A864-A316-4199-833B-46F3900624E0}"/>
              </a:ext>
            </a:extLst>
          </p:cNvPr>
          <p:cNvSpPr/>
          <p:nvPr/>
        </p:nvSpPr>
        <p:spPr>
          <a:xfrm>
            <a:off x="13186963" y="11299420"/>
            <a:ext cx="231108" cy="198223"/>
          </a:xfrm>
          <a:prstGeom prst="rect">
            <a:avLst/>
          </a:prstGeom>
          <a:solidFill>
            <a:srgbClr val="F9ADD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37" name="Rectangle 136">
            <a:extLst>
              <a:ext uri="{FF2B5EF4-FFF2-40B4-BE49-F238E27FC236}">
                <a16:creationId xmlns:a16="http://schemas.microsoft.com/office/drawing/2014/main" id="{C16C7A68-59FF-4711-BF75-1FCA29199D46}"/>
              </a:ext>
            </a:extLst>
          </p:cNvPr>
          <p:cNvSpPr/>
          <p:nvPr/>
        </p:nvSpPr>
        <p:spPr>
          <a:xfrm>
            <a:off x="12366893" y="11018188"/>
            <a:ext cx="231108" cy="198223"/>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38" name="Rectangle 137">
            <a:extLst>
              <a:ext uri="{FF2B5EF4-FFF2-40B4-BE49-F238E27FC236}">
                <a16:creationId xmlns:a16="http://schemas.microsoft.com/office/drawing/2014/main" id="{CA70FB98-CD4B-4B27-ABBD-61D221FE3D88}"/>
              </a:ext>
            </a:extLst>
          </p:cNvPr>
          <p:cNvSpPr/>
          <p:nvPr/>
        </p:nvSpPr>
        <p:spPr>
          <a:xfrm>
            <a:off x="12634537" y="11010868"/>
            <a:ext cx="231108" cy="1982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154" name="Rectangle 153">
            <a:extLst>
              <a:ext uri="{FF2B5EF4-FFF2-40B4-BE49-F238E27FC236}">
                <a16:creationId xmlns:a16="http://schemas.microsoft.com/office/drawing/2014/main" id="{ACCE71C7-994B-4BA0-89B0-2D5374AC5D08}"/>
              </a:ext>
            </a:extLst>
          </p:cNvPr>
          <p:cNvSpPr/>
          <p:nvPr/>
        </p:nvSpPr>
        <p:spPr>
          <a:xfrm>
            <a:off x="151223" y="263407"/>
            <a:ext cx="231108" cy="19822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highlight>
                <a:srgbClr val="FFFF00"/>
              </a:highlight>
            </a:endParaRPr>
          </a:p>
        </p:txBody>
      </p:sp>
      <p:sp>
        <p:nvSpPr>
          <p:cNvPr id="155" name="Rectangle 154">
            <a:extLst>
              <a:ext uri="{FF2B5EF4-FFF2-40B4-BE49-F238E27FC236}">
                <a16:creationId xmlns:a16="http://schemas.microsoft.com/office/drawing/2014/main" id="{44B3FDBF-6F34-4B4D-9C96-DC0004FA83E6}"/>
              </a:ext>
            </a:extLst>
          </p:cNvPr>
          <p:cNvSpPr/>
          <p:nvPr/>
        </p:nvSpPr>
        <p:spPr>
          <a:xfrm>
            <a:off x="151223" y="518921"/>
            <a:ext cx="231108" cy="198223"/>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p>
        </p:txBody>
      </p:sp>
      <p:sp>
        <p:nvSpPr>
          <p:cNvPr id="156" name="Rectangle 155">
            <a:extLst>
              <a:ext uri="{FF2B5EF4-FFF2-40B4-BE49-F238E27FC236}">
                <a16:creationId xmlns:a16="http://schemas.microsoft.com/office/drawing/2014/main" id="{5DF499C3-9542-4C01-ABC5-86FBE9E3E6DB}"/>
              </a:ext>
            </a:extLst>
          </p:cNvPr>
          <p:cNvSpPr/>
          <p:nvPr/>
        </p:nvSpPr>
        <p:spPr>
          <a:xfrm>
            <a:off x="151223" y="750035"/>
            <a:ext cx="231108" cy="1982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p>
        </p:txBody>
      </p:sp>
      <p:sp>
        <p:nvSpPr>
          <p:cNvPr id="157" name="Rectangle 156">
            <a:extLst>
              <a:ext uri="{FF2B5EF4-FFF2-40B4-BE49-F238E27FC236}">
                <a16:creationId xmlns:a16="http://schemas.microsoft.com/office/drawing/2014/main" id="{3CBACC8F-1F66-412E-AF4C-C076061E122D}"/>
              </a:ext>
            </a:extLst>
          </p:cNvPr>
          <p:cNvSpPr/>
          <p:nvPr/>
        </p:nvSpPr>
        <p:spPr>
          <a:xfrm>
            <a:off x="151218" y="999283"/>
            <a:ext cx="231108" cy="19822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p>
        </p:txBody>
      </p:sp>
      <p:sp>
        <p:nvSpPr>
          <p:cNvPr id="158" name="Rectangle 157">
            <a:extLst>
              <a:ext uri="{FF2B5EF4-FFF2-40B4-BE49-F238E27FC236}">
                <a16:creationId xmlns:a16="http://schemas.microsoft.com/office/drawing/2014/main" id="{21A2C6BE-F97C-422D-B141-14372E6532CB}"/>
              </a:ext>
            </a:extLst>
          </p:cNvPr>
          <p:cNvSpPr/>
          <p:nvPr/>
        </p:nvSpPr>
        <p:spPr>
          <a:xfrm>
            <a:off x="159407" y="1228060"/>
            <a:ext cx="231108" cy="19822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p>
        </p:txBody>
      </p:sp>
      <p:sp>
        <p:nvSpPr>
          <p:cNvPr id="159" name="Rectangle 158">
            <a:extLst>
              <a:ext uri="{FF2B5EF4-FFF2-40B4-BE49-F238E27FC236}">
                <a16:creationId xmlns:a16="http://schemas.microsoft.com/office/drawing/2014/main" id="{92C7776B-23AF-4BA6-9B82-C6BCA0BD6AEB}"/>
              </a:ext>
            </a:extLst>
          </p:cNvPr>
          <p:cNvSpPr/>
          <p:nvPr/>
        </p:nvSpPr>
        <p:spPr>
          <a:xfrm>
            <a:off x="151218" y="1454915"/>
            <a:ext cx="231108" cy="1982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p>
        </p:txBody>
      </p:sp>
      <p:sp>
        <p:nvSpPr>
          <p:cNvPr id="166" name="Rectangle 165">
            <a:extLst>
              <a:ext uri="{FF2B5EF4-FFF2-40B4-BE49-F238E27FC236}">
                <a16:creationId xmlns:a16="http://schemas.microsoft.com/office/drawing/2014/main" id="{414DE3B7-C2B2-44A0-8BA7-F9A3DD279D0A}"/>
              </a:ext>
            </a:extLst>
          </p:cNvPr>
          <p:cNvSpPr/>
          <p:nvPr/>
        </p:nvSpPr>
        <p:spPr>
          <a:xfrm>
            <a:off x="151223" y="1704163"/>
            <a:ext cx="231108" cy="198223"/>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p>
        </p:txBody>
      </p:sp>
      <p:sp>
        <p:nvSpPr>
          <p:cNvPr id="167" name="Rectangle 166">
            <a:extLst>
              <a:ext uri="{FF2B5EF4-FFF2-40B4-BE49-F238E27FC236}">
                <a16:creationId xmlns:a16="http://schemas.microsoft.com/office/drawing/2014/main" id="{22B219AB-DF40-434D-A586-295473DE17DD}"/>
              </a:ext>
            </a:extLst>
          </p:cNvPr>
          <p:cNvSpPr/>
          <p:nvPr/>
        </p:nvSpPr>
        <p:spPr>
          <a:xfrm>
            <a:off x="148041" y="1932923"/>
            <a:ext cx="231108" cy="198223"/>
          </a:xfrm>
          <a:prstGeom prst="rect">
            <a:avLst/>
          </a:prstGeom>
          <a:solidFill>
            <a:srgbClr val="F343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p>
        </p:txBody>
      </p:sp>
      <p:sp>
        <p:nvSpPr>
          <p:cNvPr id="168" name="Rectangle 167">
            <a:extLst>
              <a:ext uri="{FF2B5EF4-FFF2-40B4-BE49-F238E27FC236}">
                <a16:creationId xmlns:a16="http://schemas.microsoft.com/office/drawing/2014/main" id="{4E4C22AE-AF89-4850-BC7A-A420204EC33A}"/>
              </a:ext>
            </a:extLst>
          </p:cNvPr>
          <p:cNvSpPr/>
          <p:nvPr/>
        </p:nvSpPr>
        <p:spPr>
          <a:xfrm>
            <a:off x="136584" y="2404640"/>
            <a:ext cx="231108" cy="198223"/>
          </a:xfrm>
          <a:prstGeom prst="rect">
            <a:avLst/>
          </a:prstGeom>
          <a:solidFill>
            <a:srgbClr val="F9ADD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p>
        </p:txBody>
      </p:sp>
      <p:sp>
        <p:nvSpPr>
          <p:cNvPr id="169" name="Rectangle 168">
            <a:extLst>
              <a:ext uri="{FF2B5EF4-FFF2-40B4-BE49-F238E27FC236}">
                <a16:creationId xmlns:a16="http://schemas.microsoft.com/office/drawing/2014/main" id="{3FAD825C-B876-4BC7-9CDF-BCBC75CC7334}"/>
              </a:ext>
            </a:extLst>
          </p:cNvPr>
          <p:cNvSpPr/>
          <p:nvPr/>
        </p:nvSpPr>
        <p:spPr>
          <a:xfrm>
            <a:off x="136579" y="2642430"/>
            <a:ext cx="231108" cy="198223"/>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p>
        </p:txBody>
      </p:sp>
      <p:sp>
        <p:nvSpPr>
          <p:cNvPr id="181" name="Rectangle 180">
            <a:extLst>
              <a:ext uri="{FF2B5EF4-FFF2-40B4-BE49-F238E27FC236}">
                <a16:creationId xmlns:a16="http://schemas.microsoft.com/office/drawing/2014/main" id="{6BA06C71-B8A2-46BE-95AB-C2F4F9D2F771}"/>
              </a:ext>
            </a:extLst>
          </p:cNvPr>
          <p:cNvSpPr/>
          <p:nvPr/>
        </p:nvSpPr>
        <p:spPr>
          <a:xfrm>
            <a:off x="136579" y="2866950"/>
            <a:ext cx="231108" cy="198223"/>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p>
        </p:txBody>
      </p:sp>
      <p:sp>
        <p:nvSpPr>
          <p:cNvPr id="198" name="Rectangle 197">
            <a:extLst>
              <a:ext uri="{FF2B5EF4-FFF2-40B4-BE49-F238E27FC236}">
                <a16:creationId xmlns:a16="http://schemas.microsoft.com/office/drawing/2014/main" id="{23BEBD1B-7979-486E-BD95-68B1EC654B2B}"/>
              </a:ext>
            </a:extLst>
          </p:cNvPr>
          <p:cNvSpPr/>
          <p:nvPr/>
        </p:nvSpPr>
        <p:spPr>
          <a:xfrm>
            <a:off x="136579" y="3098064"/>
            <a:ext cx="231108" cy="198223"/>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p>
        </p:txBody>
      </p:sp>
      <p:sp>
        <p:nvSpPr>
          <p:cNvPr id="199" name="Rectangle 198">
            <a:extLst>
              <a:ext uri="{FF2B5EF4-FFF2-40B4-BE49-F238E27FC236}">
                <a16:creationId xmlns:a16="http://schemas.microsoft.com/office/drawing/2014/main" id="{7E4737AC-646E-4151-8F54-1BF90D73B658}"/>
              </a:ext>
            </a:extLst>
          </p:cNvPr>
          <p:cNvSpPr/>
          <p:nvPr/>
        </p:nvSpPr>
        <p:spPr>
          <a:xfrm>
            <a:off x="136578" y="3329167"/>
            <a:ext cx="231108" cy="19822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p>
        </p:txBody>
      </p:sp>
      <p:sp>
        <p:nvSpPr>
          <p:cNvPr id="200" name="Rectangle 199">
            <a:extLst>
              <a:ext uri="{FF2B5EF4-FFF2-40B4-BE49-F238E27FC236}">
                <a16:creationId xmlns:a16="http://schemas.microsoft.com/office/drawing/2014/main" id="{E590C12A-420C-4EB4-9FFC-A1FED15CFF8A}"/>
              </a:ext>
            </a:extLst>
          </p:cNvPr>
          <p:cNvSpPr/>
          <p:nvPr/>
        </p:nvSpPr>
        <p:spPr>
          <a:xfrm>
            <a:off x="136578" y="3560281"/>
            <a:ext cx="231108" cy="198223"/>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p>
        </p:txBody>
      </p:sp>
      <p:sp>
        <p:nvSpPr>
          <p:cNvPr id="201" name="Rectangle 200">
            <a:extLst>
              <a:ext uri="{FF2B5EF4-FFF2-40B4-BE49-F238E27FC236}">
                <a16:creationId xmlns:a16="http://schemas.microsoft.com/office/drawing/2014/main" id="{256A1A21-999F-4AAC-B396-511940A0B660}"/>
              </a:ext>
            </a:extLst>
          </p:cNvPr>
          <p:cNvSpPr/>
          <p:nvPr/>
        </p:nvSpPr>
        <p:spPr>
          <a:xfrm>
            <a:off x="119253" y="5270205"/>
            <a:ext cx="1578248" cy="240053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en-GB" sz="2000" b="1">
                <a:solidFill>
                  <a:schemeClr val="tx1"/>
                </a:solidFill>
              </a:rPr>
              <a:t>To improve the quality of life for all we serve</a:t>
            </a:r>
            <a:endParaRPr lang="en-GB" sz="1440" b="1">
              <a:solidFill>
                <a:schemeClr val="tx1"/>
              </a:solidFill>
            </a:endParaRPr>
          </a:p>
        </p:txBody>
      </p:sp>
      <p:sp>
        <p:nvSpPr>
          <p:cNvPr id="2" name="TextBox 1">
            <a:extLst>
              <a:ext uri="{FF2B5EF4-FFF2-40B4-BE49-F238E27FC236}">
                <a16:creationId xmlns:a16="http://schemas.microsoft.com/office/drawing/2014/main" id="{9BF57428-B34F-4560-A983-87DB12A4B138}"/>
              </a:ext>
            </a:extLst>
          </p:cNvPr>
          <p:cNvSpPr txBox="1"/>
          <p:nvPr/>
        </p:nvSpPr>
        <p:spPr>
          <a:xfrm>
            <a:off x="369095" y="217182"/>
            <a:ext cx="1396954" cy="261610"/>
          </a:xfrm>
          <a:prstGeom prst="rect">
            <a:avLst/>
          </a:prstGeom>
          <a:noFill/>
        </p:spPr>
        <p:txBody>
          <a:bodyPr wrap="square" rtlCol="0">
            <a:spAutoFit/>
          </a:bodyPr>
          <a:lstStyle/>
          <a:p>
            <a:r>
              <a:rPr lang="en-GB" sz="1100"/>
              <a:t>Trust-wide CHS</a:t>
            </a:r>
          </a:p>
        </p:txBody>
      </p:sp>
      <p:sp>
        <p:nvSpPr>
          <p:cNvPr id="211" name="TextBox 210">
            <a:extLst>
              <a:ext uri="{FF2B5EF4-FFF2-40B4-BE49-F238E27FC236}">
                <a16:creationId xmlns:a16="http://schemas.microsoft.com/office/drawing/2014/main" id="{94D82266-A690-40B0-94DE-76E0267954F9}"/>
              </a:ext>
            </a:extLst>
          </p:cNvPr>
          <p:cNvSpPr txBox="1"/>
          <p:nvPr/>
        </p:nvSpPr>
        <p:spPr>
          <a:xfrm>
            <a:off x="369097" y="459849"/>
            <a:ext cx="1456925" cy="261610"/>
          </a:xfrm>
          <a:prstGeom prst="rect">
            <a:avLst/>
          </a:prstGeom>
          <a:noFill/>
        </p:spPr>
        <p:txBody>
          <a:bodyPr wrap="square" rtlCol="0">
            <a:spAutoFit/>
          </a:bodyPr>
          <a:lstStyle/>
          <a:p>
            <a:r>
              <a:rPr lang="en-GB" sz="1100"/>
              <a:t>Primary Care Services</a:t>
            </a:r>
          </a:p>
        </p:txBody>
      </p:sp>
      <p:sp>
        <p:nvSpPr>
          <p:cNvPr id="219" name="TextBox 218">
            <a:extLst>
              <a:ext uri="{FF2B5EF4-FFF2-40B4-BE49-F238E27FC236}">
                <a16:creationId xmlns:a16="http://schemas.microsoft.com/office/drawing/2014/main" id="{EE2CE5BF-0B4A-4450-B112-DC024053CED2}"/>
              </a:ext>
            </a:extLst>
          </p:cNvPr>
          <p:cNvSpPr txBox="1"/>
          <p:nvPr/>
        </p:nvSpPr>
        <p:spPr>
          <a:xfrm>
            <a:off x="369096" y="710396"/>
            <a:ext cx="1211352" cy="261610"/>
          </a:xfrm>
          <a:prstGeom prst="rect">
            <a:avLst/>
          </a:prstGeom>
          <a:noFill/>
        </p:spPr>
        <p:txBody>
          <a:bodyPr wrap="square" rtlCol="0">
            <a:spAutoFit/>
          </a:bodyPr>
          <a:lstStyle/>
          <a:p>
            <a:r>
              <a:rPr lang="en-GB" sz="1100"/>
              <a:t>Specialist Services</a:t>
            </a:r>
          </a:p>
        </p:txBody>
      </p:sp>
      <p:sp>
        <p:nvSpPr>
          <p:cNvPr id="220" name="TextBox 219">
            <a:extLst>
              <a:ext uri="{FF2B5EF4-FFF2-40B4-BE49-F238E27FC236}">
                <a16:creationId xmlns:a16="http://schemas.microsoft.com/office/drawing/2014/main" id="{0A9F6F5A-0869-4342-A992-9CBC6C4E6396}"/>
              </a:ext>
            </a:extLst>
          </p:cNvPr>
          <p:cNvSpPr txBox="1"/>
          <p:nvPr/>
        </p:nvSpPr>
        <p:spPr>
          <a:xfrm>
            <a:off x="357540" y="953063"/>
            <a:ext cx="1311237" cy="261610"/>
          </a:xfrm>
          <a:prstGeom prst="rect">
            <a:avLst/>
          </a:prstGeom>
          <a:noFill/>
        </p:spPr>
        <p:txBody>
          <a:bodyPr wrap="square" rtlCol="0">
            <a:spAutoFit/>
          </a:bodyPr>
          <a:lstStyle/>
          <a:p>
            <a:r>
              <a:rPr lang="en-GB" sz="1100"/>
              <a:t>Luton &amp; Beds MH</a:t>
            </a:r>
          </a:p>
        </p:txBody>
      </p:sp>
      <p:sp>
        <p:nvSpPr>
          <p:cNvPr id="221" name="TextBox 220">
            <a:extLst>
              <a:ext uri="{FF2B5EF4-FFF2-40B4-BE49-F238E27FC236}">
                <a16:creationId xmlns:a16="http://schemas.microsoft.com/office/drawing/2014/main" id="{A923B483-DA11-4DF1-BDA6-92AC92A1E96F}"/>
              </a:ext>
            </a:extLst>
          </p:cNvPr>
          <p:cNvSpPr txBox="1"/>
          <p:nvPr/>
        </p:nvSpPr>
        <p:spPr>
          <a:xfrm>
            <a:off x="376122" y="1199106"/>
            <a:ext cx="2075530" cy="261610"/>
          </a:xfrm>
          <a:prstGeom prst="rect">
            <a:avLst/>
          </a:prstGeom>
          <a:noFill/>
        </p:spPr>
        <p:txBody>
          <a:bodyPr wrap="square" rtlCol="0">
            <a:spAutoFit/>
          </a:bodyPr>
          <a:lstStyle/>
          <a:p>
            <a:r>
              <a:rPr lang="en-GB" sz="1100"/>
              <a:t>Newham MH</a:t>
            </a:r>
          </a:p>
        </p:txBody>
      </p:sp>
      <p:sp>
        <p:nvSpPr>
          <p:cNvPr id="222" name="TextBox 221">
            <a:extLst>
              <a:ext uri="{FF2B5EF4-FFF2-40B4-BE49-F238E27FC236}">
                <a16:creationId xmlns:a16="http://schemas.microsoft.com/office/drawing/2014/main" id="{25A880D6-A3F0-4BCD-B47D-25F2CD9FF04C}"/>
              </a:ext>
            </a:extLst>
          </p:cNvPr>
          <p:cNvSpPr txBox="1"/>
          <p:nvPr/>
        </p:nvSpPr>
        <p:spPr>
          <a:xfrm>
            <a:off x="366044" y="1425329"/>
            <a:ext cx="1799839" cy="261610"/>
          </a:xfrm>
          <a:prstGeom prst="rect">
            <a:avLst/>
          </a:prstGeom>
          <a:noFill/>
        </p:spPr>
        <p:txBody>
          <a:bodyPr wrap="square" rtlCol="0">
            <a:spAutoFit/>
          </a:bodyPr>
          <a:lstStyle/>
          <a:p>
            <a:r>
              <a:rPr lang="en-GB" sz="1100"/>
              <a:t>Tower Hamlets MH</a:t>
            </a:r>
          </a:p>
        </p:txBody>
      </p:sp>
      <p:sp>
        <p:nvSpPr>
          <p:cNvPr id="223" name="TextBox 222">
            <a:extLst>
              <a:ext uri="{FF2B5EF4-FFF2-40B4-BE49-F238E27FC236}">
                <a16:creationId xmlns:a16="http://schemas.microsoft.com/office/drawing/2014/main" id="{3ADE1D47-67E4-47E1-BBBC-94BA902621AF}"/>
              </a:ext>
            </a:extLst>
          </p:cNvPr>
          <p:cNvSpPr txBox="1"/>
          <p:nvPr/>
        </p:nvSpPr>
        <p:spPr>
          <a:xfrm>
            <a:off x="368195" y="1696345"/>
            <a:ext cx="2075530" cy="261610"/>
          </a:xfrm>
          <a:prstGeom prst="rect">
            <a:avLst/>
          </a:prstGeom>
          <a:noFill/>
        </p:spPr>
        <p:txBody>
          <a:bodyPr wrap="square" rtlCol="0">
            <a:spAutoFit/>
          </a:bodyPr>
          <a:lstStyle/>
          <a:p>
            <a:r>
              <a:rPr lang="en-GB" sz="1100"/>
              <a:t>City &amp; Hackney MH</a:t>
            </a:r>
          </a:p>
        </p:txBody>
      </p:sp>
      <p:sp>
        <p:nvSpPr>
          <p:cNvPr id="224" name="TextBox 223">
            <a:extLst>
              <a:ext uri="{FF2B5EF4-FFF2-40B4-BE49-F238E27FC236}">
                <a16:creationId xmlns:a16="http://schemas.microsoft.com/office/drawing/2014/main" id="{E72CD9CF-CFCD-43B5-B39A-D6CE527698EA}"/>
              </a:ext>
            </a:extLst>
          </p:cNvPr>
          <p:cNvSpPr txBox="1"/>
          <p:nvPr/>
        </p:nvSpPr>
        <p:spPr>
          <a:xfrm>
            <a:off x="353518" y="3290999"/>
            <a:ext cx="1734875" cy="261610"/>
          </a:xfrm>
          <a:prstGeom prst="rect">
            <a:avLst/>
          </a:prstGeom>
          <a:noFill/>
        </p:spPr>
        <p:txBody>
          <a:bodyPr wrap="square" rtlCol="0">
            <a:spAutoFit/>
          </a:bodyPr>
          <a:lstStyle/>
          <a:p>
            <a:r>
              <a:rPr lang="en-GB" sz="1100"/>
              <a:t>Commercial Development </a:t>
            </a:r>
          </a:p>
        </p:txBody>
      </p:sp>
      <p:sp>
        <p:nvSpPr>
          <p:cNvPr id="225" name="TextBox 224">
            <a:extLst>
              <a:ext uri="{FF2B5EF4-FFF2-40B4-BE49-F238E27FC236}">
                <a16:creationId xmlns:a16="http://schemas.microsoft.com/office/drawing/2014/main" id="{ADC9F148-84C7-490A-924E-F260682FC522}"/>
              </a:ext>
            </a:extLst>
          </p:cNvPr>
          <p:cNvSpPr txBox="1"/>
          <p:nvPr/>
        </p:nvSpPr>
        <p:spPr>
          <a:xfrm>
            <a:off x="357565" y="2366821"/>
            <a:ext cx="1321418" cy="261610"/>
          </a:xfrm>
          <a:prstGeom prst="rect">
            <a:avLst/>
          </a:prstGeom>
          <a:noFill/>
        </p:spPr>
        <p:txBody>
          <a:bodyPr wrap="square" rtlCol="0">
            <a:spAutoFit/>
          </a:bodyPr>
          <a:lstStyle/>
          <a:p>
            <a:r>
              <a:rPr lang="en-GB" sz="1100"/>
              <a:t>Estates </a:t>
            </a:r>
          </a:p>
        </p:txBody>
      </p:sp>
      <p:sp>
        <p:nvSpPr>
          <p:cNvPr id="226" name="TextBox 225">
            <a:extLst>
              <a:ext uri="{FF2B5EF4-FFF2-40B4-BE49-F238E27FC236}">
                <a16:creationId xmlns:a16="http://schemas.microsoft.com/office/drawing/2014/main" id="{B3AEBECE-05D6-4199-A0F2-9088D92A6540}"/>
              </a:ext>
            </a:extLst>
          </p:cNvPr>
          <p:cNvSpPr txBox="1"/>
          <p:nvPr/>
        </p:nvSpPr>
        <p:spPr>
          <a:xfrm>
            <a:off x="350872" y="2635543"/>
            <a:ext cx="935395" cy="261610"/>
          </a:xfrm>
          <a:prstGeom prst="rect">
            <a:avLst/>
          </a:prstGeom>
          <a:noFill/>
        </p:spPr>
        <p:txBody>
          <a:bodyPr wrap="square" rtlCol="0">
            <a:spAutoFit/>
          </a:bodyPr>
          <a:lstStyle/>
          <a:p>
            <a:r>
              <a:rPr lang="en-GB" sz="1100"/>
              <a:t>Digital</a:t>
            </a:r>
          </a:p>
        </p:txBody>
      </p:sp>
      <p:sp>
        <p:nvSpPr>
          <p:cNvPr id="227" name="TextBox 226">
            <a:extLst>
              <a:ext uri="{FF2B5EF4-FFF2-40B4-BE49-F238E27FC236}">
                <a16:creationId xmlns:a16="http://schemas.microsoft.com/office/drawing/2014/main" id="{0DE69C62-1F46-494A-B028-882C86F6D6FC}"/>
              </a:ext>
            </a:extLst>
          </p:cNvPr>
          <p:cNvSpPr txBox="1"/>
          <p:nvPr/>
        </p:nvSpPr>
        <p:spPr>
          <a:xfrm>
            <a:off x="361295" y="2853814"/>
            <a:ext cx="1339064" cy="261610"/>
          </a:xfrm>
          <a:prstGeom prst="rect">
            <a:avLst/>
          </a:prstGeom>
          <a:noFill/>
        </p:spPr>
        <p:txBody>
          <a:bodyPr wrap="square" rtlCol="0">
            <a:spAutoFit/>
          </a:bodyPr>
          <a:lstStyle/>
          <a:p>
            <a:r>
              <a:rPr lang="en-GB" sz="1100"/>
              <a:t>People &amp; Culture</a:t>
            </a:r>
          </a:p>
        </p:txBody>
      </p:sp>
      <p:sp>
        <p:nvSpPr>
          <p:cNvPr id="228" name="TextBox 227">
            <a:extLst>
              <a:ext uri="{FF2B5EF4-FFF2-40B4-BE49-F238E27FC236}">
                <a16:creationId xmlns:a16="http://schemas.microsoft.com/office/drawing/2014/main" id="{EF21B84D-AC17-4876-94C2-6D251336DDED}"/>
              </a:ext>
            </a:extLst>
          </p:cNvPr>
          <p:cNvSpPr txBox="1"/>
          <p:nvPr/>
        </p:nvSpPr>
        <p:spPr>
          <a:xfrm>
            <a:off x="374389" y="3041742"/>
            <a:ext cx="1376650" cy="261610"/>
          </a:xfrm>
          <a:prstGeom prst="rect">
            <a:avLst/>
          </a:prstGeom>
          <a:noFill/>
        </p:spPr>
        <p:txBody>
          <a:bodyPr wrap="square" rtlCol="0">
            <a:spAutoFit/>
          </a:bodyPr>
          <a:lstStyle/>
          <a:p>
            <a:r>
              <a:rPr lang="en-GB" sz="1100"/>
              <a:t>People Participation</a:t>
            </a:r>
          </a:p>
        </p:txBody>
      </p:sp>
      <p:sp>
        <p:nvSpPr>
          <p:cNvPr id="229" name="TextBox 228">
            <a:extLst>
              <a:ext uri="{FF2B5EF4-FFF2-40B4-BE49-F238E27FC236}">
                <a16:creationId xmlns:a16="http://schemas.microsoft.com/office/drawing/2014/main" id="{B7886C25-ABE7-431B-9F7C-815D2B3EDD9E}"/>
              </a:ext>
            </a:extLst>
          </p:cNvPr>
          <p:cNvSpPr txBox="1"/>
          <p:nvPr/>
        </p:nvSpPr>
        <p:spPr>
          <a:xfrm>
            <a:off x="367413" y="1919974"/>
            <a:ext cx="1317044" cy="261610"/>
          </a:xfrm>
          <a:prstGeom prst="rect">
            <a:avLst/>
          </a:prstGeom>
          <a:noFill/>
        </p:spPr>
        <p:txBody>
          <a:bodyPr wrap="square" rtlCol="0">
            <a:spAutoFit/>
          </a:bodyPr>
          <a:lstStyle/>
          <a:p>
            <a:r>
              <a:rPr lang="en-GB" sz="1100"/>
              <a:t>Forensic</a:t>
            </a:r>
          </a:p>
        </p:txBody>
      </p:sp>
      <p:sp>
        <p:nvSpPr>
          <p:cNvPr id="230" name="TextBox 229">
            <a:extLst>
              <a:ext uri="{FF2B5EF4-FFF2-40B4-BE49-F238E27FC236}">
                <a16:creationId xmlns:a16="http://schemas.microsoft.com/office/drawing/2014/main" id="{6FDC3CE0-4B40-4CB8-B657-164DF6FB2C3C}"/>
              </a:ext>
            </a:extLst>
          </p:cNvPr>
          <p:cNvSpPr txBox="1"/>
          <p:nvPr/>
        </p:nvSpPr>
        <p:spPr>
          <a:xfrm>
            <a:off x="343395" y="3540312"/>
            <a:ext cx="1815055" cy="261610"/>
          </a:xfrm>
          <a:prstGeom prst="rect">
            <a:avLst/>
          </a:prstGeom>
          <a:noFill/>
        </p:spPr>
        <p:txBody>
          <a:bodyPr wrap="square" rtlCol="0">
            <a:spAutoFit/>
          </a:bodyPr>
          <a:lstStyle/>
          <a:p>
            <a:r>
              <a:rPr lang="en-GB" sz="1100"/>
              <a:t>CMHT Transformation</a:t>
            </a:r>
          </a:p>
        </p:txBody>
      </p:sp>
      <p:sp>
        <p:nvSpPr>
          <p:cNvPr id="231" name="TextBox 230">
            <a:extLst>
              <a:ext uri="{FF2B5EF4-FFF2-40B4-BE49-F238E27FC236}">
                <a16:creationId xmlns:a16="http://schemas.microsoft.com/office/drawing/2014/main" id="{23B0CFCF-25E2-4E6B-B443-C05FE6DE6E70}"/>
              </a:ext>
            </a:extLst>
          </p:cNvPr>
          <p:cNvSpPr txBox="1"/>
          <p:nvPr/>
        </p:nvSpPr>
        <p:spPr>
          <a:xfrm>
            <a:off x="43859" y="37400"/>
            <a:ext cx="2075530" cy="260392"/>
          </a:xfrm>
          <a:prstGeom prst="rect">
            <a:avLst/>
          </a:prstGeom>
          <a:noFill/>
        </p:spPr>
        <p:txBody>
          <a:bodyPr wrap="square" rtlCol="0">
            <a:spAutoFit/>
          </a:bodyPr>
          <a:lstStyle/>
          <a:p>
            <a:r>
              <a:rPr lang="en-GB" sz="1100" b="1"/>
              <a:t>Directorate </a:t>
            </a:r>
          </a:p>
        </p:txBody>
      </p:sp>
      <p:cxnSp>
        <p:nvCxnSpPr>
          <p:cNvPr id="7" name="Straight Arrow Connector 6">
            <a:extLst>
              <a:ext uri="{FF2B5EF4-FFF2-40B4-BE49-F238E27FC236}">
                <a16:creationId xmlns:a16="http://schemas.microsoft.com/office/drawing/2014/main" id="{7732C603-B784-4DF3-AB99-DAD713F63096}"/>
              </a:ext>
            </a:extLst>
          </p:cNvPr>
          <p:cNvCxnSpPr>
            <a:cxnSpLocks/>
            <a:stCxn id="147" idx="1"/>
            <a:endCxn id="201" idx="3"/>
          </p:cNvCxnSpPr>
          <p:nvPr/>
        </p:nvCxnSpPr>
        <p:spPr>
          <a:xfrm flipH="1">
            <a:off x="1697501" y="3105171"/>
            <a:ext cx="770447" cy="336529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2" name="Rectangle 251">
            <a:extLst>
              <a:ext uri="{FF2B5EF4-FFF2-40B4-BE49-F238E27FC236}">
                <a16:creationId xmlns:a16="http://schemas.microsoft.com/office/drawing/2014/main" id="{6C538480-5FDD-49D3-B4E0-D36DE47C1398}"/>
              </a:ext>
            </a:extLst>
          </p:cNvPr>
          <p:cNvSpPr/>
          <p:nvPr/>
        </p:nvSpPr>
        <p:spPr>
          <a:xfrm>
            <a:off x="13724429" y="1887453"/>
            <a:ext cx="231108" cy="198223"/>
          </a:xfrm>
          <a:prstGeom prst="rect">
            <a:avLst/>
          </a:prstGeom>
          <a:solidFill>
            <a:srgbClr val="F9ADD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253" name="Rectangle 252">
            <a:extLst>
              <a:ext uri="{FF2B5EF4-FFF2-40B4-BE49-F238E27FC236}">
                <a16:creationId xmlns:a16="http://schemas.microsoft.com/office/drawing/2014/main" id="{668AB29F-3C28-4E6B-8EF9-759D2662DF76}"/>
              </a:ext>
            </a:extLst>
          </p:cNvPr>
          <p:cNvSpPr/>
          <p:nvPr/>
        </p:nvSpPr>
        <p:spPr>
          <a:xfrm>
            <a:off x="13995153" y="1886526"/>
            <a:ext cx="231108" cy="198223"/>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257" name="Rectangle 256">
            <a:extLst>
              <a:ext uri="{FF2B5EF4-FFF2-40B4-BE49-F238E27FC236}">
                <a16:creationId xmlns:a16="http://schemas.microsoft.com/office/drawing/2014/main" id="{39F429E0-B3E3-4724-9CF8-82432F726678}"/>
              </a:ext>
            </a:extLst>
          </p:cNvPr>
          <p:cNvSpPr/>
          <p:nvPr/>
        </p:nvSpPr>
        <p:spPr>
          <a:xfrm>
            <a:off x="14274045" y="1878695"/>
            <a:ext cx="231108" cy="1982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258" name="Rectangle 257">
            <a:extLst>
              <a:ext uri="{FF2B5EF4-FFF2-40B4-BE49-F238E27FC236}">
                <a16:creationId xmlns:a16="http://schemas.microsoft.com/office/drawing/2014/main" id="{0AE777BC-BA85-41A7-9036-C5ADB689FE51}"/>
              </a:ext>
            </a:extLst>
          </p:cNvPr>
          <p:cNvSpPr/>
          <p:nvPr/>
        </p:nvSpPr>
        <p:spPr>
          <a:xfrm>
            <a:off x="12368033" y="2443432"/>
            <a:ext cx="231108" cy="1982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259" name="Rectangle 258">
            <a:extLst>
              <a:ext uri="{FF2B5EF4-FFF2-40B4-BE49-F238E27FC236}">
                <a16:creationId xmlns:a16="http://schemas.microsoft.com/office/drawing/2014/main" id="{E60CBC5E-DD6C-42CC-A911-2DEF2BC181C8}"/>
              </a:ext>
            </a:extLst>
          </p:cNvPr>
          <p:cNvSpPr/>
          <p:nvPr/>
        </p:nvSpPr>
        <p:spPr>
          <a:xfrm>
            <a:off x="14570817" y="2164930"/>
            <a:ext cx="231108" cy="1982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262" name="Rectangle 261">
            <a:extLst>
              <a:ext uri="{FF2B5EF4-FFF2-40B4-BE49-F238E27FC236}">
                <a16:creationId xmlns:a16="http://schemas.microsoft.com/office/drawing/2014/main" id="{C99A64B2-A454-4DC4-AD4B-87891FF41433}"/>
              </a:ext>
            </a:extLst>
          </p:cNvPr>
          <p:cNvSpPr/>
          <p:nvPr/>
        </p:nvSpPr>
        <p:spPr>
          <a:xfrm>
            <a:off x="13458222" y="11291210"/>
            <a:ext cx="231108" cy="198223"/>
          </a:xfrm>
          <a:prstGeom prst="rect">
            <a:avLst/>
          </a:prstGeom>
          <a:solidFill>
            <a:srgbClr val="F343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263" name="Rectangle 262">
            <a:extLst>
              <a:ext uri="{FF2B5EF4-FFF2-40B4-BE49-F238E27FC236}">
                <a16:creationId xmlns:a16="http://schemas.microsoft.com/office/drawing/2014/main" id="{CE127A22-E93C-4559-A1DF-70FF87414815}"/>
              </a:ext>
            </a:extLst>
          </p:cNvPr>
          <p:cNvSpPr/>
          <p:nvPr/>
        </p:nvSpPr>
        <p:spPr>
          <a:xfrm>
            <a:off x="12653622" y="7962927"/>
            <a:ext cx="231108" cy="1982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264" name="Rectangle 263">
            <a:extLst>
              <a:ext uri="{FF2B5EF4-FFF2-40B4-BE49-F238E27FC236}">
                <a16:creationId xmlns:a16="http://schemas.microsoft.com/office/drawing/2014/main" id="{9D2DB18A-7088-4703-A495-86B4F7F261B2}"/>
              </a:ext>
            </a:extLst>
          </p:cNvPr>
          <p:cNvSpPr/>
          <p:nvPr/>
        </p:nvSpPr>
        <p:spPr>
          <a:xfrm>
            <a:off x="12672460" y="7560908"/>
            <a:ext cx="231108" cy="1982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265" name="Rectangle 264">
            <a:extLst>
              <a:ext uri="{FF2B5EF4-FFF2-40B4-BE49-F238E27FC236}">
                <a16:creationId xmlns:a16="http://schemas.microsoft.com/office/drawing/2014/main" id="{C260AAC9-0A24-4662-B581-7DA6DD23B85A}"/>
              </a:ext>
            </a:extLst>
          </p:cNvPr>
          <p:cNvSpPr/>
          <p:nvPr/>
        </p:nvSpPr>
        <p:spPr>
          <a:xfrm>
            <a:off x="13454234" y="8191528"/>
            <a:ext cx="231108" cy="19822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267" name="Rectangle 266">
            <a:extLst>
              <a:ext uri="{FF2B5EF4-FFF2-40B4-BE49-F238E27FC236}">
                <a16:creationId xmlns:a16="http://schemas.microsoft.com/office/drawing/2014/main" id="{FCC73B05-D14C-422A-9CA3-03C0315A4275}"/>
              </a:ext>
            </a:extLst>
          </p:cNvPr>
          <p:cNvSpPr/>
          <p:nvPr/>
        </p:nvSpPr>
        <p:spPr>
          <a:xfrm>
            <a:off x="13460446" y="8485546"/>
            <a:ext cx="231108" cy="198223"/>
          </a:xfrm>
          <a:prstGeom prst="rect">
            <a:avLst/>
          </a:prstGeom>
          <a:solidFill>
            <a:srgbClr val="F343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268" name="Rectangle 267">
            <a:extLst>
              <a:ext uri="{FF2B5EF4-FFF2-40B4-BE49-F238E27FC236}">
                <a16:creationId xmlns:a16="http://schemas.microsoft.com/office/drawing/2014/main" id="{079629D3-40A5-4B9E-95C1-699A4B267357}"/>
              </a:ext>
            </a:extLst>
          </p:cNvPr>
          <p:cNvSpPr/>
          <p:nvPr/>
        </p:nvSpPr>
        <p:spPr>
          <a:xfrm>
            <a:off x="12663252" y="9236272"/>
            <a:ext cx="231108" cy="198223"/>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9" name="Rectangle 8">
            <a:extLst>
              <a:ext uri="{FF2B5EF4-FFF2-40B4-BE49-F238E27FC236}">
                <a16:creationId xmlns:a16="http://schemas.microsoft.com/office/drawing/2014/main" id="{64B20AAB-7CE1-4ED6-8763-E36D488A7663}"/>
              </a:ext>
            </a:extLst>
          </p:cNvPr>
          <p:cNvSpPr/>
          <p:nvPr/>
        </p:nvSpPr>
        <p:spPr>
          <a:xfrm>
            <a:off x="2435475" y="-124476"/>
            <a:ext cx="1881558" cy="576187"/>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500" b="1"/>
              <a:t>Strategic Objectives</a:t>
            </a:r>
          </a:p>
        </p:txBody>
      </p:sp>
      <p:sp>
        <p:nvSpPr>
          <p:cNvPr id="205" name="Rectangle 204">
            <a:extLst>
              <a:ext uri="{FF2B5EF4-FFF2-40B4-BE49-F238E27FC236}">
                <a16:creationId xmlns:a16="http://schemas.microsoft.com/office/drawing/2014/main" id="{96245E70-61EF-42EB-B91F-4D0D5AC34684}"/>
              </a:ext>
            </a:extLst>
          </p:cNvPr>
          <p:cNvSpPr/>
          <p:nvPr/>
        </p:nvSpPr>
        <p:spPr>
          <a:xfrm>
            <a:off x="4652871" y="-207187"/>
            <a:ext cx="1827806" cy="768757"/>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500" b="1"/>
              <a:t>Secondary Drivers</a:t>
            </a:r>
          </a:p>
        </p:txBody>
      </p:sp>
      <p:sp>
        <p:nvSpPr>
          <p:cNvPr id="210" name="Rectangle 209">
            <a:extLst>
              <a:ext uri="{FF2B5EF4-FFF2-40B4-BE49-F238E27FC236}">
                <a16:creationId xmlns:a16="http://schemas.microsoft.com/office/drawing/2014/main" id="{E3A3D3C5-2B51-4526-9F52-06FF1B820779}"/>
              </a:ext>
            </a:extLst>
          </p:cNvPr>
          <p:cNvSpPr/>
          <p:nvPr/>
        </p:nvSpPr>
        <p:spPr>
          <a:xfrm>
            <a:off x="8878707" y="-137514"/>
            <a:ext cx="1610194" cy="576187"/>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500" b="1"/>
              <a:t>21-22 Priorities</a:t>
            </a:r>
          </a:p>
        </p:txBody>
      </p:sp>
      <p:sp>
        <p:nvSpPr>
          <p:cNvPr id="232" name="Rectangle 231">
            <a:extLst>
              <a:ext uri="{FF2B5EF4-FFF2-40B4-BE49-F238E27FC236}">
                <a16:creationId xmlns:a16="http://schemas.microsoft.com/office/drawing/2014/main" id="{715ADCA2-3684-4426-A47D-3BA1143DDCEE}"/>
              </a:ext>
            </a:extLst>
          </p:cNvPr>
          <p:cNvSpPr/>
          <p:nvPr/>
        </p:nvSpPr>
        <p:spPr>
          <a:xfrm>
            <a:off x="11934886" y="-180148"/>
            <a:ext cx="2947785" cy="667626"/>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500" b="1"/>
              <a:t>Directorates/Corporate Dept</a:t>
            </a:r>
          </a:p>
        </p:txBody>
      </p:sp>
      <p:sp>
        <p:nvSpPr>
          <p:cNvPr id="240" name="Rectangle 239">
            <a:extLst>
              <a:ext uri="{FF2B5EF4-FFF2-40B4-BE49-F238E27FC236}">
                <a16:creationId xmlns:a16="http://schemas.microsoft.com/office/drawing/2014/main" id="{354BAE72-6277-4E38-8AD9-7C8E678EE409}"/>
              </a:ext>
            </a:extLst>
          </p:cNvPr>
          <p:cNvSpPr/>
          <p:nvPr/>
        </p:nvSpPr>
        <p:spPr>
          <a:xfrm>
            <a:off x="14547658" y="1881030"/>
            <a:ext cx="231108" cy="198223"/>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246" name="Rectangle 245">
            <a:extLst>
              <a:ext uri="{FF2B5EF4-FFF2-40B4-BE49-F238E27FC236}">
                <a16:creationId xmlns:a16="http://schemas.microsoft.com/office/drawing/2014/main" id="{0289F110-6560-4257-8E26-46535BBD4BFD}"/>
              </a:ext>
            </a:extLst>
          </p:cNvPr>
          <p:cNvSpPr/>
          <p:nvPr/>
        </p:nvSpPr>
        <p:spPr>
          <a:xfrm>
            <a:off x="13182754" y="7954810"/>
            <a:ext cx="231108" cy="198223"/>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250" name="Rectangle 249">
            <a:extLst>
              <a:ext uri="{FF2B5EF4-FFF2-40B4-BE49-F238E27FC236}">
                <a16:creationId xmlns:a16="http://schemas.microsoft.com/office/drawing/2014/main" id="{5F2EDB91-E066-44FB-A920-C8605A983F6F}"/>
              </a:ext>
            </a:extLst>
          </p:cNvPr>
          <p:cNvSpPr/>
          <p:nvPr/>
        </p:nvSpPr>
        <p:spPr>
          <a:xfrm>
            <a:off x="6898055" y="274393"/>
            <a:ext cx="5400000" cy="362056"/>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50">
                <a:solidFill>
                  <a:schemeClr val="tx1"/>
                </a:solidFill>
              </a:rPr>
              <a:t>Triple aim projects (Substance misuse, BMI  over 40, frailty, 65+ MCI &amp;, Dementia &amp; LTC, Homeless, LD, IAPT, Asylum-seeking children, Crisis, SMI )</a:t>
            </a:r>
          </a:p>
        </p:txBody>
      </p:sp>
      <p:sp>
        <p:nvSpPr>
          <p:cNvPr id="251" name="Rectangle 250">
            <a:extLst>
              <a:ext uri="{FF2B5EF4-FFF2-40B4-BE49-F238E27FC236}">
                <a16:creationId xmlns:a16="http://schemas.microsoft.com/office/drawing/2014/main" id="{5236D65C-7D3F-44DD-95C9-38DACB704135}"/>
              </a:ext>
            </a:extLst>
          </p:cNvPr>
          <p:cNvSpPr/>
          <p:nvPr/>
        </p:nvSpPr>
        <p:spPr>
          <a:xfrm>
            <a:off x="6905420" y="13203733"/>
            <a:ext cx="5400000" cy="198223"/>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50">
                <a:solidFill>
                  <a:schemeClr val="tx1"/>
                </a:solidFill>
                <a:ea typeface="Calibri" panose="020F0502020204030204" pitchFamily="34" charset="0"/>
              </a:rPr>
              <a:t>Value </a:t>
            </a:r>
            <a:r>
              <a:rPr lang="en-GB" sz="1250">
                <a:solidFill>
                  <a:schemeClr val="tx1"/>
                </a:solidFill>
              </a:rPr>
              <a:t>learning</a:t>
            </a:r>
            <a:r>
              <a:rPr lang="en-GB" sz="1250">
                <a:solidFill>
                  <a:schemeClr val="tx1"/>
                </a:solidFill>
                <a:ea typeface="Calibri" panose="020F0502020204030204" pitchFamily="34" charset="0"/>
              </a:rPr>
              <a:t> system </a:t>
            </a:r>
            <a:r>
              <a:rPr lang="en-GB" sz="1250">
                <a:solidFill>
                  <a:schemeClr val="tx1"/>
                </a:solidFill>
              </a:rPr>
              <a:t>for</a:t>
            </a:r>
            <a:r>
              <a:rPr lang="en-GB" sz="1250">
                <a:solidFill>
                  <a:schemeClr val="tx1"/>
                </a:solidFill>
                <a:ea typeface="Calibri" panose="020F0502020204030204" pitchFamily="34" charset="0"/>
              </a:rPr>
              <a:t> QI projects</a:t>
            </a:r>
          </a:p>
        </p:txBody>
      </p:sp>
      <p:sp>
        <p:nvSpPr>
          <p:cNvPr id="255" name="TextBox 254">
            <a:extLst>
              <a:ext uri="{FF2B5EF4-FFF2-40B4-BE49-F238E27FC236}">
                <a16:creationId xmlns:a16="http://schemas.microsoft.com/office/drawing/2014/main" id="{B6D466FE-44FB-40F8-8FDF-2C8503932FB1}"/>
              </a:ext>
            </a:extLst>
          </p:cNvPr>
          <p:cNvSpPr txBox="1"/>
          <p:nvPr/>
        </p:nvSpPr>
        <p:spPr>
          <a:xfrm>
            <a:off x="52852" y="2140386"/>
            <a:ext cx="2075530" cy="260392"/>
          </a:xfrm>
          <a:prstGeom prst="rect">
            <a:avLst/>
          </a:prstGeom>
          <a:noFill/>
        </p:spPr>
        <p:txBody>
          <a:bodyPr wrap="square" rtlCol="0">
            <a:spAutoFit/>
          </a:bodyPr>
          <a:lstStyle/>
          <a:p>
            <a:r>
              <a:rPr lang="en-GB" sz="1100" b="1"/>
              <a:t>Corporate Dept </a:t>
            </a:r>
          </a:p>
        </p:txBody>
      </p:sp>
      <p:sp>
        <p:nvSpPr>
          <p:cNvPr id="288" name="Rectangle 287">
            <a:extLst>
              <a:ext uri="{FF2B5EF4-FFF2-40B4-BE49-F238E27FC236}">
                <a16:creationId xmlns:a16="http://schemas.microsoft.com/office/drawing/2014/main" id="{CABEB588-23CF-470D-AB2C-94E8F949CBDF}"/>
              </a:ext>
            </a:extLst>
          </p:cNvPr>
          <p:cNvSpPr/>
          <p:nvPr/>
        </p:nvSpPr>
        <p:spPr>
          <a:xfrm>
            <a:off x="132104" y="3794446"/>
            <a:ext cx="231108" cy="1982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p>
        </p:txBody>
      </p:sp>
      <p:sp>
        <p:nvSpPr>
          <p:cNvPr id="289" name="TextBox 288">
            <a:extLst>
              <a:ext uri="{FF2B5EF4-FFF2-40B4-BE49-F238E27FC236}">
                <a16:creationId xmlns:a16="http://schemas.microsoft.com/office/drawing/2014/main" id="{440867BF-AD5F-4437-A35C-84C5F6D7FDAB}"/>
              </a:ext>
            </a:extLst>
          </p:cNvPr>
          <p:cNvSpPr txBox="1"/>
          <p:nvPr/>
        </p:nvSpPr>
        <p:spPr>
          <a:xfrm>
            <a:off x="322464" y="3827115"/>
            <a:ext cx="1827299" cy="261610"/>
          </a:xfrm>
          <a:prstGeom prst="rect">
            <a:avLst/>
          </a:prstGeom>
          <a:noFill/>
        </p:spPr>
        <p:txBody>
          <a:bodyPr wrap="square" rtlCol="0">
            <a:spAutoFit/>
          </a:bodyPr>
          <a:lstStyle/>
          <a:p>
            <a:r>
              <a:rPr lang="en-GB" sz="1100"/>
              <a:t>Quality Improvement</a:t>
            </a:r>
          </a:p>
        </p:txBody>
      </p:sp>
      <p:sp>
        <p:nvSpPr>
          <p:cNvPr id="290" name="Rectangle 289">
            <a:extLst>
              <a:ext uri="{FF2B5EF4-FFF2-40B4-BE49-F238E27FC236}">
                <a16:creationId xmlns:a16="http://schemas.microsoft.com/office/drawing/2014/main" id="{EDB2AC56-D6F7-4BA3-A272-1617D181118F}"/>
              </a:ext>
            </a:extLst>
          </p:cNvPr>
          <p:cNvSpPr/>
          <p:nvPr/>
        </p:nvSpPr>
        <p:spPr>
          <a:xfrm>
            <a:off x="12392617" y="333983"/>
            <a:ext cx="231108" cy="1982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293" name="Rectangle 292">
            <a:extLst>
              <a:ext uri="{FF2B5EF4-FFF2-40B4-BE49-F238E27FC236}">
                <a16:creationId xmlns:a16="http://schemas.microsoft.com/office/drawing/2014/main" id="{43D4635F-4D37-41A9-A540-CB9AFB1579DF}"/>
              </a:ext>
            </a:extLst>
          </p:cNvPr>
          <p:cNvSpPr/>
          <p:nvPr/>
        </p:nvSpPr>
        <p:spPr>
          <a:xfrm>
            <a:off x="6887720" y="8761728"/>
            <a:ext cx="5400000" cy="352319"/>
          </a:xfrm>
          <a:prstGeom prst="rect">
            <a:avLst/>
          </a:prstGeom>
          <a:solidFill>
            <a:schemeClr val="bg1">
              <a:lumMod val="95000"/>
            </a:schemeClr>
          </a:solidFill>
          <a:ln>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1250" dirty="0">
                <a:solidFill>
                  <a:schemeClr val="tx1"/>
                </a:solidFill>
              </a:rPr>
              <a:t>Brexit planning, maintain COVID services, integrated care workforce planning &amp; competencies tool, developing social care model  </a:t>
            </a:r>
          </a:p>
        </p:txBody>
      </p:sp>
      <p:sp>
        <p:nvSpPr>
          <p:cNvPr id="295" name="Rectangle 294">
            <a:extLst>
              <a:ext uri="{FF2B5EF4-FFF2-40B4-BE49-F238E27FC236}">
                <a16:creationId xmlns:a16="http://schemas.microsoft.com/office/drawing/2014/main" id="{7A5293E3-6966-4B19-84D5-78DCAC5CE454}"/>
              </a:ext>
            </a:extLst>
          </p:cNvPr>
          <p:cNvSpPr/>
          <p:nvPr/>
        </p:nvSpPr>
        <p:spPr>
          <a:xfrm>
            <a:off x="12902235" y="11011265"/>
            <a:ext cx="231108" cy="19822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296" name="Rectangle 295">
            <a:extLst>
              <a:ext uri="{FF2B5EF4-FFF2-40B4-BE49-F238E27FC236}">
                <a16:creationId xmlns:a16="http://schemas.microsoft.com/office/drawing/2014/main" id="{37B75DB3-27B8-419A-8B63-7A1915073C8D}"/>
              </a:ext>
            </a:extLst>
          </p:cNvPr>
          <p:cNvSpPr/>
          <p:nvPr/>
        </p:nvSpPr>
        <p:spPr>
          <a:xfrm>
            <a:off x="12663962" y="332049"/>
            <a:ext cx="231108" cy="19822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298" name="Rectangle 297">
            <a:extLst>
              <a:ext uri="{FF2B5EF4-FFF2-40B4-BE49-F238E27FC236}">
                <a16:creationId xmlns:a16="http://schemas.microsoft.com/office/drawing/2014/main" id="{83F71C55-5CEA-4F7C-B635-CAD574551A4D}"/>
              </a:ext>
            </a:extLst>
          </p:cNvPr>
          <p:cNvSpPr/>
          <p:nvPr/>
        </p:nvSpPr>
        <p:spPr>
          <a:xfrm>
            <a:off x="13468319" y="10505720"/>
            <a:ext cx="231108" cy="1982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00" name="Rectangle 299">
            <a:extLst>
              <a:ext uri="{FF2B5EF4-FFF2-40B4-BE49-F238E27FC236}">
                <a16:creationId xmlns:a16="http://schemas.microsoft.com/office/drawing/2014/main" id="{FE1E0385-32C6-4E62-8311-CE36706B31B2}"/>
              </a:ext>
            </a:extLst>
          </p:cNvPr>
          <p:cNvSpPr/>
          <p:nvPr/>
        </p:nvSpPr>
        <p:spPr>
          <a:xfrm>
            <a:off x="12389723" y="8811418"/>
            <a:ext cx="231108" cy="198223"/>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01" name="Rectangle 300">
            <a:extLst>
              <a:ext uri="{FF2B5EF4-FFF2-40B4-BE49-F238E27FC236}">
                <a16:creationId xmlns:a16="http://schemas.microsoft.com/office/drawing/2014/main" id="{77673C96-FC3E-4499-B660-299DA55F56B5}"/>
              </a:ext>
            </a:extLst>
          </p:cNvPr>
          <p:cNvSpPr/>
          <p:nvPr/>
        </p:nvSpPr>
        <p:spPr>
          <a:xfrm>
            <a:off x="12696108" y="8805008"/>
            <a:ext cx="231108" cy="198223"/>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04" name="Rectangle 303">
            <a:extLst>
              <a:ext uri="{FF2B5EF4-FFF2-40B4-BE49-F238E27FC236}">
                <a16:creationId xmlns:a16="http://schemas.microsoft.com/office/drawing/2014/main" id="{1C4B0D47-3C5F-4436-B56B-D1B06FCC7861}"/>
              </a:ext>
            </a:extLst>
          </p:cNvPr>
          <p:cNvSpPr/>
          <p:nvPr/>
        </p:nvSpPr>
        <p:spPr>
          <a:xfrm>
            <a:off x="12382148" y="13154887"/>
            <a:ext cx="231108" cy="1982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06" name="Rectangle 305">
            <a:extLst>
              <a:ext uri="{FF2B5EF4-FFF2-40B4-BE49-F238E27FC236}">
                <a16:creationId xmlns:a16="http://schemas.microsoft.com/office/drawing/2014/main" id="{D6D0EABC-DAD3-43A2-862D-7B91C4417825}"/>
              </a:ext>
            </a:extLst>
          </p:cNvPr>
          <p:cNvSpPr/>
          <p:nvPr/>
        </p:nvSpPr>
        <p:spPr>
          <a:xfrm>
            <a:off x="12970402" y="8804273"/>
            <a:ext cx="231108" cy="19822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07" name="Rectangle 306">
            <a:extLst>
              <a:ext uri="{FF2B5EF4-FFF2-40B4-BE49-F238E27FC236}">
                <a16:creationId xmlns:a16="http://schemas.microsoft.com/office/drawing/2014/main" id="{46B4207B-B132-472F-9E04-B1A0B61E9568}"/>
              </a:ext>
            </a:extLst>
          </p:cNvPr>
          <p:cNvSpPr/>
          <p:nvPr/>
        </p:nvSpPr>
        <p:spPr>
          <a:xfrm>
            <a:off x="13246269" y="8799743"/>
            <a:ext cx="231108" cy="198223"/>
          </a:xfrm>
          <a:prstGeom prst="rect">
            <a:avLst/>
          </a:prstGeom>
          <a:solidFill>
            <a:srgbClr val="F343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cxnSp>
        <p:nvCxnSpPr>
          <p:cNvPr id="309" name="Straight Arrow Connector 308">
            <a:extLst>
              <a:ext uri="{FF2B5EF4-FFF2-40B4-BE49-F238E27FC236}">
                <a16:creationId xmlns:a16="http://schemas.microsoft.com/office/drawing/2014/main" id="{BFC9E625-8A5F-4C18-BED3-AF9BE0E1FCCE}"/>
              </a:ext>
            </a:extLst>
          </p:cNvPr>
          <p:cNvCxnSpPr>
            <a:cxnSpLocks/>
            <a:stCxn id="148" idx="1"/>
            <a:endCxn id="201" idx="3"/>
          </p:cNvCxnSpPr>
          <p:nvPr/>
        </p:nvCxnSpPr>
        <p:spPr>
          <a:xfrm flipH="1">
            <a:off x="1697501" y="5037085"/>
            <a:ext cx="779430" cy="143338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0" name="Straight Arrow Connector 309">
            <a:extLst>
              <a:ext uri="{FF2B5EF4-FFF2-40B4-BE49-F238E27FC236}">
                <a16:creationId xmlns:a16="http://schemas.microsoft.com/office/drawing/2014/main" id="{E88C81CB-8F84-413B-BB23-4A768995E202}"/>
              </a:ext>
            </a:extLst>
          </p:cNvPr>
          <p:cNvCxnSpPr>
            <a:cxnSpLocks/>
            <a:stCxn id="150" idx="1"/>
            <a:endCxn id="201" idx="3"/>
          </p:cNvCxnSpPr>
          <p:nvPr/>
        </p:nvCxnSpPr>
        <p:spPr>
          <a:xfrm flipH="1" flipV="1">
            <a:off x="1697501" y="6470470"/>
            <a:ext cx="769285" cy="127782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1" name="Straight Arrow Connector 310">
            <a:extLst>
              <a:ext uri="{FF2B5EF4-FFF2-40B4-BE49-F238E27FC236}">
                <a16:creationId xmlns:a16="http://schemas.microsoft.com/office/drawing/2014/main" id="{A0F08F19-5306-4240-B326-3B2108496D63}"/>
              </a:ext>
            </a:extLst>
          </p:cNvPr>
          <p:cNvCxnSpPr>
            <a:cxnSpLocks/>
            <a:stCxn id="149" idx="1"/>
            <a:endCxn id="201" idx="3"/>
          </p:cNvCxnSpPr>
          <p:nvPr/>
        </p:nvCxnSpPr>
        <p:spPr>
          <a:xfrm flipH="1" flipV="1">
            <a:off x="1697501" y="6470470"/>
            <a:ext cx="768394" cy="395194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2" name="Straight Arrow Connector 311">
            <a:extLst>
              <a:ext uri="{FF2B5EF4-FFF2-40B4-BE49-F238E27FC236}">
                <a16:creationId xmlns:a16="http://schemas.microsoft.com/office/drawing/2014/main" id="{D0D6B1C8-7AF2-45C2-84A7-279215CFA2AA}"/>
              </a:ext>
            </a:extLst>
          </p:cNvPr>
          <p:cNvCxnSpPr>
            <a:cxnSpLocks/>
            <a:stCxn id="10" idx="1"/>
            <a:endCxn id="147" idx="3"/>
          </p:cNvCxnSpPr>
          <p:nvPr/>
        </p:nvCxnSpPr>
        <p:spPr>
          <a:xfrm flipH="1">
            <a:off x="3727948" y="1197702"/>
            <a:ext cx="465628" cy="190746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3" name="Straight Arrow Connector 312">
            <a:extLst>
              <a:ext uri="{FF2B5EF4-FFF2-40B4-BE49-F238E27FC236}">
                <a16:creationId xmlns:a16="http://schemas.microsoft.com/office/drawing/2014/main" id="{2423C01F-0311-43EB-A297-627FC19BFE10}"/>
              </a:ext>
            </a:extLst>
          </p:cNvPr>
          <p:cNvCxnSpPr>
            <a:cxnSpLocks/>
            <a:stCxn id="33" idx="1"/>
            <a:endCxn id="147" idx="3"/>
          </p:cNvCxnSpPr>
          <p:nvPr/>
        </p:nvCxnSpPr>
        <p:spPr>
          <a:xfrm flipH="1">
            <a:off x="3727948" y="3061930"/>
            <a:ext cx="502729" cy="4324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4" name="Straight Arrow Connector 313">
            <a:extLst>
              <a:ext uri="{FF2B5EF4-FFF2-40B4-BE49-F238E27FC236}">
                <a16:creationId xmlns:a16="http://schemas.microsoft.com/office/drawing/2014/main" id="{BEA04051-8D63-45B2-A133-C9C6233452F0}"/>
              </a:ext>
            </a:extLst>
          </p:cNvPr>
          <p:cNvCxnSpPr>
            <a:cxnSpLocks/>
            <a:stCxn id="33" idx="1"/>
            <a:endCxn id="148" idx="3"/>
          </p:cNvCxnSpPr>
          <p:nvPr/>
        </p:nvCxnSpPr>
        <p:spPr>
          <a:xfrm flipH="1">
            <a:off x="3736931" y="3061930"/>
            <a:ext cx="493746" cy="197515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5" name="Straight Arrow Connector 314">
            <a:extLst>
              <a:ext uri="{FF2B5EF4-FFF2-40B4-BE49-F238E27FC236}">
                <a16:creationId xmlns:a16="http://schemas.microsoft.com/office/drawing/2014/main" id="{AB403702-C3F7-4BF4-A138-272585D50F1F}"/>
              </a:ext>
            </a:extLst>
          </p:cNvPr>
          <p:cNvCxnSpPr>
            <a:cxnSpLocks/>
            <a:stCxn id="11" idx="1"/>
            <a:endCxn id="150" idx="3"/>
          </p:cNvCxnSpPr>
          <p:nvPr/>
        </p:nvCxnSpPr>
        <p:spPr>
          <a:xfrm flipH="1">
            <a:off x="3726786" y="5465724"/>
            <a:ext cx="542268" cy="228256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6" name="Straight Arrow Connector 315">
            <a:extLst>
              <a:ext uri="{FF2B5EF4-FFF2-40B4-BE49-F238E27FC236}">
                <a16:creationId xmlns:a16="http://schemas.microsoft.com/office/drawing/2014/main" id="{E709F49C-55B0-4B2E-8761-C6846377CD4F}"/>
              </a:ext>
            </a:extLst>
          </p:cNvPr>
          <p:cNvCxnSpPr>
            <a:cxnSpLocks/>
            <a:stCxn id="11" idx="1"/>
            <a:endCxn id="148" idx="3"/>
          </p:cNvCxnSpPr>
          <p:nvPr/>
        </p:nvCxnSpPr>
        <p:spPr>
          <a:xfrm flipH="1" flipV="1">
            <a:off x="3736931" y="5037085"/>
            <a:ext cx="532123" cy="42863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7" name="Straight Arrow Connector 316">
            <a:extLst>
              <a:ext uri="{FF2B5EF4-FFF2-40B4-BE49-F238E27FC236}">
                <a16:creationId xmlns:a16="http://schemas.microsoft.com/office/drawing/2014/main" id="{C282402D-9BBA-4002-86FB-5842F549B390}"/>
              </a:ext>
            </a:extLst>
          </p:cNvPr>
          <p:cNvCxnSpPr>
            <a:cxnSpLocks/>
            <a:stCxn id="8" idx="1"/>
            <a:endCxn id="150" idx="3"/>
          </p:cNvCxnSpPr>
          <p:nvPr/>
        </p:nvCxnSpPr>
        <p:spPr>
          <a:xfrm flipH="1">
            <a:off x="3726786" y="6715380"/>
            <a:ext cx="537526" cy="103291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8" name="Straight Arrow Connector 317">
            <a:extLst>
              <a:ext uri="{FF2B5EF4-FFF2-40B4-BE49-F238E27FC236}">
                <a16:creationId xmlns:a16="http://schemas.microsoft.com/office/drawing/2014/main" id="{133CDE25-605A-4036-A6B2-E5AF46DAF37B}"/>
              </a:ext>
            </a:extLst>
          </p:cNvPr>
          <p:cNvCxnSpPr>
            <a:cxnSpLocks/>
            <a:stCxn id="6" idx="1"/>
            <a:endCxn id="150" idx="3"/>
          </p:cNvCxnSpPr>
          <p:nvPr/>
        </p:nvCxnSpPr>
        <p:spPr>
          <a:xfrm flipH="1" flipV="1">
            <a:off x="3726786" y="7748293"/>
            <a:ext cx="554350" cy="13281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9" name="Straight Arrow Connector 318">
            <a:extLst>
              <a:ext uri="{FF2B5EF4-FFF2-40B4-BE49-F238E27FC236}">
                <a16:creationId xmlns:a16="http://schemas.microsoft.com/office/drawing/2014/main" id="{FE005683-2C1A-4637-9561-F4097CA5E610}"/>
              </a:ext>
            </a:extLst>
          </p:cNvPr>
          <p:cNvCxnSpPr>
            <a:cxnSpLocks/>
            <a:stCxn id="139" idx="1"/>
            <a:endCxn id="150" idx="3"/>
          </p:cNvCxnSpPr>
          <p:nvPr/>
        </p:nvCxnSpPr>
        <p:spPr>
          <a:xfrm flipH="1" flipV="1">
            <a:off x="3726786" y="7748293"/>
            <a:ext cx="554349" cy="133301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0" name="Straight Arrow Connector 319">
            <a:extLst>
              <a:ext uri="{FF2B5EF4-FFF2-40B4-BE49-F238E27FC236}">
                <a16:creationId xmlns:a16="http://schemas.microsoft.com/office/drawing/2014/main" id="{2A2D4947-2DBE-4D62-BA8C-20D90328EEF2}"/>
              </a:ext>
            </a:extLst>
          </p:cNvPr>
          <p:cNvCxnSpPr>
            <a:cxnSpLocks/>
            <a:stCxn id="140" idx="1"/>
            <a:endCxn id="149" idx="3"/>
          </p:cNvCxnSpPr>
          <p:nvPr/>
        </p:nvCxnSpPr>
        <p:spPr>
          <a:xfrm flipH="1">
            <a:off x="3725895" y="10364444"/>
            <a:ext cx="559187" cy="5797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1" name="Straight Arrow Connector 320">
            <a:extLst>
              <a:ext uri="{FF2B5EF4-FFF2-40B4-BE49-F238E27FC236}">
                <a16:creationId xmlns:a16="http://schemas.microsoft.com/office/drawing/2014/main" id="{D7483EA2-CA2A-450D-9A05-3945EB50CDE9}"/>
              </a:ext>
            </a:extLst>
          </p:cNvPr>
          <p:cNvCxnSpPr>
            <a:cxnSpLocks/>
            <a:stCxn id="657" idx="1"/>
            <a:endCxn id="149" idx="3"/>
          </p:cNvCxnSpPr>
          <p:nvPr/>
        </p:nvCxnSpPr>
        <p:spPr>
          <a:xfrm flipH="1" flipV="1">
            <a:off x="3725895" y="10422419"/>
            <a:ext cx="559795" cy="232512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2" name="Straight Arrow Connector 321">
            <a:extLst>
              <a:ext uri="{FF2B5EF4-FFF2-40B4-BE49-F238E27FC236}">
                <a16:creationId xmlns:a16="http://schemas.microsoft.com/office/drawing/2014/main" id="{6E012EF8-FEB3-4989-B2FC-1AFC93016EDA}"/>
              </a:ext>
            </a:extLst>
          </p:cNvPr>
          <p:cNvCxnSpPr>
            <a:cxnSpLocks/>
            <a:stCxn id="146" idx="1"/>
            <a:endCxn id="149" idx="3"/>
          </p:cNvCxnSpPr>
          <p:nvPr/>
        </p:nvCxnSpPr>
        <p:spPr>
          <a:xfrm flipH="1" flipV="1">
            <a:off x="3725895" y="10422419"/>
            <a:ext cx="543112" cy="116020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3" name="Straight Arrow Connector 322">
            <a:extLst>
              <a:ext uri="{FF2B5EF4-FFF2-40B4-BE49-F238E27FC236}">
                <a16:creationId xmlns:a16="http://schemas.microsoft.com/office/drawing/2014/main" id="{ADE02C9C-0EC6-4A94-B52C-DC8008FC4ECB}"/>
              </a:ext>
            </a:extLst>
          </p:cNvPr>
          <p:cNvCxnSpPr>
            <a:cxnSpLocks/>
            <a:stCxn id="361" idx="1"/>
            <a:endCxn id="10" idx="3"/>
          </p:cNvCxnSpPr>
          <p:nvPr/>
        </p:nvCxnSpPr>
        <p:spPr>
          <a:xfrm flipH="1" flipV="1">
            <a:off x="5921576" y="1197702"/>
            <a:ext cx="982544" cy="7977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4" name="Straight Arrow Connector 323">
            <a:extLst>
              <a:ext uri="{FF2B5EF4-FFF2-40B4-BE49-F238E27FC236}">
                <a16:creationId xmlns:a16="http://schemas.microsoft.com/office/drawing/2014/main" id="{C787F2F1-B0BD-4AF6-946E-6A9CB16A9193}"/>
              </a:ext>
            </a:extLst>
          </p:cNvPr>
          <p:cNvCxnSpPr>
            <a:cxnSpLocks/>
            <a:stCxn id="27" idx="1"/>
            <a:endCxn id="10" idx="3"/>
          </p:cNvCxnSpPr>
          <p:nvPr/>
        </p:nvCxnSpPr>
        <p:spPr>
          <a:xfrm flipH="1" flipV="1">
            <a:off x="5921576" y="1197702"/>
            <a:ext cx="971359" cy="85364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5" name="Straight Arrow Connector 324">
            <a:extLst>
              <a:ext uri="{FF2B5EF4-FFF2-40B4-BE49-F238E27FC236}">
                <a16:creationId xmlns:a16="http://schemas.microsoft.com/office/drawing/2014/main" id="{7EF16EEA-3BE1-46B8-8866-1C3A9BE44CB0}"/>
              </a:ext>
            </a:extLst>
          </p:cNvPr>
          <p:cNvCxnSpPr>
            <a:cxnSpLocks/>
            <a:stCxn id="21" idx="1"/>
            <a:endCxn id="10" idx="3"/>
          </p:cNvCxnSpPr>
          <p:nvPr/>
        </p:nvCxnSpPr>
        <p:spPr>
          <a:xfrm flipH="1" flipV="1">
            <a:off x="5921576" y="1197702"/>
            <a:ext cx="971359" cy="110930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6" name="Straight Arrow Connector 325">
            <a:extLst>
              <a:ext uri="{FF2B5EF4-FFF2-40B4-BE49-F238E27FC236}">
                <a16:creationId xmlns:a16="http://schemas.microsoft.com/office/drawing/2014/main" id="{0B6934BA-A216-48B2-8A27-24280D21A6F6}"/>
              </a:ext>
            </a:extLst>
          </p:cNvPr>
          <p:cNvCxnSpPr>
            <a:cxnSpLocks/>
            <a:stCxn id="363" idx="1"/>
            <a:endCxn id="10" idx="3"/>
          </p:cNvCxnSpPr>
          <p:nvPr/>
        </p:nvCxnSpPr>
        <p:spPr>
          <a:xfrm flipH="1" flipV="1">
            <a:off x="5921576" y="1197702"/>
            <a:ext cx="980984" cy="51816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0" name="Straight Arrow Connector 329">
            <a:extLst>
              <a:ext uri="{FF2B5EF4-FFF2-40B4-BE49-F238E27FC236}">
                <a16:creationId xmlns:a16="http://schemas.microsoft.com/office/drawing/2014/main" id="{C0DB11D7-BEF9-4C21-983E-31A5E742FACE}"/>
              </a:ext>
            </a:extLst>
          </p:cNvPr>
          <p:cNvCxnSpPr>
            <a:cxnSpLocks/>
            <a:stCxn id="435" idx="1"/>
            <a:endCxn id="33" idx="3"/>
          </p:cNvCxnSpPr>
          <p:nvPr/>
        </p:nvCxnSpPr>
        <p:spPr>
          <a:xfrm flipH="1" flipV="1">
            <a:off x="5958677" y="3061930"/>
            <a:ext cx="936741" cy="6451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5" name="Straight Arrow Connector 334">
            <a:extLst>
              <a:ext uri="{FF2B5EF4-FFF2-40B4-BE49-F238E27FC236}">
                <a16:creationId xmlns:a16="http://schemas.microsoft.com/office/drawing/2014/main" id="{FA453F54-6C66-480C-A671-600432DA37FC}"/>
              </a:ext>
            </a:extLst>
          </p:cNvPr>
          <p:cNvCxnSpPr>
            <a:cxnSpLocks/>
            <a:stCxn id="22" idx="1"/>
            <a:endCxn id="33" idx="3"/>
          </p:cNvCxnSpPr>
          <p:nvPr/>
        </p:nvCxnSpPr>
        <p:spPr>
          <a:xfrm flipH="1" flipV="1">
            <a:off x="5958677" y="3061930"/>
            <a:ext cx="936848" cy="57808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3" name="Straight Arrow Connector 372">
            <a:extLst>
              <a:ext uri="{FF2B5EF4-FFF2-40B4-BE49-F238E27FC236}">
                <a16:creationId xmlns:a16="http://schemas.microsoft.com/office/drawing/2014/main" id="{2D4761B2-6078-46A4-88B8-7AEC86490B1F}"/>
              </a:ext>
            </a:extLst>
          </p:cNvPr>
          <p:cNvCxnSpPr>
            <a:cxnSpLocks/>
            <a:stCxn id="498" idx="1"/>
            <a:endCxn id="11" idx="3"/>
          </p:cNvCxnSpPr>
          <p:nvPr/>
        </p:nvCxnSpPr>
        <p:spPr>
          <a:xfrm flipH="1">
            <a:off x="5997054" y="5187188"/>
            <a:ext cx="926578" cy="27853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5" name="Straight Arrow Connector 374">
            <a:extLst>
              <a:ext uri="{FF2B5EF4-FFF2-40B4-BE49-F238E27FC236}">
                <a16:creationId xmlns:a16="http://schemas.microsoft.com/office/drawing/2014/main" id="{88952031-4BC8-4465-B40E-A3B26A88E7AF}"/>
              </a:ext>
            </a:extLst>
          </p:cNvPr>
          <p:cNvCxnSpPr>
            <a:cxnSpLocks/>
            <a:stCxn id="490" idx="1"/>
            <a:endCxn id="11" idx="3"/>
          </p:cNvCxnSpPr>
          <p:nvPr/>
        </p:nvCxnSpPr>
        <p:spPr>
          <a:xfrm flipH="1">
            <a:off x="5997054" y="5440608"/>
            <a:ext cx="926578" cy="2511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7" name="Straight Arrow Connector 376">
            <a:extLst>
              <a:ext uri="{FF2B5EF4-FFF2-40B4-BE49-F238E27FC236}">
                <a16:creationId xmlns:a16="http://schemas.microsoft.com/office/drawing/2014/main" id="{05FB87D7-28B1-4A03-A6AC-7517AC3A0FD8}"/>
              </a:ext>
            </a:extLst>
          </p:cNvPr>
          <p:cNvCxnSpPr>
            <a:cxnSpLocks/>
            <a:stCxn id="13" idx="1"/>
            <a:endCxn id="439" idx="3"/>
          </p:cNvCxnSpPr>
          <p:nvPr/>
        </p:nvCxnSpPr>
        <p:spPr>
          <a:xfrm flipH="1" flipV="1">
            <a:off x="5977573" y="4277280"/>
            <a:ext cx="935530" cy="63014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1" name="Straight Arrow Connector 380">
            <a:extLst>
              <a:ext uri="{FF2B5EF4-FFF2-40B4-BE49-F238E27FC236}">
                <a16:creationId xmlns:a16="http://schemas.microsoft.com/office/drawing/2014/main" id="{2140CCFF-AF53-4BF7-9B9B-5C070AB9D9AC}"/>
              </a:ext>
            </a:extLst>
          </p:cNvPr>
          <p:cNvCxnSpPr>
            <a:cxnSpLocks/>
            <a:stCxn id="658" idx="1"/>
            <a:endCxn id="8" idx="3"/>
          </p:cNvCxnSpPr>
          <p:nvPr/>
        </p:nvCxnSpPr>
        <p:spPr>
          <a:xfrm flipH="1">
            <a:off x="5992312" y="6062998"/>
            <a:ext cx="915138" cy="65238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4" name="Straight Arrow Connector 383">
            <a:extLst>
              <a:ext uri="{FF2B5EF4-FFF2-40B4-BE49-F238E27FC236}">
                <a16:creationId xmlns:a16="http://schemas.microsoft.com/office/drawing/2014/main" id="{F2EBDBE0-F164-4C29-A916-6F2DC538DEE4}"/>
              </a:ext>
            </a:extLst>
          </p:cNvPr>
          <p:cNvCxnSpPr>
            <a:cxnSpLocks/>
            <a:stCxn id="659" idx="1"/>
            <a:endCxn id="8" idx="3"/>
          </p:cNvCxnSpPr>
          <p:nvPr/>
        </p:nvCxnSpPr>
        <p:spPr>
          <a:xfrm flipH="1">
            <a:off x="5992312" y="6396032"/>
            <a:ext cx="915138" cy="31934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6" name="Straight Arrow Connector 385">
            <a:extLst>
              <a:ext uri="{FF2B5EF4-FFF2-40B4-BE49-F238E27FC236}">
                <a16:creationId xmlns:a16="http://schemas.microsoft.com/office/drawing/2014/main" id="{1D96F7D0-8969-487E-8D9A-AC2435AB6FEB}"/>
              </a:ext>
            </a:extLst>
          </p:cNvPr>
          <p:cNvCxnSpPr>
            <a:cxnSpLocks/>
            <a:stCxn id="172" idx="1"/>
            <a:endCxn id="8" idx="3"/>
          </p:cNvCxnSpPr>
          <p:nvPr/>
        </p:nvCxnSpPr>
        <p:spPr>
          <a:xfrm flipH="1" flipV="1">
            <a:off x="5992312" y="6715380"/>
            <a:ext cx="916406" cy="1299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8" name="Straight Arrow Connector 387">
            <a:extLst>
              <a:ext uri="{FF2B5EF4-FFF2-40B4-BE49-F238E27FC236}">
                <a16:creationId xmlns:a16="http://schemas.microsoft.com/office/drawing/2014/main" id="{10888909-04EE-4DB0-826C-583F4FF3E2C0}"/>
              </a:ext>
            </a:extLst>
          </p:cNvPr>
          <p:cNvCxnSpPr>
            <a:cxnSpLocks/>
            <a:stCxn id="177" idx="1"/>
            <a:endCxn id="6" idx="3"/>
          </p:cNvCxnSpPr>
          <p:nvPr/>
        </p:nvCxnSpPr>
        <p:spPr>
          <a:xfrm flipH="1">
            <a:off x="6009136" y="7752109"/>
            <a:ext cx="885068" cy="12899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1" name="Straight Arrow Connector 390">
            <a:extLst>
              <a:ext uri="{FF2B5EF4-FFF2-40B4-BE49-F238E27FC236}">
                <a16:creationId xmlns:a16="http://schemas.microsoft.com/office/drawing/2014/main" id="{B89699BA-5E88-418B-AED6-67FA75826ACA}"/>
              </a:ext>
            </a:extLst>
          </p:cNvPr>
          <p:cNvCxnSpPr>
            <a:cxnSpLocks/>
            <a:stCxn id="178" idx="1"/>
            <a:endCxn id="6" idx="3"/>
          </p:cNvCxnSpPr>
          <p:nvPr/>
        </p:nvCxnSpPr>
        <p:spPr>
          <a:xfrm flipH="1" flipV="1">
            <a:off x="6009136" y="7881104"/>
            <a:ext cx="887550" cy="19992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4" name="Straight Arrow Connector 393">
            <a:extLst>
              <a:ext uri="{FF2B5EF4-FFF2-40B4-BE49-F238E27FC236}">
                <a16:creationId xmlns:a16="http://schemas.microsoft.com/office/drawing/2014/main" id="{073A3301-619B-4AC2-8E6C-6EBCA4F1A827}"/>
              </a:ext>
            </a:extLst>
          </p:cNvPr>
          <p:cNvCxnSpPr>
            <a:cxnSpLocks/>
            <a:stCxn id="179" idx="1"/>
            <a:endCxn id="139" idx="3"/>
          </p:cNvCxnSpPr>
          <p:nvPr/>
        </p:nvCxnSpPr>
        <p:spPr>
          <a:xfrm flipH="1">
            <a:off x="6009135" y="8347890"/>
            <a:ext cx="885069" cy="73342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7" name="Straight Arrow Connector 396">
            <a:extLst>
              <a:ext uri="{FF2B5EF4-FFF2-40B4-BE49-F238E27FC236}">
                <a16:creationId xmlns:a16="http://schemas.microsoft.com/office/drawing/2014/main" id="{9DE0B008-0166-4198-9B0A-1C1416400C36}"/>
              </a:ext>
            </a:extLst>
          </p:cNvPr>
          <p:cNvCxnSpPr>
            <a:cxnSpLocks/>
            <a:stCxn id="171" idx="1"/>
            <a:endCxn id="139" idx="3"/>
          </p:cNvCxnSpPr>
          <p:nvPr/>
        </p:nvCxnSpPr>
        <p:spPr>
          <a:xfrm flipH="1">
            <a:off x="6009135" y="8612934"/>
            <a:ext cx="885068" cy="46837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9" name="Straight Arrow Connector 398">
            <a:extLst>
              <a:ext uri="{FF2B5EF4-FFF2-40B4-BE49-F238E27FC236}">
                <a16:creationId xmlns:a16="http://schemas.microsoft.com/office/drawing/2014/main" id="{BCF3515D-8EA6-4660-8216-419DCD163A21}"/>
              </a:ext>
            </a:extLst>
          </p:cNvPr>
          <p:cNvCxnSpPr>
            <a:cxnSpLocks/>
            <a:stCxn id="174" idx="1"/>
            <a:endCxn id="139" idx="3"/>
          </p:cNvCxnSpPr>
          <p:nvPr/>
        </p:nvCxnSpPr>
        <p:spPr>
          <a:xfrm flipH="1" flipV="1">
            <a:off x="6009135" y="9081311"/>
            <a:ext cx="885061" cy="25334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1" name="Straight Arrow Connector 400">
            <a:extLst>
              <a:ext uri="{FF2B5EF4-FFF2-40B4-BE49-F238E27FC236}">
                <a16:creationId xmlns:a16="http://schemas.microsoft.com/office/drawing/2014/main" id="{5D236485-5D4F-4DBE-963A-F811F83CEC4E}"/>
              </a:ext>
            </a:extLst>
          </p:cNvPr>
          <p:cNvCxnSpPr>
            <a:cxnSpLocks/>
            <a:stCxn id="293" idx="1"/>
            <a:endCxn id="139" idx="3"/>
          </p:cNvCxnSpPr>
          <p:nvPr/>
        </p:nvCxnSpPr>
        <p:spPr>
          <a:xfrm flipH="1">
            <a:off x="6009135" y="8937888"/>
            <a:ext cx="878585" cy="14342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3" name="Straight Arrow Connector 402">
            <a:extLst>
              <a:ext uri="{FF2B5EF4-FFF2-40B4-BE49-F238E27FC236}">
                <a16:creationId xmlns:a16="http://schemas.microsoft.com/office/drawing/2014/main" id="{31663BB5-4546-485B-B902-823936081970}"/>
              </a:ext>
            </a:extLst>
          </p:cNvPr>
          <p:cNvCxnSpPr>
            <a:cxnSpLocks/>
            <a:stCxn id="180" idx="1"/>
            <a:endCxn id="139" idx="3"/>
          </p:cNvCxnSpPr>
          <p:nvPr/>
        </p:nvCxnSpPr>
        <p:spPr>
          <a:xfrm flipH="1" flipV="1">
            <a:off x="6009135" y="9081311"/>
            <a:ext cx="883804" cy="65941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6" name="Straight Arrow Connector 405">
            <a:extLst>
              <a:ext uri="{FF2B5EF4-FFF2-40B4-BE49-F238E27FC236}">
                <a16:creationId xmlns:a16="http://schemas.microsoft.com/office/drawing/2014/main" id="{2571C6C8-2B90-430A-8E26-5139855D21EF}"/>
              </a:ext>
            </a:extLst>
          </p:cNvPr>
          <p:cNvCxnSpPr>
            <a:cxnSpLocks/>
            <a:stCxn id="170" idx="1"/>
            <a:endCxn id="139" idx="3"/>
          </p:cNvCxnSpPr>
          <p:nvPr/>
        </p:nvCxnSpPr>
        <p:spPr>
          <a:xfrm flipH="1" flipV="1">
            <a:off x="6009135" y="9081311"/>
            <a:ext cx="883801" cy="97514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9" name="Straight Arrow Connector 408">
            <a:extLst>
              <a:ext uri="{FF2B5EF4-FFF2-40B4-BE49-F238E27FC236}">
                <a16:creationId xmlns:a16="http://schemas.microsoft.com/office/drawing/2014/main" id="{FC703851-C785-4707-8948-4A29728CF49E}"/>
              </a:ext>
            </a:extLst>
          </p:cNvPr>
          <p:cNvCxnSpPr>
            <a:cxnSpLocks/>
            <a:stCxn id="80" idx="1"/>
            <a:endCxn id="140" idx="3"/>
          </p:cNvCxnSpPr>
          <p:nvPr/>
        </p:nvCxnSpPr>
        <p:spPr>
          <a:xfrm flipH="1" flipV="1">
            <a:off x="6013082" y="10364444"/>
            <a:ext cx="884495" cy="27877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7" name="Straight Arrow Connector 426">
            <a:extLst>
              <a:ext uri="{FF2B5EF4-FFF2-40B4-BE49-F238E27FC236}">
                <a16:creationId xmlns:a16="http://schemas.microsoft.com/office/drawing/2014/main" id="{D1887EB1-3A91-4C16-9863-46F565300CE9}"/>
              </a:ext>
            </a:extLst>
          </p:cNvPr>
          <p:cNvCxnSpPr>
            <a:cxnSpLocks/>
            <a:stCxn id="75" idx="1"/>
            <a:endCxn id="146" idx="3"/>
          </p:cNvCxnSpPr>
          <p:nvPr/>
        </p:nvCxnSpPr>
        <p:spPr>
          <a:xfrm flipH="1">
            <a:off x="5997007" y="11067961"/>
            <a:ext cx="897608" cy="51466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9" name="Straight Arrow Connector 428">
            <a:extLst>
              <a:ext uri="{FF2B5EF4-FFF2-40B4-BE49-F238E27FC236}">
                <a16:creationId xmlns:a16="http://schemas.microsoft.com/office/drawing/2014/main" id="{ECD3ADAB-5462-4CBF-91E6-9ACB088FFF8C}"/>
              </a:ext>
            </a:extLst>
          </p:cNvPr>
          <p:cNvCxnSpPr>
            <a:cxnSpLocks/>
            <a:stCxn id="76" idx="1"/>
            <a:endCxn id="146" idx="3"/>
          </p:cNvCxnSpPr>
          <p:nvPr/>
        </p:nvCxnSpPr>
        <p:spPr>
          <a:xfrm flipH="1">
            <a:off x="5997007" y="11460225"/>
            <a:ext cx="897608" cy="12240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3" name="Straight Arrow Connector 432">
            <a:extLst>
              <a:ext uri="{FF2B5EF4-FFF2-40B4-BE49-F238E27FC236}">
                <a16:creationId xmlns:a16="http://schemas.microsoft.com/office/drawing/2014/main" id="{65BDCF44-C14C-4393-8180-686BCF3F2528}"/>
              </a:ext>
            </a:extLst>
          </p:cNvPr>
          <p:cNvCxnSpPr>
            <a:cxnSpLocks/>
            <a:stCxn id="77" idx="1"/>
            <a:endCxn id="657" idx="3"/>
          </p:cNvCxnSpPr>
          <p:nvPr/>
        </p:nvCxnSpPr>
        <p:spPr>
          <a:xfrm flipH="1" flipV="1">
            <a:off x="6013690" y="12747547"/>
            <a:ext cx="892021" cy="4563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6" name="Straight Arrow Connector 435">
            <a:extLst>
              <a:ext uri="{FF2B5EF4-FFF2-40B4-BE49-F238E27FC236}">
                <a16:creationId xmlns:a16="http://schemas.microsoft.com/office/drawing/2014/main" id="{4F63AF66-0699-4F3E-8ACC-D164A6A74189}"/>
              </a:ext>
            </a:extLst>
          </p:cNvPr>
          <p:cNvCxnSpPr>
            <a:cxnSpLocks/>
            <a:stCxn id="251" idx="1"/>
            <a:endCxn id="657" idx="3"/>
          </p:cNvCxnSpPr>
          <p:nvPr/>
        </p:nvCxnSpPr>
        <p:spPr>
          <a:xfrm flipH="1" flipV="1">
            <a:off x="6013690" y="12747547"/>
            <a:ext cx="891730" cy="55529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0" name="Straight Arrow Connector 439">
            <a:extLst>
              <a:ext uri="{FF2B5EF4-FFF2-40B4-BE49-F238E27FC236}">
                <a16:creationId xmlns:a16="http://schemas.microsoft.com/office/drawing/2014/main" id="{25B9AAEB-C696-494E-93D4-685A628AD9A7}"/>
              </a:ext>
            </a:extLst>
          </p:cNvPr>
          <p:cNvCxnSpPr>
            <a:cxnSpLocks/>
            <a:stCxn id="173" idx="1"/>
            <a:endCxn id="140" idx="3"/>
          </p:cNvCxnSpPr>
          <p:nvPr/>
        </p:nvCxnSpPr>
        <p:spPr>
          <a:xfrm flipH="1">
            <a:off x="6013082" y="10307791"/>
            <a:ext cx="879854" cy="5665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80" name="Straight Arrow Connector 479">
            <a:extLst>
              <a:ext uri="{FF2B5EF4-FFF2-40B4-BE49-F238E27FC236}">
                <a16:creationId xmlns:a16="http://schemas.microsoft.com/office/drawing/2014/main" id="{54742E4A-1CB1-4845-B23E-F52EB40D182D}"/>
              </a:ext>
            </a:extLst>
          </p:cNvPr>
          <p:cNvCxnSpPr>
            <a:cxnSpLocks/>
            <a:stCxn id="27" idx="1"/>
            <a:endCxn id="11" idx="3"/>
          </p:cNvCxnSpPr>
          <p:nvPr/>
        </p:nvCxnSpPr>
        <p:spPr>
          <a:xfrm flipH="1">
            <a:off x="5997054" y="2051345"/>
            <a:ext cx="895881" cy="3414379"/>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81" name="Straight Arrow Connector 480">
            <a:extLst>
              <a:ext uri="{FF2B5EF4-FFF2-40B4-BE49-F238E27FC236}">
                <a16:creationId xmlns:a16="http://schemas.microsoft.com/office/drawing/2014/main" id="{0AE64828-3F52-4802-AA12-055DF6A77E05}"/>
              </a:ext>
            </a:extLst>
          </p:cNvPr>
          <p:cNvCxnSpPr>
            <a:cxnSpLocks/>
            <a:stCxn id="13" idx="1"/>
            <a:endCxn id="10" idx="3"/>
          </p:cNvCxnSpPr>
          <p:nvPr/>
        </p:nvCxnSpPr>
        <p:spPr>
          <a:xfrm flipH="1" flipV="1">
            <a:off x="5921576" y="1197702"/>
            <a:ext cx="991527" cy="3709719"/>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82" name="Straight Arrow Connector 481">
            <a:extLst>
              <a:ext uri="{FF2B5EF4-FFF2-40B4-BE49-F238E27FC236}">
                <a16:creationId xmlns:a16="http://schemas.microsoft.com/office/drawing/2014/main" id="{0A0B7499-0E84-4C27-BB5A-5D45D777A741}"/>
              </a:ext>
            </a:extLst>
          </p:cNvPr>
          <p:cNvCxnSpPr>
            <a:cxnSpLocks/>
            <a:stCxn id="173" idx="1"/>
            <a:endCxn id="8" idx="3"/>
          </p:cNvCxnSpPr>
          <p:nvPr/>
        </p:nvCxnSpPr>
        <p:spPr>
          <a:xfrm flipH="1" flipV="1">
            <a:off x="5992312" y="6715380"/>
            <a:ext cx="900624" cy="3592411"/>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84" name="Straight Arrow Connector 483">
            <a:extLst>
              <a:ext uri="{FF2B5EF4-FFF2-40B4-BE49-F238E27FC236}">
                <a16:creationId xmlns:a16="http://schemas.microsoft.com/office/drawing/2014/main" id="{784C2131-60B8-4E3A-B42A-84AAB3E4214B}"/>
              </a:ext>
            </a:extLst>
          </p:cNvPr>
          <p:cNvCxnSpPr>
            <a:cxnSpLocks/>
            <a:stCxn id="170" idx="1"/>
            <a:endCxn id="8" idx="3"/>
          </p:cNvCxnSpPr>
          <p:nvPr/>
        </p:nvCxnSpPr>
        <p:spPr>
          <a:xfrm flipH="1" flipV="1">
            <a:off x="5992312" y="6715380"/>
            <a:ext cx="900624" cy="334108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85" name="Straight Arrow Connector 484">
            <a:extLst>
              <a:ext uri="{FF2B5EF4-FFF2-40B4-BE49-F238E27FC236}">
                <a16:creationId xmlns:a16="http://schemas.microsoft.com/office/drawing/2014/main" id="{9E3941E3-D247-40A0-84F7-48F8B36AEA74}"/>
              </a:ext>
            </a:extLst>
          </p:cNvPr>
          <p:cNvCxnSpPr>
            <a:cxnSpLocks/>
            <a:stCxn id="21" idx="1"/>
            <a:endCxn id="11" idx="3"/>
          </p:cNvCxnSpPr>
          <p:nvPr/>
        </p:nvCxnSpPr>
        <p:spPr>
          <a:xfrm flipH="1">
            <a:off x="5997054" y="2307005"/>
            <a:ext cx="895881" cy="3158719"/>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86" name="Straight Arrow Connector 485">
            <a:extLst>
              <a:ext uri="{FF2B5EF4-FFF2-40B4-BE49-F238E27FC236}">
                <a16:creationId xmlns:a16="http://schemas.microsoft.com/office/drawing/2014/main" id="{FEFD1F01-6EBE-4D21-BBA3-9AEAE65C14B3}"/>
              </a:ext>
            </a:extLst>
          </p:cNvPr>
          <p:cNvCxnSpPr>
            <a:cxnSpLocks/>
            <a:stCxn id="178" idx="1"/>
            <a:endCxn id="11" idx="3"/>
          </p:cNvCxnSpPr>
          <p:nvPr/>
        </p:nvCxnSpPr>
        <p:spPr>
          <a:xfrm flipH="1" flipV="1">
            <a:off x="5997054" y="5465724"/>
            <a:ext cx="899632" cy="2615304"/>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87" name="Straight Arrow Connector 486">
            <a:extLst>
              <a:ext uri="{FF2B5EF4-FFF2-40B4-BE49-F238E27FC236}">
                <a16:creationId xmlns:a16="http://schemas.microsoft.com/office/drawing/2014/main" id="{C1F9C70F-F831-4B00-94B5-2A5267A581E1}"/>
              </a:ext>
            </a:extLst>
          </p:cNvPr>
          <p:cNvCxnSpPr>
            <a:cxnSpLocks/>
            <a:stCxn id="80" idx="1"/>
            <a:endCxn id="657" idx="3"/>
          </p:cNvCxnSpPr>
          <p:nvPr/>
        </p:nvCxnSpPr>
        <p:spPr>
          <a:xfrm flipH="1">
            <a:off x="6013690" y="10643217"/>
            <a:ext cx="883887" cy="210433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88" name="Straight Arrow Connector 487">
            <a:extLst>
              <a:ext uri="{FF2B5EF4-FFF2-40B4-BE49-F238E27FC236}">
                <a16:creationId xmlns:a16="http://schemas.microsoft.com/office/drawing/2014/main" id="{446B5C2A-9C05-4115-98FA-DDCB19B447D8}"/>
              </a:ext>
            </a:extLst>
          </p:cNvPr>
          <p:cNvCxnSpPr>
            <a:cxnSpLocks/>
            <a:stCxn id="659" idx="1"/>
            <a:endCxn id="6" idx="3"/>
          </p:cNvCxnSpPr>
          <p:nvPr/>
        </p:nvCxnSpPr>
        <p:spPr>
          <a:xfrm flipH="1">
            <a:off x="6009136" y="6396032"/>
            <a:ext cx="898314" cy="1485072"/>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489" name="Rectangle 488">
            <a:extLst>
              <a:ext uri="{FF2B5EF4-FFF2-40B4-BE49-F238E27FC236}">
                <a16:creationId xmlns:a16="http://schemas.microsoft.com/office/drawing/2014/main" id="{A4AEED55-A191-4A55-8DAF-BA9EE3751F8E}"/>
              </a:ext>
            </a:extLst>
          </p:cNvPr>
          <p:cNvSpPr/>
          <p:nvPr/>
        </p:nvSpPr>
        <p:spPr>
          <a:xfrm>
            <a:off x="12940883" y="331688"/>
            <a:ext cx="231108" cy="19822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491" name="Rectangle 490">
            <a:extLst>
              <a:ext uri="{FF2B5EF4-FFF2-40B4-BE49-F238E27FC236}">
                <a16:creationId xmlns:a16="http://schemas.microsoft.com/office/drawing/2014/main" id="{6C007831-F3FD-43D4-8FB4-543B3DC59BE3}"/>
              </a:ext>
            </a:extLst>
          </p:cNvPr>
          <p:cNvSpPr/>
          <p:nvPr/>
        </p:nvSpPr>
        <p:spPr>
          <a:xfrm>
            <a:off x="13220141" y="333230"/>
            <a:ext cx="231108" cy="1982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solidFill>
                <a:srgbClr val="FFFF00"/>
              </a:solidFill>
            </a:endParaRPr>
          </a:p>
        </p:txBody>
      </p:sp>
      <p:sp>
        <p:nvSpPr>
          <p:cNvPr id="494" name="Rectangle 493">
            <a:extLst>
              <a:ext uri="{FF2B5EF4-FFF2-40B4-BE49-F238E27FC236}">
                <a16:creationId xmlns:a16="http://schemas.microsoft.com/office/drawing/2014/main" id="{C20ABD27-921A-44AB-919C-2EB546A44A97}"/>
              </a:ext>
            </a:extLst>
          </p:cNvPr>
          <p:cNvSpPr/>
          <p:nvPr/>
        </p:nvSpPr>
        <p:spPr>
          <a:xfrm>
            <a:off x="13768504" y="334647"/>
            <a:ext cx="231108" cy="1982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cxnSp>
        <p:nvCxnSpPr>
          <p:cNvPr id="495" name="Straight Arrow Connector 494">
            <a:extLst>
              <a:ext uri="{FF2B5EF4-FFF2-40B4-BE49-F238E27FC236}">
                <a16:creationId xmlns:a16="http://schemas.microsoft.com/office/drawing/2014/main" id="{2003AADA-C1EE-4C67-B1DB-F52BB695E71B}"/>
              </a:ext>
            </a:extLst>
          </p:cNvPr>
          <p:cNvCxnSpPr>
            <a:cxnSpLocks/>
            <a:stCxn id="171" idx="1"/>
            <a:endCxn id="11" idx="3"/>
          </p:cNvCxnSpPr>
          <p:nvPr/>
        </p:nvCxnSpPr>
        <p:spPr>
          <a:xfrm flipH="1" flipV="1">
            <a:off x="5997054" y="5465724"/>
            <a:ext cx="897149" cy="3147210"/>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79" name="Rectangle 278">
            <a:extLst>
              <a:ext uri="{FF2B5EF4-FFF2-40B4-BE49-F238E27FC236}">
                <a16:creationId xmlns:a16="http://schemas.microsoft.com/office/drawing/2014/main" id="{77311711-FAEA-43BA-9C5A-BC95C21C0A49}"/>
              </a:ext>
            </a:extLst>
          </p:cNvPr>
          <p:cNvSpPr/>
          <p:nvPr/>
        </p:nvSpPr>
        <p:spPr>
          <a:xfrm>
            <a:off x="13744885" y="6226309"/>
            <a:ext cx="231108" cy="198223"/>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281" name="Rectangle 280">
            <a:extLst>
              <a:ext uri="{FF2B5EF4-FFF2-40B4-BE49-F238E27FC236}">
                <a16:creationId xmlns:a16="http://schemas.microsoft.com/office/drawing/2014/main" id="{9ACAA5F9-CAFA-4252-AA42-0EBC49BB5489}"/>
              </a:ext>
            </a:extLst>
          </p:cNvPr>
          <p:cNvSpPr/>
          <p:nvPr/>
        </p:nvSpPr>
        <p:spPr>
          <a:xfrm>
            <a:off x="13728949" y="11286198"/>
            <a:ext cx="231108" cy="19822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cxnSp>
        <p:nvCxnSpPr>
          <p:cNvPr id="285" name="Straight Arrow Connector 284">
            <a:extLst>
              <a:ext uri="{FF2B5EF4-FFF2-40B4-BE49-F238E27FC236}">
                <a16:creationId xmlns:a16="http://schemas.microsoft.com/office/drawing/2014/main" id="{46116ABA-3F75-4A48-8A4D-BD980AA6E675}"/>
              </a:ext>
            </a:extLst>
          </p:cNvPr>
          <p:cNvCxnSpPr>
            <a:cxnSpLocks/>
            <a:stCxn id="76" idx="1"/>
            <a:endCxn id="140" idx="3"/>
          </p:cNvCxnSpPr>
          <p:nvPr/>
        </p:nvCxnSpPr>
        <p:spPr>
          <a:xfrm flipH="1" flipV="1">
            <a:off x="6013082" y="10364444"/>
            <a:ext cx="881533" cy="1095781"/>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99" name="Rectangle 298">
            <a:extLst>
              <a:ext uri="{FF2B5EF4-FFF2-40B4-BE49-F238E27FC236}">
                <a16:creationId xmlns:a16="http://schemas.microsoft.com/office/drawing/2014/main" id="{9ED0B049-B454-4B29-B036-466EE08D6530}"/>
              </a:ext>
            </a:extLst>
          </p:cNvPr>
          <p:cNvSpPr/>
          <p:nvPr/>
        </p:nvSpPr>
        <p:spPr>
          <a:xfrm>
            <a:off x="13484129" y="4193672"/>
            <a:ext cx="231108" cy="198223"/>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02" name="Rectangle 301">
            <a:extLst>
              <a:ext uri="{FF2B5EF4-FFF2-40B4-BE49-F238E27FC236}">
                <a16:creationId xmlns:a16="http://schemas.microsoft.com/office/drawing/2014/main" id="{2ED0C47F-0A55-47F1-8AD3-2FA1519DDF6A}"/>
              </a:ext>
            </a:extLst>
          </p:cNvPr>
          <p:cNvSpPr/>
          <p:nvPr/>
        </p:nvSpPr>
        <p:spPr>
          <a:xfrm>
            <a:off x="13759906" y="4193233"/>
            <a:ext cx="231108" cy="198223"/>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03" name="Rectangle 302">
            <a:extLst>
              <a:ext uri="{FF2B5EF4-FFF2-40B4-BE49-F238E27FC236}">
                <a16:creationId xmlns:a16="http://schemas.microsoft.com/office/drawing/2014/main" id="{549913A2-907E-43F5-B1E4-9E6371E5EBD3}"/>
              </a:ext>
            </a:extLst>
          </p:cNvPr>
          <p:cNvSpPr/>
          <p:nvPr/>
        </p:nvSpPr>
        <p:spPr>
          <a:xfrm>
            <a:off x="13195866" y="7560340"/>
            <a:ext cx="231108" cy="198223"/>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05" name="Rectangle 304">
            <a:extLst>
              <a:ext uri="{FF2B5EF4-FFF2-40B4-BE49-F238E27FC236}">
                <a16:creationId xmlns:a16="http://schemas.microsoft.com/office/drawing/2014/main" id="{D37CC46E-E076-4DE9-8072-B4E04F69E18E}"/>
              </a:ext>
            </a:extLst>
          </p:cNvPr>
          <p:cNvSpPr/>
          <p:nvPr/>
        </p:nvSpPr>
        <p:spPr>
          <a:xfrm>
            <a:off x="13470524" y="9902165"/>
            <a:ext cx="231108" cy="198223"/>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27" name="Rectangle 326">
            <a:extLst>
              <a:ext uri="{FF2B5EF4-FFF2-40B4-BE49-F238E27FC236}">
                <a16:creationId xmlns:a16="http://schemas.microsoft.com/office/drawing/2014/main" id="{25F831B5-142D-436E-9D08-3543158A86CE}"/>
              </a:ext>
            </a:extLst>
          </p:cNvPr>
          <p:cNvSpPr/>
          <p:nvPr/>
        </p:nvSpPr>
        <p:spPr>
          <a:xfrm>
            <a:off x="13740993" y="10498544"/>
            <a:ext cx="231108" cy="198223"/>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31" name="Rectangle 330">
            <a:extLst>
              <a:ext uri="{FF2B5EF4-FFF2-40B4-BE49-F238E27FC236}">
                <a16:creationId xmlns:a16="http://schemas.microsoft.com/office/drawing/2014/main" id="{27417E2C-F495-41D0-869C-1F8F05CD989D}"/>
              </a:ext>
            </a:extLst>
          </p:cNvPr>
          <p:cNvSpPr/>
          <p:nvPr/>
        </p:nvSpPr>
        <p:spPr>
          <a:xfrm>
            <a:off x="12371097" y="12765932"/>
            <a:ext cx="231108" cy="19822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33" name="Rectangle 332">
            <a:extLst>
              <a:ext uri="{FF2B5EF4-FFF2-40B4-BE49-F238E27FC236}">
                <a16:creationId xmlns:a16="http://schemas.microsoft.com/office/drawing/2014/main" id="{F5A0579B-8263-490B-AB5A-4F0CC7BD7110}"/>
              </a:ext>
            </a:extLst>
          </p:cNvPr>
          <p:cNvSpPr/>
          <p:nvPr/>
        </p:nvSpPr>
        <p:spPr>
          <a:xfrm>
            <a:off x="12672832" y="12764579"/>
            <a:ext cx="231108" cy="198223"/>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34" name="Rectangle 333">
            <a:extLst>
              <a:ext uri="{FF2B5EF4-FFF2-40B4-BE49-F238E27FC236}">
                <a16:creationId xmlns:a16="http://schemas.microsoft.com/office/drawing/2014/main" id="{C54AA2E2-E0DB-482C-AF0B-A27A9CCC4C26}"/>
              </a:ext>
            </a:extLst>
          </p:cNvPr>
          <p:cNvSpPr/>
          <p:nvPr/>
        </p:nvSpPr>
        <p:spPr>
          <a:xfrm>
            <a:off x="12944970" y="12761942"/>
            <a:ext cx="231108" cy="198223"/>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36" name="Rectangle 335">
            <a:extLst>
              <a:ext uri="{FF2B5EF4-FFF2-40B4-BE49-F238E27FC236}">
                <a16:creationId xmlns:a16="http://schemas.microsoft.com/office/drawing/2014/main" id="{D1B5676B-B51C-44AE-A643-DE9BCB440671}"/>
              </a:ext>
            </a:extLst>
          </p:cNvPr>
          <p:cNvSpPr/>
          <p:nvPr/>
        </p:nvSpPr>
        <p:spPr>
          <a:xfrm>
            <a:off x="13219989" y="12761941"/>
            <a:ext cx="231108" cy="19822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38" name="Rectangle 337">
            <a:extLst>
              <a:ext uri="{FF2B5EF4-FFF2-40B4-BE49-F238E27FC236}">
                <a16:creationId xmlns:a16="http://schemas.microsoft.com/office/drawing/2014/main" id="{B119299C-B205-4ADD-8CDB-D85D20D77365}"/>
              </a:ext>
            </a:extLst>
          </p:cNvPr>
          <p:cNvSpPr/>
          <p:nvPr/>
        </p:nvSpPr>
        <p:spPr>
          <a:xfrm>
            <a:off x="13491068" y="12747359"/>
            <a:ext cx="231108" cy="1982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40" name="Rectangle 339">
            <a:extLst>
              <a:ext uri="{FF2B5EF4-FFF2-40B4-BE49-F238E27FC236}">
                <a16:creationId xmlns:a16="http://schemas.microsoft.com/office/drawing/2014/main" id="{A910CDB2-6DBF-488C-B61D-ECEC8DD42029}"/>
              </a:ext>
            </a:extLst>
          </p:cNvPr>
          <p:cNvSpPr/>
          <p:nvPr/>
        </p:nvSpPr>
        <p:spPr>
          <a:xfrm>
            <a:off x="13763525" y="12752996"/>
            <a:ext cx="231108" cy="19822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41" name="Rectangle 340">
            <a:extLst>
              <a:ext uri="{FF2B5EF4-FFF2-40B4-BE49-F238E27FC236}">
                <a16:creationId xmlns:a16="http://schemas.microsoft.com/office/drawing/2014/main" id="{45A38121-A695-45C4-99A7-2D73529C6845}"/>
              </a:ext>
            </a:extLst>
          </p:cNvPr>
          <p:cNvSpPr/>
          <p:nvPr/>
        </p:nvSpPr>
        <p:spPr>
          <a:xfrm>
            <a:off x="14040663" y="12753157"/>
            <a:ext cx="231108" cy="1982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42" name="Rectangle 341">
            <a:extLst>
              <a:ext uri="{FF2B5EF4-FFF2-40B4-BE49-F238E27FC236}">
                <a16:creationId xmlns:a16="http://schemas.microsoft.com/office/drawing/2014/main" id="{08622500-ADAC-4438-8A08-F72EFCC2C53E}"/>
              </a:ext>
            </a:extLst>
          </p:cNvPr>
          <p:cNvSpPr/>
          <p:nvPr/>
        </p:nvSpPr>
        <p:spPr>
          <a:xfrm>
            <a:off x="14310924" y="12756491"/>
            <a:ext cx="231108" cy="198223"/>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43" name="Rectangle 342">
            <a:extLst>
              <a:ext uri="{FF2B5EF4-FFF2-40B4-BE49-F238E27FC236}">
                <a16:creationId xmlns:a16="http://schemas.microsoft.com/office/drawing/2014/main" id="{811B9FCC-E7F4-4575-8F3E-619CC36978D1}"/>
              </a:ext>
            </a:extLst>
          </p:cNvPr>
          <p:cNvSpPr/>
          <p:nvPr/>
        </p:nvSpPr>
        <p:spPr>
          <a:xfrm>
            <a:off x="14579431" y="12753156"/>
            <a:ext cx="231108" cy="198223"/>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44" name="Rectangle 343">
            <a:extLst>
              <a:ext uri="{FF2B5EF4-FFF2-40B4-BE49-F238E27FC236}">
                <a16:creationId xmlns:a16="http://schemas.microsoft.com/office/drawing/2014/main" id="{869D5B95-7671-4FC3-A0E4-F6F3BD16EA0F}"/>
              </a:ext>
            </a:extLst>
          </p:cNvPr>
          <p:cNvSpPr/>
          <p:nvPr/>
        </p:nvSpPr>
        <p:spPr>
          <a:xfrm>
            <a:off x="14018087" y="6218620"/>
            <a:ext cx="231108" cy="19822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46" name="Rectangle 345">
            <a:extLst>
              <a:ext uri="{FF2B5EF4-FFF2-40B4-BE49-F238E27FC236}">
                <a16:creationId xmlns:a16="http://schemas.microsoft.com/office/drawing/2014/main" id="{FE395630-A1C2-461A-8343-AAB812FDF2A4}"/>
              </a:ext>
            </a:extLst>
          </p:cNvPr>
          <p:cNvSpPr/>
          <p:nvPr/>
        </p:nvSpPr>
        <p:spPr>
          <a:xfrm>
            <a:off x="13500926" y="332427"/>
            <a:ext cx="231108" cy="19822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48" name="Rectangle 347">
            <a:extLst>
              <a:ext uri="{FF2B5EF4-FFF2-40B4-BE49-F238E27FC236}">
                <a16:creationId xmlns:a16="http://schemas.microsoft.com/office/drawing/2014/main" id="{B5438316-CFEE-4D6D-978F-8F77D6089001}"/>
              </a:ext>
            </a:extLst>
          </p:cNvPr>
          <p:cNvSpPr/>
          <p:nvPr/>
        </p:nvSpPr>
        <p:spPr>
          <a:xfrm>
            <a:off x="12368749" y="2918283"/>
            <a:ext cx="231108" cy="1982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49" name="Rectangle 348">
            <a:extLst>
              <a:ext uri="{FF2B5EF4-FFF2-40B4-BE49-F238E27FC236}">
                <a16:creationId xmlns:a16="http://schemas.microsoft.com/office/drawing/2014/main" id="{77F8A866-68C9-453D-9DB7-F58A5ADDC6E7}"/>
              </a:ext>
            </a:extLst>
          </p:cNvPr>
          <p:cNvSpPr/>
          <p:nvPr/>
        </p:nvSpPr>
        <p:spPr>
          <a:xfrm>
            <a:off x="13190096" y="11010073"/>
            <a:ext cx="231108" cy="198223"/>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50" name="Rectangle 349">
            <a:extLst>
              <a:ext uri="{FF2B5EF4-FFF2-40B4-BE49-F238E27FC236}">
                <a16:creationId xmlns:a16="http://schemas.microsoft.com/office/drawing/2014/main" id="{311C1F78-EE16-4053-9DA0-A9AF60D98E63}"/>
              </a:ext>
            </a:extLst>
          </p:cNvPr>
          <p:cNvSpPr/>
          <p:nvPr/>
        </p:nvSpPr>
        <p:spPr>
          <a:xfrm>
            <a:off x="13457557" y="11002756"/>
            <a:ext cx="231108" cy="1982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51" name="Rectangle 350">
            <a:extLst>
              <a:ext uri="{FF2B5EF4-FFF2-40B4-BE49-F238E27FC236}">
                <a16:creationId xmlns:a16="http://schemas.microsoft.com/office/drawing/2014/main" id="{51C856E2-A111-4A82-B0AE-30FF3E3A1E67}"/>
              </a:ext>
            </a:extLst>
          </p:cNvPr>
          <p:cNvSpPr/>
          <p:nvPr/>
        </p:nvSpPr>
        <p:spPr>
          <a:xfrm>
            <a:off x="14013609" y="10504729"/>
            <a:ext cx="231108" cy="19822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cxnSp>
        <p:nvCxnSpPr>
          <p:cNvPr id="352" name="Straight Arrow Connector 351">
            <a:extLst>
              <a:ext uri="{FF2B5EF4-FFF2-40B4-BE49-F238E27FC236}">
                <a16:creationId xmlns:a16="http://schemas.microsoft.com/office/drawing/2014/main" id="{DB425087-0D7B-43AF-AEED-7FF10E60CD4E}"/>
              </a:ext>
            </a:extLst>
          </p:cNvPr>
          <p:cNvCxnSpPr>
            <a:cxnSpLocks/>
            <a:endCxn id="8" idx="3"/>
          </p:cNvCxnSpPr>
          <p:nvPr/>
        </p:nvCxnSpPr>
        <p:spPr>
          <a:xfrm flipH="1">
            <a:off x="5992312" y="4034468"/>
            <a:ext cx="521730" cy="2680912"/>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53" name="Straight Arrow Connector 352">
            <a:extLst>
              <a:ext uri="{FF2B5EF4-FFF2-40B4-BE49-F238E27FC236}">
                <a16:creationId xmlns:a16="http://schemas.microsoft.com/office/drawing/2014/main" id="{7DC0030C-C273-4081-9D54-0E80B8730AC9}"/>
              </a:ext>
            </a:extLst>
          </p:cNvPr>
          <p:cNvCxnSpPr>
            <a:cxnSpLocks/>
            <a:endCxn id="139" idx="3"/>
          </p:cNvCxnSpPr>
          <p:nvPr/>
        </p:nvCxnSpPr>
        <p:spPr>
          <a:xfrm flipH="1">
            <a:off x="6009135" y="4525193"/>
            <a:ext cx="464822" cy="4556118"/>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08" name="Straight Arrow Connector 307">
            <a:extLst>
              <a:ext uri="{FF2B5EF4-FFF2-40B4-BE49-F238E27FC236}">
                <a16:creationId xmlns:a16="http://schemas.microsoft.com/office/drawing/2014/main" id="{30C7F144-C326-47B2-962B-6C17B2477FD1}"/>
              </a:ext>
            </a:extLst>
          </p:cNvPr>
          <p:cNvCxnSpPr>
            <a:cxnSpLocks/>
            <a:stCxn id="170" idx="1"/>
            <a:endCxn id="657" idx="3"/>
          </p:cNvCxnSpPr>
          <p:nvPr/>
        </p:nvCxnSpPr>
        <p:spPr>
          <a:xfrm flipH="1">
            <a:off x="6013690" y="10056460"/>
            <a:ext cx="879246" cy="2691087"/>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54" name="Straight Arrow Connector 353">
            <a:extLst>
              <a:ext uri="{FF2B5EF4-FFF2-40B4-BE49-F238E27FC236}">
                <a16:creationId xmlns:a16="http://schemas.microsoft.com/office/drawing/2014/main" id="{AB8978A5-EB6F-41EE-80E5-0B7FAEA675B0}"/>
              </a:ext>
            </a:extLst>
          </p:cNvPr>
          <p:cNvCxnSpPr>
            <a:cxnSpLocks/>
            <a:stCxn id="170" idx="1"/>
            <a:endCxn id="10" idx="3"/>
          </p:cNvCxnSpPr>
          <p:nvPr/>
        </p:nvCxnSpPr>
        <p:spPr>
          <a:xfrm flipH="1" flipV="1">
            <a:off x="5921576" y="1197702"/>
            <a:ext cx="971360" cy="8858758"/>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355" name="Rectangle 354">
            <a:extLst>
              <a:ext uri="{FF2B5EF4-FFF2-40B4-BE49-F238E27FC236}">
                <a16:creationId xmlns:a16="http://schemas.microsoft.com/office/drawing/2014/main" id="{715E9CAA-E40A-40CD-AEDA-49001DB4BCB1}"/>
              </a:ext>
            </a:extLst>
          </p:cNvPr>
          <p:cNvSpPr/>
          <p:nvPr/>
        </p:nvSpPr>
        <p:spPr>
          <a:xfrm>
            <a:off x="132103" y="4031515"/>
            <a:ext cx="231108" cy="198223"/>
          </a:xfrm>
          <a:prstGeom prst="rect">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p>
        </p:txBody>
      </p:sp>
      <p:sp>
        <p:nvSpPr>
          <p:cNvPr id="356" name="Rectangle 355">
            <a:extLst>
              <a:ext uri="{FF2B5EF4-FFF2-40B4-BE49-F238E27FC236}">
                <a16:creationId xmlns:a16="http://schemas.microsoft.com/office/drawing/2014/main" id="{CD89C462-C413-4A29-B414-9D5B911E6921}"/>
              </a:ext>
            </a:extLst>
          </p:cNvPr>
          <p:cNvSpPr/>
          <p:nvPr/>
        </p:nvSpPr>
        <p:spPr>
          <a:xfrm>
            <a:off x="132103" y="4268795"/>
            <a:ext cx="231108" cy="198223"/>
          </a:xfrm>
          <a:prstGeom prst="rect">
            <a:avLst/>
          </a:prstGeom>
          <a:gradFill flip="none" rotWithShape="1">
            <a:gsLst>
              <a:gs pos="75000">
                <a:srgbClr val="F9ADDE"/>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p>
        </p:txBody>
      </p:sp>
      <p:sp>
        <p:nvSpPr>
          <p:cNvPr id="357" name="TextBox 356">
            <a:extLst>
              <a:ext uri="{FF2B5EF4-FFF2-40B4-BE49-F238E27FC236}">
                <a16:creationId xmlns:a16="http://schemas.microsoft.com/office/drawing/2014/main" id="{7AD28FFE-7D54-4D75-863F-FB0A5ECD7192}"/>
              </a:ext>
            </a:extLst>
          </p:cNvPr>
          <p:cNvSpPr txBox="1"/>
          <p:nvPr/>
        </p:nvSpPr>
        <p:spPr>
          <a:xfrm>
            <a:off x="340803" y="4028612"/>
            <a:ext cx="1324602" cy="261610"/>
          </a:xfrm>
          <a:prstGeom prst="rect">
            <a:avLst/>
          </a:prstGeom>
          <a:noFill/>
        </p:spPr>
        <p:txBody>
          <a:bodyPr wrap="square" rtlCol="0">
            <a:spAutoFit/>
          </a:bodyPr>
          <a:lstStyle/>
          <a:p>
            <a:r>
              <a:rPr lang="en-GB" sz="1100"/>
              <a:t>Informatics &amp; BI</a:t>
            </a:r>
          </a:p>
        </p:txBody>
      </p:sp>
      <p:sp>
        <p:nvSpPr>
          <p:cNvPr id="358" name="TextBox 357">
            <a:extLst>
              <a:ext uri="{FF2B5EF4-FFF2-40B4-BE49-F238E27FC236}">
                <a16:creationId xmlns:a16="http://schemas.microsoft.com/office/drawing/2014/main" id="{DD663DA8-E07F-41AB-A169-C76855EC2CA1}"/>
              </a:ext>
            </a:extLst>
          </p:cNvPr>
          <p:cNvSpPr txBox="1"/>
          <p:nvPr/>
        </p:nvSpPr>
        <p:spPr>
          <a:xfrm>
            <a:off x="330899" y="4248749"/>
            <a:ext cx="1324602" cy="261610"/>
          </a:xfrm>
          <a:prstGeom prst="rect">
            <a:avLst/>
          </a:prstGeom>
          <a:noFill/>
        </p:spPr>
        <p:txBody>
          <a:bodyPr wrap="square" rtlCol="0">
            <a:spAutoFit/>
          </a:bodyPr>
          <a:lstStyle/>
          <a:p>
            <a:r>
              <a:rPr lang="en-GB" sz="1100"/>
              <a:t>Public Health</a:t>
            </a:r>
          </a:p>
        </p:txBody>
      </p:sp>
      <p:sp>
        <p:nvSpPr>
          <p:cNvPr id="360" name="Rectangle 359">
            <a:extLst>
              <a:ext uri="{FF2B5EF4-FFF2-40B4-BE49-F238E27FC236}">
                <a16:creationId xmlns:a16="http://schemas.microsoft.com/office/drawing/2014/main" id="{E0C84469-5DE2-4241-A337-10146EB0F450}"/>
              </a:ext>
            </a:extLst>
          </p:cNvPr>
          <p:cNvSpPr/>
          <p:nvPr/>
        </p:nvSpPr>
        <p:spPr>
          <a:xfrm>
            <a:off x="6902779" y="704763"/>
            <a:ext cx="5400000" cy="33143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50">
                <a:solidFill>
                  <a:schemeClr val="tx1"/>
                </a:solidFill>
              </a:rPr>
              <a:t>Inequalities workstream and Anchor Institution/Marmot Trust, increasing understanding of population health and data systems to drive change</a:t>
            </a:r>
          </a:p>
        </p:txBody>
      </p:sp>
      <p:sp>
        <p:nvSpPr>
          <p:cNvPr id="361" name="Rectangle 360">
            <a:extLst>
              <a:ext uri="{FF2B5EF4-FFF2-40B4-BE49-F238E27FC236}">
                <a16:creationId xmlns:a16="http://schemas.microsoft.com/office/drawing/2014/main" id="{8FDDD466-5ED8-45C6-85F2-024BCA8054D7}"/>
              </a:ext>
            </a:extLst>
          </p:cNvPr>
          <p:cNvSpPr/>
          <p:nvPr/>
        </p:nvSpPr>
        <p:spPr>
          <a:xfrm>
            <a:off x="6904120" y="1097334"/>
            <a:ext cx="5400000" cy="360281"/>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50">
                <a:solidFill>
                  <a:schemeClr val="tx1"/>
                </a:solidFill>
              </a:rPr>
              <a:t>Employment support strategy group, NHSE Tobacco Control Early  Implementer  Project</a:t>
            </a:r>
          </a:p>
        </p:txBody>
      </p:sp>
      <p:sp>
        <p:nvSpPr>
          <p:cNvPr id="362" name="Rectangle 361">
            <a:extLst>
              <a:ext uri="{FF2B5EF4-FFF2-40B4-BE49-F238E27FC236}">
                <a16:creationId xmlns:a16="http://schemas.microsoft.com/office/drawing/2014/main" id="{CCED1395-AC80-44DE-8830-119D92EA407A}"/>
              </a:ext>
            </a:extLst>
          </p:cNvPr>
          <p:cNvSpPr/>
          <p:nvPr/>
        </p:nvSpPr>
        <p:spPr>
          <a:xfrm>
            <a:off x="6886118" y="7250532"/>
            <a:ext cx="5400000" cy="264168"/>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50">
                <a:solidFill>
                  <a:schemeClr val="tx1"/>
                </a:solidFill>
              </a:rPr>
              <a:t>Power Bi analytics integrated reporting solutions &amp; self service </a:t>
            </a:r>
          </a:p>
        </p:txBody>
      </p:sp>
      <p:sp>
        <p:nvSpPr>
          <p:cNvPr id="363" name="Rectangle 362">
            <a:extLst>
              <a:ext uri="{FF2B5EF4-FFF2-40B4-BE49-F238E27FC236}">
                <a16:creationId xmlns:a16="http://schemas.microsoft.com/office/drawing/2014/main" id="{10500FBB-9FEE-4C80-AF6A-0123A4E06AA7}"/>
              </a:ext>
            </a:extLst>
          </p:cNvPr>
          <p:cNvSpPr/>
          <p:nvPr/>
        </p:nvSpPr>
        <p:spPr>
          <a:xfrm>
            <a:off x="6902560" y="1528926"/>
            <a:ext cx="5400000" cy="373878"/>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50">
                <a:solidFill>
                  <a:schemeClr val="tx1"/>
                </a:solidFill>
              </a:rPr>
              <a:t>Datawarehouse modernisation and Master Patient index to link patient records between different systems </a:t>
            </a:r>
          </a:p>
        </p:txBody>
      </p:sp>
      <p:sp>
        <p:nvSpPr>
          <p:cNvPr id="364" name="Rectangle 363">
            <a:extLst>
              <a:ext uri="{FF2B5EF4-FFF2-40B4-BE49-F238E27FC236}">
                <a16:creationId xmlns:a16="http://schemas.microsoft.com/office/drawing/2014/main" id="{ABE7FBCC-7DBA-43CD-B919-71DA9B2008E9}"/>
              </a:ext>
            </a:extLst>
          </p:cNvPr>
          <p:cNvSpPr/>
          <p:nvPr/>
        </p:nvSpPr>
        <p:spPr>
          <a:xfrm>
            <a:off x="130589" y="4517606"/>
            <a:ext cx="231108" cy="198223"/>
          </a:xfrm>
          <a:prstGeom prst="rect">
            <a:avLst/>
          </a:prstGeom>
          <a:gradFill flip="none" rotWithShape="1">
            <a:gsLst>
              <a:gs pos="75000">
                <a:srgbClr val="00B050"/>
              </a:gs>
              <a:gs pos="50000">
                <a:schemeClr val="accent1">
                  <a:tint val="44500"/>
                  <a:satMod val="160000"/>
                </a:schemeClr>
              </a:gs>
              <a:gs pos="100000">
                <a:schemeClr val="accent1">
                  <a:tint val="23500"/>
                  <a:satMod val="160000"/>
                </a:schemeClr>
              </a:gs>
            </a:gsLst>
            <a:path path="circle">
              <a:fillToRect r="100000" b="100000"/>
            </a:path>
            <a:tileRect l="-100000" t="-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p>
        </p:txBody>
      </p:sp>
      <p:sp>
        <p:nvSpPr>
          <p:cNvPr id="366" name="TextBox 365">
            <a:extLst>
              <a:ext uri="{FF2B5EF4-FFF2-40B4-BE49-F238E27FC236}">
                <a16:creationId xmlns:a16="http://schemas.microsoft.com/office/drawing/2014/main" id="{BABAE87A-3C7F-498E-BCA9-329233C0FBDA}"/>
              </a:ext>
            </a:extLst>
          </p:cNvPr>
          <p:cNvSpPr txBox="1"/>
          <p:nvPr/>
        </p:nvSpPr>
        <p:spPr>
          <a:xfrm>
            <a:off x="328981" y="4488852"/>
            <a:ext cx="1324602" cy="261610"/>
          </a:xfrm>
          <a:prstGeom prst="rect">
            <a:avLst/>
          </a:prstGeom>
          <a:noFill/>
        </p:spPr>
        <p:txBody>
          <a:bodyPr wrap="square" rtlCol="0">
            <a:spAutoFit/>
          </a:bodyPr>
          <a:lstStyle/>
          <a:p>
            <a:r>
              <a:rPr lang="en-GB" sz="1100"/>
              <a:t>Financial Viability </a:t>
            </a:r>
          </a:p>
        </p:txBody>
      </p:sp>
      <p:sp>
        <p:nvSpPr>
          <p:cNvPr id="368" name="Rectangle 367">
            <a:extLst>
              <a:ext uri="{FF2B5EF4-FFF2-40B4-BE49-F238E27FC236}">
                <a16:creationId xmlns:a16="http://schemas.microsoft.com/office/drawing/2014/main" id="{B040A0F4-A618-487F-BE0B-031C3DE17A39}"/>
              </a:ext>
            </a:extLst>
          </p:cNvPr>
          <p:cNvSpPr/>
          <p:nvPr/>
        </p:nvSpPr>
        <p:spPr>
          <a:xfrm>
            <a:off x="12398222" y="692826"/>
            <a:ext cx="231108" cy="198223"/>
          </a:xfrm>
          <a:prstGeom prst="rect">
            <a:avLst/>
          </a:prstGeom>
          <a:gradFill flip="none" rotWithShape="1">
            <a:gsLst>
              <a:gs pos="75000">
                <a:srgbClr val="F9ADDE"/>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70" name="Rectangle 369">
            <a:extLst>
              <a:ext uri="{FF2B5EF4-FFF2-40B4-BE49-F238E27FC236}">
                <a16:creationId xmlns:a16="http://schemas.microsoft.com/office/drawing/2014/main" id="{9F3E5776-907B-4285-A420-58DB48E82C04}"/>
              </a:ext>
            </a:extLst>
          </p:cNvPr>
          <p:cNvSpPr/>
          <p:nvPr/>
        </p:nvSpPr>
        <p:spPr>
          <a:xfrm>
            <a:off x="12377712" y="1080696"/>
            <a:ext cx="231108" cy="198223"/>
          </a:xfrm>
          <a:prstGeom prst="rect">
            <a:avLst/>
          </a:prstGeom>
          <a:gradFill flip="none" rotWithShape="1">
            <a:gsLst>
              <a:gs pos="75000">
                <a:srgbClr val="F9ADDE"/>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72" name="Rectangle 371">
            <a:extLst>
              <a:ext uri="{FF2B5EF4-FFF2-40B4-BE49-F238E27FC236}">
                <a16:creationId xmlns:a16="http://schemas.microsoft.com/office/drawing/2014/main" id="{1D5407CA-2A31-493C-8FBD-0010B8DBAFD9}"/>
              </a:ext>
            </a:extLst>
          </p:cNvPr>
          <p:cNvSpPr/>
          <p:nvPr/>
        </p:nvSpPr>
        <p:spPr>
          <a:xfrm>
            <a:off x="12388599" y="1529937"/>
            <a:ext cx="231108" cy="198223"/>
          </a:xfrm>
          <a:prstGeom prst="rect">
            <a:avLst/>
          </a:prstGeom>
          <a:gradFill flip="none" rotWithShape="1">
            <a:gsLst>
              <a:gs pos="75000">
                <a:srgbClr val="F9ADDE"/>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74" name="Rectangle 373">
            <a:extLst>
              <a:ext uri="{FF2B5EF4-FFF2-40B4-BE49-F238E27FC236}">
                <a16:creationId xmlns:a16="http://schemas.microsoft.com/office/drawing/2014/main" id="{9BE9DC7B-FEDF-4D3E-8176-9949B1E01207}"/>
              </a:ext>
            </a:extLst>
          </p:cNvPr>
          <p:cNvSpPr/>
          <p:nvPr/>
        </p:nvSpPr>
        <p:spPr>
          <a:xfrm>
            <a:off x="12672842" y="697731"/>
            <a:ext cx="231108" cy="198223"/>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76" name="Rectangle 375">
            <a:extLst>
              <a:ext uri="{FF2B5EF4-FFF2-40B4-BE49-F238E27FC236}">
                <a16:creationId xmlns:a16="http://schemas.microsoft.com/office/drawing/2014/main" id="{23743F25-47EE-4931-B6D9-8C94FC13D260}"/>
              </a:ext>
            </a:extLst>
          </p:cNvPr>
          <p:cNvSpPr/>
          <p:nvPr/>
        </p:nvSpPr>
        <p:spPr>
          <a:xfrm>
            <a:off x="12936410" y="699424"/>
            <a:ext cx="231108" cy="198223"/>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solidFill>
                <a:srgbClr val="FFFF00"/>
              </a:solidFill>
            </a:endParaRPr>
          </a:p>
        </p:txBody>
      </p:sp>
      <p:sp>
        <p:nvSpPr>
          <p:cNvPr id="378" name="Rectangle 377">
            <a:extLst>
              <a:ext uri="{FF2B5EF4-FFF2-40B4-BE49-F238E27FC236}">
                <a16:creationId xmlns:a16="http://schemas.microsoft.com/office/drawing/2014/main" id="{12717326-64F0-435C-88F6-01935908ACCD}"/>
              </a:ext>
            </a:extLst>
          </p:cNvPr>
          <p:cNvSpPr/>
          <p:nvPr/>
        </p:nvSpPr>
        <p:spPr>
          <a:xfrm>
            <a:off x="12664600" y="1078726"/>
            <a:ext cx="231108" cy="198223"/>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79" name="Rectangle 378">
            <a:extLst>
              <a:ext uri="{FF2B5EF4-FFF2-40B4-BE49-F238E27FC236}">
                <a16:creationId xmlns:a16="http://schemas.microsoft.com/office/drawing/2014/main" id="{76A2232A-FBE6-4B8D-90DB-F1BC058B013A}"/>
              </a:ext>
            </a:extLst>
          </p:cNvPr>
          <p:cNvSpPr/>
          <p:nvPr/>
        </p:nvSpPr>
        <p:spPr>
          <a:xfrm>
            <a:off x="12661921" y="1534870"/>
            <a:ext cx="231108" cy="198223"/>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80" name="Rectangle 379">
            <a:extLst>
              <a:ext uri="{FF2B5EF4-FFF2-40B4-BE49-F238E27FC236}">
                <a16:creationId xmlns:a16="http://schemas.microsoft.com/office/drawing/2014/main" id="{158F3A99-3EE8-4015-B140-872490BBEA62}"/>
              </a:ext>
            </a:extLst>
          </p:cNvPr>
          <p:cNvSpPr/>
          <p:nvPr/>
        </p:nvSpPr>
        <p:spPr>
          <a:xfrm>
            <a:off x="13205884" y="690964"/>
            <a:ext cx="231108" cy="19822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82" name="Rectangle 381">
            <a:extLst>
              <a:ext uri="{FF2B5EF4-FFF2-40B4-BE49-F238E27FC236}">
                <a16:creationId xmlns:a16="http://schemas.microsoft.com/office/drawing/2014/main" id="{1EE58A2D-382C-40D4-BBF3-50F225FA60B5}"/>
              </a:ext>
            </a:extLst>
          </p:cNvPr>
          <p:cNvSpPr/>
          <p:nvPr/>
        </p:nvSpPr>
        <p:spPr>
          <a:xfrm>
            <a:off x="13466900" y="689732"/>
            <a:ext cx="231108" cy="198223"/>
          </a:xfrm>
          <a:prstGeom prst="rect">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89" name="Rectangle 388">
            <a:extLst>
              <a:ext uri="{FF2B5EF4-FFF2-40B4-BE49-F238E27FC236}">
                <a16:creationId xmlns:a16="http://schemas.microsoft.com/office/drawing/2014/main" id="{62562B8B-106D-4DEC-B9F1-5187E1D6BCE7}"/>
              </a:ext>
            </a:extLst>
          </p:cNvPr>
          <p:cNvSpPr/>
          <p:nvPr/>
        </p:nvSpPr>
        <p:spPr>
          <a:xfrm>
            <a:off x="12379490" y="12485697"/>
            <a:ext cx="231108" cy="198223"/>
          </a:xfrm>
          <a:prstGeom prst="rect">
            <a:avLst/>
          </a:prstGeom>
          <a:gradFill flip="none" rotWithShape="1">
            <a:gsLst>
              <a:gs pos="75000">
                <a:srgbClr val="00B050"/>
              </a:gs>
              <a:gs pos="50000">
                <a:schemeClr val="accent1">
                  <a:tint val="44500"/>
                  <a:satMod val="160000"/>
                </a:schemeClr>
              </a:gs>
              <a:gs pos="100000">
                <a:schemeClr val="accent1">
                  <a:tint val="23500"/>
                  <a:satMod val="160000"/>
                </a:schemeClr>
              </a:gs>
            </a:gsLst>
            <a:path path="circle">
              <a:fillToRect r="100000" b="100000"/>
            </a:path>
            <a:tileRect l="-100000" t="-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90" name="Rectangle 389">
            <a:extLst>
              <a:ext uri="{FF2B5EF4-FFF2-40B4-BE49-F238E27FC236}">
                <a16:creationId xmlns:a16="http://schemas.microsoft.com/office/drawing/2014/main" id="{50A8B9E6-BACC-427A-B3ED-7E9E0ED95AAA}"/>
              </a:ext>
            </a:extLst>
          </p:cNvPr>
          <p:cNvSpPr/>
          <p:nvPr/>
        </p:nvSpPr>
        <p:spPr>
          <a:xfrm>
            <a:off x="12372572" y="7254933"/>
            <a:ext cx="231108" cy="198223"/>
          </a:xfrm>
          <a:prstGeom prst="rect">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cxnSp>
        <p:nvCxnSpPr>
          <p:cNvPr id="393" name="Straight Arrow Connector 392">
            <a:extLst>
              <a:ext uri="{FF2B5EF4-FFF2-40B4-BE49-F238E27FC236}">
                <a16:creationId xmlns:a16="http://schemas.microsoft.com/office/drawing/2014/main" id="{7AB48FDD-C0C0-40BF-A50C-3E1E6425A989}"/>
              </a:ext>
            </a:extLst>
          </p:cNvPr>
          <p:cNvCxnSpPr>
            <a:cxnSpLocks/>
            <a:stCxn id="360" idx="1"/>
            <a:endCxn id="10" idx="3"/>
          </p:cNvCxnSpPr>
          <p:nvPr/>
        </p:nvCxnSpPr>
        <p:spPr>
          <a:xfrm flipH="1">
            <a:off x="5921576" y="870478"/>
            <a:ext cx="981203" cy="32722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5" name="Straight Arrow Connector 394">
            <a:extLst>
              <a:ext uri="{FF2B5EF4-FFF2-40B4-BE49-F238E27FC236}">
                <a16:creationId xmlns:a16="http://schemas.microsoft.com/office/drawing/2014/main" id="{67FE1965-202C-4845-B174-E95B3F7F8149}"/>
              </a:ext>
            </a:extLst>
          </p:cNvPr>
          <p:cNvCxnSpPr>
            <a:cxnSpLocks/>
            <a:stCxn id="250" idx="1"/>
            <a:endCxn id="10" idx="3"/>
          </p:cNvCxnSpPr>
          <p:nvPr/>
        </p:nvCxnSpPr>
        <p:spPr>
          <a:xfrm flipH="1">
            <a:off x="5921576" y="455421"/>
            <a:ext cx="976479" cy="74228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83" name="Rectangle 382">
            <a:extLst>
              <a:ext uri="{FF2B5EF4-FFF2-40B4-BE49-F238E27FC236}">
                <a16:creationId xmlns:a16="http://schemas.microsoft.com/office/drawing/2014/main" id="{F7A07F3B-92AE-4555-B3A2-A3950B2228FF}"/>
              </a:ext>
            </a:extLst>
          </p:cNvPr>
          <p:cNvSpPr/>
          <p:nvPr/>
        </p:nvSpPr>
        <p:spPr>
          <a:xfrm>
            <a:off x="13761385" y="8476797"/>
            <a:ext cx="231108" cy="198223"/>
          </a:xfrm>
          <a:prstGeom prst="rect">
            <a:avLst/>
          </a:prstGeom>
          <a:gradFill flip="none" rotWithShape="1">
            <a:gsLst>
              <a:gs pos="75000">
                <a:srgbClr val="F9ADDE"/>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85" name="Rectangle 384">
            <a:extLst>
              <a:ext uri="{FF2B5EF4-FFF2-40B4-BE49-F238E27FC236}">
                <a16:creationId xmlns:a16="http://schemas.microsoft.com/office/drawing/2014/main" id="{AC538AC9-3F97-4F1B-B916-74B659387395}"/>
              </a:ext>
            </a:extLst>
          </p:cNvPr>
          <p:cNvSpPr/>
          <p:nvPr/>
        </p:nvSpPr>
        <p:spPr>
          <a:xfrm>
            <a:off x="14040620" y="4188563"/>
            <a:ext cx="231108" cy="198223"/>
          </a:xfrm>
          <a:prstGeom prst="rect">
            <a:avLst/>
          </a:prstGeom>
          <a:gradFill flip="none" rotWithShape="1">
            <a:gsLst>
              <a:gs pos="75000">
                <a:srgbClr val="F9ADDE"/>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cxnSp>
        <p:nvCxnSpPr>
          <p:cNvPr id="402" name="Straight Arrow Connector 401">
            <a:extLst>
              <a:ext uri="{FF2B5EF4-FFF2-40B4-BE49-F238E27FC236}">
                <a16:creationId xmlns:a16="http://schemas.microsoft.com/office/drawing/2014/main" id="{841BBF36-EBC4-4E03-8277-FC7ACCB0FB87}"/>
              </a:ext>
            </a:extLst>
          </p:cNvPr>
          <p:cNvCxnSpPr>
            <a:cxnSpLocks/>
            <a:stCxn id="360" idx="1"/>
            <a:endCxn id="139" idx="3"/>
          </p:cNvCxnSpPr>
          <p:nvPr/>
        </p:nvCxnSpPr>
        <p:spPr>
          <a:xfrm flipH="1">
            <a:off x="6009135" y="870478"/>
            <a:ext cx="893644" cy="8210833"/>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07" name="Straight Arrow Connector 406">
            <a:extLst>
              <a:ext uri="{FF2B5EF4-FFF2-40B4-BE49-F238E27FC236}">
                <a16:creationId xmlns:a16="http://schemas.microsoft.com/office/drawing/2014/main" id="{0C363ED8-F144-4BDD-ABA7-D545496B7849}"/>
              </a:ext>
            </a:extLst>
          </p:cNvPr>
          <p:cNvCxnSpPr>
            <a:cxnSpLocks/>
            <a:stCxn id="361" idx="1"/>
            <a:endCxn id="11" idx="3"/>
          </p:cNvCxnSpPr>
          <p:nvPr/>
        </p:nvCxnSpPr>
        <p:spPr>
          <a:xfrm flipH="1">
            <a:off x="5997054" y="1277475"/>
            <a:ext cx="907066" cy="4188249"/>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10" name="Straight Arrow Connector 409">
            <a:extLst>
              <a:ext uri="{FF2B5EF4-FFF2-40B4-BE49-F238E27FC236}">
                <a16:creationId xmlns:a16="http://schemas.microsoft.com/office/drawing/2014/main" id="{20E64EC8-AC1F-4C3F-8A9E-4887094F87A4}"/>
              </a:ext>
            </a:extLst>
          </p:cNvPr>
          <p:cNvCxnSpPr>
            <a:cxnSpLocks/>
            <a:endCxn id="11" idx="3"/>
          </p:cNvCxnSpPr>
          <p:nvPr/>
        </p:nvCxnSpPr>
        <p:spPr>
          <a:xfrm flipH="1">
            <a:off x="5997054" y="2011358"/>
            <a:ext cx="615078" cy="3454366"/>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13" name="Straight Arrow Connector 412">
            <a:extLst>
              <a:ext uri="{FF2B5EF4-FFF2-40B4-BE49-F238E27FC236}">
                <a16:creationId xmlns:a16="http://schemas.microsoft.com/office/drawing/2014/main" id="{F6D4102C-BE6A-48DB-8CDC-75C549234FCE}"/>
              </a:ext>
            </a:extLst>
          </p:cNvPr>
          <p:cNvCxnSpPr>
            <a:cxnSpLocks/>
            <a:stCxn id="250" idx="1"/>
            <a:endCxn id="11" idx="3"/>
          </p:cNvCxnSpPr>
          <p:nvPr/>
        </p:nvCxnSpPr>
        <p:spPr>
          <a:xfrm flipH="1">
            <a:off x="5997054" y="455421"/>
            <a:ext cx="901001" cy="5010303"/>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416" name="Rectangle 415">
            <a:extLst>
              <a:ext uri="{FF2B5EF4-FFF2-40B4-BE49-F238E27FC236}">
                <a16:creationId xmlns:a16="http://schemas.microsoft.com/office/drawing/2014/main" id="{8DA2148D-63FE-4393-B03C-FBEBA5B1C916}"/>
              </a:ext>
            </a:extLst>
          </p:cNvPr>
          <p:cNvSpPr/>
          <p:nvPr/>
        </p:nvSpPr>
        <p:spPr>
          <a:xfrm>
            <a:off x="6892886" y="11677107"/>
            <a:ext cx="5400000" cy="198223"/>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50">
                <a:solidFill>
                  <a:schemeClr val="tx1"/>
                </a:solidFill>
                <a:ea typeface="Calibri" panose="020F0502020204030204" pitchFamily="34" charset="0"/>
              </a:rPr>
              <a:t>Developing plans for system ICS governance and commissioning  capability</a:t>
            </a:r>
          </a:p>
        </p:txBody>
      </p:sp>
      <p:sp>
        <p:nvSpPr>
          <p:cNvPr id="417" name="Rectangle 416">
            <a:extLst>
              <a:ext uri="{FF2B5EF4-FFF2-40B4-BE49-F238E27FC236}">
                <a16:creationId xmlns:a16="http://schemas.microsoft.com/office/drawing/2014/main" id="{D3761965-2477-4115-9006-5D084C606EF2}"/>
              </a:ext>
            </a:extLst>
          </p:cNvPr>
          <p:cNvSpPr/>
          <p:nvPr/>
        </p:nvSpPr>
        <p:spPr>
          <a:xfrm>
            <a:off x="6908491" y="11922841"/>
            <a:ext cx="5400000" cy="198223"/>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50">
                <a:solidFill>
                  <a:schemeClr val="tx1"/>
                </a:solidFill>
                <a:ea typeface="Calibri" panose="020F0502020204030204" pitchFamily="34" charset="0"/>
              </a:rPr>
              <a:t>Managing emerging external system pressures on Directorates resources </a:t>
            </a:r>
          </a:p>
        </p:txBody>
      </p:sp>
      <p:sp>
        <p:nvSpPr>
          <p:cNvPr id="428" name="Rectangle 427">
            <a:extLst>
              <a:ext uri="{FF2B5EF4-FFF2-40B4-BE49-F238E27FC236}">
                <a16:creationId xmlns:a16="http://schemas.microsoft.com/office/drawing/2014/main" id="{04433E64-1593-412E-B3C5-FACB56F122E0}"/>
              </a:ext>
            </a:extLst>
          </p:cNvPr>
          <p:cNvSpPr/>
          <p:nvPr/>
        </p:nvSpPr>
        <p:spPr>
          <a:xfrm>
            <a:off x="12374667" y="11623486"/>
            <a:ext cx="231108" cy="19822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430" name="Rectangle 429">
            <a:extLst>
              <a:ext uri="{FF2B5EF4-FFF2-40B4-BE49-F238E27FC236}">
                <a16:creationId xmlns:a16="http://schemas.microsoft.com/office/drawing/2014/main" id="{525C3412-1A4F-4E93-928A-5991EE1A9AF2}"/>
              </a:ext>
            </a:extLst>
          </p:cNvPr>
          <p:cNvSpPr/>
          <p:nvPr/>
        </p:nvSpPr>
        <p:spPr>
          <a:xfrm>
            <a:off x="12382691" y="11891386"/>
            <a:ext cx="231108" cy="19822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cxnSp>
        <p:nvCxnSpPr>
          <p:cNvPr id="431" name="Straight Arrow Connector 430">
            <a:extLst>
              <a:ext uri="{FF2B5EF4-FFF2-40B4-BE49-F238E27FC236}">
                <a16:creationId xmlns:a16="http://schemas.microsoft.com/office/drawing/2014/main" id="{2B414C00-E83C-4598-8F98-B156DEF63D9D}"/>
              </a:ext>
            </a:extLst>
          </p:cNvPr>
          <p:cNvCxnSpPr>
            <a:cxnSpLocks/>
            <a:stCxn id="416" idx="1"/>
            <a:endCxn id="146" idx="3"/>
          </p:cNvCxnSpPr>
          <p:nvPr/>
        </p:nvCxnSpPr>
        <p:spPr>
          <a:xfrm flipH="1" flipV="1">
            <a:off x="5997007" y="11582626"/>
            <a:ext cx="895879" cy="1935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2" name="Straight Arrow Connector 431">
            <a:extLst>
              <a:ext uri="{FF2B5EF4-FFF2-40B4-BE49-F238E27FC236}">
                <a16:creationId xmlns:a16="http://schemas.microsoft.com/office/drawing/2014/main" id="{FA5A0DC1-B1B0-4E1F-9EF0-E0DF64F676E8}"/>
              </a:ext>
            </a:extLst>
          </p:cNvPr>
          <p:cNvCxnSpPr>
            <a:cxnSpLocks/>
            <a:stCxn id="417" idx="1"/>
            <a:endCxn id="146" idx="3"/>
          </p:cNvCxnSpPr>
          <p:nvPr/>
        </p:nvCxnSpPr>
        <p:spPr>
          <a:xfrm flipH="1" flipV="1">
            <a:off x="5997007" y="11582626"/>
            <a:ext cx="911484" cy="43932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4" name="Straight Arrow Connector 433">
            <a:extLst>
              <a:ext uri="{FF2B5EF4-FFF2-40B4-BE49-F238E27FC236}">
                <a16:creationId xmlns:a16="http://schemas.microsoft.com/office/drawing/2014/main" id="{2EC67654-AF69-47B7-90EF-9B701114B79C}"/>
              </a:ext>
            </a:extLst>
          </p:cNvPr>
          <p:cNvCxnSpPr>
            <a:cxnSpLocks/>
            <a:stCxn id="477" idx="1"/>
            <a:endCxn id="11" idx="3"/>
          </p:cNvCxnSpPr>
          <p:nvPr/>
        </p:nvCxnSpPr>
        <p:spPr>
          <a:xfrm flipH="1" flipV="1">
            <a:off x="5997054" y="5465724"/>
            <a:ext cx="916973" cy="22176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7" name="Straight Arrow Connector 436">
            <a:extLst>
              <a:ext uri="{FF2B5EF4-FFF2-40B4-BE49-F238E27FC236}">
                <a16:creationId xmlns:a16="http://schemas.microsoft.com/office/drawing/2014/main" id="{37BBD354-7711-4FA7-96E6-80458B15C7D1}"/>
              </a:ext>
            </a:extLst>
          </p:cNvPr>
          <p:cNvCxnSpPr>
            <a:cxnSpLocks/>
            <a:stCxn id="31" idx="1"/>
            <a:endCxn id="10" idx="3"/>
          </p:cNvCxnSpPr>
          <p:nvPr/>
        </p:nvCxnSpPr>
        <p:spPr>
          <a:xfrm flipH="1" flipV="1">
            <a:off x="5921576" y="1197702"/>
            <a:ext cx="972628" cy="136494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12" name="Rectangle 411">
            <a:extLst>
              <a:ext uri="{FF2B5EF4-FFF2-40B4-BE49-F238E27FC236}">
                <a16:creationId xmlns:a16="http://schemas.microsoft.com/office/drawing/2014/main" id="{C0001EAF-64DA-4D70-99C1-54B687DE1381}"/>
              </a:ext>
            </a:extLst>
          </p:cNvPr>
          <p:cNvSpPr/>
          <p:nvPr/>
        </p:nvSpPr>
        <p:spPr>
          <a:xfrm>
            <a:off x="13753473" y="9902483"/>
            <a:ext cx="231108" cy="19822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439" name="Rectangle 438">
            <a:extLst>
              <a:ext uri="{FF2B5EF4-FFF2-40B4-BE49-F238E27FC236}">
                <a16:creationId xmlns:a16="http://schemas.microsoft.com/office/drawing/2014/main" id="{83511C0C-BBBA-4A8E-82AF-A09D6E66D0B9}"/>
              </a:ext>
            </a:extLst>
          </p:cNvPr>
          <p:cNvSpPr/>
          <p:nvPr/>
        </p:nvSpPr>
        <p:spPr>
          <a:xfrm>
            <a:off x="4249573" y="3827280"/>
            <a:ext cx="1728000" cy="900000"/>
          </a:xfrm>
          <a:prstGeom prst="rect">
            <a:avLst/>
          </a:prstGeom>
          <a:solidFill>
            <a:schemeClr val="accent6">
              <a:lumMod val="20000"/>
              <a:lumOff val="80000"/>
            </a:schemeClr>
          </a:solidFill>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a:solidFill>
                  <a:schemeClr val="tx1"/>
                </a:solidFill>
              </a:rPr>
              <a:t>Service User Outcomes</a:t>
            </a:r>
          </a:p>
        </p:txBody>
      </p:sp>
      <p:sp>
        <p:nvSpPr>
          <p:cNvPr id="435" name="Rectangle 434">
            <a:extLst>
              <a:ext uri="{FF2B5EF4-FFF2-40B4-BE49-F238E27FC236}">
                <a16:creationId xmlns:a16="http://schemas.microsoft.com/office/drawing/2014/main" id="{2B3CAB3A-C1B0-4352-8216-9C6ECBA077D1}"/>
              </a:ext>
            </a:extLst>
          </p:cNvPr>
          <p:cNvSpPr/>
          <p:nvPr/>
        </p:nvSpPr>
        <p:spPr>
          <a:xfrm>
            <a:off x="6895418" y="2757758"/>
            <a:ext cx="5400000" cy="737380"/>
          </a:xfrm>
          <a:prstGeom prst="rect">
            <a:avLst/>
          </a:prstGeom>
          <a:solidFill>
            <a:schemeClr val="bg1">
              <a:lumMod val="9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sz="1250" dirty="0">
                <a:solidFill>
                  <a:schemeClr val="tx1"/>
                </a:solidFill>
              </a:rPr>
              <a:t>New Developments ( Crisis services, Rehab, Perinatal, Dementia, LD service, review, Inpatient MH improvement, Integrated Discharge Hubs, IAPT,  Neuro pathway, CAMHS,, Single point of Access, SCYPS, ASD, ADHD</a:t>
            </a:r>
            <a:r>
              <a:rPr lang="en-GB" sz="1250">
                <a:solidFill>
                  <a:schemeClr val="tx1"/>
                </a:solidFill>
              </a:rPr>
              <a:t>, Eating </a:t>
            </a:r>
            <a:r>
              <a:rPr lang="en-GB" sz="1250" dirty="0">
                <a:solidFill>
                  <a:schemeClr val="tx1"/>
                </a:solidFill>
              </a:rPr>
              <a:t>Disorders, Primary Care service standards, PCN prospectus) </a:t>
            </a:r>
          </a:p>
        </p:txBody>
      </p:sp>
      <p:sp>
        <p:nvSpPr>
          <p:cNvPr id="441" name="Rectangle 440">
            <a:extLst>
              <a:ext uri="{FF2B5EF4-FFF2-40B4-BE49-F238E27FC236}">
                <a16:creationId xmlns:a16="http://schemas.microsoft.com/office/drawing/2014/main" id="{2EB5FEE9-C01B-464E-9406-E14BDBDDE002}"/>
              </a:ext>
            </a:extLst>
          </p:cNvPr>
          <p:cNvSpPr/>
          <p:nvPr/>
        </p:nvSpPr>
        <p:spPr>
          <a:xfrm>
            <a:off x="14041410" y="2908343"/>
            <a:ext cx="231108" cy="19822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cxnSp>
        <p:nvCxnSpPr>
          <p:cNvPr id="442" name="Straight Arrow Connector 441">
            <a:extLst>
              <a:ext uri="{FF2B5EF4-FFF2-40B4-BE49-F238E27FC236}">
                <a16:creationId xmlns:a16="http://schemas.microsoft.com/office/drawing/2014/main" id="{785B7A15-E7AE-43FC-ADDD-E49FAE791E7A}"/>
              </a:ext>
            </a:extLst>
          </p:cNvPr>
          <p:cNvCxnSpPr>
            <a:cxnSpLocks/>
            <a:stCxn id="3" idx="1"/>
            <a:endCxn id="439" idx="3"/>
          </p:cNvCxnSpPr>
          <p:nvPr/>
        </p:nvCxnSpPr>
        <p:spPr>
          <a:xfrm flipH="1" flipV="1">
            <a:off x="5977573" y="4277280"/>
            <a:ext cx="929399" cy="17327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4" name="Straight Arrow Connector 443">
            <a:extLst>
              <a:ext uri="{FF2B5EF4-FFF2-40B4-BE49-F238E27FC236}">
                <a16:creationId xmlns:a16="http://schemas.microsoft.com/office/drawing/2014/main" id="{485A2CBD-CAE0-48AA-9997-097E08BA87A8}"/>
              </a:ext>
            </a:extLst>
          </p:cNvPr>
          <p:cNvCxnSpPr>
            <a:cxnSpLocks/>
            <a:stCxn id="35" idx="1"/>
            <a:endCxn id="439" idx="3"/>
          </p:cNvCxnSpPr>
          <p:nvPr/>
        </p:nvCxnSpPr>
        <p:spPr>
          <a:xfrm flipH="1">
            <a:off x="5977573" y="3962343"/>
            <a:ext cx="924987" cy="31493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45" name="Rectangle 444">
            <a:extLst>
              <a:ext uri="{FF2B5EF4-FFF2-40B4-BE49-F238E27FC236}">
                <a16:creationId xmlns:a16="http://schemas.microsoft.com/office/drawing/2014/main" id="{6ED419A5-0397-43CA-A546-750B4C826628}"/>
              </a:ext>
            </a:extLst>
          </p:cNvPr>
          <p:cNvSpPr/>
          <p:nvPr/>
        </p:nvSpPr>
        <p:spPr>
          <a:xfrm>
            <a:off x="14320890" y="4186942"/>
            <a:ext cx="231108" cy="1982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447" name="Rectangle 446">
            <a:extLst>
              <a:ext uri="{FF2B5EF4-FFF2-40B4-BE49-F238E27FC236}">
                <a16:creationId xmlns:a16="http://schemas.microsoft.com/office/drawing/2014/main" id="{435213B5-4E19-47A4-A446-690645B2F9D3}"/>
              </a:ext>
            </a:extLst>
          </p:cNvPr>
          <p:cNvSpPr/>
          <p:nvPr/>
        </p:nvSpPr>
        <p:spPr>
          <a:xfrm>
            <a:off x="13470058" y="7558204"/>
            <a:ext cx="231108" cy="19822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28" name="Rectangle 327">
            <a:extLst>
              <a:ext uri="{FF2B5EF4-FFF2-40B4-BE49-F238E27FC236}">
                <a16:creationId xmlns:a16="http://schemas.microsoft.com/office/drawing/2014/main" id="{9B1E9933-DD9D-44DE-8E38-2934DF754027}"/>
              </a:ext>
            </a:extLst>
          </p:cNvPr>
          <p:cNvSpPr/>
          <p:nvPr/>
        </p:nvSpPr>
        <p:spPr>
          <a:xfrm>
            <a:off x="14321969" y="2910688"/>
            <a:ext cx="231108" cy="1982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29" name="Rectangle 328">
            <a:extLst>
              <a:ext uri="{FF2B5EF4-FFF2-40B4-BE49-F238E27FC236}">
                <a16:creationId xmlns:a16="http://schemas.microsoft.com/office/drawing/2014/main" id="{029B788E-996F-4C2A-B34A-DB0964BF9961}"/>
              </a:ext>
            </a:extLst>
          </p:cNvPr>
          <p:cNvSpPr/>
          <p:nvPr/>
        </p:nvSpPr>
        <p:spPr>
          <a:xfrm>
            <a:off x="13754425" y="685464"/>
            <a:ext cx="231108" cy="1982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37" name="Rectangle 336">
            <a:extLst>
              <a:ext uri="{FF2B5EF4-FFF2-40B4-BE49-F238E27FC236}">
                <a16:creationId xmlns:a16="http://schemas.microsoft.com/office/drawing/2014/main" id="{42465340-C9A5-4D7F-89F5-5C97B35CFDCA}"/>
              </a:ext>
            </a:extLst>
          </p:cNvPr>
          <p:cNvSpPr/>
          <p:nvPr/>
        </p:nvSpPr>
        <p:spPr>
          <a:xfrm>
            <a:off x="6907450" y="12167574"/>
            <a:ext cx="5400000" cy="198223"/>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50">
                <a:solidFill>
                  <a:schemeClr val="tx1"/>
                </a:solidFill>
                <a:ea typeface="Calibri" panose="020F0502020204030204" pitchFamily="34" charset="0"/>
              </a:rPr>
              <a:t>Contract KPI reviews</a:t>
            </a:r>
          </a:p>
        </p:txBody>
      </p:sp>
      <p:sp>
        <p:nvSpPr>
          <p:cNvPr id="339" name="Rectangle 338">
            <a:extLst>
              <a:ext uri="{FF2B5EF4-FFF2-40B4-BE49-F238E27FC236}">
                <a16:creationId xmlns:a16="http://schemas.microsoft.com/office/drawing/2014/main" id="{D918EAD3-33F0-4A00-AEAC-AF816AD612C8}"/>
              </a:ext>
            </a:extLst>
          </p:cNvPr>
          <p:cNvSpPr/>
          <p:nvPr/>
        </p:nvSpPr>
        <p:spPr>
          <a:xfrm>
            <a:off x="12380725" y="12136310"/>
            <a:ext cx="231108" cy="19822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47" name="Rectangle 346">
            <a:extLst>
              <a:ext uri="{FF2B5EF4-FFF2-40B4-BE49-F238E27FC236}">
                <a16:creationId xmlns:a16="http://schemas.microsoft.com/office/drawing/2014/main" id="{7D92A017-1AE4-434F-A870-82FFE479B299}"/>
              </a:ext>
            </a:extLst>
          </p:cNvPr>
          <p:cNvSpPr/>
          <p:nvPr/>
        </p:nvSpPr>
        <p:spPr>
          <a:xfrm>
            <a:off x="14063309" y="8466909"/>
            <a:ext cx="231108" cy="1982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59" name="Rectangle 358">
            <a:extLst>
              <a:ext uri="{FF2B5EF4-FFF2-40B4-BE49-F238E27FC236}">
                <a16:creationId xmlns:a16="http://schemas.microsoft.com/office/drawing/2014/main" id="{9A66CBCD-0888-411C-B659-0C2595FFA0DE}"/>
              </a:ext>
            </a:extLst>
          </p:cNvPr>
          <p:cNvSpPr/>
          <p:nvPr/>
        </p:nvSpPr>
        <p:spPr>
          <a:xfrm>
            <a:off x="13736081" y="8194255"/>
            <a:ext cx="231108" cy="19822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65" name="Rectangle 364">
            <a:extLst>
              <a:ext uri="{FF2B5EF4-FFF2-40B4-BE49-F238E27FC236}">
                <a16:creationId xmlns:a16="http://schemas.microsoft.com/office/drawing/2014/main" id="{23E4B034-E4DE-4DA6-906C-E35F0ABB367A}"/>
              </a:ext>
            </a:extLst>
          </p:cNvPr>
          <p:cNvSpPr/>
          <p:nvPr/>
        </p:nvSpPr>
        <p:spPr>
          <a:xfrm>
            <a:off x="14012550" y="8192233"/>
            <a:ext cx="231108" cy="1982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67" name="Rectangle 366">
            <a:extLst>
              <a:ext uri="{FF2B5EF4-FFF2-40B4-BE49-F238E27FC236}">
                <a16:creationId xmlns:a16="http://schemas.microsoft.com/office/drawing/2014/main" id="{8005F98A-4F69-4FFE-83CF-2E0900FCD661}"/>
              </a:ext>
            </a:extLst>
          </p:cNvPr>
          <p:cNvSpPr/>
          <p:nvPr/>
        </p:nvSpPr>
        <p:spPr>
          <a:xfrm>
            <a:off x="13729377" y="11005045"/>
            <a:ext cx="231108" cy="19822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69" name="Rectangle 368">
            <a:extLst>
              <a:ext uri="{FF2B5EF4-FFF2-40B4-BE49-F238E27FC236}">
                <a16:creationId xmlns:a16="http://schemas.microsoft.com/office/drawing/2014/main" id="{0587D0E3-8BEA-42DF-8B09-2A415FAAC4ED}"/>
              </a:ext>
            </a:extLst>
          </p:cNvPr>
          <p:cNvSpPr/>
          <p:nvPr/>
        </p:nvSpPr>
        <p:spPr>
          <a:xfrm>
            <a:off x="12651055" y="12479149"/>
            <a:ext cx="231108" cy="198223"/>
          </a:xfrm>
          <a:prstGeom prst="rect">
            <a:avLst/>
          </a:prstGeom>
          <a:solidFill>
            <a:srgbClr val="F9ADD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71" name="Rectangle 370">
            <a:extLst>
              <a:ext uri="{FF2B5EF4-FFF2-40B4-BE49-F238E27FC236}">
                <a16:creationId xmlns:a16="http://schemas.microsoft.com/office/drawing/2014/main" id="{CE86B64B-93B2-4AB5-B656-7E79A42B8278}"/>
              </a:ext>
            </a:extLst>
          </p:cNvPr>
          <p:cNvSpPr/>
          <p:nvPr/>
        </p:nvSpPr>
        <p:spPr>
          <a:xfrm>
            <a:off x="13999152" y="11284445"/>
            <a:ext cx="231108" cy="19822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87" name="Rectangle 386">
            <a:extLst>
              <a:ext uri="{FF2B5EF4-FFF2-40B4-BE49-F238E27FC236}">
                <a16:creationId xmlns:a16="http://schemas.microsoft.com/office/drawing/2014/main" id="{52184C5A-6FB4-4DF9-99A5-58CC52BF7DD3}"/>
              </a:ext>
            </a:extLst>
          </p:cNvPr>
          <p:cNvSpPr/>
          <p:nvPr/>
        </p:nvSpPr>
        <p:spPr>
          <a:xfrm>
            <a:off x="12917755" y="12123439"/>
            <a:ext cx="231108" cy="1982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392" name="Rectangle 391">
            <a:extLst>
              <a:ext uri="{FF2B5EF4-FFF2-40B4-BE49-F238E27FC236}">
                <a16:creationId xmlns:a16="http://schemas.microsoft.com/office/drawing/2014/main" id="{95240812-B92A-4CBC-8578-94BA46345E5A}"/>
              </a:ext>
            </a:extLst>
          </p:cNvPr>
          <p:cNvSpPr/>
          <p:nvPr/>
        </p:nvSpPr>
        <p:spPr>
          <a:xfrm>
            <a:off x="12647425" y="12125096"/>
            <a:ext cx="231108" cy="1982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443" name="Rectangle 442">
            <a:extLst>
              <a:ext uri="{FF2B5EF4-FFF2-40B4-BE49-F238E27FC236}">
                <a16:creationId xmlns:a16="http://schemas.microsoft.com/office/drawing/2014/main" id="{56967D20-3962-4040-A2D1-33E8B8764236}"/>
              </a:ext>
            </a:extLst>
          </p:cNvPr>
          <p:cNvSpPr/>
          <p:nvPr/>
        </p:nvSpPr>
        <p:spPr>
          <a:xfrm>
            <a:off x="13202155" y="12116710"/>
            <a:ext cx="231108" cy="198223"/>
          </a:xfrm>
          <a:prstGeom prst="rect">
            <a:avLst/>
          </a:prstGeom>
          <a:solidFill>
            <a:srgbClr val="F343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446" name="Rectangle 445">
            <a:extLst>
              <a:ext uri="{FF2B5EF4-FFF2-40B4-BE49-F238E27FC236}">
                <a16:creationId xmlns:a16="http://schemas.microsoft.com/office/drawing/2014/main" id="{60B1E7B5-03E5-4527-8879-6D3E5370945E}"/>
              </a:ext>
            </a:extLst>
          </p:cNvPr>
          <p:cNvSpPr/>
          <p:nvPr/>
        </p:nvSpPr>
        <p:spPr>
          <a:xfrm>
            <a:off x="13472882" y="12111698"/>
            <a:ext cx="231108" cy="19822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448" name="Rectangle 447">
            <a:extLst>
              <a:ext uri="{FF2B5EF4-FFF2-40B4-BE49-F238E27FC236}">
                <a16:creationId xmlns:a16="http://schemas.microsoft.com/office/drawing/2014/main" id="{50267F02-022B-4F3C-9441-D81E781F3B4A}"/>
              </a:ext>
            </a:extLst>
          </p:cNvPr>
          <p:cNvSpPr/>
          <p:nvPr/>
        </p:nvSpPr>
        <p:spPr>
          <a:xfrm>
            <a:off x="13746160" y="12106870"/>
            <a:ext cx="231108" cy="19822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449" name="Rectangle 448">
            <a:extLst>
              <a:ext uri="{FF2B5EF4-FFF2-40B4-BE49-F238E27FC236}">
                <a16:creationId xmlns:a16="http://schemas.microsoft.com/office/drawing/2014/main" id="{A903F868-AB7C-49F7-8AD2-64487529C4EE}"/>
              </a:ext>
            </a:extLst>
          </p:cNvPr>
          <p:cNvSpPr/>
          <p:nvPr/>
        </p:nvSpPr>
        <p:spPr>
          <a:xfrm>
            <a:off x="14017801" y="12096111"/>
            <a:ext cx="231108" cy="19822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450" name="Rectangle 449">
            <a:extLst>
              <a:ext uri="{FF2B5EF4-FFF2-40B4-BE49-F238E27FC236}">
                <a16:creationId xmlns:a16="http://schemas.microsoft.com/office/drawing/2014/main" id="{E40D8518-F0AD-408F-8F02-CBE2BCECA237}"/>
              </a:ext>
            </a:extLst>
          </p:cNvPr>
          <p:cNvSpPr/>
          <p:nvPr/>
        </p:nvSpPr>
        <p:spPr>
          <a:xfrm>
            <a:off x="14288528" y="12093829"/>
            <a:ext cx="231108" cy="198223"/>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451" name="Rectangle 450">
            <a:extLst>
              <a:ext uri="{FF2B5EF4-FFF2-40B4-BE49-F238E27FC236}">
                <a16:creationId xmlns:a16="http://schemas.microsoft.com/office/drawing/2014/main" id="{E7C726AE-7957-4885-94AB-4CB56D63ABCA}"/>
              </a:ext>
            </a:extLst>
          </p:cNvPr>
          <p:cNvSpPr/>
          <p:nvPr/>
        </p:nvSpPr>
        <p:spPr>
          <a:xfrm>
            <a:off x="130589" y="4762182"/>
            <a:ext cx="231108" cy="198223"/>
          </a:xfrm>
          <a:prstGeom prst="rect">
            <a:avLst/>
          </a:prstGeom>
          <a:gradFill>
            <a:gsLst>
              <a:gs pos="0">
                <a:schemeClr val="accent2">
                  <a:lumMod val="75000"/>
                </a:schemeClr>
              </a:gs>
              <a:gs pos="72000">
                <a:srgbClr val="00B050"/>
              </a:gs>
              <a:gs pos="83000">
                <a:schemeClr val="accent1">
                  <a:lumMod val="45000"/>
                  <a:lumOff val="55000"/>
                </a:schemeClr>
              </a:gs>
              <a:gs pos="61235">
                <a:srgbClr val="B1A8D7"/>
              </a:gs>
              <a:gs pos="97279">
                <a:schemeClr val="accent1">
                  <a:lumMod val="45000"/>
                  <a:lumOff val="55000"/>
                </a:schemeClr>
              </a:gs>
              <a:gs pos="96000">
                <a:srgbClr val="92D050"/>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a:p>
        </p:txBody>
      </p:sp>
      <p:sp>
        <p:nvSpPr>
          <p:cNvPr id="452" name="TextBox 451">
            <a:extLst>
              <a:ext uri="{FF2B5EF4-FFF2-40B4-BE49-F238E27FC236}">
                <a16:creationId xmlns:a16="http://schemas.microsoft.com/office/drawing/2014/main" id="{1722631E-ACBA-4549-884D-0E9D2B9D09C0}"/>
              </a:ext>
            </a:extLst>
          </p:cNvPr>
          <p:cNvSpPr txBox="1"/>
          <p:nvPr/>
        </p:nvSpPr>
        <p:spPr>
          <a:xfrm>
            <a:off x="328981" y="4717930"/>
            <a:ext cx="1324602" cy="261610"/>
          </a:xfrm>
          <a:prstGeom prst="rect">
            <a:avLst/>
          </a:prstGeom>
          <a:noFill/>
        </p:spPr>
        <p:txBody>
          <a:bodyPr wrap="square" rtlCol="0">
            <a:spAutoFit/>
          </a:bodyPr>
          <a:lstStyle/>
          <a:p>
            <a:r>
              <a:rPr lang="en-GB" sz="1100"/>
              <a:t>Communication</a:t>
            </a:r>
          </a:p>
        </p:txBody>
      </p:sp>
      <p:cxnSp>
        <p:nvCxnSpPr>
          <p:cNvPr id="400" name="Straight Arrow Connector 399">
            <a:extLst>
              <a:ext uri="{FF2B5EF4-FFF2-40B4-BE49-F238E27FC236}">
                <a16:creationId xmlns:a16="http://schemas.microsoft.com/office/drawing/2014/main" id="{E0811AB4-1CF0-4A18-8BED-015024715F8F}"/>
              </a:ext>
            </a:extLst>
          </p:cNvPr>
          <p:cNvCxnSpPr>
            <a:cxnSpLocks/>
            <a:stCxn id="439" idx="1"/>
            <a:endCxn id="147" idx="3"/>
          </p:cNvCxnSpPr>
          <p:nvPr/>
        </p:nvCxnSpPr>
        <p:spPr>
          <a:xfrm flipH="1" flipV="1">
            <a:off x="3727948" y="3105171"/>
            <a:ext cx="521625" cy="117210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77" name="Rectangle 476">
            <a:extLst>
              <a:ext uri="{FF2B5EF4-FFF2-40B4-BE49-F238E27FC236}">
                <a16:creationId xmlns:a16="http://schemas.microsoft.com/office/drawing/2014/main" id="{3F5197D6-84BF-4ABA-BC10-A441678BC09E}"/>
              </a:ext>
            </a:extLst>
          </p:cNvPr>
          <p:cNvSpPr/>
          <p:nvPr/>
        </p:nvSpPr>
        <p:spPr>
          <a:xfrm>
            <a:off x="6914027" y="5588381"/>
            <a:ext cx="5400000" cy="198223"/>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50">
                <a:solidFill>
                  <a:schemeClr val="tx1"/>
                </a:solidFill>
              </a:rPr>
              <a:t>Reduce anxiety, agency staff, improve safety &amp; Trauma informed care</a:t>
            </a:r>
          </a:p>
        </p:txBody>
      </p:sp>
      <p:sp>
        <p:nvSpPr>
          <p:cNvPr id="478" name="Rectangle 477">
            <a:extLst>
              <a:ext uri="{FF2B5EF4-FFF2-40B4-BE49-F238E27FC236}">
                <a16:creationId xmlns:a16="http://schemas.microsoft.com/office/drawing/2014/main" id="{CA023CD9-4160-442D-AD25-A0E2BBAB2292}"/>
              </a:ext>
            </a:extLst>
          </p:cNvPr>
          <p:cNvSpPr/>
          <p:nvPr/>
        </p:nvSpPr>
        <p:spPr>
          <a:xfrm>
            <a:off x="12392062" y="5575562"/>
            <a:ext cx="231108" cy="1982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479" name="Rectangle 478">
            <a:extLst>
              <a:ext uri="{FF2B5EF4-FFF2-40B4-BE49-F238E27FC236}">
                <a16:creationId xmlns:a16="http://schemas.microsoft.com/office/drawing/2014/main" id="{A0B5ED64-1A67-419E-8352-37C45BA12E2F}"/>
              </a:ext>
            </a:extLst>
          </p:cNvPr>
          <p:cNvSpPr/>
          <p:nvPr/>
        </p:nvSpPr>
        <p:spPr>
          <a:xfrm>
            <a:off x="12941324" y="5568119"/>
            <a:ext cx="231108" cy="19822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483" name="Rectangle 482">
            <a:extLst>
              <a:ext uri="{FF2B5EF4-FFF2-40B4-BE49-F238E27FC236}">
                <a16:creationId xmlns:a16="http://schemas.microsoft.com/office/drawing/2014/main" id="{A5AEB5E3-AF9C-4249-97E3-6F5E7CF0212F}"/>
              </a:ext>
            </a:extLst>
          </p:cNvPr>
          <p:cNvSpPr/>
          <p:nvPr/>
        </p:nvSpPr>
        <p:spPr>
          <a:xfrm>
            <a:off x="12667809" y="5568662"/>
            <a:ext cx="231108" cy="19822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490" name="Rectangle 489">
            <a:extLst>
              <a:ext uri="{FF2B5EF4-FFF2-40B4-BE49-F238E27FC236}">
                <a16:creationId xmlns:a16="http://schemas.microsoft.com/office/drawing/2014/main" id="{B4EFF5A7-8B0F-4134-A199-8FDBDE02F544}"/>
              </a:ext>
            </a:extLst>
          </p:cNvPr>
          <p:cNvSpPr/>
          <p:nvPr/>
        </p:nvSpPr>
        <p:spPr>
          <a:xfrm>
            <a:off x="6923632" y="5341496"/>
            <a:ext cx="5400000" cy="198223"/>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50">
                <a:solidFill>
                  <a:schemeClr val="tx1"/>
                </a:solidFill>
              </a:rPr>
              <a:t>Enjoying work programme, recuperation,  building QI capability </a:t>
            </a:r>
          </a:p>
        </p:txBody>
      </p:sp>
      <p:sp>
        <p:nvSpPr>
          <p:cNvPr id="493" name="Rectangle 492">
            <a:extLst>
              <a:ext uri="{FF2B5EF4-FFF2-40B4-BE49-F238E27FC236}">
                <a16:creationId xmlns:a16="http://schemas.microsoft.com/office/drawing/2014/main" id="{8277CEE7-E35C-4D92-9746-D7BB5B6EA448}"/>
              </a:ext>
            </a:extLst>
          </p:cNvPr>
          <p:cNvSpPr/>
          <p:nvPr/>
        </p:nvSpPr>
        <p:spPr>
          <a:xfrm>
            <a:off x="12393511" y="5299587"/>
            <a:ext cx="231108" cy="1982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496" name="Rectangle 495">
            <a:extLst>
              <a:ext uri="{FF2B5EF4-FFF2-40B4-BE49-F238E27FC236}">
                <a16:creationId xmlns:a16="http://schemas.microsoft.com/office/drawing/2014/main" id="{718C1FEC-5725-4D54-B775-26E73EC78EDA}"/>
              </a:ext>
            </a:extLst>
          </p:cNvPr>
          <p:cNvSpPr/>
          <p:nvPr/>
        </p:nvSpPr>
        <p:spPr>
          <a:xfrm>
            <a:off x="13214961" y="5564106"/>
            <a:ext cx="231108" cy="198223"/>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497" name="Rectangle 496">
            <a:extLst>
              <a:ext uri="{FF2B5EF4-FFF2-40B4-BE49-F238E27FC236}">
                <a16:creationId xmlns:a16="http://schemas.microsoft.com/office/drawing/2014/main" id="{F5D2D680-0BD1-49B7-AB96-E19222CEC722}"/>
              </a:ext>
            </a:extLst>
          </p:cNvPr>
          <p:cNvSpPr/>
          <p:nvPr/>
        </p:nvSpPr>
        <p:spPr>
          <a:xfrm>
            <a:off x="13490507" y="5558057"/>
            <a:ext cx="231108" cy="198223"/>
          </a:xfrm>
          <a:prstGeom prst="rect">
            <a:avLst/>
          </a:prstGeom>
          <a:solidFill>
            <a:srgbClr val="F343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498" name="Rectangle 497">
            <a:extLst>
              <a:ext uri="{FF2B5EF4-FFF2-40B4-BE49-F238E27FC236}">
                <a16:creationId xmlns:a16="http://schemas.microsoft.com/office/drawing/2014/main" id="{AFE4A76A-5A07-47ED-BCA5-8010AA4340B7}"/>
              </a:ext>
            </a:extLst>
          </p:cNvPr>
          <p:cNvSpPr/>
          <p:nvPr/>
        </p:nvSpPr>
        <p:spPr>
          <a:xfrm>
            <a:off x="6923632" y="5088076"/>
            <a:ext cx="5400000" cy="198223"/>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50">
                <a:solidFill>
                  <a:schemeClr val="tx1"/>
                </a:solidFill>
              </a:rPr>
              <a:t>Staff Recuperation </a:t>
            </a:r>
          </a:p>
        </p:txBody>
      </p:sp>
      <p:sp>
        <p:nvSpPr>
          <p:cNvPr id="499" name="Rectangle 498">
            <a:extLst>
              <a:ext uri="{FF2B5EF4-FFF2-40B4-BE49-F238E27FC236}">
                <a16:creationId xmlns:a16="http://schemas.microsoft.com/office/drawing/2014/main" id="{000A8FF8-4DD6-4267-944E-F6E08F1A08C2}"/>
              </a:ext>
            </a:extLst>
          </p:cNvPr>
          <p:cNvSpPr/>
          <p:nvPr/>
        </p:nvSpPr>
        <p:spPr>
          <a:xfrm>
            <a:off x="12410704" y="5047732"/>
            <a:ext cx="231108" cy="1982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500" name="Rectangle 499">
            <a:extLst>
              <a:ext uri="{FF2B5EF4-FFF2-40B4-BE49-F238E27FC236}">
                <a16:creationId xmlns:a16="http://schemas.microsoft.com/office/drawing/2014/main" id="{3A8411DA-D34D-4F8B-972A-144CA871A78A}"/>
              </a:ext>
            </a:extLst>
          </p:cNvPr>
          <p:cNvSpPr/>
          <p:nvPr/>
        </p:nvSpPr>
        <p:spPr>
          <a:xfrm>
            <a:off x="12683303" y="5042855"/>
            <a:ext cx="231108" cy="198223"/>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501" name="Rectangle 500">
            <a:extLst>
              <a:ext uri="{FF2B5EF4-FFF2-40B4-BE49-F238E27FC236}">
                <a16:creationId xmlns:a16="http://schemas.microsoft.com/office/drawing/2014/main" id="{FA475CFD-01CA-4E7C-8465-4FA95D8CF9E7}"/>
              </a:ext>
            </a:extLst>
          </p:cNvPr>
          <p:cNvSpPr/>
          <p:nvPr/>
        </p:nvSpPr>
        <p:spPr>
          <a:xfrm>
            <a:off x="12958322" y="5042855"/>
            <a:ext cx="231108" cy="19822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502" name="Rectangle 501">
            <a:extLst>
              <a:ext uri="{FF2B5EF4-FFF2-40B4-BE49-F238E27FC236}">
                <a16:creationId xmlns:a16="http://schemas.microsoft.com/office/drawing/2014/main" id="{D3AD2C3B-5835-49CC-89F9-4A52CB37D400}"/>
              </a:ext>
            </a:extLst>
          </p:cNvPr>
          <p:cNvSpPr/>
          <p:nvPr/>
        </p:nvSpPr>
        <p:spPr>
          <a:xfrm>
            <a:off x="13229401" y="5036306"/>
            <a:ext cx="231108" cy="1982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503" name="Rectangle 502">
            <a:extLst>
              <a:ext uri="{FF2B5EF4-FFF2-40B4-BE49-F238E27FC236}">
                <a16:creationId xmlns:a16="http://schemas.microsoft.com/office/drawing/2014/main" id="{2EBD3984-3961-4A71-992C-047E0ADA7576}"/>
              </a:ext>
            </a:extLst>
          </p:cNvPr>
          <p:cNvSpPr/>
          <p:nvPr/>
        </p:nvSpPr>
        <p:spPr>
          <a:xfrm>
            <a:off x="13501858" y="5033910"/>
            <a:ext cx="231108" cy="19822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504" name="Rectangle 503">
            <a:extLst>
              <a:ext uri="{FF2B5EF4-FFF2-40B4-BE49-F238E27FC236}">
                <a16:creationId xmlns:a16="http://schemas.microsoft.com/office/drawing/2014/main" id="{034A1553-B3FE-4458-AE8A-6988FD0F20BF}"/>
              </a:ext>
            </a:extLst>
          </p:cNvPr>
          <p:cNvSpPr/>
          <p:nvPr/>
        </p:nvSpPr>
        <p:spPr>
          <a:xfrm>
            <a:off x="13783503" y="5037404"/>
            <a:ext cx="231108" cy="198223"/>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505" name="Rectangle 504">
            <a:extLst>
              <a:ext uri="{FF2B5EF4-FFF2-40B4-BE49-F238E27FC236}">
                <a16:creationId xmlns:a16="http://schemas.microsoft.com/office/drawing/2014/main" id="{A5FB868F-CA06-410E-A289-D98793C15265}"/>
              </a:ext>
            </a:extLst>
          </p:cNvPr>
          <p:cNvSpPr/>
          <p:nvPr/>
        </p:nvSpPr>
        <p:spPr>
          <a:xfrm>
            <a:off x="14052010" y="5034069"/>
            <a:ext cx="231108" cy="198223"/>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506" name="Rectangle 505">
            <a:extLst>
              <a:ext uri="{FF2B5EF4-FFF2-40B4-BE49-F238E27FC236}">
                <a16:creationId xmlns:a16="http://schemas.microsoft.com/office/drawing/2014/main" id="{FD7B46D7-81CD-412B-858F-5EFD4EC4D001}"/>
              </a:ext>
            </a:extLst>
          </p:cNvPr>
          <p:cNvSpPr/>
          <p:nvPr/>
        </p:nvSpPr>
        <p:spPr>
          <a:xfrm>
            <a:off x="12680633" y="5304831"/>
            <a:ext cx="231108" cy="198223"/>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507" name="Rectangle 506">
            <a:extLst>
              <a:ext uri="{FF2B5EF4-FFF2-40B4-BE49-F238E27FC236}">
                <a16:creationId xmlns:a16="http://schemas.microsoft.com/office/drawing/2014/main" id="{52E66495-490A-4CCD-9CFE-FB78059488B8}"/>
              </a:ext>
            </a:extLst>
          </p:cNvPr>
          <p:cNvSpPr/>
          <p:nvPr/>
        </p:nvSpPr>
        <p:spPr>
          <a:xfrm>
            <a:off x="12951361" y="5304831"/>
            <a:ext cx="231108" cy="19822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508" name="Rectangle 507">
            <a:extLst>
              <a:ext uri="{FF2B5EF4-FFF2-40B4-BE49-F238E27FC236}">
                <a16:creationId xmlns:a16="http://schemas.microsoft.com/office/drawing/2014/main" id="{77A0069E-C0A0-4BE0-BD18-1E7915899F0E}"/>
              </a:ext>
            </a:extLst>
          </p:cNvPr>
          <p:cNvSpPr/>
          <p:nvPr/>
        </p:nvSpPr>
        <p:spPr>
          <a:xfrm>
            <a:off x="13222087" y="5304831"/>
            <a:ext cx="231108" cy="198223"/>
          </a:xfrm>
          <a:prstGeom prst="rect">
            <a:avLst/>
          </a:prstGeom>
          <a:solidFill>
            <a:srgbClr val="F9ADD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509" name="Rectangle 508">
            <a:extLst>
              <a:ext uri="{FF2B5EF4-FFF2-40B4-BE49-F238E27FC236}">
                <a16:creationId xmlns:a16="http://schemas.microsoft.com/office/drawing/2014/main" id="{4364427D-08DC-406D-BA10-B3B29BB13325}"/>
              </a:ext>
            </a:extLst>
          </p:cNvPr>
          <p:cNvSpPr/>
          <p:nvPr/>
        </p:nvSpPr>
        <p:spPr>
          <a:xfrm>
            <a:off x="13489384" y="5306887"/>
            <a:ext cx="231108" cy="19822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510" name="Rectangle 509">
            <a:extLst>
              <a:ext uri="{FF2B5EF4-FFF2-40B4-BE49-F238E27FC236}">
                <a16:creationId xmlns:a16="http://schemas.microsoft.com/office/drawing/2014/main" id="{05F2AA9B-710E-4625-8508-D0449D3191D5}"/>
              </a:ext>
            </a:extLst>
          </p:cNvPr>
          <p:cNvSpPr/>
          <p:nvPr/>
        </p:nvSpPr>
        <p:spPr>
          <a:xfrm>
            <a:off x="13747054" y="5301424"/>
            <a:ext cx="231108" cy="19822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511" name="Rectangle 510">
            <a:extLst>
              <a:ext uri="{FF2B5EF4-FFF2-40B4-BE49-F238E27FC236}">
                <a16:creationId xmlns:a16="http://schemas.microsoft.com/office/drawing/2014/main" id="{35220141-906B-4F68-9E9C-91D219ECFD80}"/>
              </a:ext>
            </a:extLst>
          </p:cNvPr>
          <p:cNvSpPr/>
          <p:nvPr/>
        </p:nvSpPr>
        <p:spPr>
          <a:xfrm>
            <a:off x="14016931" y="5295209"/>
            <a:ext cx="231108" cy="1982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512" name="Rectangle 511">
            <a:extLst>
              <a:ext uri="{FF2B5EF4-FFF2-40B4-BE49-F238E27FC236}">
                <a16:creationId xmlns:a16="http://schemas.microsoft.com/office/drawing/2014/main" id="{2F77778C-D95B-4759-8C2B-BB173265E696}"/>
              </a:ext>
            </a:extLst>
          </p:cNvPr>
          <p:cNvSpPr/>
          <p:nvPr/>
        </p:nvSpPr>
        <p:spPr>
          <a:xfrm>
            <a:off x="14285268" y="5295223"/>
            <a:ext cx="231108" cy="198223"/>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513" name="Rectangle 512">
            <a:extLst>
              <a:ext uri="{FF2B5EF4-FFF2-40B4-BE49-F238E27FC236}">
                <a16:creationId xmlns:a16="http://schemas.microsoft.com/office/drawing/2014/main" id="{5649B548-9E97-4AF5-A2FC-5C8BF7BFFEA5}"/>
              </a:ext>
            </a:extLst>
          </p:cNvPr>
          <p:cNvSpPr/>
          <p:nvPr/>
        </p:nvSpPr>
        <p:spPr>
          <a:xfrm>
            <a:off x="14551206" y="5279529"/>
            <a:ext cx="231108" cy="198223"/>
          </a:xfrm>
          <a:prstGeom prst="rect">
            <a:avLst/>
          </a:prstGeom>
          <a:solidFill>
            <a:srgbClr val="F343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514" name="Rectangle 513">
            <a:extLst>
              <a:ext uri="{FF2B5EF4-FFF2-40B4-BE49-F238E27FC236}">
                <a16:creationId xmlns:a16="http://schemas.microsoft.com/office/drawing/2014/main" id="{84CF4C2D-CA93-4E19-B300-FBEFA0F0BD1D}"/>
              </a:ext>
            </a:extLst>
          </p:cNvPr>
          <p:cNvSpPr/>
          <p:nvPr/>
        </p:nvSpPr>
        <p:spPr>
          <a:xfrm>
            <a:off x="14827616" y="5277198"/>
            <a:ext cx="231108" cy="19822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515" name="Rectangle 514">
            <a:extLst>
              <a:ext uri="{FF2B5EF4-FFF2-40B4-BE49-F238E27FC236}">
                <a16:creationId xmlns:a16="http://schemas.microsoft.com/office/drawing/2014/main" id="{3CFF7C92-25D0-4422-925D-18D540165A77}"/>
              </a:ext>
            </a:extLst>
          </p:cNvPr>
          <p:cNvSpPr/>
          <p:nvPr/>
        </p:nvSpPr>
        <p:spPr>
          <a:xfrm>
            <a:off x="6913103" y="6983511"/>
            <a:ext cx="5400000" cy="198223"/>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50">
                <a:solidFill>
                  <a:schemeClr val="tx1"/>
                </a:solidFill>
              </a:rPr>
              <a:t>New Website, dedicated communication support, improved comms channels </a:t>
            </a:r>
          </a:p>
        </p:txBody>
      </p:sp>
      <p:sp>
        <p:nvSpPr>
          <p:cNvPr id="516" name="Rectangle 515">
            <a:extLst>
              <a:ext uri="{FF2B5EF4-FFF2-40B4-BE49-F238E27FC236}">
                <a16:creationId xmlns:a16="http://schemas.microsoft.com/office/drawing/2014/main" id="{C9630458-9050-4711-982E-C9A804E7DE92}"/>
              </a:ext>
            </a:extLst>
          </p:cNvPr>
          <p:cNvSpPr/>
          <p:nvPr/>
        </p:nvSpPr>
        <p:spPr>
          <a:xfrm>
            <a:off x="12378697" y="6966455"/>
            <a:ext cx="231108" cy="198223"/>
          </a:xfrm>
          <a:prstGeom prst="rect">
            <a:avLst/>
          </a:prstGeom>
          <a:gradFill>
            <a:gsLst>
              <a:gs pos="0">
                <a:schemeClr val="accent2">
                  <a:lumMod val="75000"/>
                </a:schemeClr>
              </a:gs>
              <a:gs pos="72000">
                <a:srgbClr val="00B050"/>
              </a:gs>
              <a:gs pos="83000">
                <a:schemeClr val="accent1">
                  <a:lumMod val="45000"/>
                  <a:lumOff val="55000"/>
                </a:schemeClr>
              </a:gs>
              <a:gs pos="61235">
                <a:srgbClr val="B1A8D7"/>
              </a:gs>
              <a:gs pos="97279">
                <a:schemeClr val="accent1">
                  <a:lumMod val="45000"/>
                  <a:lumOff val="55000"/>
                </a:schemeClr>
              </a:gs>
              <a:gs pos="96000">
                <a:srgbClr val="92D050"/>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pic>
        <p:nvPicPr>
          <p:cNvPr id="528" name="Picture 527">
            <a:extLst>
              <a:ext uri="{FF2B5EF4-FFF2-40B4-BE49-F238E27FC236}">
                <a16:creationId xmlns:a16="http://schemas.microsoft.com/office/drawing/2014/main" id="{41D1046A-24D3-4573-AA8C-CE7E32A87C48}"/>
              </a:ext>
            </a:extLst>
          </p:cNvPr>
          <p:cNvPicPr>
            <a:picLocks noChangeAspect="1"/>
          </p:cNvPicPr>
          <p:nvPr/>
        </p:nvPicPr>
        <p:blipFill>
          <a:blip r:embed="rId4"/>
          <a:stretch>
            <a:fillRect/>
          </a:stretch>
        </p:blipFill>
        <p:spPr>
          <a:xfrm>
            <a:off x="1834125" y="12245105"/>
            <a:ext cx="1911414" cy="875057"/>
          </a:xfrm>
          <a:prstGeom prst="rect">
            <a:avLst/>
          </a:prstGeom>
        </p:spPr>
      </p:pic>
      <p:sp>
        <p:nvSpPr>
          <p:cNvPr id="529" name="Rectangle 528">
            <a:extLst>
              <a:ext uri="{FF2B5EF4-FFF2-40B4-BE49-F238E27FC236}">
                <a16:creationId xmlns:a16="http://schemas.microsoft.com/office/drawing/2014/main" id="{A77AEC36-A75D-444B-A8C6-8E75613586DC}"/>
              </a:ext>
            </a:extLst>
          </p:cNvPr>
          <p:cNvSpPr/>
          <p:nvPr/>
        </p:nvSpPr>
        <p:spPr>
          <a:xfrm>
            <a:off x="13533193" y="8785223"/>
            <a:ext cx="231108" cy="19822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cxnSp>
        <p:nvCxnSpPr>
          <p:cNvPr id="530" name="Straight Arrow Connector 529">
            <a:extLst>
              <a:ext uri="{FF2B5EF4-FFF2-40B4-BE49-F238E27FC236}">
                <a16:creationId xmlns:a16="http://schemas.microsoft.com/office/drawing/2014/main" id="{02EA0F75-1071-47A1-9BDA-73FD29A05792}"/>
              </a:ext>
            </a:extLst>
          </p:cNvPr>
          <p:cNvCxnSpPr>
            <a:cxnSpLocks/>
            <a:stCxn id="35" idx="1"/>
            <a:endCxn id="10" idx="3"/>
          </p:cNvCxnSpPr>
          <p:nvPr/>
        </p:nvCxnSpPr>
        <p:spPr>
          <a:xfrm flipH="1" flipV="1">
            <a:off x="5921576" y="1197702"/>
            <a:ext cx="980984" cy="2764641"/>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531" name="Rectangle 530">
            <a:extLst>
              <a:ext uri="{FF2B5EF4-FFF2-40B4-BE49-F238E27FC236}">
                <a16:creationId xmlns:a16="http://schemas.microsoft.com/office/drawing/2014/main" id="{6D602248-6F0D-428F-A778-BC2174BC78AA}"/>
              </a:ext>
            </a:extLst>
          </p:cNvPr>
          <p:cNvSpPr/>
          <p:nvPr/>
        </p:nvSpPr>
        <p:spPr>
          <a:xfrm>
            <a:off x="12649626" y="6970258"/>
            <a:ext cx="231108" cy="198223"/>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cxnSp>
        <p:nvCxnSpPr>
          <p:cNvPr id="533" name="Straight Arrow Connector 532">
            <a:extLst>
              <a:ext uri="{FF2B5EF4-FFF2-40B4-BE49-F238E27FC236}">
                <a16:creationId xmlns:a16="http://schemas.microsoft.com/office/drawing/2014/main" id="{3A2C1EC3-A16B-4400-89A6-0D2D5970C0BC}"/>
              </a:ext>
            </a:extLst>
          </p:cNvPr>
          <p:cNvCxnSpPr>
            <a:cxnSpLocks/>
            <a:stCxn id="337" idx="1"/>
            <a:endCxn id="657" idx="3"/>
          </p:cNvCxnSpPr>
          <p:nvPr/>
        </p:nvCxnSpPr>
        <p:spPr>
          <a:xfrm flipH="1">
            <a:off x="6013690" y="12266686"/>
            <a:ext cx="893760" cy="48086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4" name="Straight Arrow Connector 533">
            <a:extLst>
              <a:ext uri="{FF2B5EF4-FFF2-40B4-BE49-F238E27FC236}">
                <a16:creationId xmlns:a16="http://schemas.microsoft.com/office/drawing/2014/main" id="{3530D791-E516-44B1-9B3D-9B331D09EB2B}"/>
              </a:ext>
            </a:extLst>
          </p:cNvPr>
          <p:cNvCxnSpPr>
            <a:cxnSpLocks/>
            <a:stCxn id="515" idx="1"/>
            <a:endCxn id="8" idx="3"/>
          </p:cNvCxnSpPr>
          <p:nvPr/>
        </p:nvCxnSpPr>
        <p:spPr>
          <a:xfrm flipH="1" flipV="1">
            <a:off x="5992312" y="6715380"/>
            <a:ext cx="920791" cy="36724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5" name="Straight Arrow Connector 534">
            <a:extLst>
              <a:ext uri="{FF2B5EF4-FFF2-40B4-BE49-F238E27FC236}">
                <a16:creationId xmlns:a16="http://schemas.microsoft.com/office/drawing/2014/main" id="{50CABD6D-ADA0-4964-B5C4-59773DEC276F}"/>
              </a:ext>
            </a:extLst>
          </p:cNvPr>
          <p:cNvCxnSpPr>
            <a:cxnSpLocks/>
            <a:stCxn id="362" idx="1"/>
            <a:endCxn id="6" idx="3"/>
          </p:cNvCxnSpPr>
          <p:nvPr/>
        </p:nvCxnSpPr>
        <p:spPr>
          <a:xfrm flipH="1">
            <a:off x="6009136" y="7382616"/>
            <a:ext cx="876982" cy="49848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98" name="Rectangle 397">
            <a:extLst>
              <a:ext uri="{FF2B5EF4-FFF2-40B4-BE49-F238E27FC236}">
                <a16:creationId xmlns:a16="http://schemas.microsoft.com/office/drawing/2014/main" id="{47BA6BF9-E4DA-46E4-A9F6-E0C9635E9427}"/>
              </a:ext>
            </a:extLst>
          </p:cNvPr>
          <p:cNvSpPr/>
          <p:nvPr/>
        </p:nvSpPr>
        <p:spPr>
          <a:xfrm>
            <a:off x="14052639" y="330867"/>
            <a:ext cx="231108" cy="198223"/>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404" name="Rectangle 403">
            <a:extLst>
              <a:ext uri="{FF2B5EF4-FFF2-40B4-BE49-F238E27FC236}">
                <a16:creationId xmlns:a16="http://schemas.microsoft.com/office/drawing/2014/main" id="{17AC49F3-A439-4DB2-91F4-66CA63D8F5FA}"/>
              </a:ext>
            </a:extLst>
          </p:cNvPr>
          <p:cNvSpPr/>
          <p:nvPr/>
        </p:nvSpPr>
        <p:spPr>
          <a:xfrm>
            <a:off x="13454878" y="7936977"/>
            <a:ext cx="231108" cy="1982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405" name="Rectangle 404">
            <a:extLst>
              <a:ext uri="{FF2B5EF4-FFF2-40B4-BE49-F238E27FC236}">
                <a16:creationId xmlns:a16="http://schemas.microsoft.com/office/drawing/2014/main" id="{95D3855E-5FD2-45D8-88E0-819AAC72C986}"/>
              </a:ext>
            </a:extLst>
          </p:cNvPr>
          <p:cNvSpPr/>
          <p:nvPr/>
        </p:nvSpPr>
        <p:spPr>
          <a:xfrm>
            <a:off x="14322272" y="323283"/>
            <a:ext cx="231108" cy="198223"/>
          </a:xfrm>
          <a:prstGeom prst="rect">
            <a:avLst/>
          </a:prstGeom>
          <a:solidFill>
            <a:srgbClr val="F343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408" name="Rectangle 407">
            <a:extLst>
              <a:ext uri="{FF2B5EF4-FFF2-40B4-BE49-F238E27FC236}">
                <a16:creationId xmlns:a16="http://schemas.microsoft.com/office/drawing/2014/main" id="{FA09A613-E331-4CAB-A36E-C556E1D655FF}"/>
              </a:ext>
            </a:extLst>
          </p:cNvPr>
          <p:cNvSpPr/>
          <p:nvPr/>
        </p:nvSpPr>
        <p:spPr>
          <a:xfrm>
            <a:off x="14033217" y="685776"/>
            <a:ext cx="231108" cy="19822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sp>
        <p:nvSpPr>
          <p:cNvPr id="411" name="Rectangle 410">
            <a:extLst>
              <a:ext uri="{FF2B5EF4-FFF2-40B4-BE49-F238E27FC236}">
                <a16:creationId xmlns:a16="http://schemas.microsoft.com/office/drawing/2014/main" id="{C1A34DF7-904C-44D6-8386-EBA1A6A458E4}"/>
              </a:ext>
            </a:extLst>
          </p:cNvPr>
          <p:cNvSpPr/>
          <p:nvPr/>
        </p:nvSpPr>
        <p:spPr>
          <a:xfrm>
            <a:off x="14305041" y="687350"/>
            <a:ext cx="231108" cy="1982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solidFill>
                <a:srgbClr val="FFFF00"/>
              </a:solidFill>
            </a:endParaRPr>
          </a:p>
        </p:txBody>
      </p:sp>
      <p:sp>
        <p:nvSpPr>
          <p:cNvPr id="419" name="Rectangle 418">
            <a:extLst>
              <a:ext uri="{FF2B5EF4-FFF2-40B4-BE49-F238E27FC236}">
                <a16:creationId xmlns:a16="http://schemas.microsoft.com/office/drawing/2014/main" id="{594F8C69-2C2F-4688-82F5-D99AE767F370}"/>
              </a:ext>
            </a:extLst>
          </p:cNvPr>
          <p:cNvSpPr/>
          <p:nvPr/>
        </p:nvSpPr>
        <p:spPr>
          <a:xfrm>
            <a:off x="14614728" y="308149"/>
            <a:ext cx="231108" cy="198223"/>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055"/>
          </a:p>
        </p:txBody>
      </p:sp>
      <p:cxnSp>
        <p:nvCxnSpPr>
          <p:cNvPr id="420" name="Straight Arrow Connector 419">
            <a:extLst>
              <a:ext uri="{FF2B5EF4-FFF2-40B4-BE49-F238E27FC236}">
                <a16:creationId xmlns:a16="http://schemas.microsoft.com/office/drawing/2014/main" id="{7967FBE1-3911-4F1E-832C-8CB65D00E917}"/>
              </a:ext>
            </a:extLst>
          </p:cNvPr>
          <p:cNvCxnSpPr>
            <a:cxnSpLocks/>
            <a:stCxn id="362" idx="1"/>
            <a:endCxn id="11" idx="3"/>
          </p:cNvCxnSpPr>
          <p:nvPr/>
        </p:nvCxnSpPr>
        <p:spPr>
          <a:xfrm flipH="1" flipV="1">
            <a:off x="5997054" y="5465724"/>
            <a:ext cx="889064" cy="1916892"/>
          </a:xfrm>
          <a:prstGeom prst="straightConnector1">
            <a:avLst/>
          </a:prstGeom>
          <a:ln w="12700">
            <a:solidFill>
              <a:schemeClr val="accent6"/>
            </a:solidFill>
            <a:prstDash val="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560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519BAE8345774E8669FA46DF2DD9E1" ma:contentTypeVersion="14" ma:contentTypeDescription="Create a new document." ma:contentTypeScope="" ma:versionID="29ec847940a7f8ecaabe7edafb53d491">
  <xsd:schema xmlns:xsd="http://www.w3.org/2001/XMLSchema" xmlns:xs="http://www.w3.org/2001/XMLSchema" xmlns:p="http://schemas.microsoft.com/office/2006/metadata/properties" xmlns:ns1="http://schemas.microsoft.com/sharepoint/v3" xmlns:ns2="4d648a74-5c83-46a7-8e4c-7f989ae960a5" xmlns:ns3="6194e418-5875-4308-b033-74eb9c181361" targetNamespace="http://schemas.microsoft.com/office/2006/metadata/properties" ma:root="true" ma:fieldsID="0cb3040f04aad80e599a30d51adf158d" ns1:_="" ns2:_="" ns3:_="">
    <xsd:import namespace="http://schemas.microsoft.com/sharepoint/v3"/>
    <xsd:import namespace="4d648a74-5c83-46a7-8e4c-7f989ae960a5"/>
    <xsd:import namespace="6194e418-5875-4308-b033-74eb9c18136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hidden="true" ma:internalName="_ip_UnifiedCompliancePolicyProperties">
      <xsd:simpleType>
        <xsd:restriction base="dms:Note"/>
      </xsd:simpleType>
    </xsd:element>
    <xsd:element name="_ip_UnifiedCompliancePolicyUIAction" ma:index="1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d648a74-5c83-46a7-8e4c-7f989ae960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194e418-5875-4308-b033-74eb9c181361"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SharedWithUsers xmlns="6194e418-5875-4308-b033-74eb9c181361">
      <UserInfo>
        <DisplayName>SHAH, Amar (EAST LONDON NHS FOUNDATION TRUST)</DisplayName>
        <AccountId>12</AccountId>
        <AccountType/>
      </UserInfo>
    </SharedWithUsers>
  </documentManagement>
</p:properties>
</file>

<file path=customXml/itemProps1.xml><?xml version="1.0" encoding="utf-8"?>
<ds:datastoreItem xmlns:ds="http://schemas.openxmlformats.org/officeDocument/2006/customXml" ds:itemID="{D0F2F884-E062-480F-90CD-292E940B80E7}">
  <ds:schemaRefs>
    <ds:schemaRef ds:uri="4d648a74-5c83-46a7-8e4c-7f989ae960a5"/>
    <ds:schemaRef ds:uri="6194e418-5875-4308-b033-74eb9c18136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B681457-EB17-4378-9A42-96931EF37DD2}">
  <ds:schemaRefs>
    <ds:schemaRef ds:uri="http://schemas.microsoft.com/sharepoint/v3/contenttype/forms"/>
  </ds:schemaRefs>
</ds:datastoreItem>
</file>

<file path=customXml/itemProps3.xml><?xml version="1.0" encoding="utf-8"?>
<ds:datastoreItem xmlns:ds="http://schemas.openxmlformats.org/officeDocument/2006/customXml" ds:itemID="{80A08DA7-803A-4CE4-8763-3CCABEFC94EE}">
  <ds:schemaRefs>
    <ds:schemaRef ds:uri="http://purl.org/dc/dcmitype/"/>
    <ds:schemaRef ds:uri="4d648a74-5c83-46a7-8e4c-7f989ae960a5"/>
    <ds:schemaRef ds:uri="http://purl.org/dc/terms/"/>
    <ds:schemaRef ds:uri="http://schemas.microsoft.com/office/2006/metadata/properties"/>
    <ds:schemaRef ds:uri="http://schemas.microsoft.com/office/2006/documentManagement/types"/>
    <ds:schemaRef ds:uri="http://schemas.microsoft.com/sharepoint/v3"/>
    <ds:schemaRef ds:uri="http://purl.org/dc/elements/1.1/"/>
    <ds:schemaRef ds:uri="http://schemas.microsoft.com/office/infopath/2007/PartnerControls"/>
    <ds:schemaRef ds:uri="http://schemas.openxmlformats.org/package/2006/metadata/core-properties"/>
    <ds:schemaRef ds:uri="6194e418-5875-4308-b033-74eb9c181361"/>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7137</TotalTime>
  <Words>894</Words>
  <Application>Microsoft Office PowerPoint</Application>
  <PresentationFormat>Custom</PresentationFormat>
  <Paragraphs>118</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Trust Annual Plan 2021-22</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 Amrus (EAST LONDON NHS FOUNDATION TRUST)</dc:creator>
  <cp:lastModifiedBy>ALI, Amrus (EAST LONDON NHS FOUNDATION TRUST)</cp:lastModifiedBy>
  <cp:revision>8</cp:revision>
  <cp:lastPrinted>2021-03-31T08:34:27Z</cp:lastPrinted>
  <dcterms:created xsi:type="dcterms:W3CDTF">2021-02-12T14:38:41Z</dcterms:created>
  <dcterms:modified xsi:type="dcterms:W3CDTF">2021-04-19T15:34:46Z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0x0101007B519BAE8345774E8669FA46DF2DD9E1</vt:lpwstr>
  </property>
</Properties>
</file>