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64"/>
  </p:notesMasterIdLst>
  <p:handoutMasterIdLst>
    <p:handoutMasterId r:id="rId65"/>
  </p:handoutMasterIdLst>
  <p:sldIdLst>
    <p:sldId id="291" r:id="rId5"/>
    <p:sldId id="292" r:id="rId6"/>
    <p:sldId id="357" r:id="rId7"/>
    <p:sldId id="294" r:id="rId8"/>
    <p:sldId id="358" r:id="rId9"/>
    <p:sldId id="359" r:id="rId10"/>
    <p:sldId id="477" r:id="rId11"/>
    <p:sldId id="360" r:id="rId12"/>
    <p:sldId id="479" r:id="rId13"/>
    <p:sldId id="481" r:id="rId14"/>
    <p:sldId id="361" r:id="rId15"/>
    <p:sldId id="480" r:id="rId16"/>
    <p:sldId id="437" r:id="rId17"/>
    <p:sldId id="300" r:id="rId18"/>
    <p:sldId id="438" r:id="rId19"/>
    <p:sldId id="483" r:id="rId20"/>
    <p:sldId id="301" r:id="rId21"/>
    <p:sldId id="306" r:id="rId22"/>
    <p:sldId id="305" r:id="rId23"/>
    <p:sldId id="439" r:id="rId24"/>
    <p:sldId id="482" r:id="rId25"/>
    <p:sldId id="440" r:id="rId26"/>
    <p:sldId id="308" r:id="rId27"/>
    <p:sldId id="476" r:id="rId28"/>
    <p:sldId id="381" r:id="rId29"/>
    <p:sldId id="368" r:id="rId30"/>
    <p:sldId id="314" r:id="rId31"/>
    <p:sldId id="369" r:id="rId32"/>
    <p:sldId id="441" r:id="rId33"/>
    <p:sldId id="325" r:id="rId34"/>
    <p:sldId id="442" r:id="rId35"/>
    <p:sldId id="443" r:id="rId36"/>
    <p:sldId id="444" r:id="rId37"/>
    <p:sldId id="445" r:id="rId38"/>
    <p:sldId id="446" r:id="rId39"/>
    <p:sldId id="447" r:id="rId40"/>
    <p:sldId id="448" r:id="rId41"/>
    <p:sldId id="450" r:id="rId42"/>
    <p:sldId id="452" r:id="rId43"/>
    <p:sldId id="453" r:id="rId44"/>
    <p:sldId id="454" r:id="rId45"/>
    <p:sldId id="455" r:id="rId46"/>
    <p:sldId id="456" r:id="rId47"/>
    <p:sldId id="459" r:id="rId48"/>
    <p:sldId id="458" r:id="rId49"/>
    <p:sldId id="460" r:id="rId50"/>
    <p:sldId id="461" r:id="rId51"/>
    <p:sldId id="462" r:id="rId52"/>
    <p:sldId id="464" r:id="rId53"/>
    <p:sldId id="465" r:id="rId54"/>
    <p:sldId id="466" r:id="rId55"/>
    <p:sldId id="467" r:id="rId56"/>
    <p:sldId id="468" r:id="rId57"/>
    <p:sldId id="469" r:id="rId58"/>
    <p:sldId id="472" r:id="rId59"/>
    <p:sldId id="473" r:id="rId60"/>
    <p:sldId id="474" r:id="rId61"/>
    <p:sldId id="478" r:id="rId62"/>
    <p:sldId id="475" r:id="rId63"/>
  </p:sldIdLst>
  <p:sldSz cx="9144000" cy="5143500" type="screen16x9"/>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0ECDBD7-4E1F-496D-B6F2-54A702A40D24}">
          <p14:sldIdLst>
            <p14:sldId id="291"/>
            <p14:sldId id="292"/>
            <p14:sldId id="357"/>
            <p14:sldId id="294"/>
            <p14:sldId id="358"/>
            <p14:sldId id="359"/>
            <p14:sldId id="477"/>
            <p14:sldId id="360"/>
            <p14:sldId id="479"/>
            <p14:sldId id="481"/>
            <p14:sldId id="361"/>
            <p14:sldId id="480"/>
            <p14:sldId id="437"/>
            <p14:sldId id="300"/>
            <p14:sldId id="438"/>
            <p14:sldId id="483"/>
            <p14:sldId id="301"/>
            <p14:sldId id="306"/>
            <p14:sldId id="305"/>
            <p14:sldId id="439"/>
            <p14:sldId id="482"/>
            <p14:sldId id="440"/>
            <p14:sldId id="308"/>
            <p14:sldId id="476"/>
            <p14:sldId id="381"/>
            <p14:sldId id="368"/>
            <p14:sldId id="314"/>
            <p14:sldId id="369"/>
            <p14:sldId id="441"/>
            <p14:sldId id="325"/>
            <p14:sldId id="442"/>
            <p14:sldId id="443"/>
            <p14:sldId id="444"/>
            <p14:sldId id="445"/>
            <p14:sldId id="446"/>
            <p14:sldId id="447"/>
            <p14:sldId id="448"/>
            <p14:sldId id="450"/>
            <p14:sldId id="452"/>
            <p14:sldId id="453"/>
            <p14:sldId id="454"/>
            <p14:sldId id="455"/>
            <p14:sldId id="456"/>
            <p14:sldId id="459"/>
            <p14:sldId id="458"/>
            <p14:sldId id="460"/>
            <p14:sldId id="461"/>
            <p14:sldId id="462"/>
            <p14:sldId id="464"/>
            <p14:sldId id="465"/>
            <p14:sldId id="466"/>
            <p14:sldId id="467"/>
            <p14:sldId id="468"/>
            <p14:sldId id="469"/>
            <p14:sldId id="472"/>
            <p14:sldId id="473"/>
            <p14:sldId id="474"/>
            <p14:sldId id="478"/>
            <p14:sldId id="475"/>
          </p14:sldIdLst>
        </p14:section>
        <p14:section name="Untitled Section" id="{9C5F44EC-C021-494C-9E0B-7CCC8E5B1142}">
          <p14:sldIdLst/>
        </p14:section>
      </p14:sectionLst>
    </p:ex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 uri="{2D200454-40CA-4A62-9FC3-DE9A4176ACB9}">
      <p15:notesGuideLst xmlns:p15="http://schemas.microsoft.com/office/powerpoint/2012/main" xmlns="">
        <p15:guide id="1" orient="horz" pos="3130">
          <p15:clr>
            <a:srgbClr val="A4A3A4"/>
          </p15:clr>
        </p15:guide>
        <p15:guide id="2" pos="2145">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81C"/>
    <a:srgbClr val="FFFFFF"/>
    <a:srgbClr val="C02050"/>
    <a:srgbClr val="00A050"/>
    <a:srgbClr val="E8F4F0"/>
    <a:srgbClr val="7020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408" autoAdjust="0"/>
    <p:restoredTop sz="67318" autoAdjust="0"/>
  </p:normalViewPr>
  <p:slideViewPr>
    <p:cSldViewPr>
      <p:cViewPr varScale="1">
        <p:scale>
          <a:sx n="103" d="100"/>
          <a:sy n="103" d="100"/>
        </p:scale>
        <p:origin x="-1854" y="-96"/>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25" d="100"/>
        <a:sy n="125" d="100"/>
      </p:scale>
      <p:origin x="0" y="7728"/>
    </p:cViewPr>
  </p:sorterViewPr>
  <p:notesViewPr>
    <p:cSldViewPr>
      <p:cViewPr varScale="1">
        <p:scale>
          <a:sx n="81" d="100"/>
          <a:sy n="81" d="100"/>
        </p:scale>
        <p:origin x="-3972" y="-96"/>
      </p:cViewPr>
      <p:guideLst>
        <p:guide orient="horz" pos="3130"/>
        <p:guide pos="2145"/>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217" cy="497603"/>
          </a:xfrm>
          <a:prstGeom prst="rect">
            <a:avLst/>
          </a:prstGeom>
        </p:spPr>
        <p:txBody>
          <a:bodyPr vert="horz" lIns="91577" tIns="45789" rIns="91577" bIns="45789" rtlCol="0"/>
          <a:lstStyle>
            <a:lvl1pPr algn="l">
              <a:defRPr sz="1200"/>
            </a:lvl1pPr>
          </a:lstStyle>
          <a:p>
            <a:endParaRPr lang="en-GB" dirty="0"/>
          </a:p>
        </p:txBody>
      </p:sp>
      <p:sp>
        <p:nvSpPr>
          <p:cNvPr id="3" name="Date Placeholder 2"/>
          <p:cNvSpPr>
            <a:spLocks noGrp="1"/>
          </p:cNvSpPr>
          <p:nvPr>
            <p:ph type="dt" sz="quarter" idx="1"/>
          </p:nvPr>
        </p:nvSpPr>
        <p:spPr>
          <a:xfrm>
            <a:off x="3855981" y="0"/>
            <a:ext cx="2951217" cy="497603"/>
          </a:xfrm>
          <a:prstGeom prst="rect">
            <a:avLst/>
          </a:prstGeom>
        </p:spPr>
        <p:txBody>
          <a:bodyPr vert="horz" lIns="91577" tIns="45789" rIns="91577" bIns="45789" rtlCol="0"/>
          <a:lstStyle>
            <a:lvl1pPr algn="r">
              <a:defRPr sz="1200"/>
            </a:lvl1pPr>
          </a:lstStyle>
          <a:p>
            <a:fld id="{239B4765-A133-4BBE-AAB0-442DBD41A55E}" type="datetimeFigureOut">
              <a:rPr lang="en-GB" smtClean="0"/>
              <a:t>20/12/2019</a:t>
            </a:fld>
            <a:endParaRPr lang="en-GB" dirty="0"/>
          </a:p>
        </p:txBody>
      </p:sp>
      <p:sp>
        <p:nvSpPr>
          <p:cNvPr id="4" name="Footer Placeholder 3"/>
          <p:cNvSpPr>
            <a:spLocks noGrp="1"/>
          </p:cNvSpPr>
          <p:nvPr>
            <p:ph type="ftr" sz="quarter" idx="2"/>
          </p:nvPr>
        </p:nvSpPr>
        <p:spPr>
          <a:xfrm>
            <a:off x="0" y="9441733"/>
            <a:ext cx="2951217" cy="497602"/>
          </a:xfrm>
          <a:prstGeom prst="rect">
            <a:avLst/>
          </a:prstGeom>
        </p:spPr>
        <p:txBody>
          <a:bodyPr vert="horz" lIns="91577" tIns="45789" rIns="91577" bIns="45789"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5981" y="9441733"/>
            <a:ext cx="2951217" cy="497602"/>
          </a:xfrm>
          <a:prstGeom prst="rect">
            <a:avLst/>
          </a:prstGeom>
        </p:spPr>
        <p:txBody>
          <a:bodyPr vert="horz" lIns="91577" tIns="45789" rIns="91577" bIns="45789" rtlCol="0" anchor="b"/>
          <a:lstStyle>
            <a:lvl1pPr algn="r">
              <a:defRPr sz="1200"/>
            </a:lvl1pPr>
          </a:lstStyle>
          <a:p>
            <a:fld id="{B7B9907A-72EF-4AD4-9791-159CFE3DDF18}" type="slidenum">
              <a:rPr lang="en-GB" smtClean="0"/>
              <a:t>‹#›</a:t>
            </a:fld>
            <a:endParaRPr lang="en-GB" dirty="0"/>
          </a:p>
        </p:txBody>
      </p:sp>
    </p:spTree>
    <p:extLst>
      <p:ext uri="{BB962C8B-B14F-4D97-AF65-F5344CB8AC3E}">
        <p14:creationId xmlns:p14="http://schemas.microsoft.com/office/powerpoint/2010/main" val="33917776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7046"/>
          </a:xfrm>
          <a:prstGeom prst="rect">
            <a:avLst/>
          </a:prstGeom>
        </p:spPr>
        <p:txBody>
          <a:bodyPr vert="horz" lIns="91577" tIns="45789" rIns="91577" bIns="45789" rtlCol="0"/>
          <a:lstStyle>
            <a:lvl1pPr algn="l">
              <a:defRPr sz="1200"/>
            </a:lvl1pPr>
          </a:lstStyle>
          <a:p>
            <a:endParaRPr lang="en-GB" dirty="0"/>
          </a:p>
        </p:txBody>
      </p:sp>
      <p:sp>
        <p:nvSpPr>
          <p:cNvPr id="3" name="Date Placeholder 2"/>
          <p:cNvSpPr>
            <a:spLocks noGrp="1"/>
          </p:cNvSpPr>
          <p:nvPr>
            <p:ph type="dt" idx="1"/>
          </p:nvPr>
        </p:nvSpPr>
        <p:spPr>
          <a:xfrm>
            <a:off x="3856738" y="0"/>
            <a:ext cx="2950475" cy="497046"/>
          </a:xfrm>
          <a:prstGeom prst="rect">
            <a:avLst/>
          </a:prstGeom>
        </p:spPr>
        <p:txBody>
          <a:bodyPr vert="horz" lIns="91577" tIns="45789" rIns="91577" bIns="45789" rtlCol="0"/>
          <a:lstStyle>
            <a:lvl1pPr algn="r">
              <a:defRPr sz="1200"/>
            </a:lvl1pPr>
          </a:lstStyle>
          <a:p>
            <a:fld id="{ADB2BA8F-77E7-4D74-8429-FEA15301A487}" type="datetimeFigureOut">
              <a:rPr lang="en-GB" smtClean="0"/>
              <a:t>20/12/2019</a:t>
            </a:fld>
            <a:endParaRPr lang="en-GB" dirty="0"/>
          </a:p>
        </p:txBody>
      </p:sp>
      <p:sp>
        <p:nvSpPr>
          <p:cNvPr id="4" name="Slide Image Placeholder 3"/>
          <p:cNvSpPr>
            <a:spLocks noGrp="1" noRot="1" noChangeAspect="1"/>
          </p:cNvSpPr>
          <p:nvPr>
            <p:ph type="sldImg" idx="2"/>
          </p:nvPr>
        </p:nvSpPr>
        <p:spPr>
          <a:xfrm>
            <a:off x="90488" y="746125"/>
            <a:ext cx="6627812" cy="3727450"/>
          </a:xfrm>
          <a:prstGeom prst="rect">
            <a:avLst/>
          </a:prstGeom>
          <a:noFill/>
          <a:ln w="12700">
            <a:solidFill>
              <a:prstClr val="black"/>
            </a:solidFill>
          </a:ln>
        </p:spPr>
        <p:txBody>
          <a:bodyPr vert="horz" lIns="91577" tIns="45789" rIns="91577" bIns="45789" rtlCol="0" anchor="ctr"/>
          <a:lstStyle/>
          <a:p>
            <a:endParaRPr lang="en-GB" dirty="0"/>
          </a:p>
        </p:txBody>
      </p:sp>
      <p:sp>
        <p:nvSpPr>
          <p:cNvPr id="5" name="Notes Placeholder 4"/>
          <p:cNvSpPr>
            <a:spLocks noGrp="1"/>
          </p:cNvSpPr>
          <p:nvPr>
            <p:ph type="body" sz="quarter" idx="3"/>
          </p:nvPr>
        </p:nvSpPr>
        <p:spPr>
          <a:xfrm>
            <a:off x="680880" y="4721940"/>
            <a:ext cx="5447030" cy="4473416"/>
          </a:xfrm>
          <a:prstGeom prst="rect">
            <a:avLst/>
          </a:prstGeom>
        </p:spPr>
        <p:txBody>
          <a:bodyPr vert="horz" lIns="91577" tIns="45789" rIns="91577" bIns="457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42153"/>
            <a:ext cx="2950475" cy="497046"/>
          </a:xfrm>
          <a:prstGeom prst="rect">
            <a:avLst/>
          </a:prstGeom>
        </p:spPr>
        <p:txBody>
          <a:bodyPr vert="horz" lIns="91577" tIns="45789" rIns="91577" bIns="45789"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6738" y="9442153"/>
            <a:ext cx="2950475" cy="497046"/>
          </a:xfrm>
          <a:prstGeom prst="rect">
            <a:avLst/>
          </a:prstGeom>
        </p:spPr>
        <p:txBody>
          <a:bodyPr vert="horz" lIns="91577" tIns="45789" rIns="91577" bIns="45789" rtlCol="0" anchor="b"/>
          <a:lstStyle>
            <a:lvl1pPr algn="r">
              <a:defRPr sz="1200"/>
            </a:lvl1pPr>
          </a:lstStyle>
          <a:p>
            <a:fld id="{573BD2BE-0D39-469E-8B13-E83FE0E0A27D}" type="slidenum">
              <a:rPr lang="en-GB" smtClean="0"/>
              <a:t>‹#›</a:t>
            </a:fld>
            <a:endParaRPr lang="en-GB" dirty="0"/>
          </a:p>
        </p:txBody>
      </p:sp>
    </p:spTree>
    <p:extLst>
      <p:ext uri="{BB962C8B-B14F-4D97-AF65-F5344CB8AC3E}">
        <p14:creationId xmlns:p14="http://schemas.microsoft.com/office/powerpoint/2010/main" val="7082696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3BD2BE-0D39-469E-8B13-E83FE0E0A27D}" type="slidenum">
              <a:rPr lang="en-GB" smtClean="0"/>
              <a:t>1</a:t>
            </a:fld>
            <a:endParaRPr lang="en-GB" dirty="0"/>
          </a:p>
        </p:txBody>
      </p:sp>
    </p:spTree>
    <p:extLst>
      <p:ext uri="{BB962C8B-B14F-4D97-AF65-F5344CB8AC3E}">
        <p14:creationId xmlns:p14="http://schemas.microsoft.com/office/powerpoint/2010/main" val="18860500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3BD2BE-0D39-469E-8B13-E83FE0E0A27D}" type="slidenum">
              <a:rPr lang="en-GB" smtClean="0"/>
              <a:t>12</a:t>
            </a:fld>
            <a:endParaRPr lang="en-GB" dirty="0"/>
          </a:p>
        </p:txBody>
      </p:sp>
    </p:spTree>
    <p:extLst>
      <p:ext uri="{BB962C8B-B14F-4D97-AF65-F5344CB8AC3E}">
        <p14:creationId xmlns:p14="http://schemas.microsoft.com/office/powerpoint/2010/main" val="22934288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3BD2BE-0D39-469E-8B13-E83FE0E0A27D}" type="slidenum">
              <a:rPr lang="en-GB" smtClean="0"/>
              <a:t>13</a:t>
            </a:fld>
            <a:endParaRPr lang="en-GB" dirty="0"/>
          </a:p>
        </p:txBody>
      </p:sp>
    </p:spTree>
    <p:extLst>
      <p:ext uri="{BB962C8B-B14F-4D97-AF65-F5344CB8AC3E}">
        <p14:creationId xmlns:p14="http://schemas.microsoft.com/office/powerpoint/2010/main" val="22934288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573BD2BE-0D39-469E-8B13-E83FE0E0A27D}" type="slidenum">
              <a:rPr lang="en-GB" smtClean="0"/>
              <a:t>14</a:t>
            </a:fld>
            <a:endParaRPr lang="en-GB" dirty="0"/>
          </a:p>
        </p:txBody>
      </p:sp>
    </p:spTree>
    <p:extLst>
      <p:ext uri="{BB962C8B-B14F-4D97-AF65-F5344CB8AC3E}">
        <p14:creationId xmlns:p14="http://schemas.microsoft.com/office/powerpoint/2010/main" val="30507952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573BD2BE-0D39-469E-8B13-E83FE0E0A27D}" type="slidenum">
              <a:rPr lang="en-GB" smtClean="0"/>
              <a:t>15</a:t>
            </a:fld>
            <a:endParaRPr lang="en-GB" dirty="0"/>
          </a:p>
        </p:txBody>
      </p:sp>
    </p:spTree>
    <p:extLst>
      <p:ext uri="{BB962C8B-B14F-4D97-AF65-F5344CB8AC3E}">
        <p14:creationId xmlns:p14="http://schemas.microsoft.com/office/powerpoint/2010/main" val="39155887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Bef>
                <a:spcPts val="1002"/>
              </a:spcBef>
            </a:pPr>
            <a:endParaRPr lang="en-GB" dirty="0"/>
          </a:p>
        </p:txBody>
      </p:sp>
      <p:sp>
        <p:nvSpPr>
          <p:cNvPr id="4" name="Slide Number Placeholder 3"/>
          <p:cNvSpPr>
            <a:spLocks noGrp="1"/>
          </p:cNvSpPr>
          <p:nvPr>
            <p:ph type="sldNum" sz="quarter" idx="10"/>
          </p:nvPr>
        </p:nvSpPr>
        <p:spPr/>
        <p:txBody>
          <a:bodyPr/>
          <a:lstStyle/>
          <a:p>
            <a:fld id="{573BD2BE-0D39-469E-8B13-E83FE0E0A27D}" type="slidenum">
              <a:rPr lang="en-GB" smtClean="0"/>
              <a:t>17</a:t>
            </a:fld>
            <a:endParaRPr lang="en-GB" dirty="0"/>
          </a:p>
        </p:txBody>
      </p:sp>
    </p:spTree>
    <p:extLst>
      <p:ext uri="{BB962C8B-B14F-4D97-AF65-F5344CB8AC3E}">
        <p14:creationId xmlns:p14="http://schemas.microsoft.com/office/powerpoint/2010/main" val="11638331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3BD2BE-0D39-469E-8B13-E83FE0E0A27D}" type="slidenum">
              <a:rPr lang="en-GB" smtClean="0"/>
              <a:t>18</a:t>
            </a:fld>
            <a:endParaRPr lang="en-GB" dirty="0"/>
          </a:p>
        </p:txBody>
      </p:sp>
    </p:spTree>
    <p:extLst>
      <p:ext uri="{BB962C8B-B14F-4D97-AF65-F5344CB8AC3E}">
        <p14:creationId xmlns:p14="http://schemas.microsoft.com/office/powerpoint/2010/main" val="14605981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601"/>
              </a:spcAft>
            </a:pPr>
            <a:endParaRPr lang="en-GB" dirty="0">
              <a:ea typeface="Calibri"/>
              <a:cs typeface="Times New Roman"/>
            </a:endParaRPr>
          </a:p>
        </p:txBody>
      </p:sp>
      <p:sp>
        <p:nvSpPr>
          <p:cNvPr id="4" name="Slide Number Placeholder 3"/>
          <p:cNvSpPr>
            <a:spLocks noGrp="1"/>
          </p:cNvSpPr>
          <p:nvPr>
            <p:ph type="sldNum" sz="quarter" idx="10"/>
          </p:nvPr>
        </p:nvSpPr>
        <p:spPr/>
        <p:txBody>
          <a:bodyPr/>
          <a:lstStyle/>
          <a:p>
            <a:fld id="{573BD2BE-0D39-469E-8B13-E83FE0E0A27D}" type="slidenum">
              <a:rPr lang="en-GB" smtClean="0"/>
              <a:t>19</a:t>
            </a:fld>
            <a:endParaRPr lang="en-GB" dirty="0"/>
          </a:p>
        </p:txBody>
      </p:sp>
    </p:spTree>
    <p:extLst>
      <p:ext uri="{BB962C8B-B14F-4D97-AF65-F5344CB8AC3E}">
        <p14:creationId xmlns:p14="http://schemas.microsoft.com/office/powerpoint/2010/main" val="15630638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3BD2BE-0D39-469E-8B13-E83FE0E0A27D}" type="slidenum">
              <a:rPr lang="en-GB" smtClean="0"/>
              <a:t>20</a:t>
            </a:fld>
            <a:endParaRPr lang="en-GB" dirty="0"/>
          </a:p>
        </p:txBody>
      </p:sp>
    </p:spTree>
    <p:extLst>
      <p:ext uri="{BB962C8B-B14F-4D97-AF65-F5344CB8AC3E}">
        <p14:creationId xmlns:p14="http://schemas.microsoft.com/office/powerpoint/2010/main" val="29078359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3BD2BE-0D39-469E-8B13-E83FE0E0A27D}" type="slidenum">
              <a:rPr lang="en-GB" smtClean="0"/>
              <a:t>21</a:t>
            </a:fld>
            <a:endParaRPr lang="en-GB" dirty="0"/>
          </a:p>
        </p:txBody>
      </p:sp>
    </p:spTree>
    <p:extLst>
      <p:ext uri="{BB962C8B-B14F-4D97-AF65-F5344CB8AC3E}">
        <p14:creationId xmlns:p14="http://schemas.microsoft.com/office/powerpoint/2010/main" val="37873586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573BD2BE-0D39-469E-8B13-E83FE0E0A27D}" type="slidenum">
              <a:rPr lang="en-GB" smtClean="0"/>
              <a:t>22</a:t>
            </a:fld>
            <a:endParaRPr lang="en-GB" dirty="0"/>
          </a:p>
        </p:txBody>
      </p:sp>
    </p:spTree>
    <p:extLst>
      <p:ext uri="{BB962C8B-B14F-4D97-AF65-F5344CB8AC3E}">
        <p14:creationId xmlns:p14="http://schemas.microsoft.com/office/powerpoint/2010/main" val="2132389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3BD2BE-0D39-469E-8B13-E83FE0E0A27D}" type="slidenum">
              <a:rPr lang="en-GB" smtClean="0"/>
              <a:t>2</a:t>
            </a:fld>
            <a:endParaRPr lang="en-GB" dirty="0"/>
          </a:p>
        </p:txBody>
      </p:sp>
    </p:spTree>
    <p:extLst>
      <p:ext uri="{BB962C8B-B14F-4D97-AF65-F5344CB8AC3E}">
        <p14:creationId xmlns:p14="http://schemas.microsoft.com/office/powerpoint/2010/main" val="20671195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772">
              <a:defRPr/>
            </a:pPr>
            <a:endParaRPr lang="en-GB" dirty="0">
              <a:solidFill>
                <a:prstClr val="black"/>
              </a:solidFill>
            </a:endParaRPr>
          </a:p>
        </p:txBody>
      </p:sp>
      <p:sp>
        <p:nvSpPr>
          <p:cNvPr id="4" name="Slide Number Placeholder 3"/>
          <p:cNvSpPr>
            <a:spLocks noGrp="1"/>
          </p:cNvSpPr>
          <p:nvPr>
            <p:ph type="sldNum" sz="quarter" idx="10"/>
          </p:nvPr>
        </p:nvSpPr>
        <p:spPr/>
        <p:txBody>
          <a:bodyPr/>
          <a:lstStyle/>
          <a:p>
            <a:fld id="{573BD2BE-0D39-469E-8B13-E83FE0E0A27D}" type="slidenum">
              <a:rPr lang="en-GB" smtClean="0"/>
              <a:t>23</a:t>
            </a:fld>
            <a:endParaRPr lang="en-GB" dirty="0"/>
          </a:p>
        </p:txBody>
      </p:sp>
    </p:spTree>
    <p:extLst>
      <p:ext uri="{BB962C8B-B14F-4D97-AF65-F5344CB8AC3E}">
        <p14:creationId xmlns:p14="http://schemas.microsoft.com/office/powerpoint/2010/main" val="35578832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3BD2BE-0D39-469E-8B13-E83FE0E0A27D}" type="slidenum">
              <a:rPr lang="en-GB" smtClean="0">
                <a:solidFill>
                  <a:prstClr val="black"/>
                </a:solidFill>
              </a:rPr>
              <a:pPr/>
              <a:t>24</a:t>
            </a:fld>
            <a:endParaRPr lang="en-GB" dirty="0">
              <a:solidFill>
                <a:prstClr val="black"/>
              </a:solidFill>
            </a:endParaRPr>
          </a:p>
        </p:txBody>
      </p:sp>
    </p:spTree>
    <p:extLst>
      <p:ext uri="{BB962C8B-B14F-4D97-AF65-F5344CB8AC3E}">
        <p14:creationId xmlns:p14="http://schemas.microsoft.com/office/powerpoint/2010/main" val="40406705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3BD2BE-0D39-469E-8B13-E83FE0E0A27D}" type="slidenum">
              <a:rPr lang="en-GB" smtClean="0"/>
              <a:t>25</a:t>
            </a:fld>
            <a:endParaRPr lang="en-GB" dirty="0"/>
          </a:p>
        </p:txBody>
      </p:sp>
    </p:spTree>
    <p:extLst>
      <p:ext uri="{BB962C8B-B14F-4D97-AF65-F5344CB8AC3E}">
        <p14:creationId xmlns:p14="http://schemas.microsoft.com/office/powerpoint/2010/main" val="29982077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3BD2BE-0D39-469E-8B13-E83FE0E0A27D}" type="slidenum">
              <a:rPr lang="en-GB" smtClean="0"/>
              <a:t>26</a:t>
            </a:fld>
            <a:endParaRPr lang="en-GB" dirty="0"/>
          </a:p>
        </p:txBody>
      </p:sp>
    </p:spTree>
    <p:extLst>
      <p:ext uri="{BB962C8B-B14F-4D97-AF65-F5344CB8AC3E}">
        <p14:creationId xmlns:p14="http://schemas.microsoft.com/office/powerpoint/2010/main" val="33995599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707" indent="-171707">
              <a:lnSpc>
                <a:spcPct val="115000"/>
              </a:lnSpc>
              <a:spcAft>
                <a:spcPts val="601"/>
              </a:spcAft>
              <a:buFont typeface="Arial" panose="020B0604020202020204" pitchFamily="34" charset="0"/>
              <a:buChar char="•"/>
            </a:pPr>
            <a:endParaRPr lang="en-GB" dirty="0">
              <a:ea typeface="Calibri"/>
              <a:cs typeface="Times New Roman"/>
            </a:endParaRPr>
          </a:p>
        </p:txBody>
      </p:sp>
      <p:sp>
        <p:nvSpPr>
          <p:cNvPr id="4" name="Slide Number Placeholder 3"/>
          <p:cNvSpPr>
            <a:spLocks noGrp="1"/>
          </p:cNvSpPr>
          <p:nvPr>
            <p:ph type="sldNum" sz="quarter" idx="10"/>
          </p:nvPr>
        </p:nvSpPr>
        <p:spPr/>
        <p:txBody>
          <a:bodyPr/>
          <a:lstStyle/>
          <a:p>
            <a:fld id="{573BD2BE-0D39-469E-8B13-E83FE0E0A27D}" type="slidenum">
              <a:rPr lang="en-GB" smtClean="0"/>
              <a:t>27</a:t>
            </a:fld>
            <a:endParaRPr lang="en-GB" dirty="0"/>
          </a:p>
        </p:txBody>
      </p:sp>
    </p:spTree>
    <p:extLst>
      <p:ext uri="{BB962C8B-B14F-4D97-AF65-F5344CB8AC3E}">
        <p14:creationId xmlns:p14="http://schemas.microsoft.com/office/powerpoint/2010/main" val="34359077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772">
              <a:defRPr/>
            </a:pPr>
            <a:endParaRPr lang="en-GB" dirty="0"/>
          </a:p>
        </p:txBody>
      </p:sp>
      <p:sp>
        <p:nvSpPr>
          <p:cNvPr id="4" name="Slide Number Placeholder 3"/>
          <p:cNvSpPr>
            <a:spLocks noGrp="1"/>
          </p:cNvSpPr>
          <p:nvPr>
            <p:ph type="sldNum" sz="quarter" idx="10"/>
          </p:nvPr>
        </p:nvSpPr>
        <p:spPr/>
        <p:txBody>
          <a:bodyPr/>
          <a:lstStyle/>
          <a:p>
            <a:fld id="{573BD2BE-0D39-469E-8B13-E83FE0E0A27D}" type="slidenum">
              <a:rPr lang="en-GB" smtClean="0"/>
              <a:t>28</a:t>
            </a:fld>
            <a:endParaRPr lang="en-GB" dirty="0"/>
          </a:p>
        </p:txBody>
      </p:sp>
    </p:spTree>
    <p:extLst>
      <p:ext uri="{BB962C8B-B14F-4D97-AF65-F5344CB8AC3E}">
        <p14:creationId xmlns:p14="http://schemas.microsoft.com/office/powerpoint/2010/main" val="6967111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3BD2BE-0D39-469E-8B13-E83FE0E0A27D}" type="slidenum">
              <a:rPr lang="en-GB" smtClean="0"/>
              <a:t>29</a:t>
            </a:fld>
            <a:endParaRPr lang="en-GB" dirty="0"/>
          </a:p>
        </p:txBody>
      </p:sp>
    </p:spTree>
    <p:extLst>
      <p:ext uri="{BB962C8B-B14F-4D97-AF65-F5344CB8AC3E}">
        <p14:creationId xmlns:p14="http://schemas.microsoft.com/office/powerpoint/2010/main" val="13084154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772">
              <a:lnSpc>
                <a:spcPct val="115000"/>
              </a:lnSpc>
              <a:spcAft>
                <a:spcPts val="601"/>
              </a:spcAft>
              <a:defRPr/>
            </a:pPr>
            <a:endParaRPr lang="en-GB" sz="1600" dirty="0">
              <a:solidFill>
                <a:srgbClr val="4F81BD"/>
              </a:solidFill>
              <a:ea typeface="Times New Roman"/>
              <a:cs typeface="Calibri"/>
            </a:endParaRPr>
          </a:p>
        </p:txBody>
      </p:sp>
      <p:sp>
        <p:nvSpPr>
          <p:cNvPr id="4" name="Slide Number Placeholder 3"/>
          <p:cNvSpPr>
            <a:spLocks noGrp="1"/>
          </p:cNvSpPr>
          <p:nvPr>
            <p:ph type="sldNum" sz="quarter" idx="10"/>
          </p:nvPr>
        </p:nvSpPr>
        <p:spPr/>
        <p:txBody>
          <a:bodyPr/>
          <a:lstStyle/>
          <a:p>
            <a:fld id="{573BD2BE-0D39-469E-8B13-E83FE0E0A27D}" type="slidenum">
              <a:rPr lang="en-GB" smtClean="0"/>
              <a:t>30</a:t>
            </a:fld>
            <a:endParaRPr lang="en-GB" dirty="0"/>
          </a:p>
        </p:txBody>
      </p:sp>
    </p:spTree>
    <p:extLst>
      <p:ext uri="{BB962C8B-B14F-4D97-AF65-F5344CB8AC3E}">
        <p14:creationId xmlns:p14="http://schemas.microsoft.com/office/powerpoint/2010/main" val="34185623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3BD2BE-0D39-469E-8B13-E83FE0E0A27D}" type="slidenum">
              <a:rPr lang="en-GB" smtClean="0"/>
              <a:t>31</a:t>
            </a:fld>
            <a:endParaRPr lang="en-GB" dirty="0"/>
          </a:p>
        </p:txBody>
      </p:sp>
    </p:spTree>
    <p:extLst>
      <p:ext uri="{BB962C8B-B14F-4D97-AF65-F5344CB8AC3E}">
        <p14:creationId xmlns:p14="http://schemas.microsoft.com/office/powerpoint/2010/main" val="26138463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573BD2BE-0D39-469E-8B13-E83FE0E0A27D}" type="slidenum">
              <a:rPr lang="en-GB" smtClean="0"/>
              <a:t>32</a:t>
            </a:fld>
            <a:endParaRPr lang="en-GB" dirty="0"/>
          </a:p>
        </p:txBody>
      </p:sp>
    </p:spTree>
    <p:extLst>
      <p:ext uri="{BB962C8B-B14F-4D97-AF65-F5344CB8AC3E}">
        <p14:creationId xmlns:p14="http://schemas.microsoft.com/office/powerpoint/2010/main" val="1520437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3BD2BE-0D39-469E-8B13-E83FE0E0A27D}" type="slidenum">
              <a:rPr lang="en-GB" smtClean="0"/>
              <a:t>3</a:t>
            </a:fld>
            <a:endParaRPr lang="en-GB" dirty="0"/>
          </a:p>
        </p:txBody>
      </p:sp>
    </p:spTree>
    <p:extLst>
      <p:ext uri="{BB962C8B-B14F-4D97-AF65-F5344CB8AC3E}">
        <p14:creationId xmlns:p14="http://schemas.microsoft.com/office/powerpoint/2010/main" val="17352348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endParaRPr lang="en-GB" dirty="0"/>
          </a:p>
        </p:txBody>
      </p:sp>
      <p:sp>
        <p:nvSpPr>
          <p:cNvPr id="4" name="Slide Number Placeholder 3"/>
          <p:cNvSpPr>
            <a:spLocks noGrp="1"/>
          </p:cNvSpPr>
          <p:nvPr>
            <p:ph type="sldNum" sz="quarter" idx="10"/>
          </p:nvPr>
        </p:nvSpPr>
        <p:spPr/>
        <p:txBody>
          <a:bodyPr/>
          <a:lstStyle/>
          <a:p>
            <a:fld id="{573BD2BE-0D39-469E-8B13-E83FE0E0A27D}" type="slidenum">
              <a:rPr lang="en-GB" smtClean="0"/>
              <a:t>33</a:t>
            </a:fld>
            <a:endParaRPr lang="en-GB" dirty="0"/>
          </a:p>
        </p:txBody>
      </p:sp>
    </p:spTree>
    <p:extLst>
      <p:ext uri="{BB962C8B-B14F-4D97-AF65-F5344CB8AC3E}">
        <p14:creationId xmlns:p14="http://schemas.microsoft.com/office/powerpoint/2010/main" val="40241841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3BD2BE-0D39-469E-8B13-E83FE0E0A27D}" type="slidenum">
              <a:rPr lang="en-GB" smtClean="0"/>
              <a:t>34</a:t>
            </a:fld>
            <a:endParaRPr lang="en-GB" dirty="0"/>
          </a:p>
        </p:txBody>
      </p:sp>
    </p:spTree>
    <p:extLst>
      <p:ext uri="{BB962C8B-B14F-4D97-AF65-F5344CB8AC3E}">
        <p14:creationId xmlns:p14="http://schemas.microsoft.com/office/powerpoint/2010/main" val="8747935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3BD2BE-0D39-469E-8B13-E83FE0E0A27D}" type="slidenum">
              <a:rPr lang="en-GB" smtClean="0"/>
              <a:t>35</a:t>
            </a:fld>
            <a:endParaRPr lang="en-GB" dirty="0"/>
          </a:p>
        </p:txBody>
      </p:sp>
    </p:spTree>
    <p:extLst>
      <p:ext uri="{BB962C8B-B14F-4D97-AF65-F5344CB8AC3E}">
        <p14:creationId xmlns:p14="http://schemas.microsoft.com/office/powerpoint/2010/main" val="7591623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3BD2BE-0D39-469E-8B13-E83FE0E0A27D}" type="slidenum">
              <a:rPr lang="en-GB" smtClean="0"/>
              <a:t>36</a:t>
            </a:fld>
            <a:endParaRPr lang="en-GB" dirty="0"/>
          </a:p>
        </p:txBody>
      </p:sp>
    </p:spTree>
    <p:extLst>
      <p:ext uri="{BB962C8B-B14F-4D97-AF65-F5344CB8AC3E}">
        <p14:creationId xmlns:p14="http://schemas.microsoft.com/office/powerpoint/2010/main" val="21450200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3BD2BE-0D39-469E-8B13-E83FE0E0A27D}" type="slidenum">
              <a:rPr lang="en-GB" smtClean="0"/>
              <a:t>37</a:t>
            </a:fld>
            <a:endParaRPr lang="en-GB" dirty="0"/>
          </a:p>
        </p:txBody>
      </p:sp>
    </p:spTree>
    <p:extLst>
      <p:ext uri="{BB962C8B-B14F-4D97-AF65-F5344CB8AC3E}">
        <p14:creationId xmlns:p14="http://schemas.microsoft.com/office/powerpoint/2010/main" val="3575176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3BD2BE-0D39-469E-8B13-E83FE0E0A27D}" type="slidenum">
              <a:rPr lang="en-GB" smtClean="0"/>
              <a:t>38</a:t>
            </a:fld>
            <a:endParaRPr lang="en-GB" dirty="0"/>
          </a:p>
        </p:txBody>
      </p:sp>
    </p:spTree>
    <p:extLst>
      <p:ext uri="{BB962C8B-B14F-4D97-AF65-F5344CB8AC3E}">
        <p14:creationId xmlns:p14="http://schemas.microsoft.com/office/powerpoint/2010/main" val="313438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3BD2BE-0D39-469E-8B13-E83FE0E0A27D}" type="slidenum">
              <a:rPr lang="en-GB" smtClean="0"/>
              <a:t>39</a:t>
            </a:fld>
            <a:endParaRPr lang="en-GB" dirty="0"/>
          </a:p>
        </p:txBody>
      </p:sp>
    </p:spTree>
    <p:extLst>
      <p:ext uri="{BB962C8B-B14F-4D97-AF65-F5344CB8AC3E}">
        <p14:creationId xmlns:p14="http://schemas.microsoft.com/office/powerpoint/2010/main" val="10961909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573BD2BE-0D39-469E-8B13-E83FE0E0A27D}" type="slidenum">
              <a:rPr lang="en-GB" smtClean="0"/>
              <a:t>40</a:t>
            </a:fld>
            <a:endParaRPr lang="en-GB" dirty="0"/>
          </a:p>
        </p:txBody>
      </p:sp>
    </p:spTree>
    <p:extLst>
      <p:ext uri="{BB962C8B-B14F-4D97-AF65-F5344CB8AC3E}">
        <p14:creationId xmlns:p14="http://schemas.microsoft.com/office/powerpoint/2010/main" val="91470844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endParaRPr lang="en-GB" dirty="0"/>
          </a:p>
        </p:txBody>
      </p:sp>
      <p:sp>
        <p:nvSpPr>
          <p:cNvPr id="4" name="Slide Number Placeholder 3"/>
          <p:cNvSpPr>
            <a:spLocks noGrp="1"/>
          </p:cNvSpPr>
          <p:nvPr>
            <p:ph type="sldNum" sz="quarter" idx="10"/>
          </p:nvPr>
        </p:nvSpPr>
        <p:spPr/>
        <p:txBody>
          <a:bodyPr/>
          <a:lstStyle/>
          <a:p>
            <a:fld id="{573BD2BE-0D39-469E-8B13-E83FE0E0A27D}" type="slidenum">
              <a:rPr lang="en-GB" smtClean="0"/>
              <a:t>41</a:t>
            </a:fld>
            <a:endParaRPr lang="en-GB" dirty="0"/>
          </a:p>
        </p:txBody>
      </p:sp>
    </p:spTree>
    <p:extLst>
      <p:ext uri="{BB962C8B-B14F-4D97-AF65-F5344CB8AC3E}">
        <p14:creationId xmlns:p14="http://schemas.microsoft.com/office/powerpoint/2010/main" val="41609296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3BD2BE-0D39-469E-8B13-E83FE0E0A27D}" type="slidenum">
              <a:rPr lang="en-GB" smtClean="0"/>
              <a:t>42</a:t>
            </a:fld>
            <a:endParaRPr lang="en-GB" dirty="0"/>
          </a:p>
        </p:txBody>
      </p:sp>
    </p:spTree>
    <p:extLst>
      <p:ext uri="{BB962C8B-B14F-4D97-AF65-F5344CB8AC3E}">
        <p14:creationId xmlns:p14="http://schemas.microsoft.com/office/powerpoint/2010/main" val="19601807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3BD2BE-0D39-469E-8B13-E83FE0E0A27D}" type="slidenum">
              <a:rPr lang="en-GB" smtClean="0"/>
              <a:t>4</a:t>
            </a:fld>
            <a:endParaRPr lang="en-GB" dirty="0"/>
          </a:p>
        </p:txBody>
      </p:sp>
    </p:spTree>
    <p:extLst>
      <p:ext uri="{BB962C8B-B14F-4D97-AF65-F5344CB8AC3E}">
        <p14:creationId xmlns:p14="http://schemas.microsoft.com/office/powerpoint/2010/main" val="1443472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3BD2BE-0D39-469E-8B13-E83FE0E0A27D}" type="slidenum">
              <a:rPr lang="en-GB" smtClean="0"/>
              <a:t>43</a:t>
            </a:fld>
            <a:endParaRPr lang="en-GB" dirty="0"/>
          </a:p>
        </p:txBody>
      </p:sp>
    </p:spTree>
    <p:extLst>
      <p:ext uri="{BB962C8B-B14F-4D97-AF65-F5344CB8AC3E}">
        <p14:creationId xmlns:p14="http://schemas.microsoft.com/office/powerpoint/2010/main" val="418361320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3BD2BE-0D39-469E-8B13-E83FE0E0A27D}" type="slidenum">
              <a:rPr lang="en-GB" smtClean="0"/>
              <a:t>44</a:t>
            </a:fld>
            <a:endParaRPr lang="en-GB" dirty="0"/>
          </a:p>
        </p:txBody>
      </p:sp>
    </p:spTree>
    <p:extLst>
      <p:ext uri="{BB962C8B-B14F-4D97-AF65-F5344CB8AC3E}">
        <p14:creationId xmlns:p14="http://schemas.microsoft.com/office/powerpoint/2010/main" val="370075146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3BD2BE-0D39-469E-8B13-E83FE0E0A27D}" type="slidenum">
              <a:rPr lang="en-GB" smtClean="0"/>
              <a:t>45</a:t>
            </a:fld>
            <a:endParaRPr lang="en-GB" dirty="0"/>
          </a:p>
        </p:txBody>
      </p:sp>
    </p:spTree>
    <p:extLst>
      <p:ext uri="{BB962C8B-B14F-4D97-AF65-F5344CB8AC3E}">
        <p14:creationId xmlns:p14="http://schemas.microsoft.com/office/powerpoint/2010/main" val="303396968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3BD2BE-0D39-469E-8B13-E83FE0E0A27D}" type="slidenum">
              <a:rPr lang="en-GB" smtClean="0"/>
              <a:t>46</a:t>
            </a:fld>
            <a:endParaRPr lang="en-GB" dirty="0"/>
          </a:p>
        </p:txBody>
      </p:sp>
    </p:spTree>
    <p:extLst>
      <p:ext uri="{BB962C8B-B14F-4D97-AF65-F5344CB8AC3E}">
        <p14:creationId xmlns:p14="http://schemas.microsoft.com/office/powerpoint/2010/main" val="333740410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3BD2BE-0D39-469E-8B13-E83FE0E0A27D}" type="slidenum">
              <a:rPr lang="en-GB" smtClean="0"/>
              <a:t>48</a:t>
            </a:fld>
            <a:endParaRPr lang="en-GB" dirty="0"/>
          </a:p>
        </p:txBody>
      </p:sp>
    </p:spTree>
    <p:extLst>
      <p:ext uri="{BB962C8B-B14F-4D97-AF65-F5344CB8AC3E}">
        <p14:creationId xmlns:p14="http://schemas.microsoft.com/office/powerpoint/2010/main" val="216719847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3BD2BE-0D39-469E-8B13-E83FE0E0A27D}" type="slidenum">
              <a:rPr lang="en-GB" smtClean="0"/>
              <a:t>49</a:t>
            </a:fld>
            <a:endParaRPr lang="en-GB" dirty="0"/>
          </a:p>
        </p:txBody>
      </p:sp>
    </p:spTree>
    <p:extLst>
      <p:ext uri="{BB962C8B-B14F-4D97-AF65-F5344CB8AC3E}">
        <p14:creationId xmlns:p14="http://schemas.microsoft.com/office/powerpoint/2010/main" val="67676668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3BD2BE-0D39-469E-8B13-E83FE0E0A27D}" type="slidenum">
              <a:rPr lang="en-GB" smtClean="0"/>
              <a:t>50</a:t>
            </a:fld>
            <a:endParaRPr lang="en-GB" dirty="0"/>
          </a:p>
        </p:txBody>
      </p:sp>
    </p:spTree>
    <p:extLst>
      <p:ext uri="{BB962C8B-B14F-4D97-AF65-F5344CB8AC3E}">
        <p14:creationId xmlns:p14="http://schemas.microsoft.com/office/powerpoint/2010/main" val="46341083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3BD2BE-0D39-469E-8B13-E83FE0E0A27D}" type="slidenum">
              <a:rPr lang="en-GB" smtClean="0"/>
              <a:t>51</a:t>
            </a:fld>
            <a:endParaRPr lang="en-GB" dirty="0"/>
          </a:p>
        </p:txBody>
      </p:sp>
    </p:spTree>
    <p:extLst>
      <p:ext uri="{BB962C8B-B14F-4D97-AF65-F5344CB8AC3E}">
        <p14:creationId xmlns:p14="http://schemas.microsoft.com/office/powerpoint/2010/main" val="125226861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3BD2BE-0D39-469E-8B13-E83FE0E0A27D}" type="slidenum">
              <a:rPr lang="en-GB" smtClean="0"/>
              <a:t>52</a:t>
            </a:fld>
            <a:endParaRPr lang="en-GB" dirty="0"/>
          </a:p>
        </p:txBody>
      </p:sp>
    </p:spTree>
    <p:extLst>
      <p:ext uri="{BB962C8B-B14F-4D97-AF65-F5344CB8AC3E}">
        <p14:creationId xmlns:p14="http://schemas.microsoft.com/office/powerpoint/2010/main" val="330035440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707" indent="-171707">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573BD2BE-0D39-469E-8B13-E83FE0E0A27D}" type="slidenum">
              <a:rPr lang="en-GB" smtClean="0"/>
              <a:t>53</a:t>
            </a:fld>
            <a:endParaRPr lang="en-GB" dirty="0"/>
          </a:p>
        </p:txBody>
      </p:sp>
    </p:spTree>
    <p:extLst>
      <p:ext uri="{BB962C8B-B14F-4D97-AF65-F5344CB8AC3E}">
        <p14:creationId xmlns:p14="http://schemas.microsoft.com/office/powerpoint/2010/main" val="12954495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573BD2BE-0D39-469E-8B13-E83FE0E0A27D}" type="slidenum">
              <a:rPr lang="en-GB" smtClean="0"/>
              <a:t>5</a:t>
            </a:fld>
            <a:endParaRPr lang="en-GB" dirty="0"/>
          </a:p>
        </p:txBody>
      </p:sp>
    </p:spTree>
    <p:extLst>
      <p:ext uri="{BB962C8B-B14F-4D97-AF65-F5344CB8AC3E}">
        <p14:creationId xmlns:p14="http://schemas.microsoft.com/office/powerpoint/2010/main" val="339271273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3BD2BE-0D39-469E-8B13-E83FE0E0A27D}" type="slidenum">
              <a:rPr lang="en-GB" smtClean="0"/>
              <a:t>54</a:t>
            </a:fld>
            <a:endParaRPr lang="en-GB" dirty="0"/>
          </a:p>
        </p:txBody>
      </p:sp>
    </p:spTree>
    <p:extLst>
      <p:ext uri="{BB962C8B-B14F-4D97-AF65-F5344CB8AC3E}">
        <p14:creationId xmlns:p14="http://schemas.microsoft.com/office/powerpoint/2010/main" val="35558684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3BD2BE-0D39-469E-8B13-E83FE0E0A27D}" type="slidenum">
              <a:rPr lang="en-GB" smtClean="0"/>
              <a:t>55</a:t>
            </a:fld>
            <a:endParaRPr lang="en-GB" dirty="0"/>
          </a:p>
        </p:txBody>
      </p:sp>
    </p:spTree>
    <p:extLst>
      <p:ext uri="{BB962C8B-B14F-4D97-AF65-F5344CB8AC3E}">
        <p14:creationId xmlns:p14="http://schemas.microsoft.com/office/powerpoint/2010/main" val="136891447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3BD2BE-0D39-469E-8B13-E83FE0E0A27D}" type="slidenum">
              <a:rPr lang="en-GB" smtClean="0"/>
              <a:t>56</a:t>
            </a:fld>
            <a:endParaRPr lang="en-GB" dirty="0"/>
          </a:p>
        </p:txBody>
      </p:sp>
    </p:spTree>
    <p:extLst>
      <p:ext uri="{BB962C8B-B14F-4D97-AF65-F5344CB8AC3E}">
        <p14:creationId xmlns:p14="http://schemas.microsoft.com/office/powerpoint/2010/main" val="60286706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3BD2BE-0D39-469E-8B13-E83FE0E0A27D}" type="slidenum">
              <a:rPr lang="en-GB" smtClean="0"/>
              <a:t>57</a:t>
            </a:fld>
            <a:endParaRPr lang="en-GB" dirty="0"/>
          </a:p>
        </p:txBody>
      </p:sp>
    </p:spTree>
    <p:extLst>
      <p:ext uri="{BB962C8B-B14F-4D97-AF65-F5344CB8AC3E}">
        <p14:creationId xmlns:p14="http://schemas.microsoft.com/office/powerpoint/2010/main" val="232261271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3BD2BE-0D39-469E-8B13-E83FE0E0A27D}" type="slidenum">
              <a:rPr lang="en-GB" smtClean="0"/>
              <a:t>59</a:t>
            </a:fld>
            <a:endParaRPr lang="en-GB" dirty="0"/>
          </a:p>
        </p:txBody>
      </p:sp>
    </p:spTree>
    <p:extLst>
      <p:ext uri="{BB962C8B-B14F-4D97-AF65-F5344CB8AC3E}">
        <p14:creationId xmlns:p14="http://schemas.microsoft.com/office/powerpoint/2010/main" val="3555868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3BD2BE-0D39-469E-8B13-E83FE0E0A27D}" type="slidenum">
              <a:rPr lang="en-GB" smtClean="0"/>
              <a:t>6</a:t>
            </a:fld>
            <a:endParaRPr lang="en-GB" dirty="0"/>
          </a:p>
        </p:txBody>
      </p:sp>
    </p:spTree>
    <p:extLst>
      <p:ext uri="{BB962C8B-B14F-4D97-AF65-F5344CB8AC3E}">
        <p14:creationId xmlns:p14="http://schemas.microsoft.com/office/powerpoint/2010/main" val="1193415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573BD2BE-0D39-469E-8B13-E83FE0E0A27D}" type="slidenum">
              <a:rPr lang="en-GB" smtClean="0"/>
              <a:t>8</a:t>
            </a:fld>
            <a:endParaRPr lang="en-GB" dirty="0"/>
          </a:p>
        </p:txBody>
      </p:sp>
    </p:spTree>
    <p:extLst>
      <p:ext uri="{BB962C8B-B14F-4D97-AF65-F5344CB8AC3E}">
        <p14:creationId xmlns:p14="http://schemas.microsoft.com/office/powerpoint/2010/main" val="6985274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3BD2BE-0D39-469E-8B13-E83FE0E0A27D}" type="slidenum">
              <a:rPr lang="en-GB" smtClean="0"/>
              <a:t>9</a:t>
            </a:fld>
            <a:endParaRPr lang="en-GB" dirty="0"/>
          </a:p>
        </p:txBody>
      </p:sp>
    </p:spTree>
    <p:extLst>
      <p:ext uri="{BB962C8B-B14F-4D97-AF65-F5344CB8AC3E}">
        <p14:creationId xmlns:p14="http://schemas.microsoft.com/office/powerpoint/2010/main" val="11808191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3BD2BE-0D39-469E-8B13-E83FE0E0A27D}" type="slidenum">
              <a:rPr lang="en-GB" smtClean="0"/>
              <a:t>11</a:t>
            </a:fld>
            <a:endParaRPr lang="en-GB" dirty="0"/>
          </a:p>
        </p:txBody>
      </p:sp>
    </p:spTree>
    <p:extLst>
      <p:ext uri="{BB962C8B-B14F-4D97-AF65-F5344CB8AC3E}">
        <p14:creationId xmlns:p14="http://schemas.microsoft.com/office/powerpoint/2010/main" val="11808191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www.slideshare.net/hscic" TargetMode="External"/><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1.jpeg"/><Relationship Id="rId5" Type="http://schemas.openxmlformats.org/officeDocument/2006/relationships/image" Target="../media/image5.png"/><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pic>
        <p:nvPicPr>
          <p:cNvPr id="8" name="Picture 7"/>
          <p:cNvPicPr/>
          <p:nvPr userDrawn="1"/>
        </p:nvPicPr>
        <p:blipFill>
          <a:blip r:embed="rId2" cstate="print">
            <a:extLst>
              <a:ext uri="{28A0092B-C50C-407E-A947-70E740481C1C}">
                <a14:useLocalDpi xmlns:a14="http://schemas.microsoft.com/office/drawing/2010/main" val="0"/>
              </a:ext>
            </a:extLst>
          </a:blip>
          <a:stretch>
            <a:fillRect/>
          </a:stretch>
        </p:blipFill>
        <p:spPr>
          <a:xfrm>
            <a:off x="7478211" y="253638"/>
            <a:ext cx="1198245" cy="949960"/>
          </a:xfrm>
          <a:prstGeom prst="rect">
            <a:avLst/>
          </a:prstGeom>
        </p:spPr>
      </p:pic>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8000" y="4428000"/>
            <a:ext cx="3023318" cy="586741"/>
          </a:xfrm>
          <a:prstGeom prst="rect">
            <a:avLst/>
          </a:prstGeom>
        </p:spPr>
      </p:pic>
      <p:sp>
        <p:nvSpPr>
          <p:cNvPr id="9" name="Text Placeholder 5"/>
          <p:cNvSpPr>
            <a:spLocks noGrp="1"/>
          </p:cNvSpPr>
          <p:nvPr>
            <p:ph type="body" sz="quarter" idx="12" hasCustomPrompt="1"/>
          </p:nvPr>
        </p:nvSpPr>
        <p:spPr>
          <a:xfrm>
            <a:off x="720000" y="684000"/>
            <a:ext cx="6660312" cy="483558"/>
          </a:xfrm>
        </p:spPr>
        <p:txBody>
          <a:bodyPr lIns="0" tIns="0" rIns="0" bIns="0">
            <a:normAutofit/>
          </a:bodyPr>
          <a:lstStyle>
            <a:lvl1pPr marL="0" indent="0">
              <a:spcBef>
                <a:spcPts val="0"/>
              </a:spcBef>
              <a:buNone/>
              <a:defRPr sz="3000" b="1" spc="-40" baseline="0">
                <a:solidFill>
                  <a:schemeClr val="accent1"/>
                </a:solidFill>
                <a:latin typeface="Arial" panose="020B0604020202020204" pitchFamily="34" charset="0"/>
              </a:defRPr>
            </a:lvl1pPr>
          </a:lstStyle>
          <a:p>
            <a:pPr lvl="0"/>
            <a:r>
              <a:rPr lang="en-US" dirty="0" smtClean="0"/>
              <a:t>Title heading in 30pt Arial Bold</a:t>
            </a:r>
            <a:endParaRPr lang="en-GB" dirty="0"/>
          </a:p>
        </p:txBody>
      </p:sp>
      <p:sp>
        <p:nvSpPr>
          <p:cNvPr id="10" name="Text Placeholder 9"/>
          <p:cNvSpPr>
            <a:spLocks noGrp="1"/>
          </p:cNvSpPr>
          <p:nvPr>
            <p:ph type="body" sz="quarter" idx="13" hasCustomPrompt="1"/>
          </p:nvPr>
        </p:nvSpPr>
        <p:spPr>
          <a:xfrm>
            <a:off x="720000" y="1188000"/>
            <a:ext cx="6660312" cy="444553"/>
          </a:xfrm>
        </p:spPr>
        <p:txBody>
          <a:bodyPr lIns="0" tIns="0" rIns="0" bIns="0">
            <a:normAutofit/>
          </a:bodyPr>
          <a:lstStyle>
            <a:lvl1pPr marL="0" indent="0">
              <a:buNone/>
              <a:defRPr sz="2100" b="1">
                <a:solidFill>
                  <a:schemeClr val="accent2">
                    <a:lumMod val="75000"/>
                  </a:schemeClr>
                </a:solidFill>
              </a:defRPr>
            </a:lvl1pPr>
          </a:lstStyle>
          <a:p>
            <a:r>
              <a:rPr lang="en-US" dirty="0" smtClean="0"/>
              <a:t>Subheading in 21pt Arial Bold</a:t>
            </a:r>
            <a:endParaRPr lang="en-GB" dirty="0"/>
          </a:p>
        </p:txBody>
      </p:sp>
      <p:sp>
        <p:nvSpPr>
          <p:cNvPr id="11" name="Text Placeholder 13"/>
          <p:cNvSpPr>
            <a:spLocks noGrp="1"/>
          </p:cNvSpPr>
          <p:nvPr>
            <p:ph type="body" sz="quarter" idx="14" hasCustomPrompt="1"/>
          </p:nvPr>
        </p:nvSpPr>
        <p:spPr>
          <a:xfrm>
            <a:off x="4644008" y="4500000"/>
            <a:ext cx="3924008" cy="324000"/>
          </a:xfrm>
        </p:spPr>
        <p:txBody>
          <a:bodyPr lIns="0" tIns="0" rIns="0" bIns="0">
            <a:normAutofit/>
          </a:bodyPr>
          <a:lstStyle>
            <a:lvl1pPr marL="0" indent="0" algn="r">
              <a:buNone/>
              <a:defRPr sz="1500" b="1" baseline="0">
                <a:solidFill>
                  <a:schemeClr val="accent6"/>
                </a:solidFill>
              </a:defRPr>
            </a:lvl1pPr>
          </a:lstStyle>
          <a:p>
            <a:pPr lvl="0"/>
            <a:r>
              <a:rPr lang="en-US" dirty="0" smtClean="0"/>
              <a:t>Presented by… in 15pt Arial Bold</a:t>
            </a:r>
            <a:endParaRPr lang="en-GB" dirty="0"/>
          </a:p>
        </p:txBody>
      </p:sp>
      <p:pic>
        <p:nvPicPr>
          <p:cNvPr id="4" name="Picture 3"/>
          <p:cNvPicPr>
            <a:picLocks noChangeAspect="1"/>
          </p:cNvPicPr>
          <p:nvPr userDrawn="1"/>
        </p:nvPicPr>
        <p:blipFill rotWithShape="1">
          <a:blip r:embed="rId4" cstate="print">
            <a:extLst>
              <a:ext uri="{28A0092B-C50C-407E-A947-70E740481C1C}">
                <a14:useLocalDpi xmlns:a14="http://schemas.microsoft.com/office/drawing/2010/main" val="0"/>
              </a:ext>
            </a:extLst>
          </a:blip>
          <a:srcRect t="5300" b="18117"/>
          <a:stretch/>
        </p:blipFill>
        <p:spPr>
          <a:xfrm>
            <a:off x="2" y="1836000"/>
            <a:ext cx="9143999" cy="2556000"/>
          </a:xfrm>
          <a:prstGeom prst="rect">
            <a:avLst/>
          </a:prstGeom>
        </p:spPr>
      </p:pic>
    </p:spTree>
    <p:extLst>
      <p:ext uri="{BB962C8B-B14F-4D97-AF65-F5344CB8AC3E}">
        <p14:creationId xmlns:p14="http://schemas.microsoft.com/office/powerpoint/2010/main" val="132672229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936000"/>
            <a:ext cx="9144000" cy="4207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hasCustomPrompt="1"/>
          </p:nvPr>
        </p:nvSpPr>
        <p:spPr>
          <a:xfrm>
            <a:off x="720000" y="360000"/>
            <a:ext cx="7632000" cy="529568"/>
          </a:xfrm>
        </p:spPr>
        <p:txBody>
          <a:bodyPr lIns="0" tIns="0" rIns="0" bIns="0" anchor="t">
            <a:normAutofit/>
          </a:bodyPr>
          <a:lstStyle>
            <a:lvl1pPr>
              <a:defRPr sz="3000" b="1" spc="-40" baseline="0">
                <a:solidFill>
                  <a:schemeClr val="accent1"/>
                </a:solidFill>
              </a:defRPr>
            </a:lvl1pPr>
          </a:lstStyle>
          <a:p>
            <a:r>
              <a:rPr lang="en-US" dirty="0" smtClean="0"/>
              <a:t>Main Heading</a:t>
            </a:r>
            <a:endParaRPr lang="en-GB" dirty="0"/>
          </a:p>
        </p:txBody>
      </p:sp>
      <p:sp>
        <p:nvSpPr>
          <p:cNvPr id="3" name="Content Placeholder 2"/>
          <p:cNvSpPr>
            <a:spLocks noGrp="1"/>
          </p:cNvSpPr>
          <p:nvPr>
            <p:ph idx="1"/>
          </p:nvPr>
        </p:nvSpPr>
        <p:spPr>
          <a:xfrm>
            <a:off x="720000" y="1080000"/>
            <a:ext cx="7704000" cy="3435966"/>
          </a:xfrm>
        </p:spPr>
        <p:txBody>
          <a:bodyPr lIns="0" tIns="0" rIns="0" bIns="0"/>
          <a:lstStyle>
            <a:lvl1pPr>
              <a:defRPr sz="2400">
                <a:solidFill>
                  <a:schemeClr val="accent6"/>
                </a:solidFill>
              </a:defRPr>
            </a:lvl1pPr>
            <a:lvl2pPr>
              <a:defRPr sz="2100">
                <a:solidFill>
                  <a:schemeClr val="accent6"/>
                </a:solidFill>
              </a:defRPr>
            </a:lvl2pPr>
            <a:lvl3pPr marL="1143000" indent="-228600">
              <a:buFont typeface="Wingdings" panose="05000000000000000000" pitchFamily="2" charset="2"/>
              <a:buChar char="§"/>
              <a:defRPr sz="1800">
                <a:solidFill>
                  <a:schemeClr val="accent6"/>
                </a:solidFill>
              </a:defRPr>
            </a:lvl3pPr>
            <a:lvl4pPr>
              <a:defRPr sz="2100"/>
            </a:lvl4pPr>
            <a:lvl5pPr>
              <a:defRPr sz="1750"/>
            </a:lvl5pPr>
          </a:lstStyle>
          <a:p>
            <a:pPr lvl="0"/>
            <a:r>
              <a:rPr lang="en-US" smtClean="0"/>
              <a:t>Click to edit Master text styles</a:t>
            </a:r>
          </a:p>
          <a:p>
            <a:pPr lvl="1"/>
            <a:r>
              <a:rPr lang="en-US" smtClean="0"/>
              <a:t>Second level</a:t>
            </a:r>
          </a:p>
          <a:p>
            <a:pPr lvl="2"/>
            <a:r>
              <a:rPr lang="en-US" smtClean="0"/>
              <a:t>Third level</a:t>
            </a:r>
          </a:p>
        </p:txBody>
      </p:sp>
      <p:sp>
        <p:nvSpPr>
          <p:cNvPr id="6" name="Slide Number Placeholder 5"/>
          <p:cNvSpPr>
            <a:spLocks noGrp="1"/>
          </p:cNvSpPr>
          <p:nvPr>
            <p:ph type="sldNum" sz="quarter" idx="12"/>
          </p:nvPr>
        </p:nvSpPr>
        <p:spPr>
          <a:xfrm>
            <a:off x="6300192" y="4731990"/>
            <a:ext cx="2133600" cy="273844"/>
          </a:xfrm>
        </p:spPr>
        <p:txBody>
          <a:bodyPr/>
          <a:lstStyle>
            <a:lvl1pPr>
              <a:defRPr sz="1000">
                <a:solidFill>
                  <a:schemeClr val="accent6"/>
                </a:solidFill>
              </a:defRPr>
            </a:lvl1pPr>
          </a:lstStyle>
          <a:p>
            <a:fld id="{4F2E129E-16B7-480B-972E-C025DBFD1D53}" type="slidenum">
              <a:rPr lang="en-GB" smtClean="0"/>
              <a:pPr/>
              <a:t>‹#›</a:t>
            </a:fld>
            <a:endParaRPr lang="en-GB" dirty="0"/>
          </a:p>
        </p:txBody>
      </p:sp>
    </p:spTree>
    <p:extLst>
      <p:ext uri="{BB962C8B-B14F-4D97-AF65-F5344CB8AC3E}">
        <p14:creationId xmlns:p14="http://schemas.microsoft.com/office/powerpoint/2010/main" val="1918140604"/>
      </p:ext>
    </p:extLst>
  </p:cSld>
  <p:clrMapOvr>
    <a:masterClrMapping/>
  </p:clrMapOvr>
  <p:timing>
    <p:tnLst>
      <p:par>
        <p:cTn id="1" dur="indefinite" restart="never" nodeType="tmRoot"/>
      </p:par>
    </p:tnLst>
  </p:timing>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762"/>
            <a:ext cx="9144000" cy="5141976"/>
          </a:xfrm>
          <a:prstGeom prst="rect">
            <a:avLst/>
          </a:prstGeom>
        </p:spPr>
      </p:pic>
      <p:sp>
        <p:nvSpPr>
          <p:cNvPr id="10" name="Rectangle 9"/>
          <p:cNvSpPr/>
          <p:nvPr userDrawn="1"/>
        </p:nvSpPr>
        <p:spPr>
          <a:xfrm>
            <a:off x="0" y="3848400"/>
            <a:ext cx="9144000" cy="1296144"/>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itle 1"/>
          <p:cNvSpPr>
            <a:spLocks noGrp="1"/>
          </p:cNvSpPr>
          <p:nvPr>
            <p:ph type="title" hasCustomPrompt="1"/>
          </p:nvPr>
        </p:nvSpPr>
        <p:spPr>
          <a:xfrm>
            <a:off x="720000" y="4032000"/>
            <a:ext cx="6804328" cy="900068"/>
          </a:xfrm>
        </p:spPr>
        <p:txBody>
          <a:bodyPr lIns="0" tIns="0" rIns="0" bIns="0" anchor="t">
            <a:normAutofit/>
          </a:bodyPr>
          <a:lstStyle>
            <a:lvl1pPr>
              <a:defRPr sz="3000" b="1">
                <a:solidFill>
                  <a:schemeClr val="bg1"/>
                </a:solidFill>
              </a:defRPr>
            </a:lvl1pPr>
          </a:lstStyle>
          <a:p>
            <a:r>
              <a:rPr lang="en-US" dirty="0" smtClean="0"/>
              <a:t>Main Heading</a:t>
            </a:r>
            <a:endParaRPr lang="en-GB" dirty="0"/>
          </a:p>
        </p:txBody>
      </p:sp>
      <p:sp>
        <p:nvSpPr>
          <p:cNvPr id="8" name="Content Placeholder 2"/>
          <p:cNvSpPr>
            <a:spLocks noGrp="1"/>
          </p:cNvSpPr>
          <p:nvPr>
            <p:ph idx="1"/>
          </p:nvPr>
        </p:nvSpPr>
        <p:spPr>
          <a:xfrm>
            <a:off x="720000" y="4515966"/>
            <a:ext cx="6804000" cy="516647"/>
          </a:xfrm>
        </p:spPr>
        <p:txBody>
          <a:bodyPr lIns="0" tIns="0" rIns="0" bIns="0">
            <a:normAutofit/>
          </a:bodyPr>
          <a:lstStyle>
            <a:lvl1pPr marL="0" indent="0">
              <a:buNone/>
              <a:defRPr sz="1800">
                <a:solidFill>
                  <a:schemeClr val="bg1"/>
                </a:solidFill>
              </a:defRPr>
            </a:lvl1pPr>
            <a:lvl2pPr>
              <a:defRPr sz="2600">
                <a:solidFill>
                  <a:schemeClr val="bg1"/>
                </a:solidFill>
              </a:defRPr>
            </a:lvl2pPr>
            <a:lvl3pPr marL="1143000" indent="-228600">
              <a:buFont typeface="Wingdings" panose="05000000000000000000" pitchFamily="2" charset="2"/>
              <a:buChar char="§"/>
              <a:defRPr sz="2200">
                <a:solidFill>
                  <a:schemeClr val="bg1"/>
                </a:solidFill>
              </a:defRPr>
            </a:lvl3pPr>
            <a:lvl4pPr>
              <a:defRPr sz="2100"/>
            </a:lvl4pPr>
            <a:lvl5pPr>
              <a:defRPr sz="1750"/>
            </a:lvl5pPr>
          </a:lstStyle>
          <a:p>
            <a:pPr lvl="0"/>
            <a:r>
              <a:rPr lang="en-US" smtClean="0"/>
              <a:t>Click to edit Master text styles</a:t>
            </a:r>
          </a:p>
        </p:txBody>
      </p:sp>
      <p:sp>
        <p:nvSpPr>
          <p:cNvPr id="11" name="Slide Number Placeholder 5"/>
          <p:cNvSpPr>
            <a:spLocks noGrp="1"/>
          </p:cNvSpPr>
          <p:nvPr>
            <p:ph type="sldNum" sz="quarter" idx="12"/>
          </p:nvPr>
        </p:nvSpPr>
        <p:spPr>
          <a:xfrm>
            <a:off x="6300192" y="4731990"/>
            <a:ext cx="2133600" cy="273844"/>
          </a:xfrm>
        </p:spPr>
        <p:txBody>
          <a:bodyPr/>
          <a:lstStyle>
            <a:lvl1pPr>
              <a:defRPr sz="1000">
                <a:solidFill>
                  <a:schemeClr val="bg1"/>
                </a:solidFill>
              </a:defRPr>
            </a:lvl1pPr>
          </a:lstStyle>
          <a:p>
            <a:fld id="{4F2E129E-16B7-480B-972E-C025DBFD1D53}" type="slidenum">
              <a:rPr lang="en-GB" smtClean="0"/>
              <a:pPr/>
              <a:t>‹#›</a:t>
            </a:fld>
            <a:endParaRPr lang="en-GB" dirty="0"/>
          </a:p>
        </p:txBody>
      </p:sp>
    </p:spTree>
    <p:extLst>
      <p:ext uri="{BB962C8B-B14F-4D97-AF65-F5344CB8AC3E}">
        <p14:creationId xmlns:p14="http://schemas.microsoft.com/office/powerpoint/2010/main" val="349025367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t="5300" b="18117"/>
          <a:stretch/>
        </p:blipFill>
        <p:spPr>
          <a:xfrm flipH="1">
            <a:off x="2" y="1347614"/>
            <a:ext cx="9143999" cy="2556000"/>
          </a:xfrm>
          <a:prstGeom prst="rect">
            <a:avLst/>
          </a:prstGeom>
        </p:spPr>
      </p:pic>
      <p:sp>
        <p:nvSpPr>
          <p:cNvPr id="16" name="Rectangle 15"/>
          <p:cNvSpPr/>
          <p:nvPr userDrawn="1"/>
        </p:nvSpPr>
        <p:spPr>
          <a:xfrm>
            <a:off x="0" y="1347614"/>
            <a:ext cx="9144000" cy="255616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extBox 14">
            <a:hlinkClick r:id="rId3"/>
          </p:cNvPr>
          <p:cNvSpPr txBox="1"/>
          <p:nvPr userDrawn="1"/>
        </p:nvSpPr>
        <p:spPr>
          <a:xfrm>
            <a:off x="478397" y="3341091"/>
            <a:ext cx="4669667" cy="369332"/>
          </a:xfrm>
          <a:prstGeom prst="rect">
            <a:avLst/>
          </a:prstGeom>
          <a:noFill/>
        </p:spPr>
        <p:txBody>
          <a:bodyPr wrap="square" rtlCol="0">
            <a:spAutoFit/>
          </a:bodyPr>
          <a:lstStyle/>
          <a:p>
            <a:endParaRPr lang="en-GB" dirty="0"/>
          </a:p>
        </p:txBody>
      </p:sp>
      <p:sp>
        <p:nvSpPr>
          <p:cNvPr id="5" name="TextBox 4"/>
          <p:cNvSpPr txBox="1"/>
          <p:nvPr userDrawn="1"/>
        </p:nvSpPr>
        <p:spPr>
          <a:xfrm>
            <a:off x="755576" y="1398235"/>
            <a:ext cx="6048672" cy="1938992"/>
          </a:xfrm>
          <a:prstGeom prst="rect">
            <a:avLst/>
          </a:prstGeom>
          <a:noFill/>
        </p:spPr>
        <p:txBody>
          <a:bodyPr wrap="square" rtlCol="0">
            <a:spAutoFit/>
          </a:bodyPr>
          <a:lstStyle/>
          <a:p>
            <a:pPr>
              <a:lnSpc>
                <a:spcPts val="3600"/>
              </a:lnSpc>
            </a:pPr>
            <a:r>
              <a:rPr lang="en-GB" sz="2400" b="1" u="none" strike="noStrike" kern="1200" dirty="0" smtClean="0">
                <a:solidFill>
                  <a:schemeClr val="accent1"/>
                </a:solidFill>
                <a:effectLst/>
                <a:latin typeface="+mn-lt"/>
                <a:ea typeface="+mn-ea"/>
                <a:cs typeface="+mn-cs"/>
              </a:rPr>
              <a:t>www.digital.nhs.uk</a:t>
            </a:r>
            <a:endParaRPr lang="en-GB" sz="2400" kern="1200" dirty="0" smtClean="0">
              <a:solidFill>
                <a:schemeClr val="accent1"/>
              </a:solidFill>
              <a:effectLst/>
              <a:latin typeface="+mn-lt"/>
              <a:ea typeface="+mn-ea"/>
              <a:cs typeface="+mn-cs"/>
            </a:endParaRPr>
          </a:p>
          <a:p>
            <a:pPr marL="0" marR="0" indent="0" algn="l" defTabSz="914400" rtl="0" eaLnBrk="1" fontAlgn="auto" latinLnBrk="0" hangingPunct="1">
              <a:lnSpc>
                <a:spcPts val="3600"/>
              </a:lnSpc>
              <a:spcBef>
                <a:spcPts val="0"/>
              </a:spcBef>
              <a:spcAft>
                <a:spcPts val="0"/>
              </a:spcAft>
              <a:buClrTx/>
              <a:buSzTx/>
              <a:buFontTx/>
              <a:buNone/>
              <a:tabLst/>
              <a:defRPr/>
            </a:pPr>
            <a:r>
              <a:rPr lang="en-GB" sz="2400" kern="1200" dirty="0" smtClean="0">
                <a:solidFill>
                  <a:schemeClr val="accent1"/>
                </a:solidFill>
                <a:effectLst/>
                <a:latin typeface="+mn-lt"/>
                <a:ea typeface="+mn-ea"/>
                <a:cs typeface="+mn-cs"/>
              </a:rPr>
              <a:t>     </a:t>
            </a:r>
            <a:r>
              <a:rPr lang="en-GB" sz="2400" b="1" kern="1200" dirty="0" smtClean="0">
                <a:solidFill>
                  <a:schemeClr val="accent1"/>
                </a:solidFill>
                <a:effectLst/>
                <a:latin typeface="+mn-lt"/>
                <a:ea typeface="+mn-ea"/>
                <a:cs typeface="+mn-cs"/>
              </a:rPr>
              <a:t>@nhsdigital</a:t>
            </a:r>
          </a:p>
          <a:p>
            <a:pPr>
              <a:lnSpc>
                <a:spcPts val="3600"/>
              </a:lnSpc>
            </a:pPr>
            <a:r>
              <a:rPr lang="en-GB" sz="2400" b="1" kern="1200" dirty="0" smtClean="0">
                <a:solidFill>
                  <a:schemeClr val="accent1"/>
                </a:solidFill>
                <a:effectLst/>
                <a:latin typeface="+mn-lt"/>
                <a:ea typeface="+mn-ea"/>
                <a:cs typeface="+mn-cs"/>
              </a:rPr>
              <a:t>enquiries@nhsdigital.nhs.uk</a:t>
            </a:r>
          </a:p>
          <a:p>
            <a:pPr>
              <a:lnSpc>
                <a:spcPts val="3600"/>
              </a:lnSpc>
            </a:pPr>
            <a:r>
              <a:rPr lang="en-GB" sz="2400" b="1" kern="1200" dirty="0" smtClean="0">
                <a:solidFill>
                  <a:schemeClr val="accent1"/>
                </a:solidFill>
                <a:effectLst/>
                <a:latin typeface="+mn-lt"/>
                <a:ea typeface="+mn-ea"/>
                <a:cs typeface="+mn-cs"/>
              </a:rPr>
              <a:t>0300 303</a:t>
            </a:r>
            <a:r>
              <a:rPr lang="en-GB" sz="2400" b="1" kern="1200" baseline="0" dirty="0" smtClean="0">
                <a:solidFill>
                  <a:schemeClr val="accent1"/>
                </a:solidFill>
                <a:effectLst/>
                <a:latin typeface="+mn-lt"/>
                <a:ea typeface="+mn-ea"/>
                <a:cs typeface="+mn-cs"/>
              </a:rPr>
              <a:t> 5678</a:t>
            </a:r>
            <a:endParaRPr lang="en-GB" sz="2400" kern="1200" dirty="0" smtClean="0">
              <a:solidFill>
                <a:schemeClr val="accent1"/>
              </a:solidFill>
              <a:effectLst/>
              <a:latin typeface="+mn-lt"/>
              <a:ea typeface="+mn-ea"/>
              <a:cs typeface="+mn-cs"/>
            </a:endParaRPr>
          </a:p>
        </p:txBody>
      </p:sp>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5576" y="4235542"/>
            <a:ext cx="3671171" cy="712472"/>
          </a:xfrm>
          <a:prstGeom prst="rect">
            <a:avLst/>
          </a:prstGeom>
        </p:spPr>
      </p:pic>
      <p:pic>
        <p:nvPicPr>
          <p:cNvPr id="8" name="Picture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71925" y="1968019"/>
            <a:ext cx="387707" cy="387707"/>
          </a:xfrm>
          <a:prstGeom prst="rect">
            <a:avLst/>
          </a:prstGeom>
        </p:spPr>
      </p:pic>
      <p:pic>
        <p:nvPicPr>
          <p:cNvPr id="17" name="Picture 16"/>
          <p:cNvPicPr/>
          <p:nvPr userDrawn="1"/>
        </p:nvPicPr>
        <p:blipFill>
          <a:blip r:embed="rId6" cstate="print">
            <a:extLst>
              <a:ext uri="{28A0092B-C50C-407E-A947-70E740481C1C}">
                <a14:useLocalDpi xmlns:a14="http://schemas.microsoft.com/office/drawing/2010/main" val="0"/>
              </a:ext>
            </a:extLst>
          </a:blip>
          <a:stretch>
            <a:fillRect/>
          </a:stretch>
        </p:blipFill>
        <p:spPr>
          <a:xfrm>
            <a:off x="7478211" y="253638"/>
            <a:ext cx="1198245" cy="949960"/>
          </a:xfrm>
          <a:prstGeom prst="rect">
            <a:avLst/>
          </a:prstGeom>
        </p:spPr>
      </p:pic>
    </p:spTree>
    <p:extLst>
      <p:ext uri="{BB962C8B-B14F-4D97-AF65-F5344CB8AC3E}">
        <p14:creationId xmlns:p14="http://schemas.microsoft.com/office/powerpoint/2010/main" val="207431405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GB"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1F9D6EA-53C1-4056-A5B8-5AF66D913895}" type="datetime1">
              <a:rPr lang="en-GB" smtClean="0"/>
              <a:t>20/12/2019</a:t>
            </a:fld>
            <a:endParaRPr lang="en-GB"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dirty="0" smtClean="0"/>
              <a:t>Click to edit master footer style</a:t>
            </a:r>
            <a:endParaRPr lang="en-GB"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F2E129E-16B7-480B-972E-C025DBFD1D53}" type="slidenum">
              <a:rPr lang="en-GB" smtClean="0"/>
              <a:t>‹#›</a:t>
            </a:fld>
            <a:endParaRPr lang="en-GB" dirty="0"/>
          </a:p>
        </p:txBody>
      </p:sp>
    </p:spTree>
    <p:extLst>
      <p:ext uri="{BB962C8B-B14F-4D97-AF65-F5344CB8AC3E}">
        <p14:creationId xmlns:p14="http://schemas.microsoft.com/office/powerpoint/2010/main" val="554456388"/>
      </p:ext>
    </p:extLst>
  </p:cSld>
  <p:clrMap bg1="lt1" tx1="dk1" bg2="lt2" tx2="dk2" accent1="accent1" accent2="accent2" accent3="accent3" accent4="accent4" accent5="accent5" accent6="accent6" hlink="hlink" folHlink="folHlink"/>
  <p:sldLayoutIdLst>
    <p:sldLayoutId id="2147483686" r:id="rId1"/>
    <p:sldLayoutId id="2147483662" r:id="rId2"/>
    <p:sldLayoutId id="2147483689" r:id="rId3"/>
    <p:sldLayoutId id="2147483681" r:id="rId4"/>
  </p:sldLayoutIdLst>
  <p:hf sldNum="0" hdr="0" dt="0"/>
  <p:txStyles>
    <p:titleStyle>
      <a:lvl1pPr algn="l" defTabSz="914400" rtl="0" eaLnBrk="1" latinLnBrk="0" hangingPunct="1">
        <a:spcBef>
          <a:spcPct val="0"/>
        </a:spcBef>
        <a:buNone/>
        <a:defRPr sz="3000" b="1"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accen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100" kern="1200">
          <a:solidFill>
            <a:schemeClr val="accen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accen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mailto:elft.foi@nhs.net"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mailto:elft.information.governance@nhs.net"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mailto:it.servicedesk@elft.nhs.uk"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5.xml.rels><?xml version="1.0" encoding="UTF-8" standalone="yes"?>
<Relationships xmlns="http://schemas.openxmlformats.org/package/2006/relationships"><Relationship Id="rId3" Type="http://schemas.openxmlformats.org/officeDocument/2006/relationships/hyperlink" Target="mailto:it.servicedesk@elft.nhs.uk"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51.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jp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mailto:Elft.foi@nhs.net"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 Id="rId5" Type="http://schemas.openxmlformats.org/officeDocument/2006/relationships/hyperlink" Target="mailto:it.servicedesk@elft.nhs.uk" TargetMode="External"/><Relationship Id="rId4" Type="http://schemas.openxmlformats.org/officeDocument/2006/relationships/hyperlink" Target="mailto:Elft.information.governance@nhs.net"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2"/>
          </p:nvPr>
        </p:nvSpPr>
        <p:spPr>
          <a:xfrm>
            <a:off x="1331640" y="1189261"/>
            <a:ext cx="6660312" cy="483558"/>
          </a:xfrm>
        </p:spPr>
        <p:txBody>
          <a:bodyPr>
            <a:normAutofit fontScale="92500"/>
          </a:bodyPr>
          <a:lstStyle/>
          <a:p>
            <a:r>
              <a:rPr lang="en-GB" dirty="0" smtClean="0"/>
              <a:t>Basic Information Governance Training</a:t>
            </a:r>
            <a:endParaRPr lang="en-GB" dirty="0"/>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95486"/>
            <a:ext cx="1487487" cy="99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20260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720000" y="360000"/>
            <a:ext cx="7632000" cy="699582"/>
          </a:xfrm>
        </p:spPr>
        <p:txBody>
          <a:bodyPr>
            <a:normAutofit/>
          </a:bodyPr>
          <a:lstStyle/>
          <a:p>
            <a:pPr>
              <a:lnSpc>
                <a:spcPts val="2600"/>
              </a:lnSpc>
            </a:pPr>
            <a:r>
              <a:rPr lang="en-GB" sz="2800" dirty="0" smtClean="0"/>
              <a:t>Research</a:t>
            </a:r>
            <a:endParaRPr lang="en-GB" dirty="0"/>
          </a:p>
        </p:txBody>
      </p:sp>
      <p:sp>
        <p:nvSpPr>
          <p:cNvPr id="8" name="Slide Number Placeholder 3"/>
          <p:cNvSpPr>
            <a:spLocks noGrp="1"/>
          </p:cNvSpPr>
          <p:nvPr>
            <p:ph type="sldNum" sz="quarter" idx="12"/>
          </p:nvPr>
        </p:nvSpPr>
        <p:spPr>
          <a:xfrm>
            <a:off x="6300192" y="4731990"/>
            <a:ext cx="2133600" cy="273844"/>
          </a:xfrm>
        </p:spPr>
        <p:txBody>
          <a:bodyPr/>
          <a:lstStyle/>
          <a:p>
            <a:fld id="{4F2E129E-16B7-480B-972E-C025DBFD1D53}" type="slidenum">
              <a:rPr lang="en-GB" smtClean="0"/>
              <a:pPr/>
              <a:t>10</a:t>
            </a:fld>
            <a:endParaRPr lang="en-GB" dirty="0"/>
          </a:p>
        </p:txBody>
      </p:sp>
      <p:sp>
        <p:nvSpPr>
          <p:cNvPr id="10" name="Content Placeholder 2"/>
          <p:cNvSpPr txBox="1">
            <a:spLocks/>
          </p:cNvSpPr>
          <p:nvPr/>
        </p:nvSpPr>
        <p:spPr>
          <a:xfrm>
            <a:off x="457201" y="915566"/>
            <a:ext cx="7283151" cy="3384376"/>
          </a:xfrm>
          <a:prstGeom prst="rect">
            <a:avLst/>
          </a:prstGeom>
        </p:spPr>
        <p:txBody>
          <a:bodyPr/>
          <a:lstStyle>
            <a:lvl1pPr marL="342900" indent="-342900" algn="l" defTabSz="914400" rtl="0" eaLnBrk="1" latinLnBrk="0" hangingPunct="1">
              <a:spcBef>
                <a:spcPct val="20000"/>
              </a:spcBef>
              <a:buFont typeface="Arial" pitchFamily="34" charset="0"/>
              <a:buChar char="•"/>
              <a:defRPr sz="2400" kern="1200">
                <a:solidFill>
                  <a:schemeClr val="accen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100" kern="1200">
                <a:solidFill>
                  <a:schemeClr val="accen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accen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200" dirty="0" smtClean="0">
                <a:solidFill>
                  <a:srgbClr val="D07232"/>
                </a:solidFill>
              </a:rPr>
              <a:t>Personal data</a:t>
            </a:r>
          </a:p>
          <a:p>
            <a:pPr>
              <a:buClr>
                <a:srgbClr val="D07232"/>
              </a:buClr>
            </a:pPr>
            <a:r>
              <a:rPr lang="en-US" sz="2200" dirty="0" smtClean="0"/>
              <a:t>Non-public authorities </a:t>
            </a:r>
            <a:r>
              <a:rPr lang="mr-IN" sz="2200" dirty="0" smtClean="0"/>
              <a:t>–</a:t>
            </a:r>
            <a:r>
              <a:rPr lang="en-GB" sz="2200" dirty="0" smtClean="0"/>
              <a:t> </a:t>
            </a:r>
            <a:r>
              <a:rPr lang="en-US" sz="2200" dirty="0" smtClean="0"/>
              <a:t>legitimate interest</a:t>
            </a:r>
          </a:p>
          <a:p>
            <a:pPr>
              <a:buClr>
                <a:srgbClr val="D07232"/>
              </a:buClr>
              <a:buFont typeface="Arial"/>
              <a:buChar char="•"/>
            </a:pPr>
            <a:r>
              <a:rPr lang="en-US" sz="2200" dirty="0" smtClean="0">
                <a:solidFill>
                  <a:srgbClr val="1E1400"/>
                </a:solidFill>
              </a:rPr>
              <a:t>Public authorities </a:t>
            </a:r>
            <a:r>
              <a:rPr lang="mr-IN" sz="2200" dirty="0" smtClean="0">
                <a:solidFill>
                  <a:srgbClr val="1E1400"/>
                </a:solidFill>
              </a:rPr>
              <a:t>–</a:t>
            </a:r>
            <a:r>
              <a:rPr lang="en-US" sz="2200" dirty="0" smtClean="0">
                <a:solidFill>
                  <a:srgbClr val="1E1400"/>
                </a:solidFill>
              </a:rPr>
              <a:t> support </a:t>
            </a:r>
            <a:r>
              <a:rPr lang="en-US" sz="2200" dirty="0" smtClean="0"/>
              <a:t>task in the public interest</a:t>
            </a:r>
          </a:p>
          <a:p>
            <a:pPr>
              <a:buClr>
                <a:srgbClr val="D07232"/>
              </a:buClr>
              <a:buFont typeface="Arial"/>
              <a:buChar char="•"/>
            </a:pPr>
            <a:r>
              <a:rPr lang="en-US" sz="2200" i="1" dirty="0" smtClean="0"/>
              <a:t>Explicit consent – if other basis not available</a:t>
            </a:r>
          </a:p>
          <a:p>
            <a:pPr>
              <a:buClr>
                <a:srgbClr val="D07232"/>
              </a:buClr>
              <a:buFont typeface="Lucida Grande"/>
              <a:buChar char="?"/>
            </a:pPr>
            <a:endParaRPr lang="en-US" sz="2200" dirty="0" smtClean="0"/>
          </a:p>
          <a:p>
            <a:pPr marL="0" indent="0">
              <a:buFont typeface="Arial" pitchFamily="34" charset="0"/>
              <a:buNone/>
            </a:pPr>
            <a:r>
              <a:rPr lang="en-US" sz="2200" dirty="0" smtClean="0">
                <a:solidFill>
                  <a:srgbClr val="D07232"/>
                </a:solidFill>
              </a:rPr>
              <a:t>Sensitive personal data (‘special category’ data)</a:t>
            </a:r>
          </a:p>
          <a:p>
            <a:pPr>
              <a:buClr>
                <a:srgbClr val="D07232"/>
              </a:buClr>
              <a:buFont typeface="Arial"/>
              <a:buChar char="•"/>
            </a:pPr>
            <a:r>
              <a:rPr lang="en-US" sz="2200" dirty="0" smtClean="0"/>
              <a:t>‘Processing is </a:t>
            </a:r>
            <a:r>
              <a:rPr lang="en-US" sz="2200" i="1" dirty="0" smtClean="0"/>
              <a:t>necessary</a:t>
            </a:r>
            <a:r>
              <a:rPr lang="en-US" sz="2200" dirty="0" smtClean="0"/>
              <a:t> for archiving purposes in the public interest, or scientific and historical research purposes or statistical purposes’ subject to safeguards</a:t>
            </a:r>
          </a:p>
          <a:p>
            <a:pPr>
              <a:buClr>
                <a:srgbClr val="D07232"/>
              </a:buClr>
              <a:buFont typeface="Arial"/>
              <a:buChar char="•"/>
            </a:pPr>
            <a:r>
              <a:rPr lang="en-US" sz="2200" i="1" dirty="0" smtClean="0"/>
              <a:t>Explicit consent – if other basis not available</a:t>
            </a:r>
          </a:p>
          <a:p>
            <a:pPr marL="0" indent="0">
              <a:buFont typeface="Arial" pitchFamily="34" charset="0"/>
              <a:buNone/>
            </a:pPr>
            <a:endParaRPr lang="en-US" dirty="0"/>
          </a:p>
        </p:txBody>
      </p:sp>
    </p:spTree>
    <p:extLst>
      <p:ext uri="{BB962C8B-B14F-4D97-AF65-F5344CB8AC3E}">
        <p14:creationId xmlns:p14="http://schemas.microsoft.com/office/powerpoint/2010/main" val="281904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Common law duty of confidentiality</a:t>
            </a:r>
          </a:p>
        </p:txBody>
      </p:sp>
      <p:sp>
        <p:nvSpPr>
          <p:cNvPr id="3" name="Content Placeholder 2"/>
          <p:cNvSpPr>
            <a:spLocks noGrp="1"/>
          </p:cNvSpPr>
          <p:nvPr>
            <p:ph idx="1"/>
          </p:nvPr>
        </p:nvSpPr>
        <p:spPr/>
        <p:txBody>
          <a:bodyPr>
            <a:normAutofit/>
          </a:bodyPr>
          <a:lstStyle/>
          <a:p>
            <a:pPr>
              <a:lnSpc>
                <a:spcPts val="2160"/>
              </a:lnSpc>
              <a:spcAft>
                <a:spcPts val="500"/>
              </a:spcAft>
            </a:pPr>
            <a:r>
              <a:rPr lang="en-GB" sz="2300" dirty="0" smtClean="0">
                <a:solidFill>
                  <a:schemeClr val="tx1"/>
                </a:solidFill>
              </a:rPr>
              <a:t>This applies to information where another lawful basis has not been established.  Information </a:t>
            </a:r>
            <a:r>
              <a:rPr lang="en-GB" sz="2300" dirty="0">
                <a:solidFill>
                  <a:schemeClr val="tx1"/>
                </a:solidFill>
              </a:rPr>
              <a:t>that individuals disclose in </a:t>
            </a:r>
            <a:r>
              <a:rPr lang="en-GB" sz="2300" dirty="0" smtClean="0">
                <a:solidFill>
                  <a:schemeClr val="tx1"/>
                </a:solidFill>
              </a:rPr>
              <a:t>confidence should </a:t>
            </a:r>
            <a:r>
              <a:rPr lang="en-GB" sz="2300" dirty="0">
                <a:solidFill>
                  <a:schemeClr val="tx1"/>
                </a:solidFill>
              </a:rPr>
              <a:t>not be used or shared further </a:t>
            </a:r>
            <a:r>
              <a:rPr lang="en-GB" sz="2300" dirty="0" smtClean="0">
                <a:solidFill>
                  <a:schemeClr val="tx1"/>
                </a:solidFill>
              </a:rPr>
              <a:t>without a lawful reason; the reasons are:</a:t>
            </a:r>
          </a:p>
          <a:p>
            <a:pPr lvl="1">
              <a:lnSpc>
                <a:spcPts val="2160"/>
              </a:lnSpc>
              <a:spcAft>
                <a:spcPts val="500"/>
              </a:spcAft>
            </a:pPr>
            <a:r>
              <a:rPr lang="en-GB" sz="2300" dirty="0" smtClean="0">
                <a:solidFill>
                  <a:schemeClr val="tx1"/>
                </a:solidFill>
              </a:rPr>
              <a:t>consent of </a:t>
            </a:r>
            <a:r>
              <a:rPr lang="en-GB" sz="2300" dirty="0">
                <a:solidFill>
                  <a:schemeClr val="tx1"/>
                </a:solidFill>
              </a:rPr>
              <a:t>the </a:t>
            </a:r>
            <a:r>
              <a:rPr lang="en-GB" sz="2300" dirty="0" smtClean="0">
                <a:solidFill>
                  <a:schemeClr val="tx1"/>
                </a:solidFill>
              </a:rPr>
              <a:t>individual</a:t>
            </a:r>
            <a:endParaRPr lang="en-GB" sz="2300" dirty="0">
              <a:solidFill>
                <a:schemeClr val="tx1"/>
              </a:solidFill>
            </a:endParaRPr>
          </a:p>
          <a:p>
            <a:pPr lvl="1">
              <a:lnSpc>
                <a:spcPts val="2160"/>
              </a:lnSpc>
              <a:spcAft>
                <a:spcPts val="500"/>
              </a:spcAft>
            </a:pPr>
            <a:r>
              <a:rPr lang="en-GB" sz="2300" dirty="0" smtClean="0">
                <a:solidFill>
                  <a:schemeClr val="tx1"/>
                </a:solidFill>
              </a:rPr>
              <a:t>Where there is a </a:t>
            </a:r>
            <a:r>
              <a:rPr lang="en-GB" sz="2300" dirty="0">
                <a:solidFill>
                  <a:schemeClr val="tx1"/>
                </a:solidFill>
              </a:rPr>
              <a:t>legal reason to disclose </a:t>
            </a:r>
            <a:r>
              <a:rPr lang="en-GB" sz="2300" dirty="0" smtClean="0">
                <a:solidFill>
                  <a:schemeClr val="tx1"/>
                </a:solidFill>
              </a:rPr>
              <a:t>information </a:t>
            </a:r>
            <a:endParaRPr lang="en-GB" sz="2300" dirty="0">
              <a:solidFill>
                <a:schemeClr val="tx1"/>
              </a:solidFill>
            </a:endParaRPr>
          </a:p>
          <a:p>
            <a:pPr lvl="1">
              <a:lnSpc>
                <a:spcPts val="2160"/>
              </a:lnSpc>
              <a:spcAft>
                <a:spcPts val="500"/>
              </a:spcAft>
            </a:pPr>
            <a:r>
              <a:rPr lang="en-GB" sz="2300" dirty="0" smtClean="0">
                <a:solidFill>
                  <a:schemeClr val="tx1"/>
                </a:solidFill>
              </a:rPr>
              <a:t>Where there is a </a:t>
            </a:r>
            <a:r>
              <a:rPr lang="en-GB" sz="2300" dirty="0">
                <a:solidFill>
                  <a:schemeClr val="tx1"/>
                </a:solidFill>
              </a:rPr>
              <a:t>public interest </a:t>
            </a:r>
            <a:r>
              <a:rPr lang="en-GB" sz="2300" dirty="0" smtClean="0">
                <a:solidFill>
                  <a:schemeClr val="tx1"/>
                </a:solidFill>
              </a:rPr>
              <a:t>justification</a:t>
            </a:r>
          </a:p>
          <a:p>
            <a:pPr>
              <a:lnSpc>
                <a:spcPts val="2160"/>
              </a:lnSpc>
              <a:spcAft>
                <a:spcPts val="500"/>
              </a:spcAft>
            </a:pPr>
            <a:r>
              <a:rPr lang="en-GB" sz="2300" dirty="0" smtClean="0">
                <a:solidFill>
                  <a:schemeClr val="tx1"/>
                </a:solidFill>
              </a:rPr>
              <a:t>A decision to disclose without consent should be made by senior staff.</a:t>
            </a:r>
          </a:p>
        </p:txBody>
      </p:sp>
      <p:sp>
        <p:nvSpPr>
          <p:cNvPr id="4" name="Slide Number Placeholder 3"/>
          <p:cNvSpPr>
            <a:spLocks noGrp="1"/>
          </p:cNvSpPr>
          <p:nvPr>
            <p:ph type="sldNum" sz="quarter" idx="12"/>
          </p:nvPr>
        </p:nvSpPr>
        <p:spPr/>
        <p:txBody>
          <a:bodyPr/>
          <a:lstStyle/>
          <a:p>
            <a:fld id="{4F2E129E-16B7-480B-972E-C025DBFD1D53}" type="slidenum">
              <a:rPr lang="en-GB" smtClean="0"/>
              <a:pPr/>
              <a:t>11</a:t>
            </a:fld>
            <a:endParaRPr lang="en-GB" dirty="0"/>
          </a:p>
        </p:txBody>
      </p:sp>
    </p:spTree>
    <p:extLst>
      <p:ext uri="{BB962C8B-B14F-4D97-AF65-F5344CB8AC3E}">
        <p14:creationId xmlns:p14="http://schemas.microsoft.com/office/powerpoint/2010/main" val="42173008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00" y="360000"/>
            <a:ext cx="7632000" cy="771590"/>
          </a:xfrm>
        </p:spPr>
        <p:txBody>
          <a:bodyPr>
            <a:normAutofit/>
          </a:bodyPr>
          <a:lstStyle/>
          <a:p>
            <a:pPr>
              <a:lnSpc>
                <a:spcPts val="2600"/>
              </a:lnSpc>
            </a:pPr>
            <a:r>
              <a:rPr lang="en-GB" sz="2700" dirty="0" smtClean="0"/>
              <a:t>Data Protection Act Principles</a:t>
            </a:r>
            <a:r>
              <a:rPr lang="en-GB" dirty="0"/>
              <a:t/>
            </a:r>
            <a:br>
              <a:rPr lang="en-GB" dirty="0"/>
            </a:br>
            <a:endParaRPr lang="en-GB"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a:t>The GDPR sets out seven key principles: </a:t>
            </a:r>
          </a:p>
          <a:p>
            <a:pPr lvl="1"/>
            <a:r>
              <a:rPr lang="en-US" dirty="0"/>
              <a:t>Lawfulness, fairness and transparency</a:t>
            </a:r>
          </a:p>
          <a:p>
            <a:pPr lvl="1"/>
            <a:r>
              <a:rPr lang="en-US" dirty="0"/>
              <a:t>Purpose limitation</a:t>
            </a:r>
          </a:p>
          <a:p>
            <a:pPr lvl="1"/>
            <a:r>
              <a:rPr lang="en-US" dirty="0"/>
              <a:t>Data </a:t>
            </a:r>
            <a:r>
              <a:rPr lang="en-US" dirty="0" err="1"/>
              <a:t>minimisation</a:t>
            </a:r>
            <a:endParaRPr lang="en-US" dirty="0"/>
          </a:p>
          <a:p>
            <a:pPr lvl="1"/>
            <a:r>
              <a:rPr lang="en-US" dirty="0"/>
              <a:t>Accuracy</a:t>
            </a:r>
          </a:p>
          <a:p>
            <a:pPr lvl="1"/>
            <a:r>
              <a:rPr lang="en-US" dirty="0"/>
              <a:t>Storage limitation</a:t>
            </a:r>
          </a:p>
          <a:p>
            <a:pPr lvl="1"/>
            <a:r>
              <a:rPr lang="en-US" dirty="0"/>
              <a:t>Integrity and confidentiality (security)</a:t>
            </a:r>
          </a:p>
          <a:p>
            <a:pPr lvl="1"/>
            <a:r>
              <a:rPr lang="en-US" dirty="0" smtClean="0"/>
              <a:t>Accountability</a:t>
            </a:r>
          </a:p>
          <a:p>
            <a:pPr marL="457200" lvl="1" indent="0">
              <a:buNone/>
            </a:pPr>
            <a:endParaRPr lang="en-US" dirty="0"/>
          </a:p>
          <a:p>
            <a:pPr marL="0" indent="0">
              <a:buNone/>
            </a:pPr>
            <a:r>
              <a:rPr lang="en-US" dirty="0"/>
              <a:t>These principles should lie at the heart of your approach to processing personal data.</a:t>
            </a:r>
          </a:p>
          <a:p>
            <a:endParaRPr lang="en-GB" dirty="0" smtClean="0"/>
          </a:p>
          <a:p>
            <a:endParaRPr lang="en-GB" dirty="0"/>
          </a:p>
        </p:txBody>
      </p:sp>
      <p:sp>
        <p:nvSpPr>
          <p:cNvPr id="4" name="Slide Number Placeholder 3"/>
          <p:cNvSpPr>
            <a:spLocks noGrp="1"/>
          </p:cNvSpPr>
          <p:nvPr>
            <p:ph type="sldNum" sz="quarter" idx="12"/>
          </p:nvPr>
        </p:nvSpPr>
        <p:spPr/>
        <p:txBody>
          <a:bodyPr/>
          <a:lstStyle/>
          <a:p>
            <a:fld id="{4F2E129E-16B7-480B-972E-C025DBFD1D53}" type="slidenum">
              <a:rPr lang="en-GB" smtClean="0"/>
              <a:pPr/>
              <a:t>12</a:t>
            </a:fld>
            <a:endParaRPr lang="en-GB" dirty="0"/>
          </a:p>
        </p:txBody>
      </p:sp>
    </p:spTree>
    <p:extLst>
      <p:ext uri="{BB962C8B-B14F-4D97-AF65-F5344CB8AC3E}">
        <p14:creationId xmlns:p14="http://schemas.microsoft.com/office/powerpoint/2010/main" val="9432398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00" y="360000"/>
            <a:ext cx="7632000" cy="771590"/>
          </a:xfrm>
        </p:spPr>
        <p:txBody>
          <a:bodyPr>
            <a:normAutofit fontScale="90000"/>
          </a:bodyPr>
          <a:lstStyle/>
          <a:p>
            <a:pPr>
              <a:lnSpc>
                <a:spcPts val="2600"/>
              </a:lnSpc>
            </a:pPr>
            <a:r>
              <a:rPr lang="en-GB" sz="2700" dirty="0" smtClean="0"/>
              <a:t>Using the </a:t>
            </a:r>
            <a:r>
              <a:rPr lang="en-GB" sz="2700" dirty="0" err="1"/>
              <a:t>Caldicott</a:t>
            </a:r>
            <a:r>
              <a:rPr lang="en-GB" sz="2700" dirty="0"/>
              <a:t> </a:t>
            </a:r>
            <a:r>
              <a:rPr lang="en-GB" sz="2700" dirty="0" smtClean="0"/>
              <a:t>Principles to inform your approach…</a:t>
            </a:r>
            <a:r>
              <a:rPr lang="en-GB" dirty="0"/>
              <a:t/>
            </a:r>
            <a:br>
              <a:rPr lang="en-GB" dirty="0"/>
            </a:br>
            <a:endParaRPr lang="en-GB" dirty="0"/>
          </a:p>
        </p:txBody>
      </p:sp>
      <p:sp>
        <p:nvSpPr>
          <p:cNvPr id="3" name="Content Placeholder 2"/>
          <p:cNvSpPr>
            <a:spLocks noGrp="1"/>
          </p:cNvSpPr>
          <p:nvPr>
            <p:ph idx="1"/>
          </p:nvPr>
        </p:nvSpPr>
        <p:spPr/>
        <p:txBody>
          <a:bodyPr>
            <a:normAutofit fontScale="70000" lnSpcReduction="20000"/>
          </a:bodyPr>
          <a:lstStyle/>
          <a:p>
            <a:pPr>
              <a:lnSpc>
                <a:spcPts val="2000"/>
              </a:lnSpc>
              <a:spcBef>
                <a:spcPts val="300"/>
              </a:spcBef>
              <a:spcAft>
                <a:spcPts val="300"/>
              </a:spcAft>
            </a:pPr>
            <a:r>
              <a:rPr lang="en-GB" sz="2300" b="1" dirty="0"/>
              <a:t>Principle 1</a:t>
            </a:r>
            <a:r>
              <a:rPr lang="en-GB" sz="2300" dirty="0"/>
              <a:t>: Do you have a justified purpose for using </a:t>
            </a:r>
            <a:r>
              <a:rPr lang="en-GB" sz="2300" dirty="0" smtClean="0"/>
              <a:t>confidential </a:t>
            </a:r>
            <a:r>
              <a:rPr lang="en-GB" sz="2300" dirty="0"/>
              <a:t>information? </a:t>
            </a:r>
            <a:endParaRPr lang="en-GB" sz="2300" dirty="0" smtClean="0"/>
          </a:p>
          <a:p>
            <a:pPr>
              <a:lnSpc>
                <a:spcPts val="2000"/>
              </a:lnSpc>
              <a:spcBef>
                <a:spcPts val="300"/>
              </a:spcBef>
              <a:spcAft>
                <a:spcPts val="300"/>
              </a:spcAft>
            </a:pPr>
            <a:r>
              <a:rPr lang="en-GB" sz="2300" b="1" dirty="0"/>
              <a:t>Principle 2</a:t>
            </a:r>
            <a:r>
              <a:rPr lang="en-GB" sz="2300" dirty="0"/>
              <a:t>: </a:t>
            </a:r>
            <a:r>
              <a:rPr lang="en-GB" sz="2300" dirty="0" smtClean="0"/>
              <a:t>Is it absolutely </a:t>
            </a:r>
            <a:r>
              <a:rPr lang="en-GB" sz="2300" dirty="0"/>
              <a:t>necessary to do so? </a:t>
            </a:r>
            <a:endParaRPr lang="en-GB" sz="2300" dirty="0" smtClean="0"/>
          </a:p>
          <a:p>
            <a:pPr>
              <a:lnSpc>
                <a:spcPts val="2000"/>
              </a:lnSpc>
              <a:spcBef>
                <a:spcPts val="300"/>
              </a:spcBef>
              <a:spcAft>
                <a:spcPts val="300"/>
              </a:spcAft>
            </a:pPr>
            <a:r>
              <a:rPr lang="en-GB" sz="2300" b="1" dirty="0"/>
              <a:t>Principle 3</a:t>
            </a:r>
            <a:r>
              <a:rPr lang="en-GB" sz="2300" dirty="0"/>
              <a:t>: Are you using the minimum information required</a:t>
            </a:r>
            <a:r>
              <a:rPr lang="en-GB" sz="2300" dirty="0" smtClean="0"/>
              <a:t>?</a:t>
            </a:r>
          </a:p>
          <a:p>
            <a:pPr>
              <a:lnSpc>
                <a:spcPts val="2000"/>
              </a:lnSpc>
              <a:spcBef>
                <a:spcPts val="300"/>
              </a:spcBef>
              <a:spcAft>
                <a:spcPts val="300"/>
              </a:spcAft>
            </a:pPr>
            <a:r>
              <a:rPr lang="en-GB" sz="2300" b="1" dirty="0"/>
              <a:t>Principle 4</a:t>
            </a:r>
            <a:r>
              <a:rPr lang="en-GB" sz="2300" dirty="0"/>
              <a:t>: Are you allowing access to this information on a strict need-to-know basis only? </a:t>
            </a:r>
            <a:endParaRPr lang="en-GB" sz="2300" dirty="0" smtClean="0"/>
          </a:p>
          <a:p>
            <a:pPr>
              <a:lnSpc>
                <a:spcPts val="2000"/>
              </a:lnSpc>
              <a:spcBef>
                <a:spcPts val="300"/>
              </a:spcBef>
              <a:spcAft>
                <a:spcPts val="300"/>
              </a:spcAft>
            </a:pPr>
            <a:r>
              <a:rPr lang="en-GB" sz="2300" b="1" dirty="0"/>
              <a:t>Principle 5</a:t>
            </a:r>
            <a:r>
              <a:rPr lang="en-GB" sz="2300" dirty="0"/>
              <a:t>: Do you understand your responsibility and duty to the subject with regards to keeping their information secure and confidential</a:t>
            </a:r>
            <a:r>
              <a:rPr lang="en-GB" sz="2300" dirty="0" smtClean="0"/>
              <a:t>?</a:t>
            </a:r>
          </a:p>
          <a:p>
            <a:pPr>
              <a:lnSpc>
                <a:spcPts val="2000"/>
              </a:lnSpc>
              <a:spcBef>
                <a:spcPts val="300"/>
              </a:spcBef>
              <a:spcAft>
                <a:spcPts val="300"/>
              </a:spcAft>
            </a:pPr>
            <a:r>
              <a:rPr lang="en-GB" sz="2300" b="1" dirty="0"/>
              <a:t>Principle 6</a:t>
            </a:r>
            <a:r>
              <a:rPr lang="en-GB" sz="2300" dirty="0"/>
              <a:t>: Do you understand the law and are you complying with the law before handling the confidential information? </a:t>
            </a:r>
            <a:endParaRPr lang="en-GB" sz="2300" dirty="0" smtClean="0"/>
          </a:p>
          <a:p>
            <a:pPr>
              <a:lnSpc>
                <a:spcPts val="2000"/>
              </a:lnSpc>
              <a:spcBef>
                <a:spcPts val="300"/>
              </a:spcBef>
              <a:spcAft>
                <a:spcPts val="300"/>
              </a:spcAft>
            </a:pPr>
            <a:r>
              <a:rPr lang="en-GB" sz="2300" b="1" dirty="0" smtClean="0"/>
              <a:t>Principle </a:t>
            </a:r>
            <a:r>
              <a:rPr lang="en-GB" sz="2300" b="1" dirty="0"/>
              <a:t>7</a:t>
            </a:r>
            <a:r>
              <a:rPr lang="en-GB" sz="2300" dirty="0"/>
              <a:t>: Do you understand that the duty to share information can be as important as the duty to protect confidentiality?</a:t>
            </a:r>
            <a:endParaRPr lang="en-GB" sz="2300" dirty="0" smtClean="0"/>
          </a:p>
          <a:p>
            <a:endParaRPr lang="en-GB" dirty="0" smtClean="0"/>
          </a:p>
          <a:p>
            <a:endParaRPr lang="en-GB" dirty="0"/>
          </a:p>
        </p:txBody>
      </p:sp>
      <p:sp>
        <p:nvSpPr>
          <p:cNvPr id="4" name="Slide Number Placeholder 3"/>
          <p:cNvSpPr>
            <a:spLocks noGrp="1"/>
          </p:cNvSpPr>
          <p:nvPr>
            <p:ph type="sldNum" sz="quarter" idx="12"/>
          </p:nvPr>
        </p:nvSpPr>
        <p:spPr/>
        <p:txBody>
          <a:bodyPr/>
          <a:lstStyle/>
          <a:p>
            <a:fld id="{4F2E129E-16B7-480B-972E-C025DBFD1D53}" type="slidenum">
              <a:rPr lang="en-GB" smtClean="0"/>
              <a:pPr/>
              <a:t>13</a:t>
            </a:fld>
            <a:endParaRPr lang="en-GB" dirty="0"/>
          </a:p>
        </p:txBody>
      </p:sp>
    </p:spTree>
    <p:extLst>
      <p:ext uri="{BB962C8B-B14F-4D97-AF65-F5344CB8AC3E}">
        <p14:creationId xmlns:p14="http://schemas.microsoft.com/office/powerpoint/2010/main" val="41595078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Confidentiality </a:t>
            </a:r>
            <a:r>
              <a:rPr lang="en-GB" dirty="0" smtClean="0"/>
              <a:t>– Good practice</a:t>
            </a:r>
            <a:r>
              <a:rPr lang="en-GB" dirty="0"/>
              <a:t/>
            </a:r>
            <a:br>
              <a:rPr lang="en-GB" dirty="0"/>
            </a:br>
            <a:endParaRPr lang="en-GB" dirty="0"/>
          </a:p>
        </p:txBody>
      </p:sp>
      <p:sp>
        <p:nvSpPr>
          <p:cNvPr id="3" name="Content Placeholder 2"/>
          <p:cNvSpPr>
            <a:spLocks noGrp="1"/>
          </p:cNvSpPr>
          <p:nvPr>
            <p:ph idx="1"/>
          </p:nvPr>
        </p:nvSpPr>
        <p:spPr>
          <a:xfrm>
            <a:off x="683568" y="1080000"/>
            <a:ext cx="3888432" cy="3435966"/>
          </a:xfrm>
        </p:spPr>
        <p:txBody>
          <a:bodyPr>
            <a:normAutofit/>
          </a:bodyPr>
          <a:lstStyle/>
          <a:p>
            <a:pPr>
              <a:spcAft>
                <a:spcPts val="500"/>
              </a:spcAft>
            </a:pPr>
            <a:r>
              <a:rPr lang="en-GB" sz="1800" dirty="0" smtClean="0"/>
              <a:t>We </a:t>
            </a:r>
            <a:r>
              <a:rPr lang="en-GB" sz="1800" dirty="0"/>
              <a:t>all have a legal duty to respect the privacy </a:t>
            </a:r>
            <a:r>
              <a:rPr lang="en-GB" sz="1800" dirty="0" smtClean="0"/>
              <a:t>and </a:t>
            </a:r>
            <a:r>
              <a:rPr lang="en-GB" sz="1800" dirty="0"/>
              <a:t>to use </a:t>
            </a:r>
            <a:r>
              <a:rPr lang="en-GB" sz="1800" dirty="0" smtClean="0"/>
              <a:t>personal </a:t>
            </a:r>
            <a:r>
              <a:rPr lang="en-GB" sz="1800" dirty="0"/>
              <a:t>information appropriately.</a:t>
            </a:r>
          </a:p>
          <a:p>
            <a:pPr>
              <a:spcAft>
                <a:spcPts val="500"/>
              </a:spcAft>
            </a:pPr>
            <a:r>
              <a:rPr lang="en-GB" sz="1800" dirty="0" smtClean="0"/>
              <a:t>The </a:t>
            </a:r>
            <a:r>
              <a:rPr lang="en-GB" sz="1800" dirty="0"/>
              <a:t>main aspects of confidentiality good practice </a:t>
            </a:r>
            <a:r>
              <a:rPr lang="en-GB" sz="1800" dirty="0" smtClean="0"/>
              <a:t>are: </a:t>
            </a:r>
            <a:endParaRPr lang="en-GB" sz="1800" dirty="0"/>
          </a:p>
          <a:p>
            <a:pPr lvl="1">
              <a:spcAft>
                <a:spcPts val="500"/>
              </a:spcAft>
            </a:pPr>
            <a:r>
              <a:rPr lang="en-GB" sz="1800" dirty="0" smtClean="0"/>
              <a:t>Informing people.</a:t>
            </a:r>
            <a:endParaRPr lang="en-GB" sz="1800" dirty="0"/>
          </a:p>
          <a:p>
            <a:pPr lvl="1">
              <a:spcAft>
                <a:spcPts val="500"/>
              </a:spcAft>
            </a:pPr>
            <a:r>
              <a:rPr lang="en-GB" sz="1800" dirty="0" smtClean="0"/>
              <a:t>Sharing </a:t>
            </a:r>
            <a:r>
              <a:rPr lang="en-GB" sz="1800" dirty="0"/>
              <a:t>information for </a:t>
            </a:r>
            <a:r>
              <a:rPr lang="en-GB" sz="1800" dirty="0" smtClean="0"/>
              <a:t>care.</a:t>
            </a:r>
            <a:endParaRPr lang="en-GB" sz="1800" dirty="0"/>
          </a:p>
          <a:p>
            <a:pPr lvl="1">
              <a:spcAft>
                <a:spcPts val="500"/>
              </a:spcAft>
            </a:pPr>
            <a:r>
              <a:rPr lang="en-GB" sz="1800" dirty="0" smtClean="0"/>
              <a:t>Sharing </a:t>
            </a:r>
            <a:r>
              <a:rPr lang="en-GB" sz="1800" dirty="0"/>
              <a:t>information for </a:t>
            </a:r>
            <a:r>
              <a:rPr lang="en-GB" sz="1800" dirty="0" smtClean="0"/>
              <a:t>non-care.</a:t>
            </a:r>
            <a:endParaRPr lang="en-GB" sz="1800" dirty="0"/>
          </a:p>
          <a:p>
            <a:pPr marL="0" indent="0">
              <a:buNone/>
            </a:pPr>
            <a:endParaRPr lang="en-GB" sz="1800" dirty="0"/>
          </a:p>
          <a:p>
            <a:pPr marL="0" indent="0">
              <a:buNone/>
            </a:pPr>
            <a:endParaRPr lang="en-GB" sz="1800" dirty="0"/>
          </a:p>
        </p:txBody>
      </p:sp>
      <p:sp>
        <p:nvSpPr>
          <p:cNvPr id="4" name="Slide Number Placeholder 3"/>
          <p:cNvSpPr>
            <a:spLocks noGrp="1"/>
          </p:cNvSpPr>
          <p:nvPr>
            <p:ph type="sldNum" sz="quarter" idx="12"/>
          </p:nvPr>
        </p:nvSpPr>
        <p:spPr/>
        <p:txBody>
          <a:bodyPr/>
          <a:lstStyle/>
          <a:p>
            <a:fld id="{4F2E129E-16B7-480B-972E-C025DBFD1D53}" type="slidenum">
              <a:rPr lang="en-GB" smtClean="0"/>
              <a:pPr/>
              <a:t>14</a:t>
            </a:fld>
            <a:endParaRPr lang="en-GB"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1419622"/>
            <a:ext cx="3908425" cy="226853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8571208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Confidentiality - Informing People </a:t>
            </a:r>
            <a:br>
              <a:rPr lang="en-GB" dirty="0"/>
            </a:br>
            <a:endParaRPr lang="en-GB" dirty="0"/>
          </a:p>
        </p:txBody>
      </p:sp>
      <p:sp>
        <p:nvSpPr>
          <p:cNvPr id="3" name="Content Placeholder 2"/>
          <p:cNvSpPr>
            <a:spLocks noGrp="1"/>
          </p:cNvSpPr>
          <p:nvPr>
            <p:ph idx="1"/>
          </p:nvPr>
        </p:nvSpPr>
        <p:spPr>
          <a:xfrm>
            <a:off x="720000" y="1080000"/>
            <a:ext cx="7704000" cy="627654"/>
          </a:xfrm>
        </p:spPr>
        <p:txBody>
          <a:bodyPr>
            <a:normAutofit/>
          </a:bodyPr>
          <a:lstStyle/>
          <a:p>
            <a:r>
              <a:rPr lang="en-GB" sz="1800" dirty="0" smtClean="0"/>
              <a:t>You </a:t>
            </a:r>
            <a:r>
              <a:rPr lang="en-GB" sz="1800" dirty="0"/>
              <a:t>should inform patients and service users that you are accessing and using their information. </a:t>
            </a:r>
          </a:p>
          <a:p>
            <a:endParaRPr lang="en-GB" sz="1800" dirty="0"/>
          </a:p>
        </p:txBody>
      </p:sp>
      <p:sp>
        <p:nvSpPr>
          <p:cNvPr id="4" name="Slide Number Placeholder 3"/>
          <p:cNvSpPr>
            <a:spLocks noGrp="1"/>
          </p:cNvSpPr>
          <p:nvPr>
            <p:ph type="sldNum" sz="quarter" idx="12"/>
          </p:nvPr>
        </p:nvSpPr>
        <p:spPr/>
        <p:txBody>
          <a:bodyPr/>
          <a:lstStyle/>
          <a:p>
            <a:fld id="{4F2E129E-16B7-480B-972E-C025DBFD1D53}" type="slidenum">
              <a:rPr lang="en-GB" smtClean="0"/>
              <a:pPr/>
              <a:t>15</a:t>
            </a:fld>
            <a:endParaRPr lang="en-GB" dirty="0"/>
          </a:p>
        </p:txBody>
      </p:sp>
      <p:sp>
        <p:nvSpPr>
          <p:cNvPr id="6" name="Rectangle 5"/>
          <p:cNvSpPr/>
          <p:nvPr/>
        </p:nvSpPr>
        <p:spPr>
          <a:xfrm>
            <a:off x="1727107" y="1707654"/>
            <a:ext cx="2609850" cy="1143000"/>
          </a:xfrm>
          <a:prstGeom prst="rect">
            <a:avLst/>
          </a:prstGeom>
          <a:solidFill>
            <a:srgbClr val="FFFFFF"/>
          </a:solidFill>
          <a:ln w="25400" cap="flat" cmpd="sng" algn="ctr">
            <a:solidFill>
              <a:srgbClr val="003087"/>
            </a:solidFill>
            <a:prstDash val="solid"/>
          </a:ln>
          <a:effectLst/>
        </p:spPr>
        <p:txBody>
          <a:bodyPr wrap="square" rtlCol="0" anchor="ctr">
            <a:noAutofit/>
          </a:bodyPr>
          <a:lstStyle/>
          <a:p>
            <a:pPr algn="ctr">
              <a:lnSpc>
                <a:spcPct val="115000"/>
              </a:lnSpc>
              <a:spcAft>
                <a:spcPts val="0"/>
              </a:spcAft>
            </a:pPr>
            <a:r>
              <a:rPr lang="en-US" sz="1800" kern="1200" dirty="0">
                <a:solidFill>
                  <a:srgbClr val="FF0000"/>
                </a:solidFill>
                <a:effectLst/>
                <a:latin typeface="Arial"/>
                <a:ea typeface="+mn-ea"/>
                <a:cs typeface="+mn-cs"/>
              </a:rPr>
              <a:t>Explain</a:t>
            </a:r>
            <a:endParaRPr lang="en-GB" sz="1200" dirty="0">
              <a:effectLst/>
              <a:latin typeface="Times New Roman"/>
              <a:ea typeface="Calibri"/>
            </a:endParaRPr>
          </a:p>
          <a:p>
            <a:pPr algn="ctr">
              <a:lnSpc>
                <a:spcPct val="115000"/>
              </a:lnSpc>
              <a:spcAft>
                <a:spcPts val="0"/>
              </a:spcAft>
            </a:pPr>
            <a:r>
              <a:rPr lang="en-US" sz="900" kern="1200" dirty="0">
                <a:solidFill>
                  <a:srgbClr val="0F0F0F"/>
                </a:solidFill>
                <a:effectLst/>
                <a:latin typeface="Arial"/>
                <a:ea typeface="+mn-ea"/>
                <a:cs typeface="+mn-cs"/>
              </a:rPr>
              <a:t>Clearly explain to people how you will use their personal information and point them to additional information about this – for example, on your organisation’s website, in a leaflet or on a poster.</a:t>
            </a:r>
            <a:endParaRPr lang="en-GB" sz="1200" dirty="0">
              <a:effectLst/>
              <a:latin typeface="Times New Roman"/>
              <a:ea typeface="Calibri"/>
            </a:endParaRPr>
          </a:p>
        </p:txBody>
      </p:sp>
      <p:sp>
        <p:nvSpPr>
          <p:cNvPr id="7" name="Rectangle 6"/>
          <p:cNvSpPr/>
          <p:nvPr/>
        </p:nvSpPr>
        <p:spPr>
          <a:xfrm>
            <a:off x="4535996" y="1689449"/>
            <a:ext cx="2714625" cy="1143000"/>
          </a:xfrm>
          <a:prstGeom prst="rect">
            <a:avLst/>
          </a:prstGeom>
          <a:solidFill>
            <a:srgbClr val="FFFFFF"/>
          </a:solidFill>
          <a:ln w="25400" cap="flat" cmpd="sng" algn="ctr">
            <a:solidFill>
              <a:srgbClr val="003087"/>
            </a:solidFill>
            <a:prstDash val="solid"/>
          </a:ln>
          <a:effectLst/>
        </p:spPr>
        <p:txBody>
          <a:bodyPr wrap="square" rtlCol="0" anchor="ctr">
            <a:noAutofit/>
          </a:bodyPr>
          <a:lstStyle/>
          <a:p>
            <a:pPr algn="ctr">
              <a:lnSpc>
                <a:spcPct val="115000"/>
              </a:lnSpc>
              <a:spcAft>
                <a:spcPts val="0"/>
              </a:spcAft>
            </a:pPr>
            <a:r>
              <a:rPr lang="en-US" sz="1800" kern="1200" dirty="0" smtClean="0">
                <a:solidFill>
                  <a:srgbClr val="FF0000"/>
                </a:solidFill>
                <a:effectLst/>
                <a:latin typeface="Arial"/>
                <a:ea typeface="+mn-ea"/>
                <a:cs typeface="+mn-cs"/>
              </a:rPr>
              <a:t>Informed choice</a:t>
            </a:r>
            <a:endParaRPr lang="en-GB" sz="1200" dirty="0">
              <a:effectLst/>
              <a:latin typeface="Times New Roman"/>
              <a:ea typeface="Calibri"/>
            </a:endParaRPr>
          </a:p>
          <a:p>
            <a:pPr algn="ctr">
              <a:lnSpc>
                <a:spcPct val="115000"/>
              </a:lnSpc>
              <a:spcAft>
                <a:spcPts val="0"/>
              </a:spcAft>
            </a:pPr>
            <a:r>
              <a:rPr lang="en-US" sz="1000" kern="1200" dirty="0" smtClean="0">
                <a:solidFill>
                  <a:srgbClr val="0F0F0F"/>
                </a:solidFill>
                <a:effectLst/>
                <a:latin typeface="Arial"/>
                <a:ea typeface="+mn-ea"/>
                <a:cs typeface="+mn-cs"/>
              </a:rPr>
              <a:t>Tell </a:t>
            </a:r>
            <a:r>
              <a:rPr lang="en-US" sz="1000" kern="1200" dirty="0">
                <a:solidFill>
                  <a:srgbClr val="0F0F0F"/>
                </a:solidFill>
                <a:effectLst/>
                <a:latin typeface="Arial"/>
                <a:ea typeface="+mn-ea"/>
                <a:cs typeface="+mn-cs"/>
              </a:rPr>
              <a:t>them whether that </a:t>
            </a:r>
            <a:r>
              <a:rPr lang="en-US" sz="1000" kern="1200" dirty="0" smtClean="0">
                <a:solidFill>
                  <a:srgbClr val="0F0F0F"/>
                </a:solidFill>
                <a:effectLst/>
                <a:latin typeface="Arial"/>
                <a:ea typeface="+mn-ea"/>
                <a:cs typeface="+mn-cs"/>
              </a:rPr>
              <a:t>choice (where applicable) will </a:t>
            </a:r>
            <a:r>
              <a:rPr lang="en-US" sz="1000" kern="1200" dirty="0">
                <a:solidFill>
                  <a:srgbClr val="0F0F0F"/>
                </a:solidFill>
                <a:effectLst/>
                <a:latin typeface="Arial"/>
                <a:ea typeface="+mn-ea"/>
                <a:cs typeface="+mn-cs"/>
              </a:rPr>
              <a:t>affect the services offered to them.</a:t>
            </a:r>
            <a:endParaRPr lang="en-GB" sz="1200" dirty="0">
              <a:effectLst/>
              <a:latin typeface="Times New Roman"/>
              <a:ea typeface="Calibri"/>
            </a:endParaRPr>
          </a:p>
        </p:txBody>
      </p:sp>
      <p:sp>
        <p:nvSpPr>
          <p:cNvPr id="8" name="Rectangle 7"/>
          <p:cNvSpPr/>
          <p:nvPr/>
        </p:nvSpPr>
        <p:spPr>
          <a:xfrm>
            <a:off x="1735646" y="2967248"/>
            <a:ext cx="5514975" cy="873125"/>
          </a:xfrm>
          <a:prstGeom prst="rect">
            <a:avLst/>
          </a:prstGeom>
          <a:solidFill>
            <a:srgbClr val="FFFFFF"/>
          </a:solidFill>
          <a:ln w="25400" cap="flat" cmpd="sng" algn="ctr">
            <a:solidFill>
              <a:srgbClr val="003087"/>
            </a:solidFill>
            <a:prstDash val="solid"/>
          </a:ln>
          <a:effectLst/>
        </p:spPr>
        <p:txBody>
          <a:bodyPr wrap="square" rtlCol="0" anchor="ctr"/>
          <a:lstStyle/>
          <a:p>
            <a:pPr algn="ctr">
              <a:lnSpc>
                <a:spcPct val="115000"/>
              </a:lnSpc>
              <a:spcAft>
                <a:spcPts val="0"/>
              </a:spcAft>
            </a:pPr>
            <a:r>
              <a:rPr lang="en-US" sz="1800" kern="1200" dirty="0">
                <a:solidFill>
                  <a:srgbClr val="FF0000"/>
                </a:solidFill>
                <a:effectLst/>
                <a:latin typeface="Arial"/>
                <a:ea typeface="+mn-ea"/>
                <a:cs typeface="+mn-cs"/>
              </a:rPr>
              <a:t>Meet expectations</a:t>
            </a:r>
            <a:endParaRPr lang="en-GB" sz="1200" dirty="0">
              <a:effectLst/>
              <a:latin typeface="Times New Roman"/>
              <a:ea typeface="Calibri"/>
            </a:endParaRPr>
          </a:p>
          <a:p>
            <a:pPr algn="ctr">
              <a:lnSpc>
                <a:spcPct val="115000"/>
              </a:lnSpc>
              <a:spcAft>
                <a:spcPts val="0"/>
              </a:spcAft>
            </a:pPr>
            <a:r>
              <a:rPr lang="en-US" sz="1200" kern="1200" dirty="0">
                <a:solidFill>
                  <a:srgbClr val="0F0F0F"/>
                </a:solidFill>
                <a:effectLst/>
                <a:latin typeface="Arial"/>
                <a:ea typeface="+mn-ea"/>
                <a:cs typeface="+mn-cs"/>
              </a:rPr>
              <a:t>Only use personal information in ways that people would reasonably expect.</a:t>
            </a:r>
            <a:endParaRPr lang="en-GB" sz="1200" dirty="0">
              <a:effectLst/>
              <a:latin typeface="Times New Roman"/>
              <a:ea typeface="Calibri"/>
            </a:endParaRPr>
          </a:p>
        </p:txBody>
      </p:sp>
      <p:sp>
        <p:nvSpPr>
          <p:cNvPr id="5" name="TextBox 4"/>
          <p:cNvSpPr txBox="1"/>
          <p:nvPr/>
        </p:nvSpPr>
        <p:spPr>
          <a:xfrm>
            <a:off x="683568" y="4011909"/>
            <a:ext cx="7704856" cy="923330"/>
          </a:xfrm>
          <a:prstGeom prst="rect">
            <a:avLst/>
          </a:prstGeom>
          <a:noFill/>
        </p:spPr>
        <p:txBody>
          <a:bodyPr wrap="square" rtlCol="0">
            <a:spAutoFit/>
          </a:bodyPr>
          <a:lstStyle/>
          <a:p>
            <a:pPr marL="285750" indent="-285750">
              <a:buFont typeface="Arial" panose="020B0604020202020204" pitchFamily="34" charset="0"/>
              <a:buChar char="•"/>
            </a:pPr>
            <a:r>
              <a:rPr lang="en-GB" dirty="0">
                <a:solidFill>
                  <a:schemeClr val="accent6"/>
                </a:solidFill>
              </a:rPr>
              <a:t>You </a:t>
            </a:r>
            <a:r>
              <a:rPr lang="en-GB" dirty="0" smtClean="0">
                <a:solidFill>
                  <a:schemeClr val="accent6"/>
                </a:solidFill>
              </a:rPr>
              <a:t>must not use consent as the legal basis for using someone’s information –you </a:t>
            </a:r>
            <a:r>
              <a:rPr lang="en-GB" dirty="0">
                <a:solidFill>
                  <a:schemeClr val="accent6"/>
                </a:solidFill>
              </a:rPr>
              <a:t>have previously informed the </a:t>
            </a:r>
            <a:r>
              <a:rPr lang="en-GB" dirty="0" smtClean="0">
                <a:solidFill>
                  <a:schemeClr val="accent6"/>
                </a:solidFill>
              </a:rPr>
              <a:t>individual what you will do with their information. </a:t>
            </a:r>
            <a:endParaRPr lang="en-GB" dirty="0">
              <a:solidFill>
                <a:schemeClr val="accent6"/>
              </a:solidFill>
            </a:endParaRPr>
          </a:p>
        </p:txBody>
      </p:sp>
    </p:spTree>
    <p:extLst>
      <p:ext uri="{BB962C8B-B14F-4D97-AF65-F5344CB8AC3E}">
        <p14:creationId xmlns:p14="http://schemas.microsoft.com/office/powerpoint/2010/main" val="20466080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a:solidFill>
                  <a:srgbClr val="005EB8"/>
                </a:solidFill>
              </a:rPr>
              <a:t>Your Access to </a:t>
            </a:r>
            <a:r>
              <a:rPr lang="en-GB" dirty="0" smtClean="0">
                <a:solidFill>
                  <a:srgbClr val="005EB8"/>
                </a:solidFill>
              </a:rPr>
              <a:t>network and data </a:t>
            </a:r>
            <a:r>
              <a:rPr lang="en-GB" dirty="0">
                <a:solidFill>
                  <a:srgbClr val="005EB8"/>
                </a:solidFill>
              </a:rPr>
              <a:t>is monitored</a:t>
            </a:r>
            <a:endParaRPr lang="en-GB" dirty="0"/>
          </a:p>
        </p:txBody>
      </p:sp>
      <p:sp>
        <p:nvSpPr>
          <p:cNvPr id="3" name="Content Placeholder 2"/>
          <p:cNvSpPr>
            <a:spLocks noGrp="1"/>
          </p:cNvSpPr>
          <p:nvPr>
            <p:ph idx="1"/>
          </p:nvPr>
        </p:nvSpPr>
        <p:spPr/>
        <p:txBody>
          <a:bodyPr>
            <a:normAutofit fontScale="92500" lnSpcReduction="10000"/>
          </a:bodyPr>
          <a:lstStyle/>
          <a:p>
            <a:pPr lvl="0"/>
            <a:r>
              <a:rPr lang="en-GB" sz="2000" dirty="0" smtClean="0">
                <a:solidFill>
                  <a:srgbClr val="424D58"/>
                </a:solidFill>
              </a:rPr>
              <a:t>The Trust can verify your activities by checking the network/IT systems and consent is not necessary. This is to ensure that any concern about access which is not appropriate is readily investigated.</a:t>
            </a:r>
          </a:p>
          <a:p>
            <a:pPr lvl="0"/>
            <a:r>
              <a:rPr lang="en-GB" sz="2000" dirty="0" smtClean="0">
                <a:solidFill>
                  <a:srgbClr val="424D58"/>
                </a:solidFill>
              </a:rPr>
              <a:t>Many </a:t>
            </a:r>
            <a:r>
              <a:rPr lang="en-GB" sz="2000" dirty="0">
                <a:solidFill>
                  <a:srgbClr val="424D58"/>
                </a:solidFill>
              </a:rPr>
              <a:t>IT systems, </a:t>
            </a:r>
            <a:r>
              <a:rPr lang="en-GB" sz="2000" dirty="0" err="1">
                <a:solidFill>
                  <a:srgbClr val="424D58"/>
                </a:solidFill>
              </a:rPr>
              <a:t>RiO</a:t>
            </a:r>
            <a:r>
              <a:rPr lang="en-GB" sz="2000" dirty="0">
                <a:solidFill>
                  <a:srgbClr val="424D58"/>
                </a:solidFill>
              </a:rPr>
              <a:t> for example, will be monitored and access activity is recorded for security </a:t>
            </a:r>
            <a:r>
              <a:rPr lang="en-GB" sz="2000" dirty="0" smtClean="0">
                <a:solidFill>
                  <a:srgbClr val="424D58"/>
                </a:solidFill>
              </a:rPr>
              <a:t>purposes. Therefore </a:t>
            </a:r>
            <a:r>
              <a:rPr lang="en-GB" sz="2000" dirty="0">
                <a:solidFill>
                  <a:srgbClr val="424D58"/>
                </a:solidFill>
              </a:rPr>
              <a:t>an audit trail exists showing who accessed a particular service user’s </a:t>
            </a:r>
            <a:r>
              <a:rPr lang="en-GB" sz="2000" dirty="0" smtClean="0">
                <a:solidFill>
                  <a:srgbClr val="424D58"/>
                </a:solidFill>
              </a:rPr>
              <a:t>records.</a:t>
            </a:r>
            <a:endParaRPr lang="en-GB" sz="2000" dirty="0">
              <a:solidFill>
                <a:srgbClr val="424D58"/>
              </a:solidFill>
            </a:endParaRPr>
          </a:p>
          <a:p>
            <a:pPr lvl="0"/>
            <a:r>
              <a:rPr lang="en-GB" sz="2000" dirty="0">
                <a:solidFill>
                  <a:srgbClr val="424D58"/>
                </a:solidFill>
              </a:rPr>
              <a:t>Patient Users have the right to ask for this audit trail to know who accessed their </a:t>
            </a:r>
            <a:r>
              <a:rPr lang="en-GB" sz="2000" dirty="0" smtClean="0">
                <a:solidFill>
                  <a:srgbClr val="424D58"/>
                </a:solidFill>
              </a:rPr>
              <a:t>records.</a:t>
            </a:r>
          </a:p>
          <a:p>
            <a:pPr lvl="0"/>
            <a:r>
              <a:rPr lang="en-GB" sz="2000" dirty="0" smtClean="0">
                <a:solidFill>
                  <a:srgbClr val="424D58"/>
                </a:solidFill>
              </a:rPr>
              <a:t>If you are a system administrator you are accountable for that system and must not use your privileges to access information without a valid business reason.</a:t>
            </a:r>
          </a:p>
          <a:p>
            <a:pPr lvl="0"/>
            <a:endParaRPr lang="en-GB" dirty="0">
              <a:solidFill>
                <a:srgbClr val="424D58"/>
              </a:solidFill>
            </a:endParaRPr>
          </a:p>
          <a:p>
            <a:pPr marL="0" indent="0">
              <a:buNone/>
            </a:pPr>
            <a:endParaRPr lang="en-GB" dirty="0"/>
          </a:p>
        </p:txBody>
      </p:sp>
      <p:sp>
        <p:nvSpPr>
          <p:cNvPr id="4" name="Slide Number Placeholder 3"/>
          <p:cNvSpPr>
            <a:spLocks noGrp="1"/>
          </p:cNvSpPr>
          <p:nvPr>
            <p:ph type="sldNum" sz="quarter" idx="12"/>
          </p:nvPr>
        </p:nvSpPr>
        <p:spPr/>
        <p:txBody>
          <a:bodyPr/>
          <a:lstStyle/>
          <a:p>
            <a:fld id="{4F2E129E-16B7-480B-972E-C025DBFD1D53}" type="slidenum">
              <a:rPr lang="en-GB" smtClean="0"/>
              <a:pPr/>
              <a:t>16</a:t>
            </a:fld>
            <a:endParaRPr lang="en-GB" dirty="0"/>
          </a:p>
        </p:txBody>
      </p:sp>
    </p:spTree>
    <p:extLst>
      <p:ext uri="{BB962C8B-B14F-4D97-AF65-F5344CB8AC3E}">
        <p14:creationId xmlns:p14="http://schemas.microsoft.com/office/powerpoint/2010/main" val="40963651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Confidentiality - Sharing information for care</a:t>
            </a:r>
          </a:p>
        </p:txBody>
      </p:sp>
      <p:sp>
        <p:nvSpPr>
          <p:cNvPr id="4" name="Slide Number Placeholder 3"/>
          <p:cNvSpPr>
            <a:spLocks noGrp="1"/>
          </p:cNvSpPr>
          <p:nvPr>
            <p:ph type="sldNum" sz="quarter" idx="12"/>
          </p:nvPr>
        </p:nvSpPr>
        <p:spPr/>
        <p:txBody>
          <a:bodyPr/>
          <a:lstStyle/>
          <a:p>
            <a:fld id="{4F2E129E-16B7-480B-972E-C025DBFD1D53}" type="slidenum">
              <a:rPr lang="en-GB" smtClean="0"/>
              <a:pPr/>
              <a:t>17</a:t>
            </a:fld>
            <a:endParaRPr lang="en-GB" dirty="0"/>
          </a:p>
        </p:txBody>
      </p:sp>
      <p:sp>
        <p:nvSpPr>
          <p:cNvPr id="6" name="TextBox 5"/>
          <p:cNvSpPr txBox="1"/>
          <p:nvPr/>
        </p:nvSpPr>
        <p:spPr>
          <a:xfrm>
            <a:off x="683568" y="974272"/>
            <a:ext cx="7560840" cy="923330"/>
          </a:xfrm>
          <a:prstGeom prst="rect">
            <a:avLst/>
          </a:prstGeom>
          <a:noFill/>
        </p:spPr>
        <p:txBody>
          <a:bodyPr wrap="square" rtlCol="0">
            <a:spAutoFit/>
          </a:bodyPr>
          <a:lstStyle/>
          <a:p>
            <a:pPr marL="285750" indent="-285750">
              <a:buFont typeface="Arial" panose="020B0604020202020204" pitchFamily="34" charset="0"/>
              <a:buChar char="•"/>
            </a:pPr>
            <a:r>
              <a:rPr lang="en-GB" dirty="0">
                <a:solidFill>
                  <a:schemeClr val="accent6"/>
                </a:solidFill>
              </a:rPr>
              <a:t>Sharing information with the right people can be just as important as not disclosing to the wrong </a:t>
            </a:r>
            <a:r>
              <a:rPr lang="en-GB" dirty="0" smtClean="0">
                <a:solidFill>
                  <a:schemeClr val="accent6"/>
                </a:solidFill>
              </a:rPr>
              <a:t>person.</a:t>
            </a:r>
          </a:p>
          <a:p>
            <a:pPr marL="285750" indent="-285750">
              <a:buFont typeface="Arial" panose="020B0604020202020204" pitchFamily="34" charset="0"/>
              <a:buChar char="•"/>
            </a:pPr>
            <a:r>
              <a:rPr lang="en-GB" dirty="0" smtClean="0">
                <a:solidFill>
                  <a:schemeClr val="accent6"/>
                </a:solidFill>
              </a:rPr>
              <a:t>Note the </a:t>
            </a:r>
            <a:r>
              <a:rPr lang="en-GB" b="1" dirty="0" smtClean="0">
                <a:solidFill>
                  <a:schemeClr val="accent6"/>
                </a:solidFill>
              </a:rPr>
              <a:t>duty to share </a:t>
            </a:r>
            <a:r>
              <a:rPr lang="en-GB" dirty="0" smtClean="0">
                <a:solidFill>
                  <a:schemeClr val="accent6"/>
                </a:solidFill>
              </a:rPr>
              <a:t>for care where the right conditions are met.</a:t>
            </a:r>
            <a:endParaRPr lang="en-GB" dirty="0">
              <a:solidFill>
                <a:schemeClr val="accent6"/>
              </a:solidFill>
            </a:endParaRPr>
          </a:p>
        </p:txBody>
      </p:sp>
      <p:sp>
        <p:nvSpPr>
          <p:cNvPr id="8" name="Rectangle 7"/>
          <p:cNvSpPr/>
          <p:nvPr/>
        </p:nvSpPr>
        <p:spPr>
          <a:xfrm>
            <a:off x="1661795" y="1933575"/>
            <a:ext cx="2867025" cy="1276350"/>
          </a:xfrm>
          <a:prstGeom prst="rect">
            <a:avLst/>
          </a:prstGeom>
          <a:solidFill>
            <a:srgbClr val="FFFFFF"/>
          </a:solidFill>
          <a:ln w="25400" cap="flat" cmpd="sng" algn="ctr">
            <a:solidFill>
              <a:srgbClr val="003087"/>
            </a:solidFill>
            <a:prstDash val="solid"/>
          </a:ln>
          <a:effectLst/>
        </p:spPr>
        <p:txBody>
          <a:bodyPr wrap="square" rtlCol="0" anchor="ctr">
            <a:noAutofit/>
          </a:bodyPr>
          <a:lstStyle/>
          <a:p>
            <a:pPr algn="ctr">
              <a:lnSpc>
                <a:spcPct val="115000"/>
              </a:lnSpc>
              <a:spcAft>
                <a:spcPts val="0"/>
              </a:spcAft>
            </a:pPr>
            <a:r>
              <a:rPr lang="en-US" sz="1800" kern="1200" dirty="0">
                <a:solidFill>
                  <a:srgbClr val="FF0000"/>
                </a:solidFill>
                <a:effectLst/>
                <a:latin typeface="Arial"/>
                <a:ea typeface="+mn-ea"/>
                <a:cs typeface="+mn-cs"/>
              </a:rPr>
              <a:t>Check </a:t>
            </a:r>
            <a:endParaRPr lang="en-GB" sz="1200" dirty="0">
              <a:effectLst/>
              <a:latin typeface="Times New Roman"/>
              <a:ea typeface="Calibri"/>
            </a:endParaRPr>
          </a:p>
          <a:p>
            <a:pPr algn="ctr">
              <a:lnSpc>
                <a:spcPct val="115000"/>
              </a:lnSpc>
              <a:spcAft>
                <a:spcPts val="0"/>
              </a:spcAft>
            </a:pPr>
            <a:r>
              <a:rPr lang="en-US" sz="1200" kern="1200" dirty="0">
                <a:solidFill>
                  <a:srgbClr val="0F0F0F"/>
                </a:solidFill>
                <a:effectLst/>
                <a:latin typeface="Arial"/>
                <a:ea typeface="+mn-ea"/>
                <a:cs typeface="+mn-cs"/>
              </a:rPr>
              <a:t>Check that the individual understands what information will be shared and has no concerns.</a:t>
            </a:r>
            <a:endParaRPr lang="en-GB" sz="1200" dirty="0">
              <a:effectLst/>
              <a:latin typeface="Times New Roman"/>
              <a:ea typeface="Calibri"/>
            </a:endParaRPr>
          </a:p>
        </p:txBody>
      </p:sp>
      <p:sp>
        <p:nvSpPr>
          <p:cNvPr id="9" name="Rectangle 8"/>
          <p:cNvSpPr/>
          <p:nvPr/>
        </p:nvSpPr>
        <p:spPr>
          <a:xfrm>
            <a:off x="4615180" y="1933575"/>
            <a:ext cx="2867025" cy="1276350"/>
          </a:xfrm>
          <a:prstGeom prst="rect">
            <a:avLst/>
          </a:prstGeom>
          <a:solidFill>
            <a:srgbClr val="FFFFFF"/>
          </a:solidFill>
          <a:ln w="25400" cap="flat" cmpd="sng" algn="ctr">
            <a:solidFill>
              <a:srgbClr val="003087"/>
            </a:solidFill>
            <a:prstDash val="solid"/>
          </a:ln>
          <a:effectLst/>
        </p:spPr>
        <p:txBody>
          <a:bodyPr wrap="square" rtlCol="0" anchor="ctr">
            <a:noAutofit/>
          </a:bodyPr>
          <a:lstStyle/>
          <a:p>
            <a:pPr algn="ctr">
              <a:lnSpc>
                <a:spcPct val="115000"/>
              </a:lnSpc>
              <a:spcAft>
                <a:spcPts val="0"/>
              </a:spcAft>
            </a:pPr>
            <a:r>
              <a:rPr lang="en-GB" sz="1800" kern="1200" dirty="0" smtClean="0">
                <a:solidFill>
                  <a:srgbClr val="FF0000"/>
                </a:solidFill>
                <a:effectLst/>
                <a:latin typeface="Arial"/>
                <a:ea typeface="+mn-ea"/>
                <a:cs typeface="+mn-cs"/>
              </a:rPr>
              <a:t>Best practices </a:t>
            </a:r>
            <a:endParaRPr lang="en-GB" sz="1200" dirty="0">
              <a:effectLst/>
              <a:latin typeface="Times New Roman"/>
              <a:ea typeface="Calibri"/>
            </a:endParaRPr>
          </a:p>
          <a:p>
            <a:pPr algn="ctr">
              <a:lnSpc>
                <a:spcPct val="115000"/>
              </a:lnSpc>
              <a:spcAft>
                <a:spcPts val="0"/>
              </a:spcAft>
            </a:pPr>
            <a:r>
              <a:rPr lang="en-US" sz="1200" kern="1200" dirty="0">
                <a:solidFill>
                  <a:srgbClr val="0F0F0F"/>
                </a:solidFill>
                <a:effectLst/>
                <a:latin typeface="Arial"/>
                <a:ea typeface="+mn-ea"/>
                <a:cs typeface="+mn-cs"/>
              </a:rPr>
              <a:t>Ensure that the data protection, record keeping and security best practices covered later </a:t>
            </a:r>
            <a:r>
              <a:rPr lang="en-US" sz="1200" kern="1200" dirty="0" smtClean="0">
                <a:solidFill>
                  <a:srgbClr val="0F0F0F"/>
                </a:solidFill>
                <a:effectLst/>
                <a:latin typeface="Arial"/>
                <a:ea typeface="+mn-ea"/>
                <a:cs typeface="+mn-cs"/>
              </a:rPr>
              <a:t>in this presentation are </a:t>
            </a:r>
            <a:r>
              <a:rPr lang="en-US" sz="1200" kern="1200" dirty="0">
                <a:solidFill>
                  <a:srgbClr val="0F0F0F"/>
                </a:solidFill>
                <a:effectLst/>
                <a:latin typeface="Arial"/>
                <a:ea typeface="+mn-ea"/>
                <a:cs typeface="+mn-cs"/>
              </a:rPr>
              <a:t>met.</a:t>
            </a:r>
            <a:endParaRPr lang="en-GB" sz="1200" dirty="0">
              <a:effectLst/>
              <a:latin typeface="Times New Roman"/>
              <a:ea typeface="Calibri"/>
            </a:endParaRPr>
          </a:p>
        </p:txBody>
      </p:sp>
      <p:sp>
        <p:nvSpPr>
          <p:cNvPr id="10" name="Rectangle 9"/>
          <p:cNvSpPr/>
          <p:nvPr/>
        </p:nvSpPr>
        <p:spPr>
          <a:xfrm>
            <a:off x="1662430" y="3363838"/>
            <a:ext cx="5819775" cy="1275715"/>
          </a:xfrm>
          <a:prstGeom prst="rect">
            <a:avLst/>
          </a:prstGeom>
          <a:solidFill>
            <a:srgbClr val="FFFFFF"/>
          </a:solidFill>
          <a:ln w="25400" cap="flat" cmpd="sng" algn="ctr">
            <a:solidFill>
              <a:srgbClr val="003087"/>
            </a:solidFill>
            <a:prstDash val="solid"/>
          </a:ln>
          <a:effectLst/>
        </p:spPr>
        <p:txBody>
          <a:bodyPr wrap="square" rtlCol="0" anchor="ctr"/>
          <a:lstStyle/>
          <a:p>
            <a:pPr algn="ctr">
              <a:lnSpc>
                <a:spcPct val="115000"/>
              </a:lnSpc>
              <a:spcAft>
                <a:spcPts val="0"/>
              </a:spcAft>
            </a:pPr>
            <a:r>
              <a:rPr lang="en-US" sz="2400" kern="1200" dirty="0">
                <a:solidFill>
                  <a:srgbClr val="FF0000"/>
                </a:solidFill>
                <a:effectLst/>
                <a:latin typeface="Arial"/>
                <a:ea typeface="+mn-ea"/>
                <a:cs typeface="+mn-cs"/>
              </a:rPr>
              <a:t>Respect objections</a:t>
            </a:r>
            <a:endParaRPr lang="en-GB" sz="1200" dirty="0">
              <a:effectLst/>
              <a:latin typeface="Times New Roman"/>
              <a:ea typeface="Calibri"/>
            </a:endParaRPr>
          </a:p>
          <a:p>
            <a:pPr algn="ctr">
              <a:lnSpc>
                <a:spcPct val="115000"/>
              </a:lnSpc>
              <a:spcAft>
                <a:spcPts val="0"/>
              </a:spcAft>
            </a:pPr>
            <a:r>
              <a:rPr lang="en-US" sz="1200" kern="1200" dirty="0">
                <a:solidFill>
                  <a:srgbClr val="0F0F0F"/>
                </a:solidFill>
                <a:effectLst/>
                <a:latin typeface="Arial"/>
              </a:rPr>
              <a:t>Normally, if the individual objects to any proposed information sharing, you must respect their objection even if it undermines or prevents care </a:t>
            </a:r>
            <a:r>
              <a:rPr lang="en-US" sz="1200" kern="1200" dirty="0" smtClean="0">
                <a:solidFill>
                  <a:srgbClr val="0F0F0F"/>
                </a:solidFill>
                <a:effectLst/>
                <a:latin typeface="Arial"/>
              </a:rPr>
              <a:t>provision –this does not apply if third parties would be put at risk. </a:t>
            </a:r>
            <a:r>
              <a:rPr lang="en-US" sz="1200" kern="1200" dirty="0">
                <a:solidFill>
                  <a:srgbClr val="0F0F0F"/>
                </a:solidFill>
                <a:effectLst/>
                <a:latin typeface="Arial"/>
              </a:rPr>
              <a:t>Your Caldicott Guardian or Information Governance </a:t>
            </a:r>
            <a:r>
              <a:rPr lang="en-US" sz="1200" kern="1200" dirty="0" smtClean="0">
                <a:solidFill>
                  <a:srgbClr val="0F0F0F"/>
                </a:solidFill>
                <a:effectLst/>
                <a:latin typeface="Arial"/>
              </a:rPr>
              <a:t>Manager will </a:t>
            </a:r>
            <a:r>
              <a:rPr lang="en-US" sz="1200" kern="1200" dirty="0">
                <a:solidFill>
                  <a:srgbClr val="0F0F0F"/>
                </a:solidFill>
                <a:effectLst/>
                <a:latin typeface="Arial"/>
              </a:rPr>
              <a:t>be able to advise on what to do in these circumstances.</a:t>
            </a:r>
            <a:endParaRPr lang="en-GB" sz="1200" dirty="0">
              <a:effectLst/>
              <a:latin typeface="Times New Roman"/>
              <a:ea typeface="Calibri"/>
            </a:endParaRPr>
          </a:p>
        </p:txBody>
      </p:sp>
    </p:spTree>
    <p:extLst>
      <p:ext uri="{BB962C8B-B14F-4D97-AF65-F5344CB8AC3E}">
        <p14:creationId xmlns:p14="http://schemas.microsoft.com/office/powerpoint/2010/main" val="17654920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a:t>Confidentiality - Sharing information for non-care</a:t>
            </a:r>
          </a:p>
        </p:txBody>
      </p:sp>
      <p:sp>
        <p:nvSpPr>
          <p:cNvPr id="4" name="Slide Number Placeholder 3"/>
          <p:cNvSpPr>
            <a:spLocks noGrp="1"/>
          </p:cNvSpPr>
          <p:nvPr>
            <p:ph type="sldNum" sz="quarter" idx="12"/>
          </p:nvPr>
        </p:nvSpPr>
        <p:spPr/>
        <p:txBody>
          <a:bodyPr/>
          <a:lstStyle/>
          <a:p>
            <a:fld id="{4F2E129E-16B7-480B-972E-C025DBFD1D53}" type="slidenum">
              <a:rPr lang="en-GB" smtClean="0"/>
              <a:pPr/>
              <a:t>18</a:t>
            </a:fld>
            <a:endParaRPr lang="en-GB" dirty="0"/>
          </a:p>
        </p:txBody>
      </p:sp>
      <p:sp>
        <p:nvSpPr>
          <p:cNvPr id="6" name="TextBox 5"/>
          <p:cNvSpPr txBox="1"/>
          <p:nvPr/>
        </p:nvSpPr>
        <p:spPr>
          <a:xfrm>
            <a:off x="539552" y="1203598"/>
            <a:ext cx="8064896" cy="1264449"/>
          </a:xfrm>
          <a:prstGeom prst="rect">
            <a:avLst/>
          </a:prstGeom>
          <a:noFill/>
        </p:spPr>
        <p:txBody>
          <a:bodyPr wrap="square" rtlCol="0">
            <a:spAutoFit/>
          </a:bodyPr>
          <a:lstStyle/>
          <a:p>
            <a:pPr marL="285750" indent="-285750">
              <a:buFont typeface="Arial" panose="020B0604020202020204" pitchFamily="34" charset="0"/>
              <a:buChar char="•"/>
            </a:pPr>
            <a:r>
              <a:rPr lang="en-GB" dirty="0" smtClean="0">
                <a:solidFill>
                  <a:schemeClr val="accent6"/>
                </a:solidFill>
              </a:rPr>
              <a:t>In many cases –explain and acquire permission</a:t>
            </a:r>
          </a:p>
          <a:p>
            <a:pPr marL="285750" indent="-285750">
              <a:spcBef>
                <a:spcPts val="500"/>
              </a:spcBef>
              <a:buFont typeface="Arial" panose="020B0604020202020204" pitchFamily="34" charset="0"/>
              <a:buChar char="•"/>
            </a:pPr>
            <a:r>
              <a:rPr lang="en-GB" dirty="0" smtClean="0">
                <a:solidFill>
                  <a:schemeClr val="accent6"/>
                </a:solidFill>
              </a:rPr>
              <a:t>If there is a risk of immediate harm: </a:t>
            </a:r>
          </a:p>
          <a:p>
            <a:pPr marL="742950" lvl="1" indent="-285750">
              <a:buFontTx/>
              <a:buChar char="-"/>
            </a:pPr>
            <a:r>
              <a:rPr lang="en-GB" dirty="0" smtClean="0">
                <a:solidFill>
                  <a:schemeClr val="accent6"/>
                </a:solidFill>
              </a:rPr>
              <a:t>Share first.</a:t>
            </a:r>
          </a:p>
          <a:p>
            <a:pPr marL="742950" lvl="1" indent="-285750">
              <a:buFontTx/>
              <a:buChar char="-"/>
            </a:pPr>
            <a:r>
              <a:rPr lang="en-GB" dirty="0" smtClean="0">
                <a:solidFill>
                  <a:schemeClr val="accent6"/>
                </a:solidFill>
              </a:rPr>
              <a:t>Then inform </a:t>
            </a:r>
            <a:r>
              <a:rPr lang="en-GB" dirty="0">
                <a:solidFill>
                  <a:schemeClr val="accent6"/>
                </a:solidFill>
              </a:rPr>
              <a:t>the </a:t>
            </a:r>
            <a:r>
              <a:rPr lang="en-GB" dirty="0" smtClean="0">
                <a:solidFill>
                  <a:schemeClr val="accent6"/>
                </a:solidFill>
              </a:rPr>
              <a:t>IG manager as soon as possible.</a:t>
            </a:r>
            <a:endParaRPr lang="en-GB" dirty="0">
              <a:solidFill>
                <a:schemeClr val="accent6"/>
              </a:solidFill>
            </a:endParaRPr>
          </a:p>
        </p:txBody>
      </p:sp>
      <p:sp>
        <p:nvSpPr>
          <p:cNvPr id="7" name="Rectangle 6"/>
          <p:cNvSpPr/>
          <p:nvPr/>
        </p:nvSpPr>
        <p:spPr>
          <a:xfrm>
            <a:off x="1578869" y="2643758"/>
            <a:ext cx="2000250" cy="1514475"/>
          </a:xfrm>
          <a:prstGeom prst="rect">
            <a:avLst/>
          </a:prstGeom>
          <a:solidFill>
            <a:srgbClr val="FFFFFF"/>
          </a:solidFill>
          <a:ln w="25400" cap="flat" cmpd="sng" algn="ctr">
            <a:solidFill>
              <a:srgbClr val="003087"/>
            </a:solidFill>
            <a:prstDash val="solid"/>
          </a:ln>
          <a:effectLst/>
        </p:spPr>
        <p:txBody>
          <a:bodyPr wrap="square" rtlCol="0" anchor="t">
            <a:noAutofit/>
          </a:bodyPr>
          <a:lstStyle/>
          <a:p>
            <a:pPr algn="ctr">
              <a:lnSpc>
                <a:spcPct val="115000"/>
              </a:lnSpc>
              <a:spcAft>
                <a:spcPts val="0"/>
              </a:spcAft>
            </a:pPr>
            <a:r>
              <a:rPr lang="en-US" sz="1800" kern="1200" dirty="0">
                <a:solidFill>
                  <a:srgbClr val="FF0000"/>
                </a:solidFill>
                <a:effectLst/>
                <a:latin typeface="Arial"/>
                <a:ea typeface="+mn-ea"/>
                <a:cs typeface="+mn-cs"/>
              </a:rPr>
              <a:t>Ask</a:t>
            </a:r>
            <a:endParaRPr lang="en-GB" sz="1200" dirty="0">
              <a:effectLst/>
              <a:latin typeface="Times New Roman"/>
              <a:ea typeface="Calibri"/>
            </a:endParaRPr>
          </a:p>
          <a:p>
            <a:pPr algn="ctr">
              <a:lnSpc>
                <a:spcPct val="115000"/>
              </a:lnSpc>
              <a:spcAft>
                <a:spcPts val="0"/>
              </a:spcAft>
            </a:pPr>
            <a:r>
              <a:rPr lang="en-US" sz="1200" kern="1200" dirty="0">
                <a:solidFill>
                  <a:srgbClr val="0F0F0F"/>
                </a:solidFill>
                <a:effectLst/>
                <a:latin typeface="Arial"/>
                <a:ea typeface="+mn-ea"/>
                <a:cs typeface="+mn-cs"/>
              </a:rPr>
              <a:t>Find out who is responsible for managing information sharing requests in your organisation.</a:t>
            </a:r>
            <a:endParaRPr lang="en-GB" sz="1200" dirty="0">
              <a:effectLst/>
              <a:latin typeface="Times New Roman"/>
              <a:ea typeface="Calibri"/>
            </a:endParaRPr>
          </a:p>
        </p:txBody>
      </p:sp>
      <p:sp>
        <p:nvSpPr>
          <p:cNvPr id="8" name="Rectangle 7"/>
          <p:cNvSpPr/>
          <p:nvPr/>
        </p:nvSpPr>
        <p:spPr>
          <a:xfrm>
            <a:off x="3579119" y="2643758"/>
            <a:ext cx="1981200" cy="1514475"/>
          </a:xfrm>
          <a:prstGeom prst="rect">
            <a:avLst/>
          </a:prstGeom>
          <a:solidFill>
            <a:srgbClr val="FFFFFF"/>
          </a:solidFill>
          <a:ln w="25400" cap="flat" cmpd="sng" algn="ctr">
            <a:solidFill>
              <a:srgbClr val="003087"/>
            </a:solidFill>
            <a:prstDash val="solid"/>
          </a:ln>
          <a:effectLst/>
        </p:spPr>
        <p:txBody>
          <a:bodyPr wrap="square" rtlCol="0" anchor="t">
            <a:noAutofit/>
          </a:bodyPr>
          <a:lstStyle/>
          <a:p>
            <a:pPr algn="ctr">
              <a:lnSpc>
                <a:spcPct val="115000"/>
              </a:lnSpc>
              <a:spcAft>
                <a:spcPts val="0"/>
              </a:spcAft>
            </a:pPr>
            <a:r>
              <a:rPr lang="en-US" sz="1800" kern="1200" dirty="0">
                <a:solidFill>
                  <a:srgbClr val="FF0000"/>
                </a:solidFill>
                <a:effectLst/>
                <a:latin typeface="Arial"/>
                <a:ea typeface="+mn-ea"/>
                <a:cs typeface="+mn-cs"/>
              </a:rPr>
              <a:t>Advice</a:t>
            </a:r>
            <a:endParaRPr lang="en-GB" sz="1200" dirty="0">
              <a:effectLst/>
              <a:latin typeface="Times New Roman"/>
              <a:ea typeface="Calibri"/>
            </a:endParaRPr>
          </a:p>
          <a:p>
            <a:pPr algn="ctr">
              <a:lnSpc>
                <a:spcPct val="115000"/>
              </a:lnSpc>
              <a:spcAft>
                <a:spcPts val="0"/>
              </a:spcAft>
            </a:pPr>
            <a:r>
              <a:rPr lang="en-US" sz="1400" kern="1200" dirty="0">
                <a:solidFill>
                  <a:srgbClr val="0F0F0F"/>
                </a:solidFill>
                <a:effectLst/>
                <a:latin typeface="Arial"/>
                <a:ea typeface="+mn-ea"/>
                <a:cs typeface="+mn-cs"/>
              </a:rPr>
              <a:t>Discuss the request with this person.</a:t>
            </a:r>
            <a:endParaRPr lang="en-GB" sz="1200" dirty="0">
              <a:effectLst/>
              <a:latin typeface="Times New Roman"/>
              <a:ea typeface="Calibri"/>
            </a:endParaRPr>
          </a:p>
        </p:txBody>
      </p:sp>
      <p:sp>
        <p:nvSpPr>
          <p:cNvPr id="9" name="Rectangle 8"/>
          <p:cNvSpPr/>
          <p:nvPr/>
        </p:nvSpPr>
        <p:spPr>
          <a:xfrm>
            <a:off x="5559684" y="2643758"/>
            <a:ext cx="1986915" cy="1514475"/>
          </a:xfrm>
          <a:prstGeom prst="rect">
            <a:avLst/>
          </a:prstGeom>
          <a:solidFill>
            <a:srgbClr val="FFFFFF"/>
          </a:solidFill>
          <a:ln w="25400" cap="flat" cmpd="sng" algn="ctr">
            <a:solidFill>
              <a:srgbClr val="003087"/>
            </a:solidFill>
            <a:prstDash val="solid"/>
          </a:ln>
          <a:effectLst/>
        </p:spPr>
        <p:txBody>
          <a:bodyPr wrap="square" rtlCol="0" anchor="t">
            <a:noAutofit/>
          </a:bodyPr>
          <a:lstStyle/>
          <a:p>
            <a:pPr algn="ctr">
              <a:lnSpc>
                <a:spcPct val="115000"/>
              </a:lnSpc>
              <a:spcAft>
                <a:spcPts val="0"/>
              </a:spcAft>
            </a:pPr>
            <a:r>
              <a:rPr lang="en-US" sz="1800" kern="1200" dirty="0">
                <a:solidFill>
                  <a:srgbClr val="FF0000"/>
                </a:solidFill>
                <a:effectLst/>
                <a:latin typeface="Arial"/>
                <a:ea typeface="+mn-ea"/>
                <a:cs typeface="+mn-cs"/>
              </a:rPr>
              <a:t>Action</a:t>
            </a:r>
            <a:endParaRPr lang="en-GB" sz="1200" dirty="0">
              <a:effectLst/>
              <a:latin typeface="Times New Roman"/>
              <a:ea typeface="Calibri"/>
            </a:endParaRPr>
          </a:p>
          <a:p>
            <a:pPr algn="ctr">
              <a:lnSpc>
                <a:spcPct val="115000"/>
              </a:lnSpc>
              <a:spcAft>
                <a:spcPts val="0"/>
              </a:spcAft>
            </a:pPr>
            <a:r>
              <a:rPr lang="en-US" sz="1400" kern="1200" dirty="0">
                <a:solidFill>
                  <a:srgbClr val="0F0F0F"/>
                </a:solidFill>
                <a:effectLst/>
                <a:latin typeface="Arial"/>
                <a:ea typeface="+mn-ea"/>
                <a:cs typeface="+mn-cs"/>
              </a:rPr>
              <a:t>Provide the information only when authorised to do so.</a:t>
            </a:r>
            <a:endParaRPr lang="en-GB" sz="1200" dirty="0">
              <a:effectLst/>
              <a:latin typeface="Times New Roman"/>
              <a:ea typeface="Calibri"/>
            </a:endParaRPr>
          </a:p>
        </p:txBody>
      </p:sp>
    </p:spTree>
    <p:extLst>
      <p:ext uri="{BB962C8B-B14F-4D97-AF65-F5344CB8AC3E}">
        <p14:creationId xmlns:p14="http://schemas.microsoft.com/office/powerpoint/2010/main" val="7861438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Data Protection</a:t>
            </a:r>
          </a:p>
        </p:txBody>
      </p:sp>
      <p:sp>
        <p:nvSpPr>
          <p:cNvPr id="4" name="Slide Number Placeholder 3"/>
          <p:cNvSpPr>
            <a:spLocks noGrp="1"/>
          </p:cNvSpPr>
          <p:nvPr>
            <p:ph type="sldNum" sz="quarter" idx="12"/>
          </p:nvPr>
        </p:nvSpPr>
        <p:spPr/>
        <p:txBody>
          <a:bodyPr/>
          <a:lstStyle/>
          <a:p>
            <a:fld id="{4F2E129E-16B7-480B-972E-C025DBFD1D53}" type="slidenum">
              <a:rPr lang="en-GB" smtClean="0"/>
              <a:pPr/>
              <a:t>19</a:t>
            </a:fld>
            <a:endParaRPr lang="en-GB" dirty="0"/>
          </a:p>
        </p:txBody>
      </p:sp>
      <p:sp>
        <p:nvSpPr>
          <p:cNvPr id="6" name="TextBox 5"/>
          <p:cNvSpPr txBox="1"/>
          <p:nvPr/>
        </p:nvSpPr>
        <p:spPr>
          <a:xfrm>
            <a:off x="694056" y="873100"/>
            <a:ext cx="3744416" cy="4270400"/>
          </a:xfrm>
          <a:prstGeom prst="rect">
            <a:avLst/>
          </a:prstGeom>
          <a:noFill/>
        </p:spPr>
        <p:txBody>
          <a:bodyPr wrap="square" rtlCol="0">
            <a:spAutoFit/>
          </a:bodyPr>
          <a:lstStyle/>
          <a:p>
            <a:r>
              <a:rPr lang="en-GB" sz="1400" dirty="0">
                <a:solidFill>
                  <a:schemeClr val="accent6"/>
                </a:solidFill>
                <a:ea typeface="Calibri"/>
                <a:cs typeface="Times New Roman"/>
              </a:rPr>
              <a:t>Rights under the Act include:</a:t>
            </a:r>
          </a:p>
          <a:p>
            <a:pPr marL="342900" indent="-342900">
              <a:spcBef>
                <a:spcPts val="300"/>
              </a:spcBef>
              <a:spcAft>
                <a:spcPts val="300"/>
              </a:spcAft>
              <a:buFont typeface="Arial" panose="020B0604020202020204" pitchFamily="34" charset="0"/>
              <a:buChar char="•"/>
            </a:pPr>
            <a:r>
              <a:rPr lang="en-GB" sz="1400" dirty="0">
                <a:solidFill>
                  <a:schemeClr val="accent6"/>
                </a:solidFill>
                <a:ea typeface="Calibri"/>
                <a:cs typeface="Times New Roman"/>
              </a:rPr>
              <a:t>To be told what personal information is being used for.</a:t>
            </a:r>
          </a:p>
          <a:p>
            <a:pPr marL="342900" indent="-342900">
              <a:spcBef>
                <a:spcPts val="300"/>
              </a:spcBef>
              <a:spcAft>
                <a:spcPts val="300"/>
              </a:spcAft>
              <a:buFont typeface="Arial" panose="020B0604020202020204" pitchFamily="34" charset="0"/>
              <a:buChar char="•"/>
            </a:pPr>
            <a:r>
              <a:rPr lang="en-GB" sz="1400" dirty="0">
                <a:solidFill>
                  <a:schemeClr val="accent6"/>
                </a:solidFill>
                <a:ea typeface="Calibri"/>
                <a:cs typeface="Times New Roman"/>
              </a:rPr>
              <a:t>To see and have a copy of your personal information.</a:t>
            </a:r>
          </a:p>
          <a:p>
            <a:pPr marL="342900" indent="-342900">
              <a:spcBef>
                <a:spcPts val="300"/>
              </a:spcBef>
              <a:spcAft>
                <a:spcPts val="300"/>
              </a:spcAft>
              <a:buFont typeface="Arial" panose="020B0604020202020204" pitchFamily="34" charset="0"/>
              <a:buChar char="•"/>
            </a:pPr>
            <a:r>
              <a:rPr lang="en-GB" sz="1400" dirty="0">
                <a:solidFill>
                  <a:schemeClr val="accent6"/>
                </a:solidFill>
                <a:ea typeface="Calibri"/>
                <a:cs typeface="Times New Roman"/>
              </a:rPr>
              <a:t>To have objections to processing considered in some circumstances</a:t>
            </a:r>
            <a:r>
              <a:rPr lang="en-GB" sz="1400" dirty="0" smtClean="0">
                <a:solidFill>
                  <a:schemeClr val="accent6"/>
                </a:solidFill>
                <a:ea typeface="Calibri"/>
                <a:cs typeface="Times New Roman"/>
              </a:rPr>
              <a:t>.</a:t>
            </a:r>
          </a:p>
          <a:p>
            <a:pPr>
              <a:lnSpc>
                <a:spcPts val="1600"/>
              </a:lnSpc>
              <a:spcBef>
                <a:spcPts val="600"/>
              </a:spcBef>
              <a:spcAft>
                <a:spcPts val="600"/>
              </a:spcAft>
            </a:pPr>
            <a:r>
              <a:rPr lang="en-GB" sz="1400" dirty="0" smtClean="0">
                <a:ea typeface="Calibri"/>
                <a:cs typeface="Times New Roman"/>
              </a:rPr>
              <a:t>Other </a:t>
            </a:r>
            <a:r>
              <a:rPr lang="en-GB" sz="1400" dirty="0">
                <a:ea typeface="Calibri"/>
                <a:cs typeface="Times New Roman"/>
              </a:rPr>
              <a:t>rights exist and the following ones may be relevant, depending on your organisation’s activities:</a:t>
            </a:r>
          </a:p>
          <a:p>
            <a:pPr marL="171450" indent="-171450">
              <a:lnSpc>
                <a:spcPct val="115000"/>
              </a:lnSpc>
              <a:spcAft>
                <a:spcPts val="600"/>
              </a:spcAft>
              <a:buFont typeface="Arial" panose="020B0604020202020204" pitchFamily="34" charset="0"/>
              <a:buChar char="•"/>
            </a:pPr>
            <a:r>
              <a:rPr lang="en-GB" sz="1400" dirty="0">
                <a:ea typeface="Calibri"/>
                <a:cs typeface="Times New Roman"/>
              </a:rPr>
              <a:t>To prevent processing for direct marketing</a:t>
            </a:r>
            <a:r>
              <a:rPr lang="en-GB" sz="1400" dirty="0" smtClean="0">
                <a:ea typeface="Calibri"/>
                <a:cs typeface="Times New Roman"/>
              </a:rPr>
              <a:t>.</a:t>
            </a:r>
          </a:p>
          <a:p>
            <a:pPr>
              <a:lnSpc>
                <a:spcPct val="115000"/>
              </a:lnSpc>
              <a:spcAft>
                <a:spcPts val="600"/>
              </a:spcAft>
            </a:pPr>
            <a:r>
              <a:rPr lang="en-GB" sz="1400" dirty="0" smtClean="0">
                <a:ea typeface="Calibri"/>
                <a:cs typeface="Times New Roman"/>
              </a:rPr>
              <a:t>Privacy must be considered at the beginning of any new project and a </a:t>
            </a:r>
            <a:r>
              <a:rPr lang="en-GB" sz="1400" dirty="0" smtClean="0">
                <a:solidFill>
                  <a:srgbClr val="00B050"/>
                </a:solidFill>
                <a:ea typeface="Calibri"/>
                <a:cs typeface="Times New Roman"/>
              </a:rPr>
              <a:t>Data Protection Impact Assessment needs to be carried out</a:t>
            </a:r>
            <a:r>
              <a:rPr lang="en-GB" sz="1400" dirty="0">
                <a:ea typeface="Calibri"/>
                <a:cs typeface="Times New Roman"/>
              </a:rPr>
              <a:t> </a:t>
            </a:r>
            <a:r>
              <a:rPr lang="en-GB" sz="1400" dirty="0" smtClean="0">
                <a:ea typeface="Calibri"/>
                <a:cs typeface="Times New Roman"/>
              </a:rPr>
              <a:t>(there is a template on the intranet).</a:t>
            </a:r>
            <a:endParaRPr lang="en-GB" sz="1400" dirty="0">
              <a:ea typeface="Calibri"/>
              <a:cs typeface="Times New Roman"/>
            </a:endParaRPr>
          </a:p>
          <a:p>
            <a:endParaRPr lang="en-GB" dirty="0"/>
          </a:p>
        </p:txBody>
      </p:sp>
      <p:pic>
        <p:nvPicPr>
          <p:cNvPr id="8" name="Picture 7"/>
          <p:cNvPicPr/>
          <p:nvPr/>
        </p:nvPicPr>
        <p:blipFill>
          <a:blip r:embed="rId3"/>
          <a:stretch>
            <a:fillRect/>
          </a:stretch>
        </p:blipFill>
        <p:spPr>
          <a:xfrm>
            <a:off x="4644008" y="1059582"/>
            <a:ext cx="3742159" cy="2952328"/>
          </a:xfrm>
          <a:prstGeom prst="rect">
            <a:avLst/>
          </a:prstGeom>
        </p:spPr>
      </p:pic>
    </p:spTree>
    <p:extLst>
      <p:ext uri="{BB962C8B-B14F-4D97-AF65-F5344CB8AC3E}">
        <p14:creationId xmlns:p14="http://schemas.microsoft.com/office/powerpoint/2010/main" val="1859808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Learning Objectives </a:t>
            </a:r>
          </a:p>
        </p:txBody>
      </p:sp>
      <p:sp>
        <p:nvSpPr>
          <p:cNvPr id="3" name="Content Placeholder 2"/>
          <p:cNvSpPr>
            <a:spLocks noGrp="1"/>
          </p:cNvSpPr>
          <p:nvPr>
            <p:ph idx="1"/>
          </p:nvPr>
        </p:nvSpPr>
        <p:spPr>
          <a:xfrm>
            <a:off x="539552" y="915566"/>
            <a:ext cx="8280920" cy="3940022"/>
          </a:xfrm>
        </p:spPr>
        <p:txBody>
          <a:bodyPr>
            <a:normAutofit fontScale="47500" lnSpcReduction="20000"/>
          </a:bodyPr>
          <a:lstStyle/>
          <a:p>
            <a:pPr marL="0" lvl="0" indent="0">
              <a:buNone/>
            </a:pPr>
            <a:endParaRPr lang="en-GB" dirty="0" smtClean="0"/>
          </a:p>
          <a:p>
            <a:pPr marL="0" indent="0">
              <a:buNone/>
            </a:pPr>
            <a:r>
              <a:rPr lang="en-GB" sz="3800" dirty="0"/>
              <a:t>By the end of this </a:t>
            </a:r>
            <a:r>
              <a:rPr lang="en-GB" sz="3800" dirty="0" smtClean="0"/>
              <a:t>session you </a:t>
            </a:r>
            <a:r>
              <a:rPr lang="en-GB" sz="3800" dirty="0"/>
              <a:t>will understand: </a:t>
            </a:r>
          </a:p>
          <a:p>
            <a:r>
              <a:rPr lang="en-GB" sz="3800" dirty="0"/>
              <a:t>The principles and terminology of information governance (IG).</a:t>
            </a:r>
          </a:p>
          <a:p>
            <a:r>
              <a:rPr lang="en-GB" sz="3800" dirty="0"/>
              <a:t>Basic data security / cyber security terminology.</a:t>
            </a:r>
          </a:p>
          <a:p>
            <a:r>
              <a:rPr lang="en-GB" sz="3800" dirty="0"/>
              <a:t>The importance of data security to patient/service user care.</a:t>
            </a:r>
          </a:p>
          <a:p>
            <a:r>
              <a:rPr lang="en-GB" sz="3800" dirty="0"/>
              <a:t>That law and national guidance requires personal information to be protected.</a:t>
            </a:r>
          </a:p>
          <a:p>
            <a:pPr marL="0" indent="0">
              <a:buNone/>
            </a:pPr>
            <a:endParaRPr lang="en-GB" sz="3800" dirty="0" smtClean="0"/>
          </a:p>
          <a:p>
            <a:pPr marL="0" indent="0">
              <a:buNone/>
            </a:pPr>
            <a:r>
              <a:rPr lang="en-GB" sz="3800" dirty="0" smtClean="0"/>
              <a:t>And </a:t>
            </a:r>
            <a:r>
              <a:rPr lang="en-GB" sz="3800" dirty="0"/>
              <a:t>be able to:</a:t>
            </a:r>
          </a:p>
          <a:p>
            <a:r>
              <a:rPr lang="en-GB" sz="3800" dirty="0"/>
              <a:t>Explain your responsibilities when using personal information.</a:t>
            </a:r>
          </a:p>
          <a:p>
            <a:r>
              <a:rPr lang="en-GB" sz="3800" dirty="0"/>
              <a:t>Identify some of the most common data security risks and their impact.</a:t>
            </a:r>
          </a:p>
          <a:p>
            <a:r>
              <a:rPr lang="en-GB" sz="3800" dirty="0"/>
              <a:t>Identify near misses and incidents and know what to report.</a:t>
            </a:r>
          </a:p>
          <a:p>
            <a:r>
              <a:rPr lang="en-GB" sz="3800" dirty="0"/>
              <a:t>Distinguish between good and poor practice when using personal </a:t>
            </a:r>
            <a:r>
              <a:rPr lang="en-GB" sz="3800" dirty="0" smtClean="0"/>
              <a:t>information.</a:t>
            </a:r>
            <a:endParaRPr lang="en-GB" sz="3800" dirty="0"/>
          </a:p>
          <a:p>
            <a:r>
              <a:rPr lang="en-GB" sz="3800" dirty="0"/>
              <a:t>Apply good practice in the workplace</a:t>
            </a:r>
            <a:r>
              <a:rPr lang="en-GB" sz="3800" dirty="0" smtClean="0"/>
              <a:t>.</a:t>
            </a:r>
            <a:endParaRPr lang="en-GB" sz="3800" dirty="0"/>
          </a:p>
        </p:txBody>
      </p:sp>
      <p:sp>
        <p:nvSpPr>
          <p:cNvPr id="4" name="Slide Number Placeholder 3"/>
          <p:cNvSpPr>
            <a:spLocks noGrp="1"/>
          </p:cNvSpPr>
          <p:nvPr>
            <p:ph type="sldNum" sz="quarter" idx="12"/>
          </p:nvPr>
        </p:nvSpPr>
        <p:spPr/>
        <p:txBody>
          <a:bodyPr/>
          <a:lstStyle/>
          <a:p>
            <a:fld id="{280AA684-6FB9-400F-B313-F111F0F48737}" type="slidenum">
              <a:rPr lang="en-GB" smtClean="0"/>
              <a:t>2</a:t>
            </a:fld>
            <a:endParaRPr lang="en-GB" dirty="0"/>
          </a:p>
        </p:txBody>
      </p:sp>
    </p:spTree>
    <p:extLst>
      <p:ext uri="{BB962C8B-B14F-4D97-AF65-F5344CB8AC3E}">
        <p14:creationId xmlns:p14="http://schemas.microsoft.com/office/powerpoint/2010/main" val="28740272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Rights of Individuals</a:t>
            </a:r>
            <a:br>
              <a:rPr lang="en-GB" dirty="0"/>
            </a:br>
            <a:endParaRPr lang="en-GB" dirty="0"/>
          </a:p>
        </p:txBody>
      </p:sp>
      <p:sp>
        <p:nvSpPr>
          <p:cNvPr id="3" name="Content Placeholder 2"/>
          <p:cNvSpPr>
            <a:spLocks noGrp="1"/>
          </p:cNvSpPr>
          <p:nvPr>
            <p:ph idx="1"/>
          </p:nvPr>
        </p:nvSpPr>
        <p:spPr/>
        <p:txBody>
          <a:bodyPr>
            <a:normAutofit/>
          </a:bodyPr>
          <a:lstStyle/>
          <a:p>
            <a:r>
              <a:rPr lang="en-GB" sz="1800" dirty="0" smtClean="0"/>
              <a:t>Individuals have rights in relation to their information </a:t>
            </a:r>
            <a:r>
              <a:rPr lang="en-GB" sz="1800" dirty="0"/>
              <a:t>including: </a:t>
            </a:r>
          </a:p>
          <a:p>
            <a:pPr lvl="1"/>
            <a:r>
              <a:rPr lang="en-GB" sz="1800" dirty="0" smtClean="0"/>
              <a:t>Make </a:t>
            </a:r>
            <a:r>
              <a:rPr lang="en-GB" sz="1800" dirty="0"/>
              <a:t>subject access requests.</a:t>
            </a:r>
          </a:p>
          <a:p>
            <a:pPr lvl="1"/>
            <a:r>
              <a:rPr lang="en-GB" sz="1800" dirty="0" smtClean="0"/>
              <a:t>Have </a:t>
            </a:r>
            <a:r>
              <a:rPr lang="en-GB" sz="1800" dirty="0"/>
              <a:t>inaccuracies corrected.</a:t>
            </a:r>
          </a:p>
          <a:p>
            <a:pPr lvl="1"/>
            <a:r>
              <a:rPr lang="en-GB" sz="1800" dirty="0" smtClean="0"/>
              <a:t>Have </a:t>
            </a:r>
            <a:r>
              <a:rPr lang="en-GB" sz="1800" dirty="0"/>
              <a:t>information erased (where it has not been relied upon to provide health or care).</a:t>
            </a:r>
          </a:p>
          <a:p>
            <a:pPr lvl="1"/>
            <a:r>
              <a:rPr lang="en-GB" sz="1800" dirty="0" smtClean="0"/>
              <a:t>Object </a:t>
            </a:r>
            <a:r>
              <a:rPr lang="en-GB" sz="1800" dirty="0"/>
              <a:t>to direct marketing.</a:t>
            </a:r>
          </a:p>
          <a:p>
            <a:pPr lvl="1"/>
            <a:r>
              <a:rPr lang="en-GB" sz="1800" dirty="0" smtClean="0"/>
              <a:t>Restrict </a:t>
            </a:r>
            <a:r>
              <a:rPr lang="en-GB" sz="1800" dirty="0"/>
              <a:t>the processing of their </a:t>
            </a:r>
            <a:r>
              <a:rPr lang="en-GB" sz="1800" dirty="0" smtClean="0"/>
              <a:t>information.</a:t>
            </a:r>
            <a:endParaRPr lang="en-GB" sz="1800" dirty="0"/>
          </a:p>
          <a:p>
            <a:pPr>
              <a:spcBef>
                <a:spcPts val="1000"/>
              </a:spcBef>
            </a:pPr>
            <a:r>
              <a:rPr lang="en-GB" sz="1800" dirty="0" smtClean="0"/>
              <a:t>Patient / service users </a:t>
            </a:r>
            <a:r>
              <a:rPr lang="en-GB" sz="1800" dirty="0"/>
              <a:t>might be able to view their record </a:t>
            </a:r>
            <a:r>
              <a:rPr lang="en-GB" sz="1800" dirty="0" smtClean="0"/>
              <a:t>online – online access should not </a:t>
            </a:r>
            <a:r>
              <a:rPr lang="en-GB" sz="1800" dirty="0"/>
              <a:t>reveal information that they do not already know relating to 3rd </a:t>
            </a:r>
            <a:r>
              <a:rPr lang="en-GB" sz="1800" dirty="0" smtClean="0"/>
              <a:t>parties.</a:t>
            </a:r>
            <a:endParaRPr lang="en-GB" sz="1800" dirty="0"/>
          </a:p>
        </p:txBody>
      </p:sp>
      <p:sp>
        <p:nvSpPr>
          <p:cNvPr id="4" name="Slide Number Placeholder 3"/>
          <p:cNvSpPr>
            <a:spLocks noGrp="1"/>
          </p:cNvSpPr>
          <p:nvPr>
            <p:ph type="sldNum" sz="quarter" idx="12"/>
          </p:nvPr>
        </p:nvSpPr>
        <p:spPr/>
        <p:txBody>
          <a:bodyPr/>
          <a:lstStyle/>
          <a:p>
            <a:fld id="{4F2E129E-16B7-480B-972E-C025DBFD1D53}" type="slidenum">
              <a:rPr lang="en-GB" smtClean="0"/>
              <a:pPr/>
              <a:t>20</a:t>
            </a:fld>
            <a:endParaRPr lang="en-GB" dirty="0"/>
          </a:p>
        </p:txBody>
      </p:sp>
    </p:spTree>
    <p:extLst>
      <p:ext uri="{BB962C8B-B14F-4D97-AF65-F5344CB8AC3E}">
        <p14:creationId xmlns:p14="http://schemas.microsoft.com/office/powerpoint/2010/main" val="10060131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p:cNvSpPr/>
          <p:nvPr/>
        </p:nvSpPr>
        <p:spPr>
          <a:xfrm>
            <a:off x="2843808" y="2499742"/>
            <a:ext cx="2232248" cy="2088232"/>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p>
          <a:p>
            <a:pPr algn="ctr"/>
            <a:r>
              <a:rPr lang="en-GB" dirty="0" smtClean="0"/>
              <a:t>Transparency or</a:t>
            </a:r>
          </a:p>
          <a:p>
            <a:pPr algn="ctr"/>
            <a:r>
              <a:rPr lang="en-GB" dirty="0" smtClean="0"/>
              <a:t>Patient engagement</a:t>
            </a:r>
            <a:endParaRPr lang="en-GB" dirty="0"/>
          </a:p>
        </p:txBody>
      </p:sp>
      <p:sp>
        <p:nvSpPr>
          <p:cNvPr id="2" name="Title 1"/>
          <p:cNvSpPr>
            <a:spLocks noGrp="1"/>
          </p:cNvSpPr>
          <p:nvPr>
            <p:ph type="title"/>
          </p:nvPr>
        </p:nvSpPr>
        <p:spPr>
          <a:xfrm>
            <a:off x="395536" y="360000"/>
            <a:ext cx="8640960" cy="529568"/>
          </a:xfrm>
        </p:spPr>
        <p:txBody>
          <a:bodyPr>
            <a:normAutofit fontScale="90000"/>
          </a:bodyPr>
          <a:lstStyle/>
          <a:p>
            <a:r>
              <a:rPr lang="en-GB" dirty="0" smtClean="0"/>
              <a:t>Agreeing to participate and the ethos of co-production</a:t>
            </a:r>
            <a:endParaRPr lang="en-GB" dirty="0"/>
          </a:p>
        </p:txBody>
      </p:sp>
      <p:sp>
        <p:nvSpPr>
          <p:cNvPr id="4" name="Slide Number Placeholder 3"/>
          <p:cNvSpPr>
            <a:spLocks noGrp="1"/>
          </p:cNvSpPr>
          <p:nvPr>
            <p:ph type="sldNum" sz="quarter" idx="12"/>
          </p:nvPr>
        </p:nvSpPr>
        <p:spPr/>
        <p:txBody>
          <a:bodyPr/>
          <a:lstStyle/>
          <a:p>
            <a:fld id="{4F2E129E-16B7-480B-972E-C025DBFD1D53}" type="slidenum">
              <a:rPr lang="en-GB" smtClean="0"/>
              <a:pPr/>
              <a:t>21</a:t>
            </a:fld>
            <a:endParaRPr lang="en-GB" dirty="0"/>
          </a:p>
        </p:txBody>
      </p:sp>
      <p:sp>
        <p:nvSpPr>
          <p:cNvPr id="5" name="Oval 4"/>
          <p:cNvSpPr/>
          <p:nvPr/>
        </p:nvSpPr>
        <p:spPr>
          <a:xfrm>
            <a:off x="1403648" y="1203598"/>
            <a:ext cx="2232248" cy="2088232"/>
          </a:xfrm>
          <a:prstGeom prst="ellipse">
            <a:avLst/>
          </a:prstGeom>
          <a:gradFill flip="none" rotWithShape="1">
            <a:gsLst>
              <a:gs pos="0">
                <a:schemeClr val="accent1">
                  <a:shade val="30000"/>
                  <a:satMod val="115000"/>
                  <a:alpha val="50000"/>
                </a:schemeClr>
              </a:gs>
              <a:gs pos="50000">
                <a:schemeClr val="accent1">
                  <a:shade val="67500"/>
                  <a:satMod val="115000"/>
                </a:schemeClr>
              </a:gs>
              <a:gs pos="100000">
                <a:schemeClr val="accent1">
                  <a:shade val="100000"/>
                  <a:satMod val="115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Consent for treatment</a:t>
            </a:r>
            <a:endParaRPr lang="en-GB" dirty="0"/>
          </a:p>
        </p:txBody>
      </p:sp>
      <p:sp>
        <p:nvSpPr>
          <p:cNvPr id="11" name="Oval 10"/>
          <p:cNvSpPr/>
          <p:nvPr/>
        </p:nvSpPr>
        <p:spPr>
          <a:xfrm>
            <a:off x="4355976" y="1203598"/>
            <a:ext cx="2232248" cy="2146350"/>
          </a:xfrm>
          <a:prstGeom prst="ellipse">
            <a:avLst/>
          </a:prstGeom>
          <a:gradFill flip="none" rotWithShape="1">
            <a:gsLst>
              <a:gs pos="0">
                <a:schemeClr val="accent1">
                  <a:shade val="30000"/>
                  <a:satMod val="115000"/>
                  <a:alpha val="50000"/>
                </a:schemeClr>
              </a:gs>
              <a:gs pos="50000">
                <a:schemeClr val="accent1">
                  <a:shade val="67500"/>
                  <a:satMod val="115000"/>
                </a:schemeClr>
              </a:gs>
              <a:gs pos="100000">
                <a:schemeClr val="accent1">
                  <a:shade val="100000"/>
                  <a:satMod val="115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Lawful basis for processing</a:t>
            </a:r>
            <a:endParaRPr lang="en-GB" dirty="0"/>
          </a:p>
        </p:txBody>
      </p:sp>
    </p:spTree>
    <p:extLst>
      <p:ext uri="{BB962C8B-B14F-4D97-AF65-F5344CB8AC3E}">
        <p14:creationId xmlns:p14="http://schemas.microsoft.com/office/powerpoint/2010/main" val="37838442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Data Protection </a:t>
            </a:r>
            <a:r>
              <a:rPr lang="en-GB" dirty="0" smtClean="0"/>
              <a:t>- Good Practice 1</a:t>
            </a:r>
            <a:r>
              <a:rPr lang="en-GB" dirty="0"/>
              <a:t/>
            </a:r>
            <a:br>
              <a:rPr lang="en-GB" dirty="0"/>
            </a:br>
            <a:endParaRPr lang="en-GB" dirty="0"/>
          </a:p>
        </p:txBody>
      </p:sp>
      <p:sp>
        <p:nvSpPr>
          <p:cNvPr id="3" name="Content Placeholder 2"/>
          <p:cNvSpPr>
            <a:spLocks noGrp="1"/>
          </p:cNvSpPr>
          <p:nvPr>
            <p:ph idx="1"/>
          </p:nvPr>
        </p:nvSpPr>
        <p:spPr/>
        <p:txBody>
          <a:bodyPr>
            <a:normAutofit/>
          </a:bodyPr>
          <a:lstStyle/>
          <a:p>
            <a:pPr>
              <a:spcAft>
                <a:spcPts val="500"/>
              </a:spcAft>
            </a:pPr>
            <a:r>
              <a:rPr lang="en-GB" sz="2000" dirty="0" smtClean="0"/>
              <a:t>Follow Trust procedures</a:t>
            </a:r>
            <a:r>
              <a:rPr lang="en-GB" sz="2000" dirty="0"/>
              <a:t> </a:t>
            </a:r>
            <a:r>
              <a:rPr lang="en-GB" sz="2000" dirty="0" smtClean="0"/>
              <a:t>and policies (All Information Governance policies are on Trustnet under Information Governance tab)</a:t>
            </a:r>
          </a:p>
          <a:p>
            <a:pPr>
              <a:spcAft>
                <a:spcPts val="500"/>
              </a:spcAft>
            </a:pPr>
            <a:r>
              <a:rPr lang="en-GB" sz="2000" dirty="0" smtClean="0"/>
              <a:t>No surprises - </a:t>
            </a:r>
            <a:r>
              <a:rPr lang="en-GB" sz="2000" dirty="0"/>
              <a:t>handle people’s information as </a:t>
            </a:r>
            <a:r>
              <a:rPr lang="en-GB" sz="2000" dirty="0" smtClean="0"/>
              <a:t>you</a:t>
            </a:r>
            <a:r>
              <a:rPr lang="en-GB" sz="2000" dirty="0"/>
              <a:t> </a:t>
            </a:r>
            <a:r>
              <a:rPr lang="en-GB" sz="2000" dirty="0" smtClean="0"/>
              <a:t>would </a:t>
            </a:r>
            <a:r>
              <a:rPr lang="en-GB" sz="2000" dirty="0"/>
              <a:t>expect others to handle your personal information.</a:t>
            </a:r>
          </a:p>
          <a:p>
            <a:pPr>
              <a:spcAft>
                <a:spcPts val="500"/>
              </a:spcAft>
            </a:pPr>
            <a:r>
              <a:rPr lang="en-GB" sz="2000" dirty="0"/>
              <a:t>Be open, honest and clear about: </a:t>
            </a:r>
          </a:p>
          <a:p>
            <a:pPr lvl="1"/>
            <a:r>
              <a:rPr lang="en-GB" sz="2000" dirty="0"/>
              <a:t>Why you need personal information.</a:t>
            </a:r>
          </a:p>
          <a:p>
            <a:pPr lvl="1"/>
            <a:r>
              <a:rPr lang="en-GB" sz="2000" dirty="0"/>
              <a:t>What you intend to do with it.</a:t>
            </a:r>
          </a:p>
          <a:p>
            <a:pPr lvl="1"/>
            <a:r>
              <a:rPr lang="en-GB" sz="2000" dirty="0"/>
              <a:t>Who you may share it with.</a:t>
            </a:r>
          </a:p>
          <a:p>
            <a:pPr lvl="1"/>
            <a:r>
              <a:rPr lang="en-GB" sz="2000" dirty="0"/>
              <a:t>How the individual can obtain a copy</a:t>
            </a:r>
            <a:r>
              <a:rPr lang="en-GB" sz="2000" dirty="0" smtClean="0"/>
              <a:t>.</a:t>
            </a:r>
            <a:endParaRPr lang="en-GB" dirty="0"/>
          </a:p>
          <a:p>
            <a:endParaRPr lang="en-GB" dirty="0"/>
          </a:p>
        </p:txBody>
      </p:sp>
      <p:sp>
        <p:nvSpPr>
          <p:cNvPr id="4" name="Slide Number Placeholder 3"/>
          <p:cNvSpPr>
            <a:spLocks noGrp="1"/>
          </p:cNvSpPr>
          <p:nvPr>
            <p:ph type="sldNum" sz="quarter" idx="12"/>
          </p:nvPr>
        </p:nvSpPr>
        <p:spPr/>
        <p:txBody>
          <a:bodyPr/>
          <a:lstStyle/>
          <a:p>
            <a:fld id="{4F2E129E-16B7-480B-972E-C025DBFD1D53}" type="slidenum">
              <a:rPr lang="en-GB" smtClean="0"/>
              <a:pPr/>
              <a:t>22</a:t>
            </a:fld>
            <a:endParaRPr lang="en-GB" dirty="0"/>
          </a:p>
        </p:txBody>
      </p:sp>
    </p:spTree>
    <p:extLst>
      <p:ext uri="{BB962C8B-B14F-4D97-AF65-F5344CB8AC3E}">
        <p14:creationId xmlns:p14="http://schemas.microsoft.com/office/powerpoint/2010/main" val="16611978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Data Protection - Good P</a:t>
            </a:r>
            <a:r>
              <a:rPr lang="en-GB" dirty="0" smtClean="0"/>
              <a:t>ractice 2</a:t>
            </a:r>
            <a:endParaRPr lang="en-GB" dirty="0"/>
          </a:p>
        </p:txBody>
      </p:sp>
      <p:sp>
        <p:nvSpPr>
          <p:cNvPr id="3" name="Content Placeholder 2"/>
          <p:cNvSpPr>
            <a:spLocks noGrp="1"/>
          </p:cNvSpPr>
          <p:nvPr>
            <p:ph idx="1"/>
          </p:nvPr>
        </p:nvSpPr>
        <p:spPr/>
        <p:txBody>
          <a:bodyPr>
            <a:normAutofit/>
          </a:bodyPr>
          <a:lstStyle/>
          <a:p>
            <a:pPr>
              <a:lnSpc>
                <a:spcPts val="2880"/>
              </a:lnSpc>
            </a:pPr>
            <a:r>
              <a:rPr lang="en-GB" b="1" dirty="0"/>
              <a:t>Remember</a:t>
            </a:r>
            <a:r>
              <a:rPr lang="en-GB" dirty="0"/>
              <a:t> - patients and service users have a right to see information recorded about them. So make sure </a:t>
            </a:r>
            <a:r>
              <a:rPr lang="en-GB" dirty="0" smtClean="0"/>
              <a:t>you:</a:t>
            </a:r>
            <a:endParaRPr lang="en-GB" dirty="0"/>
          </a:p>
          <a:p>
            <a:pPr lvl="1">
              <a:lnSpc>
                <a:spcPts val="2880"/>
              </a:lnSpc>
            </a:pPr>
            <a:r>
              <a:rPr lang="en-GB" sz="2400" dirty="0" smtClean="0"/>
              <a:t>Record clearly so that others can rely on your entries.</a:t>
            </a:r>
            <a:endParaRPr lang="en-GB" sz="2400" dirty="0"/>
          </a:p>
          <a:p>
            <a:pPr lvl="1">
              <a:lnSpc>
                <a:spcPts val="2880"/>
              </a:lnSpc>
            </a:pPr>
            <a:r>
              <a:rPr lang="en-GB" sz="2400" dirty="0" smtClean="0"/>
              <a:t>Be accurate and keep information up-to-date.</a:t>
            </a:r>
            <a:endParaRPr lang="en-GB" sz="2400" dirty="0"/>
          </a:p>
          <a:p>
            <a:pPr lvl="0">
              <a:lnSpc>
                <a:spcPts val="2880"/>
              </a:lnSpc>
              <a:spcBef>
                <a:spcPts val="1000"/>
              </a:spcBef>
            </a:pPr>
            <a:r>
              <a:rPr lang="en-GB" dirty="0" smtClean="0"/>
              <a:t>Call IT Helpdesk to arrange disposal </a:t>
            </a:r>
            <a:r>
              <a:rPr lang="en-GB" dirty="0"/>
              <a:t>of </a:t>
            </a:r>
            <a:r>
              <a:rPr lang="en-GB" dirty="0" smtClean="0"/>
              <a:t>computer equipment used to process personal </a:t>
            </a:r>
            <a:r>
              <a:rPr lang="en-GB" dirty="0"/>
              <a:t>information</a:t>
            </a:r>
            <a:r>
              <a:rPr lang="en-GB" dirty="0" smtClean="0"/>
              <a:t>.</a:t>
            </a:r>
          </a:p>
        </p:txBody>
      </p:sp>
      <p:sp>
        <p:nvSpPr>
          <p:cNvPr id="4" name="Slide Number Placeholder 3"/>
          <p:cNvSpPr>
            <a:spLocks noGrp="1"/>
          </p:cNvSpPr>
          <p:nvPr>
            <p:ph type="sldNum" sz="quarter" idx="12"/>
          </p:nvPr>
        </p:nvSpPr>
        <p:spPr/>
        <p:txBody>
          <a:bodyPr/>
          <a:lstStyle/>
          <a:p>
            <a:fld id="{4F2E129E-16B7-480B-972E-C025DBFD1D53}" type="slidenum">
              <a:rPr lang="en-GB" smtClean="0"/>
              <a:pPr/>
              <a:t>23</a:t>
            </a:fld>
            <a:endParaRPr lang="en-GB" dirty="0"/>
          </a:p>
        </p:txBody>
      </p:sp>
    </p:spTree>
    <p:extLst>
      <p:ext uri="{BB962C8B-B14F-4D97-AF65-F5344CB8AC3E}">
        <p14:creationId xmlns:p14="http://schemas.microsoft.com/office/powerpoint/2010/main" val="1335588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The Freedom </a:t>
            </a:r>
            <a:r>
              <a:rPr lang="en-GB" dirty="0"/>
              <a:t>of </a:t>
            </a:r>
            <a:r>
              <a:rPr lang="en-GB" dirty="0" smtClean="0"/>
              <a:t>Information Act 2000</a:t>
            </a:r>
            <a:endParaRPr lang="en-GB" dirty="0"/>
          </a:p>
        </p:txBody>
      </p:sp>
      <p:sp>
        <p:nvSpPr>
          <p:cNvPr id="4" name="Slide Number Placeholder 3"/>
          <p:cNvSpPr>
            <a:spLocks noGrp="1"/>
          </p:cNvSpPr>
          <p:nvPr>
            <p:ph type="sldNum" sz="quarter" idx="12"/>
          </p:nvPr>
        </p:nvSpPr>
        <p:spPr/>
        <p:txBody>
          <a:bodyPr/>
          <a:lstStyle/>
          <a:p>
            <a:fld id="{4F2E129E-16B7-480B-972E-C025DBFD1D53}" type="slidenum">
              <a:rPr lang="en-GB" smtClean="0">
                <a:solidFill>
                  <a:srgbClr val="424D58"/>
                </a:solidFill>
              </a:rPr>
              <a:pPr/>
              <a:t>24</a:t>
            </a:fld>
            <a:endParaRPr lang="en-GB" dirty="0">
              <a:solidFill>
                <a:srgbClr val="424D58"/>
              </a:solidFill>
            </a:endParaRPr>
          </a:p>
        </p:txBody>
      </p:sp>
      <p:sp>
        <p:nvSpPr>
          <p:cNvPr id="6" name="Content Placeholder 6"/>
          <p:cNvSpPr txBox="1">
            <a:spLocks/>
          </p:cNvSpPr>
          <p:nvPr/>
        </p:nvSpPr>
        <p:spPr>
          <a:xfrm>
            <a:off x="791624" y="1635646"/>
            <a:ext cx="6876720" cy="1296144"/>
          </a:xfrm>
          <a:prstGeom prst="rect">
            <a:avLst/>
          </a:prstGeom>
          <a:solidFill>
            <a:srgbClr val="5EBCE8">
              <a:lumMod val="40000"/>
              <a:lumOff val="60000"/>
            </a:srgbClr>
          </a:solidFill>
        </p:spPr>
        <p:txBody>
          <a:bodyPr vert="horz" wrap="square" lIns="0" tIns="0" rIns="0" bIns="0" rtlCol="0" anchor="t">
            <a:noAutofit/>
          </a:bodyPr>
          <a:lstStyle/>
          <a:p>
            <a:pPr fontAlgn="base">
              <a:lnSpc>
                <a:spcPct val="115000"/>
              </a:lnSpc>
            </a:pPr>
            <a:r>
              <a:rPr lang="en-GB" sz="2400" dirty="0">
                <a:solidFill>
                  <a:srgbClr val="0F0F0F"/>
                </a:solidFill>
              </a:rPr>
              <a:t>The Act allows anyone from anywhere in the world to </a:t>
            </a:r>
            <a:r>
              <a:rPr lang="en-GB" sz="2400" dirty="0" smtClean="0">
                <a:solidFill>
                  <a:srgbClr val="0F0F0F"/>
                </a:solidFill>
              </a:rPr>
              <a:t>make a </a:t>
            </a:r>
            <a:r>
              <a:rPr lang="en-GB" sz="2400" b="1" dirty="0" smtClean="0">
                <a:solidFill>
                  <a:srgbClr val="0F0F0F"/>
                </a:solidFill>
              </a:rPr>
              <a:t>written</a:t>
            </a:r>
            <a:r>
              <a:rPr lang="en-GB" sz="2400" dirty="0" smtClean="0">
                <a:solidFill>
                  <a:srgbClr val="0F0F0F"/>
                </a:solidFill>
              </a:rPr>
              <a:t> request for </a:t>
            </a:r>
            <a:r>
              <a:rPr lang="en-GB" sz="2400" dirty="0">
                <a:solidFill>
                  <a:srgbClr val="0F0F0F"/>
                </a:solidFill>
              </a:rPr>
              <a:t>information held by </a:t>
            </a:r>
            <a:r>
              <a:rPr lang="en-GB" sz="2400" dirty="0" smtClean="0">
                <a:solidFill>
                  <a:srgbClr val="0F0F0F"/>
                </a:solidFill>
              </a:rPr>
              <a:t>a public body.</a:t>
            </a:r>
            <a:endParaRPr lang="en-GB" sz="2400" dirty="0">
              <a:solidFill>
                <a:srgbClr val="0F0F0F"/>
              </a:solidFill>
              <a:latin typeface="Times New Roman"/>
              <a:ea typeface="Calibri"/>
            </a:endParaRPr>
          </a:p>
        </p:txBody>
      </p:sp>
      <p:sp>
        <p:nvSpPr>
          <p:cNvPr id="8" name="TextBox 8"/>
          <p:cNvSpPr txBox="1"/>
          <p:nvPr/>
        </p:nvSpPr>
        <p:spPr>
          <a:xfrm>
            <a:off x="791624" y="3507854"/>
            <a:ext cx="6876720" cy="936104"/>
          </a:xfrm>
          <a:prstGeom prst="rect">
            <a:avLst/>
          </a:prstGeom>
          <a:solidFill>
            <a:srgbClr val="5EBCE8">
              <a:lumMod val="60000"/>
              <a:lumOff val="40000"/>
            </a:srgbClr>
          </a:solidFill>
        </p:spPr>
        <p:txBody>
          <a:bodyPr wrap="square" rtlCol="0" anchor="t">
            <a:noAutofit/>
          </a:bodyPr>
          <a:lstStyle/>
          <a:p>
            <a:pPr>
              <a:lnSpc>
                <a:spcPct val="115000"/>
              </a:lnSpc>
            </a:pPr>
            <a:r>
              <a:rPr lang="en-GB" sz="2400" dirty="0">
                <a:solidFill>
                  <a:srgbClr val="0F0F0F"/>
                </a:solidFill>
              </a:rPr>
              <a:t>The Act only applies to information that already exists in a recorded </a:t>
            </a:r>
            <a:r>
              <a:rPr lang="en-GB" sz="2400" dirty="0" smtClean="0">
                <a:solidFill>
                  <a:srgbClr val="0F0F0F"/>
                </a:solidFill>
              </a:rPr>
              <a:t>form.</a:t>
            </a:r>
            <a:endParaRPr lang="en-GB" sz="2400" dirty="0">
              <a:solidFill>
                <a:srgbClr val="0F0F0F"/>
              </a:solidFill>
              <a:latin typeface="Times New Roman"/>
              <a:ea typeface="Calibri"/>
            </a:endParaRPr>
          </a:p>
        </p:txBody>
      </p:sp>
    </p:spTree>
    <p:extLst>
      <p:ext uri="{BB962C8B-B14F-4D97-AF65-F5344CB8AC3E}">
        <p14:creationId xmlns:p14="http://schemas.microsoft.com/office/powerpoint/2010/main" val="40754042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Handling FOI requests</a:t>
            </a:r>
            <a:r>
              <a:rPr lang="en-GB" dirty="0"/>
              <a:t/>
            </a:r>
            <a:br>
              <a:rPr lang="en-GB" dirty="0"/>
            </a:br>
            <a:endParaRPr lang="en-GB" dirty="0"/>
          </a:p>
        </p:txBody>
      </p:sp>
      <p:sp>
        <p:nvSpPr>
          <p:cNvPr id="3" name="Content Placeholder 2"/>
          <p:cNvSpPr>
            <a:spLocks noGrp="1"/>
          </p:cNvSpPr>
          <p:nvPr>
            <p:ph idx="1"/>
          </p:nvPr>
        </p:nvSpPr>
        <p:spPr>
          <a:xfrm>
            <a:off x="539552" y="1059582"/>
            <a:ext cx="7848872" cy="3435966"/>
          </a:xfrm>
        </p:spPr>
        <p:txBody>
          <a:bodyPr>
            <a:normAutofit fontScale="92500"/>
          </a:bodyPr>
          <a:lstStyle/>
          <a:p>
            <a:pPr>
              <a:spcAft>
                <a:spcPts val="500"/>
              </a:spcAft>
            </a:pPr>
            <a:r>
              <a:rPr lang="en-GB" dirty="0"/>
              <a:t>FOI </a:t>
            </a:r>
            <a:r>
              <a:rPr lang="en-GB" dirty="0" smtClean="0"/>
              <a:t>requests should </a:t>
            </a:r>
            <a:r>
              <a:rPr lang="en-GB" dirty="0"/>
              <a:t>be handled by trained staff. </a:t>
            </a:r>
            <a:endParaRPr lang="en-GB" dirty="0" smtClean="0"/>
          </a:p>
          <a:p>
            <a:pPr>
              <a:spcAft>
                <a:spcPts val="500"/>
              </a:spcAft>
            </a:pPr>
            <a:r>
              <a:rPr lang="en-GB" dirty="0" smtClean="0"/>
              <a:t>Normally, you </a:t>
            </a:r>
            <a:r>
              <a:rPr lang="en-GB" dirty="0"/>
              <a:t>should not try to handle a request </a:t>
            </a:r>
            <a:r>
              <a:rPr lang="en-GB" dirty="0" smtClean="0"/>
              <a:t>yourself.</a:t>
            </a:r>
          </a:p>
          <a:p>
            <a:pPr>
              <a:spcAft>
                <a:spcPts val="500"/>
              </a:spcAft>
            </a:pPr>
            <a:r>
              <a:rPr lang="en-GB" dirty="0" smtClean="0"/>
              <a:t>If you are not sure whether a request is </a:t>
            </a:r>
            <a:r>
              <a:rPr lang="en-GB" dirty="0"/>
              <a:t>‘business as usual’ </a:t>
            </a:r>
            <a:r>
              <a:rPr lang="en-GB" dirty="0" smtClean="0"/>
              <a:t>(BAU) or FOI, ask.</a:t>
            </a:r>
          </a:p>
          <a:p>
            <a:pPr>
              <a:spcAft>
                <a:spcPts val="500"/>
              </a:spcAft>
            </a:pPr>
            <a:r>
              <a:rPr lang="en-GB" dirty="0" smtClean="0"/>
              <a:t>Send </a:t>
            </a:r>
            <a:r>
              <a:rPr lang="en-GB" dirty="0"/>
              <a:t>any FOI requests </a:t>
            </a:r>
            <a:r>
              <a:rPr lang="en-GB" dirty="0" smtClean="0"/>
              <a:t>immediately to </a:t>
            </a:r>
            <a:r>
              <a:rPr lang="en-GB" dirty="0" smtClean="0">
                <a:hlinkClick r:id="rId3"/>
              </a:rPr>
              <a:t>elft.foi@nhs.net</a:t>
            </a:r>
            <a:endParaRPr lang="en-GB" dirty="0" smtClean="0"/>
          </a:p>
          <a:p>
            <a:pPr>
              <a:spcAft>
                <a:spcPts val="500"/>
              </a:spcAft>
            </a:pPr>
            <a:r>
              <a:rPr lang="en-GB" dirty="0"/>
              <a:t>Comply with the 20 working day </a:t>
            </a:r>
            <a:r>
              <a:rPr lang="en-GB" dirty="0" smtClean="0"/>
              <a:t>turnaround –if you are asked to supply data for and FOI request, you only have a few days to respond.</a:t>
            </a:r>
            <a:endParaRPr lang="en-GB" dirty="0"/>
          </a:p>
          <a:p>
            <a:endParaRPr lang="en-GB" dirty="0"/>
          </a:p>
        </p:txBody>
      </p:sp>
      <p:sp>
        <p:nvSpPr>
          <p:cNvPr id="4" name="Slide Number Placeholder 3"/>
          <p:cNvSpPr>
            <a:spLocks noGrp="1"/>
          </p:cNvSpPr>
          <p:nvPr>
            <p:ph type="sldNum" sz="quarter" idx="12"/>
          </p:nvPr>
        </p:nvSpPr>
        <p:spPr/>
        <p:txBody>
          <a:bodyPr/>
          <a:lstStyle/>
          <a:p>
            <a:fld id="{4F2E129E-16B7-480B-972E-C025DBFD1D53}" type="slidenum">
              <a:rPr lang="en-GB" smtClean="0"/>
              <a:pPr/>
              <a:t>25</a:t>
            </a:fld>
            <a:endParaRPr lang="en-GB" dirty="0"/>
          </a:p>
        </p:txBody>
      </p:sp>
    </p:spTree>
    <p:extLst>
      <p:ext uri="{BB962C8B-B14F-4D97-AF65-F5344CB8AC3E}">
        <p14:creationId xmlns:p14="http://schemas.microsoft.com/office/powerpoint/2010/main" val="16703770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360000"/>
            <a:ext cx="7812448" cy="529568"/>
          </a:xfrm>
        </p:spPr>
        <p:txBody>
          <a:bodyPr>
            <a:normAutofit/>
          </a:bodyPr>
          <a:lstStyle/>
          <a:p>
            <a:r>
              <a:rPr lang="en-GB" dirty="0" smtClean="0"/>
              <a:t>Can </a:t>
            </a:r>
            <a:r>
              <a:rPr lang="en-GB" dirty="0"/>
              <a:t>you recognise a valid </a:t>
            </a:r>
            <a:r>
              <a:rPr lang="en-GB" i="1" dirty="0" smtClean="0"/>
              <a:t>FOI</a:t>
            </a:r>
            <a:r>
              <a:rPr lang="en-GB" dirty="0" smtClean="0"/>
              <a:t> request?</a:t>
            </a:r>
            <a:endParaRPr lang="en-GB" dirty="0"/>
          </a:p>
        </p:txBody>
      </p:sp>
      <p:sp>
        <p:nvSpPr>
          <p:cNvPr id="4" name="Slide Number Placeholder 3"/>
          <p:cNvSpPr>
            <a:spLocks noGrp="1"/>
          </p:cNvSpPr>
          <p:nvPr>
            <p:ph type="sldNum" sz="quarter" idx="12"/>
          </p:nvPr>
        </p:nvSpPr>
        <p:spPr/>
        <p:txBody>
          <a:bodyPr/>
          <a:lstStyle/>
          <a:p>
            <a:fld id="{4F2E129E-16B7-480B-972E-C025DBFD1D53}" type="slidenum">
              <a:rPr lang="en-GB" smtClean="0"/>
              <a:pPr/>
              <a:t>26</a:t>
            </a:fld>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759732077"/>
              </p:ext>
            </p:extLst>
          </p:nvPr>
        </p:nvGraphicFramePr>
        <p:xfrm>
          <a:off x="467544" y="1131590"/>
          <a:ext cx="8064897" cy="3488966"/>
        </p:xfrm>
        <a:graphic>
          <a:graphicData uri="http://schemas.openxmlformats.org/drawingml/2006/table">
            <a:tbl>
              <a:tblPr firstRow="1" firstCol="1" bandRow="1">
                <a:tableStyleId>{5C22544A-7EE6-4342-B048-85BDC9FD1C3A}</a:tableStyleId>
              </a:tblPr>
              <a:tblGrid>
                <a:gridCol w="681757">
                  <a:extLst>
                    <a:ext uri="{9D8B030D-6E8A-4147-A177-3AD203B41FA5}">
                      <a16:colId xmlns:a16="http://schemas.microsoft.com/office/drawing/2014/main" xmlns="" val="20000"/>
                    </a:ext>
                  </a:extLst>
                </a:gridCol>
                <a:gridCol w="5335305">
                  <a:extLst>
                    <a:ext uri="{9D8B030D-6E8A-4147-A177-3AD203B41FA5}">
                      <a16:colId xmlns:a16="http://schemas.microsoft.com/office/drawing/2014/main" xmlns="" val="20001"/>
                    </a:ext>
                  </a:extLst>
                </a:gridCol>
                <a:gridCol w="1091837">
                  <a:extLst>
                    <a:ext uri="{9D8B030D-6E8A-4147-A177-3AD203B41FA5}">
                      <a16:colId xmlns:a16="http://schemas.microsoft.com/office/drawing/2014/main" xmlns="" val="20002"/>
                    </a:ext>
                  </a:extLst>
                </a:gridCol>
                <a:gridCol w="955998">
                  <a:extLst>
                    <a:ext uri="{9D8B030D-6E8A-4147-A177-3AD203B41FA5}">
                      <a16:colId xmlns:a16="http://schemas.microsoft.com/office/drawing/2014/main" xmlns="" val="20003"/>
                    </a:ext>
                  </a:extLst>
                </a:gridCol>
              </a:tblGrid>
              <a:tr h="299846">
                <a:tc gridSpan="2">
                  <a:txBody>
                    <a:bodyPr/>
                    <a:lstStyle/>
                    <a:p>
                      <a:pPr marL="0" marR="0" indent="0" algn="l" defTabSz="914400" rtl="0" eaLnBrk="1" fontAlgn="auto" latinLnBrk="0" hangingPunct="1">
                        <a:lnSpc>
                          <a:spcPct val="150000"/>
                        </a:lnSpc>
                        <a:spcBef>
                          <a:spcPts val="0"/>
                        </a:spcBef>
                        <a:spcAft>
                          <a:spcPts val="600"/>
                        </a:spcAft>
                        <a:buClrTx/>
                        <a:buSzTx/>
                        <a:buFontTx/>
                        <a:buNone/>
                        <a:tabLst/>
                        <a:defRPr/>
                      </a:pPr>
                      <a:r>
                        <a:rPr lang="en-GB" sz="1600" dirty="0" smtClean="0"/>
                        <a:t>Identify which ones you think are valid FOI requests and which you think are not valid FOI requests</a:t>
                      </a:r>
                    </a:p>
                  </a:txBody>
                  <a:tcPr marL="68580" marR="68580" marT="9525" marB="0"/>
                </a:tc>
                <a:tc hMerge="1">
                  <a:txBody>
                    <a:bodyPr/>
                    <a:lstStyle/>
                    <a:p>
                      <a:endParaRPr lang="en-GB"/>
                    </a:p>
                  </a:txBody>
                  <a:tcPr/>
                </a:tc>
                <a:tc>
                  <a:txBody>
                    <a:bodyPr/>
                    <a:lstStyle/>
                    <a:p>
                      <a:pPr algn="ctr">
                        <a:lnSpc>
                          <a:spcPct val="150000"/>
                        </a:lnSpc>
                        <a:spcAft>
                          <a:spcPts val="600"/>
                        </a:spcAft>
                      </a:pPr>
                      <a:r>
                        <a:rPr lang="en-GB" sz="1600" dirty="0">
                          <a:effectLst/>
                        </a:rPr>
                        <a:t>Valid</a:t>
                      </a:r>
                      <a:endParaRPr lang="en-GB" sz="1600" dirty="0">
                        <a:effectLst/>
                        <a:latin typeface="Calibri"/>
                        <a:ea typeface="Calibri"/>
                        <a:cs typeface="Times New Roman"/>
                      </a:endParaRPr>
                    </a:p>
                  </a:txBody>
                  <a:tcPr marL="68580" marR="68580" marT="9525" marB="0"/>
                </a:tc>
                <a:tc>
                  <a:txBody>
                    <a:bodyPr/>
                    <a:lstStyle/>
                    <a:p>
                      <a:pPr algn="ctr">
                        <a:lnSpc>
                          <a:spcPct val="150000"/>
                        </a:lnSpc>
                        <a:spcAft>
                          <a:spcPts val="600"/>
                        </a:spcAft>
                      </a:pPr>
                      <a:r>
                        <a:rPr lang="en-GB" sz="1600" dirty="0">
                          <a:effectLst/>
                        </a:rPr>
                        <a:t>Not valid</a:t>
                      </a:r>
                      <a:endParaRPr lang="en-GB" sz="1600" dirty="0">
                        <a:effectLst/>
                        <a:latin typeface="Calibri"/>
                        <a:ea typeface="Calibri"/>
                        <a:cs typeface="Times New Roman"/>
                      </a:endParaRPr>
                    </a:p>
                  </a:txBody>
                  <a:tcPr marL="68580" marR="68580" marT="9525" marB="0"/>
                </a:tc>
                <a:extLst>
                  <a:ext uri="{0D108BD9-81ED-4DB2-BD59-A6C34878D82A}">
                    <a16:rowId xmlns:a16="http://schemas.microsoft.com/office/drawing/2014/main" xmlns="" val="10000"/>
                  </a:ext>
                </a:extLst>
              </a:tr>
              <a:tr h="450516">
                <a:tc>
                  <a:txBody>
                    <a:bodyPr/>
                    <a:lstStyle/>
                    <a:p>
                      <a:pPr>
                        <a:lnSpc>
                          <a:spcPct val="150000"/>
                        </a:lnSpc>
                        <a:spcBef>
                          <a:spcPts val="600"/>
                        </a:spcBef>
                        <a:spcAft>
                          <a:spcPts val="600"/>
                        </a:spcAft>
                      </a:pPr>
                      <a:r>
                        <a:rPr lang="en-GB" sz="1600" dirty="0">
                          <a:effectLst/>
                        </a:rPr>
                        <a:t>A.</a:t>
                      </a:r>
                      <a:endParaRPr lang="en-GB" sz="1600" dirty="0">
                        <a:effectLst/>
                        <a:latin typeface="Calibri"/>
                        <a:ea typeface="Calibri"/>
                        <a:cs typeface="Times New Roman"/>
                      </a:endParaRPr>
                    </a:p>
                  </a:txBody>
                  <a:tcPr marL="68580" marR="68580" marT="9525" marB="0"/>
                </a:tc>
                <a:tc>
                  <a:txBody>
                    <a:bodyPr/>
                    <a:lstStyle/>
                    <a:p>
                      <a:pPr>
                        <a:lnSpc>
                          <a:spcPct val="150000"/>
                        </a:lnSpc>
                        <a:spcBef>
                          <a:spcPts val="600"/>
                        </a:spcBef>
                        <a:spcAft>
                          <a:spcPts val="600"/>
                        </a:spcAft>
                      </a:pPr>
                      <a:r>
                        <a:rPr lang="en-GB" sz="1600" dirty="0">
                          <a:effectLst/>
                        </a:rPr>
                        <a:t>Please send me a copy of my social care record</a:t>
                      </a:r>
                      <a:endParaRPr lang="en-GB" sz="1600" dirty="0">
                        <a:effectLst/>
                        <a:latin typeface="Calibri"/>
                        <a:ea typeface="Calibri"/>
                        <a:cs typeface="Times New Roman"/>
                      </a:endParaRPr>
                    </a:p>
                  </a:txBody>
                  <a:tcPr marL="68580" marR="68580" marT="9525" marB="0"/>
                </a:tc>
                <a:tc>
                  <a:txBody>
                    <a:bodyPr/>
                    <a:lstStyle/>
                    <a:p>
                      <a:pPr>
                        <a:lnSpc>
                          <a:spcPct val="150000"/>
                        </a:lnSpc>
                        <a:spcAft>
                          <a:spcPts val="600"/>
                        </a:spcAft>
                      </a:pPr>
                      <a:r>
                        <a:rPr lang="en-GB" sz="1600" dirty="0">
                          <a:effectLst/>
                        </a:rPr>
                        <a:t> </a:t>
                      </a:r>
                      <a:endParaRPr lang="en-GB" sz="1600" dirty="0">
                        <a:effectLst/>
                        <a:latin typeface="Calibri"/>
                        <a:ea typeface="Calibri"/>
                        <a:cs typeface="Times New Roman"/>
                      </a:endParaRPr>
                    </a:p>
                  </a:txBody>
                  <a:tcPr marL="68580" marR="68580" marT="9525" marB="0"/>
                </a:tc>
                <a:tc>
                  <a:txBody>
                    <a:bodyPr/>
                    <a:lstStyle/>
                    <a:p>
                      <a:pPr>
                        <a:lnSpc>
                          <a:spcPct val="150000"/>
                        </a:lnSpc>
                        <a:spcAft>
                          <a:spcPts val="600"/>
                        </a:spcAft>
                      </a:pPr>
                      <a:r>
                        <a:rPr lang="en-GB" sz="1600" dirty="0">
                          <a:effectLst/>
                        </a:rPr>
                        <a:t> </a:t>
                      </a:r>
                      <a:endParaRPr lang="en-GB" sz="1600" dirty="0">
                        <a:effectLst/>
                        <a:latin typeface="Calibri"/>
                        <a:ea typeface="Calibri"/>
                        <a:cs typeface="Times New Roman"/>
                      </a:endParaRPr>
                    </a:p>
                  </a:txBody>
                  <a:tcPr marL="68580" marR="68580" marT="9525" marB="0"/>
                </a:tc>
                <a:extLst>
                  <a:ext uri="{0D108BD9-81ED-4DB2-BD59-A6C34878D82A}">
                    <a16:rowId xmlns:a16="http://schemas.microsoft.com/office/drawing/2014/main" xmlns="" val="10001"/>
                  </a:ext>
                </a:extLst>
              </a:tr>
              <a:tr h="432048">
                <a:tc>
                  <a:txBody>
                    <a:bodyPr/>
                    <a:lstStyle/>
                    <a:p>
                      <a:pPr>
                        <a:lnSpc>
                          <a:spcPct val="150000"/>
                        </a:lnSpc>
                        <a:spcBef>
                          <a:spcPts val="600"/>
                        </a:spcBef>
                        <a:spcAft>
                          <a:spcPts val="600"/>
                        </a:spcAft>
                      </a:pPr>
                      <a:r>
                        <a:rPr lang="en-GB" sz="1600" dirty="0">
                          <a:effectLst/>
                        </a:rPr>
                        <a:t>B.</a:t>
                      </a:r>
                      <a:endParaRPr lang="en-GB" sz="1600" dirty="0">
                        <a:effectLst/>
                        <a:latin typeface="Calibri"/>
                        <a:ea typeface="Calibri"/>
                        <a:cs typeface="Times New Roman"/>
                      </a:endParaRPr>
                    </a:p>
                  </a:txBody>
                  <a:tcPr marL="68580" marR="68580" marT="9525" marB="0"/>
                </a:tc>
                <a:tc>
                  <a:txBody>
                    <a:bodyPr/>
                    <a:lstStyle/>
                    <a:p>
                      <a:pPr>
                        <a:lnSpc>
                          <a:spcPct val="150000"/>
                        </a:lnSpc>
                        <a:spcBef>
                          <a:spcPts val="600"/>
                        </a:spcBef>
                        <a:spcAft>
                          <a:spcPts val="600"/>
                        </a:spcAft>
                      </a:pPr>
                      <a:r>
                        <a:rPr lang="en-GB" sz="1600" dirty="0">
                          <a:effectLst/>
                        </a:rPr>
                        <a:t>How many GPs work in the practice? </a:t>
                      </a:r>
                      <a:endParaRPr lang="en-GB" sz="1600" dirty="0">
                        <a:effectLst/>
                        <a:latin typeface="Calibri"/>
                        <a:ea typeface="Calibri"/>
                        <a:cs typeface="Times New Roman"/>
                      </a:endParaRPr>
                    </a:p>
                  </a:txBody>
                  <a:tcPr marL="68580" marR="68580" marT="9525" marB="0"/>
                </a:tc>
                <a:tc>
                  <a:txBody>
                    <a:bodyPr/>
                    <a:lstStyle/>
                    <a:p>
                      <a:pPr>
                        <a:lnSpc>
                          <a:spcPct val="150000"/>
                        </a:lnSpc>
                        <a:spcAft>
                          <a:spcPts val="600"/>
                        </a:spcAft>
                      </a:pPr>
                      <a:r>
                        <a:rPr lang="en-GB" sz="1600" dirty="0">
                          <a:effectLst/>
                        </a:rPr>
                        <a:t> </a:t>
                      </a:r>
                      <a:endParaRPr lang="en-GB" sz="1600" dirty="0">
                        <a:effectLst/>
                        <a:latin typeface="Calibri"/>
                        <a:ea typeface="Calibri"/>
                        <a:cs typeface="Times New Roman"/>
                      </a:endParaRPr>
                    </a:p>
                  </a:txBody>
                  <a:tcPr marL="68580" marR="68580" marT="9525" marB="0"/>
                </a:tc>
                <a:tc>
                  <a:txBody>
                    <a:bodyPr/>
                    <a:lstStyle/>
                    <a:p>
                      <a:pPr>
                        <a:lnSpc>
                          <a:spcPct val="150000"/>
                        </a:lnSpc>
                        <a:spcAft>
                          <a:spcPts val="600"/>
                        </a:spcAft>
                      </a:pPr>
                      <a:r>
                        <a:rPr lang="en-GB" sz="1600" dirty="0">
                          <a:effectLst/>
                        </a:rPr>
                        <a:t> </a:t>
                      </a:r>
                      <a:endParaRPr lang="en-GB" sz="1600" dirty="0">
                        <a:effectLst/>
                        <a:latin typeface="Calibri"/>
                        <a:ea typeface="Calibri"/>
                        <a:cs typeface="Times New Roman"/>
                      </a:endParaRPr>
                    </a:p>
                  </a:txBody>
                  <a:tcPr marL="68580" marR="68580" marT="9525" marB="0"/>
                </a:tc>
                <a:extLst>
                  <a:ext uri="{0D108BD9-81ED-4DB2-BD59-A6C34878D82A}">
                    <a16:rowId xmlns:a16="http://schemas.microsoft.com/office/drawing/2014/main" xmlns="" val="10002"/>
                  </a:ext>
                </a:extLst>
              </a:tr>
              <a:tr h="432048">
                <a:tc>
                  <a:txBody>
                    <a:bodyPr/>
                    <a:lstStyle/>
                    <a:p>
                      <a:pPr>
                        <a:lnSpc>
                          <a:spcPct val="150000"/>
                        </a:lnSpc>
                        <a:spcBef>
                          <a:spcPts val="600"/>
                        </a:spcBef>
                        <a:spcAft>
                          <a:spcPts val="600"/>
                        </a:spcAft>
                      </a:pPr>
                      <a:r>
                        <a:rPr lang="en-GB" sz="1600" dirty="0">
                          <a:effectLst/>
                        </a:rPr>
                        <a:t>C.</a:t>
                      </a:r>
                      <a:endParaRPr lang="en-GB" sz="1600" dirty="0">
                        <a:effectLst/>
                        <a:latin typeface="Calibri"/>
                        <a:ea typeface="Calibri"/>
                        <a:cs typeface="Times New Roman"/>
                      </a:endParaRPr>
                    </a:p>
                  </a:txBody>
                  <a:tcPr marL="68580" marR="68580" marT="9525" marB="0"/>
                </a:tc>
                <a:tc>
                  <a:txBody>
                    <a:bodyPr/>
                    <a:lstStyle/>
                    <a:p>
                      <a:pPr>
                        <a:lnSpc>
                          <a:spcPct val="150000"/>
                        </a:lnSpc>
                        <a:spcBef>
                          <a:spcPts val="600"/>
                        </a:spcBef>
                        <a:spcAft>
                          <a:spcPts val="600"/>
                        </a:spcAft>
                      </a:pPr>
                      <a:r>
                        <a:rPr lang="en-GB" sz="1600" dirty="0">
                          <a:effectLst/>
                        </a:rPr>
                        <a:t>When’s my daughter’s next appointment?</a:t>
                      </a:r>
                      <a:endParaRPr lang="en-GB" sz="1600" dirty="0">
                        <a:effectLst/>
                        <a:latin typeface="Calibri"/>
                        <a:ea typeface="Calibri"/>
                        <a:cs typeface="Times New Roman"/>
                      </a:endParaRPr>
                    </a:p>
                  </a:txBody>
                  <a:tcPr marL="68580" marR="68580" marT="9525" marB="0"/>
                </a:tc>
                <a:tc>
                  <a:txBody>
                    <a:bodyPr/>
                    <a:lstStyle/>
                    <a:p>
                      <a:pPr>
                        <a:lnSpc>
                          <a:spcPct val="150000"/>
                        </a:lnSpc>
                        <a:spcAft>
                          <a:spcPts val="600"/>
                        </a:spcAft>
                      </a:pPr>
                      <a:r>
                        <a:rPr lang="en-GB" sz="1600" dirty="0">
                          <a:effectLst/>
                        </a:rPr>
                        <a:t> </a:t>
                      </a:r>
                      <a:endParaRPr lang="en-GB" sz="1600" dirty="0">
                        <a:effectLst/>
                        <a:latin typeface="Calibri"/>
                        <a:ea typeface="Calibri"/>
                        <a:cs typeface="Times New Roman"/>
                      </a:endParaRPr>
                    </a:p>
                  </a:txBody>
                  <a:tcPr marL="68580" marR="68580" marT="9525" marB="0"/>
                </a:tc>
                <a:tc>
                  <a:txBody>
                    <a:bodyPr/>
                    <a:lstStyle/>
                    <a:p>
                      <a:pPr>
                        <a:lnSpc>
                          <a:spcPct val="150000"/>
                        </a:lnSpc>
                        <a:spcAft>
                          <a:spcPts val="600"/>
                        </a:spcAft>
                      </a:pPr>
                      <a:r>
                        <a:rPr lang="en-GB" sz="1600" dirty="0">
                          <a:effectLst/>
                        </a:rPr>
                        <a:t> </a:t>
                      </a:r>
                      <a:endParaRPr lang="en-GB" sz="1600" dirty="0">
                        <a:effectLst/>
                        <a:latin typeface="Calibri"/>
                        <a:ea typeface="Calibri"/>
                        <a:cs typeface="Times New Roman"/>
                      </a:endParaRPr>
                    </a:p>
                  </a:txBody>
                  <a:tcPr marL="68580" marR="68580" marT="9525" marB="0"/>
                </a:tc>
                <a:extLst>
                  <a:ext uri="{0D108BD9-81ED-4DB2-BD59-A6C34878D82A}">
                    <a16:rowId xmlns:a16="http://schemas.microsoft.com/office/drawing/2014/main" xmlns="" val="10003"/>
                  </a:ext>
                </a:extLst>
              </a:tr>
              <a:tr h="432048">
                <a:tc>
                  <a:txBody>
                    <a:bodyPr/>
                    <a:lstStyle/>
                    <a:p>
                      <a:pPr>
                        <a:lnSpc>
                          <a:spcPct val="150000"/>
                        </a:lnSpc>
                        <a:spcBef>
                          <a:spcPts val="600"/>
                        </a:spcBef>
                        <a:spcAft>
                          <a:spcPts val="600"/>
                        </a:spcAft>
                      </a:pPr>
                      <a:r>
                        <a:rPr lang="en-GB" sz="1600" dirty="0">
                          <a:effectLst/>
                        </a:rPr>
                        <a:t>D.</a:t>
                      </a:r>
                      <a:endParaRPr lang="en-GB" sz="1600" dirty="0">
                        <a:effectLst/>
                        <a:latin typeface="Calibri"/>
                        <a:ea typeface="Calibri"/>
                        <a:cs typeface="Times New Roman"/>
                      </a:endParaRPr>
                    </a:p>
                  </a:txBody>
                  <a:tcPr marL="68580" marR="68580" marT="9525" marB="0"/>
                </a:tc>
                <a:tc>
                  <a:txBody>
                    <a:bodyPr/>
                    <a:lstStyle/>
                    <a:p>
                      <a:pPr>
                        <a:lnSpc>
                          <a:spcPct val="150000"/>
                        </a:lnSpc>
                        <a:spcBef>
                          <a:spcPts val="600"/>
                        </a:spcBef>
                        <a:spcAft>
                          <a:spcPts val="600"/>
                        </a:spcAft>
                      </a:pPr>
                      <a:r>
                        <a:rPr lang="en-GB" sz="1600" dirty="0">
                          <a:effectLst/>
                        </a:rPr>
                        <a:t>How much did the Trust spend on rail travel last year?</a:t>
                      </a:r>
                      <a:endParaRPr lang="en-GB" sz="1600" dirty="0">
                        <a:effectLst/>
                        <a:latin typeface="Calibri"/>
                        <a:ea typeface="Calibri"/>
                        <a:cs typeface="Times New Roman"/>
                      </a:endParaRPr>
                    </a:p>
                  </a:txBody>
                  <a:tcPr marL="68580" marR="68580" marT="9525" marB="0"/>
                </a:tc>
                <a:tc>
                  <a:txBody>
                    <a:bodyPr/>
                    <a:lstStyle/>
                    <a:p>
                      <a:pPr>
                        <a:lnSpc>
                          <a:spcPct val="150000"/>
                        </a:lnSpc>
                        <a:spcAft>
                          <a:spcPts val="600"/>
                        </a:spcAft>
                      </a:pPr>
                      <a:r>
                        <a:rPr lang="en-GB" sz="1600" dirty="0">
                          <a:effectLst/>
                        </a:rPr>
                        <a:t> </a:t>
                      </a:r>
                      <a:endParaRPr lang="en-GB" sz="1600" dirty="0">
                        <a:effectLst/>
                        <a:latin typeface="Calibri"/>
                        <a:ea typeface="Calibri"/>
                        <a:cs typeface="Times New Roman"/>
                      </a:endParaRPr>
                    </a:p>
                  </a:txBody>
                  <a:tcPr marL="68580" marR="68580" marT="9525" marB="0"/>
                </a:tc>
                <a:tc>
                  <a:txBody>
                    <a:bodyPr/>
                    <a:lstStyle/>
                    <a:p>
                      <a:pPr>
                        <a:lnSpc>
                          <a:spcPct val="150000"/>
                        </a:lnSpc>
                        <a:spcAft>
                          <a:spcPts val="600"/>
                        </a:spcAft>
                      </a:pPr>
                      <a:r>
                        <a:rPr lang="en-GB" sz="1600" dirty="0">
                          <a:effectLst/>
                        </a:rPr>
                        <a:t> </a:t>
                      </a:r>
                      <a:endParaRPr lang="en-GB" sz="1600" dirty="0">
                        <a:effectLst/>
                        <a:latin typeface="Calibri"/>
                        <a:ea typeface="Calibri"/>
                        <a:cs typeface="Times New Roman"/>
                      </a:endParaRPr>
                    </a:p>
                  </a:txBody>
                  <a:tcPr marL="68580" marR="68580" marT="9525" marB="0"/>
                </a:tc>
                <a:extLst>
                  <a:ext uri="{0D108BD9-81ED-4DB2-BD59-A6C34878D82A}">
                    <a16:rowId xmlns:a16="http://schemas.microsoft.com/office/drawing/2014/main" xmlns="" val="10004"/>
                  </a:ext>
                </a:extLst>
              </a:tr>
              <a:tr h="504056">
                <a:tc>
                  <a:txBody>
                    <a:bodyPr/>
                    <a:lstStyle/>
                    <a:p>
                      <a:pPr>
                        <a:lnSpc>
                          <a:spcPct val="150000"/>
                        </a:lnSpc>
                        <a:spcBef>
                          <a:spcPts val="600"/>
                        </a:spcBef>
                        <a:spcAft>
                          <a:spcPts val="600"/>
                        </a:spcAft>
                      </a:pPr>
                      <a:r>
                        <a:rPr lang="en-GB" sz="1600" dirty="0">
                          <a:effectLst/>
                        </a:rPr>
                        <a:t>E.</a:t>
                      </a:r>
                      <a:endParaRPr lang="en-GB" sz="1600" dirty="0">
                        <a:effectLst/>
                        <a:latin typeface="Calibri"/>
                        <a:ea typeface="Calibri"/>
                        <a:cs typeface="Times New Roman"/>
                      </a:endParaRPr>
                    </a:p>
                  </a:txBody>
                  <a:tcPr marL="68580" marR="68580" marT="9525" marB="0"/>
                </a:tc>
                <a:tc>
                  <a:txBody>
                    <a:bodyPr/>
                    <a:lstStyle/>
                    <a:p>
                      <a:pPr>
                        <a:lnSpc>
                          <a:spcPct val="150000"/>
                        </a:lnSpc>
                        <a:spcBef>
                          <a:spcPts val="600"/>
                        </a:spcBef>
                        <a:spcAft>
                          <a:spcPts val="600"/>
                        </a:spcAft>
                      </a:pPr>
                      <a:r>
                        <a:rPr lang="en-GB" sz="1600" dirty="0">
                          <a:effectLst/>
                        </a:rPr>
                        <a:t>How many staff have passed their IG training?</a:t>
                      </a:r>
                      <a:endParaRPr lang="en-GB" sz="1600" dirty="0">
                        <a:effectLst/>
                        <a:latin typeface="Calibri"/>
                        <a:ea typeface="Calibri"/>
                        <a:cs typeface="Times New Roman"/>
                      </a:endParaRPr>
                    </a:p>
                  </a:txBody>
                  <a:tcPr marL="68580" marR="68580" marT="9525" marB="0"/>
                </a:tc>
                <a:tc>
                  <a:txBody>
                    <a:bodyPr/>
                    <a:lstStyle/>
                    <a:p>
                      <a:pPr>
                        <a:lnSpc>
                          <a:spcPct val="150000"/>
                        </a:lnSpc>
                        <a:spcAft>
                          <a:spcPts val="600"/>
                        </a:spcAft>
                      </a:pPr>
                      <a:r>
                        <a:rPr lang="en-GB" sz="1600" dirty="0">
                          <a:effectLst/>
                        </a:rPr>
                        <a:t> </a:t>
                      </a:r>
                      <a:endParaRPr lang="en-GB" sz="1600" dirty="0">
                        <a:effectLst/>
                        <a:latin typeface="Calibri"/>
                        <a:ea typeface="Calibri"/>
                        <a:cs typeface="Times New Roman"/>
                      </a:endParaRPr>
                    </a:p>
                  </a:txBody>
                  <a:tcPr marL="68580" marR="68580" marT="9525" marB="0"/>
                </a:tc>
                <a:tc>
                  <a:txBody>
                    <a:bodyPr/>
                    <a:lstStyle/>
                    <a:p>
                      <a:pPr>
                        <a:lnSpc>
                          <a:spcPct val="150000"/>
                        </a:lnSpc>
                        <a:spcAft>
                          <a:spcPts val="600"/>
                        </a:spcAft>
                      </a:pPr>
                      <a:r>
                        <a:rPr lang="en-GB" sz="1600" dirty="0">
                          <a:effectLst/>
                        </a:rPr>
                        <a:t> </a:t>
                      </a:r>
                      <a:endParaRPr lang="en-GB" sz="1600" dirty="0">
                        <a:effectLst/>
                        <a:latin typeface="Calibri"/>
                        <a:ea typeface="Calibri"/>
                        <a:cs typeface="Times New Roman"/>
                      </a:endParaRPr>
                    </a:p>
                  </a:txBody>
                  <a:tcPr marL="68580" marR="68580" marT="9525" marB="0"/>
                </a:tc>
                <a:extLst>
                  <a:ext uri="{0D108BD9-81ED-4DB2-BD59-A6C34878D82A}">
                    <a16:rowId xmlns:a16="http://schemas.microsoft.com/office/drawing/2014/main" xmlns="" val="10005"/>
                  </a:ext>
                </a:extLst>
              </a:tr>
              <a:tr h="299846">
                <a:tc>
                  <a:txBody>
                    <a:bodyPr/>
                    <a:lstStyle/>
                    <a:p>
                      <a:pPr>
                        <a:lnSpc>
                          <a:spcPct val="150000"/>
                        </a:lnSpc>
                        <a:spcBef>
                          <a:spcPts val="600"/>
                        </a:spcBef>
                        <a:spcAft>
                          <a:spcPts val="600"/>
                        </a:spcAft>
                      </a:pPr>
                      <a:r>
                        <a:rPr lang="en-GB" sz="1600" dirty="0">
                          <a:effectLst/>
                        </a:rPr>
                        <a:t>F.</a:t>
                      </a:r>
                      <a:endParaRPr lang="en-GB" sz="1600" dirty="0">
                        <a:effectLst/>
                        <a:latin typeface="Calibri"/>
                        <a:ea typeface="Calibri"/>
                        <a:cs typeface="Times New Roman"/>
                      </a:endParaRPr>
                    </a:p>
                  </a:txBody>
                  <a:tcPr marL="68580" marR="68580" marT="9525" marB="0"/>
                </a:tc>
                <a:tc>
                  <a:txBody>
                    <a:bodyPr/>
                    <a:lstStyle/>
                    <a:p>
                      <a:pPr>
                        <a:lnSpc>
                          <a:spcPct val="100000"/>
                        </a:lnSpc>
                        <a:spcBef>
                          <a:spcPts val="600"/>
                        </a:spcBef>
                        <a:spcAft>
                          <a:spcPts val="600"/>
                        </a:spcAft>
                      </a:pPr>
                      <a:r>
                        <a:rPr lang="en-GB" sz="1600" dirty="0">
                          <a:effectLst/>
                        </a:rPr>
                        <a:t>What services are being considered for closure in the next year?</a:t>
                      </a:r>
                      <a:endParaRPr lang="en-GB" sz="1600" dirty="0">
                        <a:effectLst/>
                        <a:latin typeface="Calibri"/>
                        <a:ea typeface="Calibri"/>
                        <a:cs typeface="Times New Roman"/>
                      </a:endParaRPr>
                    </a:p>
                  </a:txBody>
                  <a:tcPr marL="68580" marR="68580" marT="9525" marB="0"/>
                </a:tc>
                <a:tc>
                  <a:txBody>
                    <a:bodyPr/>
                    <a:lstStyle/>
                    <a:p>
                      <a:pPr>
                        <a:lnSpc>
                          <a:spcPct val="150000"/>
                        </a:lnSpc>
                        <a:spcAft>
                          <a:spcPts val="600"/>
                        </a:spcAft>
                      </a:pPr>
                      <a:r>
                        <a:rPr lang="en-GB" sz="1600" dirty="0">
                          <a:effectLst/>
                        </a:rPr>
                        <a:t> </a:t>
                      </a:r>
                      <a:endParaRPr lang="en-GB" sz="1600" dirty="0">
                        <a:effectLst/>
                        <a:latin typeface="Calibri"/>
                        <a:ea typeface="Calibri"/>
                        <a:cs typeface="Times New Roman"/>
                      </a:endParaRPr>
                    </a:p>
                  </a:txBody>
                  <a:tcPr marL="68580" marR="68580" marT="9525" marB="0"/>
                </a:tc>
                <a:tc>
                  <a:txBody>
                    <a:bodyPr/>
                    <a:lstStyle/>
                    <a:p>
                      <a:pPr>
                        <a:lnSpc>
                          <a:spcPct val="150000"/>
                        </a:lnSpc>
                        <a:spcAft>
                          <a:spcPts val="600"/>
                        </a:spcAft>
                      </a:pPr>
                      <a:r>
                        <a:rPr lang="en-GB" sz="1600" dirty="0">
                          <a:effectLst/>
                        </a:rPr>
                        <a:t> </a:t>
                      </a:r>
                      <a:endParaRPr lang="en-GB" sz="1600" dirty="0">
                        <a:effectLst/>
                        <a:latin typeface="Calibri"/>
                        <a:ea typeface="Calibri"/>
                        <a:cs typeface="Times New Roman"/>
                      </a:endParaRPr>
                    </a:p>
                  </a:txBody>
                  <a:tcPr marL="68580" marR="68580" marT="9525" marB="0"/>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32883175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Record keeping - Good practice</a:t>
            </a:r>
            <a:br>
              <a:rPr lang="en-GB" dirty="0"/>
            </a:br>
            <a:endParaRPr lang="en-GB" dirty="0"/>
          </a:p>
        </p:txBody>
      </p:sp>
      <p:sp>
        <p:nvSpPr>
          <p:cNvPr id="4" name="Slide Number Placeholder 3"/>
          <p:cNvSpPr>
            <a:spLocks noGrp="1"/>
          </p:cNvSpPr>
          <p:nvPr>
            <p:ph type="sldNum" sz="quarter" idx="12"/>
          </p:nvPr>
        </p:nvSpPr>
        <p:spPr/>
        <p:txBody>
          <a:bodyPr/>
          <a:lstStyle/>
          <a:p>
            <a:fld id="{4F2E129E-16B7-480B-972E-C025DBFD1D53}" type="slidenum">
              <a:rPr lang="en-GB" smtClean="0"/>
              <a:pPr/>
              <a:t>27</a:t>
            </a:fld>
            <a:endParaRPr lang="en-GB" dirty="0"/>
          </a:p>
        </p:txBody>
      </p:sp>
      <p:pic>
        <p:nvPicPr>
          <p:cNvPr id="5" name="Content Placeholder 4" descr="\\data1lds\users\ifnw\IG Training Tool\2016 - New Modules\Images for Magi\Images for Magi\ige_01_001_14_01_67.jpg"/>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932040" y="1419622"/>
            <a:ext cx="3901440" cy="226771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TextBox 5"/>
          <p:cNvSpPr txBox="1"/>
          <p:nvPr/>
        </p:nvSpPr>
        <p:spPr>
          <a:xfrm>
            <a:off x="661410" y="916440"/>
            <a:ext cx="3888432" cy="4069832"/>
          </a:xfrm>
          <a:prstGeom prst="rect">
            <a:avLst/>
          </a:prstGeom>
          <a:noFill/>
        </p:spPr>
        <p:txBody>
          <a:bodyPr wrap="square" rtlCol="0">
            <a:spAutoFit/>
          </a:bodyPr>
          <a:lstStyle/>
          <a:p>
            <a:r>
              <a:rPr lang="en-GB" sz="1400" dirty="0">
                <a:solidFill>
                  <a:schemeClr val="accent6"/>
                </a:solidFill>
              </a:rPr>
              <a:t>Poor quality information presents a risk to patients, service users, staff members and the </a:t>
            </a:r>
            <a:r>
              <a:rPr lang="en-GB" sz="1400" dirty="0" smtClean="0">
                <a:solidFill>
                  <a:schemeClr val="accent6"/>
                </a:solidFill>
              </a:rPr>
              <a:t>organisation. It </a:t>
            </a:r>
            <a:r>
              <a:rPr lang="en-GB" sz="1400" dirty="0">
                <a:solidFill>
                  <a:schemeClr val="accent6"/>
                </a:solidFill>
              </a:rPr>
              <a:t>is vital </a:t>
            </a:r>
            <a:r>
              <a:rPr lang="en-GB" sz="1400" dirty="0" smtClean="0">
                <a:solidFill>
                  <a:schemeClr val="accent6"/>
                </a:solidFill>
              </a:rPr>
              <a:t>that </a:t>
            </a:r>
            <a:r>
              <a:rPr lang="en-GB" sz="1400" dirty="0">
                <a:solidFill>
                  <a:schemeClr val="accent6"/>
                </a:solidFill>
              </a:rPr>
              <a:t>records </a:t>
            </a:r>
            <a:r>
              <a:rPr lang="en-GB" sz="1400" dirty="0" smtClean="0">
                <a:solidFill>
                  <a:schemeClr val="accent6"/>
                </a:solidFill>
              </a:rPr>
              <a:t>are:</a:t>
            </a:r>
          </a:p>
          <a:p>
            <a:pPr marL="285750" indent="-285750">
              <a:spcBef>
                <a:spcPts val="300"/>
              </a:spcBef>
              <a:buFont typeface="Arial" panose="020B0604020202020204" pitchFamily="34" charset="0"/>
              <a:buChar char="•"/>
            </a:pPr>
            <a:r>
              <a:rPr lang="en-GB" sz="1400" b="1" dirty="0" smtClean="0">
                <a:solidFill>
                  <a:schemeClr val="accent6"/>
                </a:solidFill>
              </a:rPr>
              <a:t>Accurate and up to date.</a:t>
            </a:r>
          </a:p>
          <a:p>
            <a:pPr marL="742950" lvl="1" indent="-285750">
              <a:buFontTx/>
              <a:buChar char="-"/>
            </a:pPr>
            <a:r>
              <a:rPr lang="en-GB" sz="1400" dirty="0" smtClean="0">
                <a:solidFill>
                  <a:schemeClr val="accent6"/>
                </a:solidFill>
              </a:rPr>
              <a:t>Know ‘what and why’ needs recording in the correct system/record.</a:t>
            </a:r>
          </a:p>
          <a:p>
            <a:pPr marL="742950" lvl="1" indent="-285750">
              <a:buFontTx/>
              <a:buChar char="-"/>
            </a:pPr>
            <a:r>
              <a:rPr lang="en-GB" sz="1400" dirty="0" smtClean="0">
                <a:solidFill>
                  <a:schemeClr val="accent6"/>
                </a:solidFill>
              </a:rPr>
              <a:t>Check the information.</a:t>
            </a:r>
          </a:p>
          <a:p>
            <a:pPr marL="742950" lvl="1" indent="-285750">
              <a:buFontTx/>
              <a:buChar char="-"/>
            </a:pPr>
            <a:r>
              <a:rPr lang="en-GB" sz="1400" dirty="0" smtClean="0">
                <a:solidFill>
                  <a:schemeClr val="accent6"/>
                </a:solidFill>
              </a:rPr>
              <a:t>Report errors.</a:t>
            </a:r>
          </a:p>
          <a:p>
            <a:pPr marL="285750" indent="-285750">
              <a:spcBef>
                <a:spcPts val="300"/>
              </a:spcBef>
              <a:buFont typeface="Arial" panose="020B0604020202020204" pitchFamily="34" charset="0"/>
              <a:buChar char="•"/>
            </a:pPr>
            <a:r>
              <a:rPr lang="en-GB" sz="1400" b="1" dirty="0" smtClean="0">
                <a:solidFill>
                  <a:schemeClr val="accent6"/>
                </a:solidFill>
              </a:rPr>
              <a:t>Recorded and complete.</a:t>
            </a:r>
          </a:p>
          <a:p>
            <a:pPr marL="742950" lvl="1" indent="-285750">
              <a:buFontTx/>
              <a:buChar char="-"/>
            </a:pPr>
            <a:r>
              <a:rPr lang="en-GB" sz="1400" dirty="0" smtClean="0">
                <a:solidFill>
                  <a:schemeClr val="accent6"/>
                </a:solidFill>
              </a:rPr>
              <a:t>At the time events occur.</a:t>
            </a:r>
          </a:p>
          <a:p>
            <a:pPr marL="742950" lvl="1" indent="-285750">
              <a:buFontTx/>
              <a:buChar char="-"/>
            </a:pPr>
            <a:r>
              <a:rPr lang="en-GB" sz="1400" dirty="0" smtClean="0">
                <a:solidFill>
                  <a:schemeClr val="accent6"/>
                </a:solidFill>
              </a:rPr>
              <a:t>Include NHS number.</a:t>
            </a:r>
          </a:p>
          <a:p>
            <a:pPr marL="742950" lvl="1" indent="-285750">
              <a:buFontTx/>
              <a:buChar char="-"/>
            </a:pPr>
            <a:r>
              <a:rPr lang="en-GB" sz="1400" dirty="0" smtClean="0">
                <a:solidFill>
                  <a:schemeClr val="accent6"/>
                </a:solidFill>
              </a:rPr>
              <a:t>Don't create duplicate records.</a:t>
            </a:r>
            <a:endParaRPr lang="en-GB" sz="1400" dirty="0">
              <a:solidFill>
                <a:schemeClr val="accent6"/>
              </a:solidFill>
            </a:endParaRPr>
          </a:p>
          <a:p>
            <a:pPr marL="285750" indent="-285750">
              <a:lnSpc>
                <a:spcPct val="115000"/>
              </a:lnSpc>
              <a:spcBef>
                <a:spcPts val="300"/>
              </a:spcBef>
              <a:buFont typeface="Arial" panose="020B0604020202020204" pitchFamily="34" charset="0"/>
              <a:buChar char="•"/>
            </a:pPr>
            <a:r>
              <a:rPr lang="en-GB" sz="1400" b="1" dirty="0">
                <a:ea typeface="Calibri"/>
                <a:cs typeface="Times New Roman"/>
              </a:rPr>
              <a:t>Quick and easy to </a:t>
            </a:r>
            <a:r>
              <a:rPr lang="en-GB" sz="1400" b="1" dirty="0" smtClean="0">
                <a:ea typeface="Calibri"/>
                <a:cs typeface="Times New Roman"/>
              </a:rPr>
              <a:t>locate.</a:t>
            </a:r>
            <a:r>
              <a:rPr lang="en-GB" sz="1400" dirty="0" smtClean="0">
                <a:ea typeface="Calibri"/>
                <a:cs typeface="Times New Roman"/>
              </a:rPr>
              <a:t> </a:t>
            </a:r>
          </a:p>
          <a:p>
            <a:pPr marL="742950" lvl="1" indent="-285750">
              <a:lnSpc>
                <a:spcPct val="115000"/>
              </a:lnSpc>
              <a:spcAft>
                <a:spcPts val="600"/>
              </a:spcAft>
              <a:buFont typeface="Arial" panose="020B0604020202020204" pitchFamily="34" charset="0"/>
              <a:buChar char="–"/>
            </a:pPr>
            <a:r>
              <a:rPr lang="en-GB" sz="1400" dirty="0" smtClean="0">
                <a:ea typeface="Calibri"/>
                <a:cs typeface="Times New Roman"/>
              </a:rPr>
              <a:t>Save </a:t>
            </a:r>
            <a:r>
              <a:rPr lang="en-GB" sz="1400" dirty="0">
                <a:ea typeface="Calibri"/>
                <a:cs typeface="Times New Roman"/>
              </a:rPr>
              <a:t>records in a secure place that is easy to find</a:t>
            </a:r>
            <a:r>
              <a:rPr lang="en-GB" sz="1400" dirty="0" smtClean="0">
                <a:ea typeface="Calibri"/>
                <a:cs typeface="Times New Roman"/>
              </a:rPr>
              <a:t>.</a:t>
            </a:r>
            <a:endParaRPr lang="en-GB" sz="1400" dirty="0" smtClean="0"/>
          </a:p>
          <a:p>
            <a:r>
              <a:rPr lang="en-GB" sz="1400" b="1" dirty="0" smtClean="0"/>
              <a:t>Seek help if you are uncertain.</a:t>
            </a:r>
            <a:endParaRPr lang="en-GB" sz="1400" b="1" dirty="0"/>
          </a:p>
        </p:txBody>
      </p:sp>
    </p:spTree>
    <p:extLst>
      <p:ext uri="{BB962C8B-B14F-4D97-AF65-F5344CB8AC3E}">
        <p14:creationId xmlns:p14="http://schemas.microsoft.com/office/powerpoint/2010/main" val="32082147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Scenario</a:t>
            </a:r>
            <a:endParaRPr lang="en-GB" dirty="0"/>
          </a:p>
        </p:txBody>
      </p:sp>
      <p:sp>
        <p:nvSpPr>
          <p:cNvPr id="4" name="Slide Number Placeholder 3"/>
          <p:cNvSpPr>
            <a:spLocks noGrp="1"/>
          </p:cNvSpPr>
          <p:nvPr>
            <p:ph type="sldNum" sz="quarter" idx="12"/>
          </p:nvPr>
        </p:nvSpPr>
        <p:spPr/>
        <p:txBody>
          <a:bodyPr/>
          <a:lstStyle/>
          <a:p>
            <a:fld id="{4F2E129E-16B7-480B-972E-C025DBFD1D53}" type="slidenum">
              <a:rPr lang="en-GB" smtClean="0"/>
              <a:pPr/>
              <a:t>28</a:t>
            </a:fld>
            <a:endParaRPr lang="en-GB" dirty="0"/>
          </a:p>
        </p:txBody>
      </p:sp>
      <p:sp>
        <p:nvSpPr>
          <p:cNvPr id="3" name="TextBox 2"/>
          <p:cNvSpPr txBox="1"/>
          <p:nvPr/>
        </p:nvSpPr>
        <p:spPr>
          <a:xfrm>
            <a:off x="611560" y="987574"/>
            <a:ext cx="7272808" cy="2585323"/>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marL="285750" indent="-285750">
              <a:buFont typeface="Arial" panose="020B0604020202020204" pitchFamily="34" charset="0"/>
              <a:buChar char="•"/>
            </a:pPr>
            <a:r>
              <a:rPr lang="en-GB" dirty="0" smtClean="0">
                <a:solidFill>
                  <a:schemeClr val="tx1"/>
                </a:solidFill>
              </a:rPr>
              <a:t>Bill is seeking treatment for depression and has not told his work colleagues.</a:t>
            </a:r>
          </a:p>
          <a:p>
            <a:pPr marL="285750" indent="-285750">
              <a:buFont typeface="Arial" panose="020B0604020202020204" pitchFamily="34" charset="0"/>
              <a:buChar char="•"/>
            </a:pPr>
            <a:r>
              <a:rPr lang="en-GB" dirty="0" smtClean="0">
                <a:solidFill>
                  <a:schemeClr val="tx1"/>
                </a:solidFill>
              </a:rPr>
              <a:t>Due to a </a:t>
            </a:r>
            <a:r>
              <a:rPr lang="en-GB" dirty="0">
                <a:solidFill>
                  <a:schemeClr val="tx1"/>
                </a:solidFill>
              </a:rPr>
              <a:t>data entry </a:t>
            </a:r>
            <a:r>
              <a:rPr lang="en-GB" dirty="0" smtClean="0">
                <a:solidFill>
                  <a:schemeClr val="tx1"/>
                </a:solidFill>
              </a:rPr>
              <a:t>error, the clinic contacts him at work rather than on his personal number.</a:t>
            </a:r>
          </a:p>
          <a:p>
            <a:pPr marL="285750" indent="-285750">
              <a:buFont typeface="Arial" panose="020B0604020202020204" pitchFamily="34" charset="0"/>
              <a:buChar char="•"/>
            </a:pPr>
            <a:r>
              <a:rPr lang="en-GB" dirty="0" smtClean="0">
                <a:solidFill>
                  <a:schemeClr val="tx1"/>
                </a:solidFill>
              </a:rPr>
              <a:t>His colleague answers, and is mistaken for Bill.</a:t>
            </a:r>
          </a:p>
          <a:p>
            <a:pPr marL="285750" indent="-285750">
              <a:buFont typeface="Arial" panose="020B0604020202020204" pitchFamily="34" charset="0"/>
              <a:buChar char="•"/>
            </a:pPr>
            <a:r>
              <a:rPr lang="en-GB" dirty="0" smtClean="0">
                <a:solidFill>
                  <a:schemeClr val="tx1"/>
                </a:solidFill>
              </a:rPr>
              <a:t>The colleague discovers Bill’s condition and proceeds to tell other colleagues.</a:t>
            </a:r>
          </a:p>
          <a:p>
            <a:pPr marL="285750" indent="-285750">
              <a:buFont typeface="Arial" panose="020B0604020202020204" pitchFamily="34" charset="0"/>
              <a:buChar char="•"/>
            </a:pPr>
            <a:r>
              <a:rPr lang="en-GB" dirty="0" smtClean="0">
                <a:solidFill>
                  <a:schemeClr val="tx1"/>
                </a:solidFill>
              </a:rPr>
              <a:t>Embarrassed, Bill resigns and makes a </a:t>
            </a:r>
            <a:r>
              <a:rPr lang="en-GB" dirty="0">
                <a:solidFill>
                  <a:schemeClr val="tx1"/>
                </a:solidFill>
              </a:rPr>
              <a:t>formal </a:t>
            </a:r>
            <a:r>
              <a:rPr lang="en-GB" dirty="0" smtClean="0">
                <a:solidFill>
                  <a:schemeClr val="tx1"/>
                </a:solidFill>
              </a:rPr>
              <a:t>complaint to </a:t>
            </a:r>
            <a:r>
              <a:rPr lang="en-GB" dirty="0">
                <a:solidFill>
                  <a:schemeClr val="tx1"/>
                </a:solidFill>
              </a:rPr>
              <a:t>the </a:t>
            </a:r>
            <a:r>
              <a:rPr lang="en-GB" dirty="0" smtClean="0">
                <a:solidFill>
                  <a:schemeClr val="tx1"/>
                </a:solidFill>
              </a:rPr>
              <a:t>clinic.</a:t>
            </a:r>
            <a:endParaRPr lang="en-GB" dirty="0">
              <a:solidFill>
                <a:schemeClr val="tx1"/>
              </a:solidFill>
            </a:endParaRPr>
          </a:p>
        </p:txBody>
      </p:sp>
      <p:sp>
        <p:nvSpPr>
          <p:cNvPr id="6" name="Rectangle 5"/>
          <p:cNvSpPr/>
          <p:nvPr/>
        </p:nvSpPr>
        <p:spPr>
          <a:xfrm>
            <a:off x="611560" y="3723878"/>
            <a:ext cx="7272808" cy="923330"/>
          </a:xfrm>
          <a:prstGeom prst="rect">
            <a:avLst/>
          </a:prstGeom>
          <a:ln/>
        </p:spPr>
        <p:style>
          <a:lnRef idx="2">
            <a:schemeClr val="accent3"/>
          </a:lnRef>
          <a:fillRef idx="1">
            <a:schemeClr val="lt1"/>
          </a:fillRef>
          <a:effectRef idx="0">
            <a:schemeClr val="accent3"/>
          </a:effectRef>
          <a:fontRef idx="minor">
            <a:schemeClr val="dk1"/>
          </a:fontRef>
        </p:style>
        <p:txBody>
          <a:bodyPr wrap="square">
            <a:spAutoFit/>
          </a:bodyPr>
          <a:lstStyle/>
          <a:p>
            <a:r>
              <a:rPr lang="en-GB" dirty="0">
                <a:solidFill>
                  <a:schemeClr val="tx1"/>
                </a:solidFill>
              </a:rPr>
              <a:t>This scenario shows the importance of:</a:t>
            </a:r>
          </a:p>
          <a:p>
            <a:pPr marL="285750" indent="-285750">
              <a:buFont typeface="Arial" panose="020B0604020202020204" pitchFamily="34" charset="0"/>
              <a:buChar char="•"/>
            </a:pPr>
            <a:r>
              <a:rPr lang="en-GB" dirty="0">
                <a:solidFill>
                  <a:schemeClr val="tx1"/>
                </a:solidFill>
              </a:rPr>
              <a:t>Entering information accurately into the correct </a:t>
            </a:r>
            <a:r>
              <a:rPr lang="en-GB" dirty="0" smtClean="0">
                <a:solidFill>
                  <a:schemeClr val="tx1"/>
                </a:solidFill>
              </a:rPr>
              <a:t>systems.</a:t>
            </a:r>
            <a:endParaRPr lang="en-GB" dirty="0">
              <a:solidFill>
                <a:schemeClr val="tx1"/>
              </a:solidFill>
            </a:endParaRPr>
          </a:p>
          <a:p>
            <a:pPr marL="285750" indent="-285750">
              <a:buFont typeface="Arial" panose="020B0604020202020204" pitchFamily="34" charset="0"/>
              <a:buChar char="•"/>
            </a:pPr>
            <a:r>
              <a:rPr lang="en-GB" dirty="0">
                <a:solidFill>
                  <a:schemeClr val="tx1"/>
                </a:solidFill>
              </a:rPr>
              <a:t>Verifying identity before disclosing confidential </a:t>
            </a:r>
            <a:r>
              <a:rPr lang="en-GB" dirty="0" smtClean="0">
                <a:solidFill>
                  <a:schemeClr val="tx1"/>
                </a:solidFill>
              </a:rPr>
              <a:t>information.</a:t>
            </a:r>
            <a:endParaRPr lang="en-GB" dirty="0">
              <a:solidFill>
                <a:schemeClr val="tx1"/>
              </a:solidFill>
            </a:endParaRPr>
          </a:p>
        </p:txBody>
      </p:sp>
    </p:spTree>
    <p:extLst>
      <p:ext uri="{BB962C8B-B14F-4D97-AF65-F5344CB8AC3E}">
        <p14:creationId xmlns:p14="http://schemas.microsoft.com/office/powerpoint/2010/main" val="20904355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Summary</a:t>
            </a:r>
            <a:br>
              <a:rPr lang="en-GB" dirty="0"/>
            </a:br>
            <a:endParaRPr lang="en-GB" dirty="0"/>
          </a:p>
        </p:txBody>
      </p:sp>
      <p:sp>
        <p:nvSpPr>
          <p:cNvPr id="3" name="Content Placeholder 2"/>
          <p:cNvSpPr>
            <a:spLocks noGrp="1"/>
          </p:cNvSpPr>
          <p:nvPr>
            <p:ph idx="1"/>
          </p:nvPr>
        </p:nvSpPr>
        <p:spPr/>
        <p:txBody>
          <a:bodyPr>
            <a:normAutofit lnSpcReduction="10000"/>
          </a:bodyPr>
          <a:lstStyle/>
          <a:p>
            <a:r>
              <a:rPr lang="en-GB" sz="2200" dirty="0"/>
              <a:t>We all have a responsibility to use information </a:t>
            </a:r>
            <a:r>
              <a:rPr lang="en-GB" sz="2200" dirty="0" smtClean="0"/>
              <a:t>lawfully.</a:t>
            </a:r>
          </a:p>
          <a:p>
            <a:r>
              <a:rPr lang="en-GB" sz="2200" dirty="0"/>
              <a:t>Sharing information can improve </a:t>
            </a:r>
            <a:r>
              <a:rPr lang="en-GB" sz="2200" dirty="0" smtClean="0"/>
              <a:t>speed </a:t>
            </a:r>
            <a:r>
              <a:rPr lang="en-GB" sz="2200" dirty="0"/>
              <a:t>and quality of </a:t>
            </a:r>
            <a:r>
              <a:rPr lang="en-GB" sz="2200" dirty="0" smtClean="0"/>
              <a:t>service.</a:t>
            </a:r>
            <a:endParaRPr lang="en-GB" sz="2200" dirty="0"/>
          </a:p>
          <a:p>
            <a:r>
              <a:rPr lang="en-GB" sz="2200" dirty="0"/>
              <a:t>Make sure it is shared in a secure </a:t>
            </a:r>
            <a:r>
              <a:rPr lang="en-GB" sz="2200" dirty="0" smtClean="0"/>
              <a:t>way.</a:t>
            </a:r>
          </a:p>
          <a:p>
            <a:r>
              <a:rPr lang="en-GB" sz="2200" dirty="0" smtClean="0"/>
              <a:t>Gain consent if necessary.</a:t>
            </a:r>
            <a:endParaRPr lang="en-GB" sz="2200" dirty="0"/>
          </a:p>
          <a:p>
            <a:r>
              <a:rPr lang="en-GB" sz="2200" dirty="0" smtClean="0"/>
              <a:t>Allow individuals to </a:t>
            </a:r>
            <a:r>
              <a:rPr lang="en-GB" sz="2200" dirty="0"/>
              <a:t>check the accuracy of information </a:t>
            </a:r>
            <a:r>
              <a:rPr lang="en-GB" sz="2200" dirty="0" smtClean="0"/>
              <a:t>held about them.</a:t>
            </a:r>
            <a:endParaRPr lang="en-GB" sz="2200" dirty="0"/>
          </a:p>
          <a:p>
            <a:r>
              <a:rPr lang="en-GB" sz="2200" dirty="0" smtClean="0"/>
              <a:t>If </a:t>
            </a:r>
            <a:r>
              <a:rPr lang="en-GB" sz="2200" dirty="0"/>
              <a:t>you are </a:t>
            </a:r>
            <a:r>
              <a:rPr lang="en-GB" sz="2200" dirty="0" smtClean="0"/>
              <a:t>unsure - seek </a:t>
            </a:r>
            <a:r>
              <a:rPr lang="en-GB" sz="2200" dirty="0"/>
              <a:t>advice </a:t>
            </a:r>
            <a:r>
              <a:rPr lang="en-GB" sz="2200" dirty="0" smtClean="0"/>
              <a:t>from Information Governance: </a:t>
            </a:r>
            <a:r>
              <a:rPr lang="en-GB" sz="2200" dirty="0" smtClean="0">
                <a:hlinkClick r:id="rId3"/>
              </a:rPr>
              <a:t>elft.information.governance@nhs.net</a:t>
            </a:r>
            <a:r>
              <a:rPr lang="en-GB" sz="2200" dirty="0" smtClean="0"/>
              <a:t>. </a:t>
            </a:r>
          </a:p>
          <a:p>
            <a:pPr marL="0" indent="0">
              <a:buNone/>
            </a:pPr>
            <a:r>
              <a:rPr lang="en-GB" sz="2000" dirty="0" smtClean="0">
                <a:solidFill>
                  <a:schemeClr val="tx1"/>
                </a:solidFill>
              </a:rPr>
              <a:t>     020 </a:t>
            </a:r>
            <a:r>
              <a:rPr lang="en-GB" sz="2000" dirty="0">
                <a:solidFill>
                  <a:schemeClr val="tx1"/>
                </a:solidFill>
              </a:rPr>
              <a:t>7655 4018.</a:t>
            </a:r>
          </a:p>
          <a:p>
            <a:endParaRPr lang="en-GB" sz="2200" dirty="0"/>
          </a:p>
          <a:p>
            <a:endParaRPr lang="en-GB" dirty="0"/>
          </a:p>
          <a:p>
            <a:endParaRPr lang="en-GB" dirty="0"/>
          </a:p>
        </p:txBody>
      </p:sp>
      <p:sp>
        <p:nvSpPr>
          <p:cNvPr id="4" name="Slide Number Placeholder 3"/>
          <p:cNvSpPr>
            <a:spLocks noGrp="1"/>
          </p:cNvSpPr>
          <p:nvPr>
            <p:ph type="sldNum" sz="quarter" idx="12"/>
          </p:nvPr>
        </p:nvSpPr>
        <p:spPr/>
        <p:txBody>
          <a:bodyPr/>
          <a:lstStyle/>
          <a:p>
            <a:fld id="{4F2E129E-16B7-480B-972E-C025DBFD1D53}" type="slidenum">
              <a:rPr lang="en-GB" smtClean="0"/>
              <a:pPr/>
              <a:t>29</a:t>
            </a:fld>
            <a:endParaRPr lang="en-GB" dirty="0"/>
          </a:p>
        </p:txBody>
      </p:sp>
    </p:spTree>
    <p:extLst>
      <p:ext uri="{BB962C8B-B14F-4D97-AF65-F5344CB8AC3E}">
        <p14:creationId xmlns:p14="http://schemas.microsoft.com/office/powerpoint/2010/main" val="1357669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400" dirty="0"/>
              <a:t>Why is </a:t>
            </a:r>
            <a:r>
              <a:rPr lang="en-GB" sz="2400" dirty="0" smtClean="0"/>
              <a:t>IG important </a:t>
            </a:r>
            <a:r>
              <a:rPr lang="en-GB" sz="2400" dirty="0"/>
              <a:t>in Health and Care?</a:t>
            </a:r>
            <a:br>
              <a:rPr lang="en-GB" sz="2400" dirty="0"/>
            </a:br>
            <a:endParaRPr lang="en-GB" sz="2400" dirty="0"/>
          </a:p>
        </p:txBody>
      </p:sp>
      <p:sp>
        <p:nvSpPr>
          <p:cNvPr id="3" name="Content Placeholder 2"/>
          <p:cNvSpPr>
            <a:spLocks noGrp="1"/>
          </p:cNvSpPr>
          <p:nvPr>
            <p:ph idx="1"/>
          </p:nvPr>
        </p:nvSpPr>
        <p:spPr>
          <a:xfrm>
            <a:off x="323528" y="1080000"/>
            <a:ext cx="4752528" cy="3868014"/>
          </a:xfrm>
        </p:spPr>
        <p:txBody>
          <a:bodyPr>
            <a:normAutofit fontScale="92500" lnSpcReduction="10000"/>
          </a:bodyPr>
          <a:lstStyle/>
          <a:p>
            <a:pPr>
              <a:spcBef>
                <a:spcPts val="600"/>
              </a:spcBef>
              <a:spcAft>
                <a:spcPts val="600"/>
              </a:spcAft>
            </a:pPr>
            <a:r>
              <a:rPr lang="en-GB" dirty="0"/>
              <a:t>Data Security has always been important</a:t>
            </a:r>
            <a:r>
              <a:rPr lang="en-GB" dirty="0" smtClean="0"/>
              <a:t>.</a:t>
            </a:r>
          </a:p>
          <a:p>
            <a:pPr>
              <a:spcBef>
                <a:spcPts val="600"/>
              </a:spcBef>
              <a:spcAft>
                <a:spcPts val="600"/>
              </a:spcAft>
            </a:pPr>
            <a:r>
              <a:rPr lang="en-GB" dirty="0" smtClean="0"/>
              <a:t>More </a:t>
            </a:r>
            <a:r>
              <a:rPr lang="en-GB" dirty="0"/>
              <a:t>complex </a:t>
            </a:r>
            <a:r>
              <a:rPr lang="en-GB" dirty="0" smtClean="0"/>
              <a:t>now technology </a:t>
            </a:r>
            <a:r>
              <a:rPr lang="en-GB" dirty="0"/>
              <a:t>is so central to </a:t>
            </a:r>
            <a:r>
              <a:rPr lang="en-GB" dirty="0" smtClean="0"/>
              <a:t>delivery of </a:t>
            </a:r>
            <a:r>
              <a:rPr lang="en-GB" dirty="0"/>
              <a:t>health and care</a:t>
            </a:r>
            <a:r>
              <a:rPr lang="en-GB" dirty="0" smtClean="0"/>
              <a:t>.</a:t>
            </a:r>
          </a:p>
          <a:p>
            <a:pPr>
              <a:spcBef>
                <a:spcPts val="600"/>
              </a:spcBef>
              <a:spcAft>
                <a:spcPts val="600"/>
              </a:spcAft>
            </a:pPr>
            <a:r>
              <a:rPr lang="en-GB" dirty="0" smtClean="0"/>
              <a:t>Use technology so does </a:t>
            </a:r>
            <a:r>
              <a:rPr lang="en-GB" dirty="0"/>
              <a:t>not pose unacceptable risk to </a:t>
            </a:r>
            <a:r>
              <a:rPr lang="en-GB" dirty="0" smtClean="0"/>
              <a:t>organisation or patients / service users.</a:t>
            </a:r>
            <a:endParaRPr lang="en-GB" dirty="0"/>
          </a:p>
          <a:p>
            <a:pPr>
              <a:spcBef>
                <a:spcPts val="600"/>
              </a:spcBef>
              <a:spcAft>
                <a:spcPts val="600"/>
              </a:spcAft>
            </a:pPr>
            <a:r>
              <a:rPr lang="en-GB" dirty="0"/>
              <a:t>We all have a duty to protect people’s information in a safe and secure </a:t>
            </a:r>
            <a:r>
              <a:rPr lang="en-GB" dirty="0" smtClean="0"/>
              <a:t>manner.</a:t>
            </a:r>
            <a:endParaRPr lang="en-GB" dirty="0"/>
          </a:p>
          <a:p>
            <a:endParaRPr lang="en-GB" dirty="0"/>
          </a:p>
        </p:txBody>
      </p:sp>
      <p:sp>
        <p:nvSpPr>
          <p:cNvPr id="4" name="Slide Number Placeholder 3"/>
          <p:cNvSpPr>
            <a:spLocks noGrp="1"/>
          </p:cNvSpPr>
          <p:nvPr>
            <p:ph type="sldNum" sz="quarter" idx="12"/>
          </p:nvPr>
        </p:nvSpPr>
        <p:spPr/>
        <p:txBody>
          <a:bodyPr/>
          <a:lstStyle/>
          <a:p>
            <a:fld id="{4F2E129E-16B7-480B-972E-C025DBFD1D53}" type="slidenum">
              <a:rPr lang="en-GB" smtClean="0"/>
              <a:pPr/>
              <a:t>3</a:t>
            </a:fld>
            <a:endParaRPr lang="en-GB"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1203598"/>
            <a:ext cx="4888812" cy="38024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7048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Avoiding threats to data security</a:t>
            </a:r>
          </a:p>
        </p:txBody>
      </p:sp>
      <p:sp>
        <p:nvSpPr>
          <p:cNvPr id="4" name="Slide Number Placeholder 3"/>
          <p:cNvSpPr>
            <a:spLocks noGrp="1"/>
          </p:cNvSpPr>
          <p:nvPr>
            <p:ph type="sldNum" sz="quarter" idx="12"/>
          </p:nvPr>
        </p:nvSpPr>
        <p:spPr/>
        <p:txBody>
          <a:bodyPr/>
          <a:lstStyle/>
          <a:p>
            <a:fld id="{4F2E129E-16B7-480B-972E-C025DBFD1D53}" type="slidenum">
              <a:rPr lang="en-GB" smtClean="0"/>
              <a:pPr/>
              <a:t>30</a:t>
            </a:fld>
            <a:endParaRPr lang="en-GB" dirty="0"/>
          </a:p>
        </p:txBody>
      </p:sp>
      <p:sp>
        <p:nvSpPr>
          <p:cNvPr id="5" name="TextBox 4"/>
          <p:cNvSpPr txBox="1"/>
          <p:nvPr/>
        </p:nvSpPr>
        <p:spPr>
          <a:xfrm>
            <a:off x="683568" y="1131590"/>
            <a:ext cx="7560840" cy="3318857"/>
          </a:xfrm>
          <a:prstGeom prst="rect">
            <a:avLst/>
          </a:prstGeom>
          <a:noFill/>
        </p:spPr>
        <p:txBody>
          <a:bodyPr wrap="square" rtlCol="0">
            <a:spAutoFit/>
          </a:bodyPr>
          <a:lstStyle/>
          <a:p>
            <a:pPr>
              <a:spcAft>
                <a:spcPts val="1000"/>
              </a:spcAft>
            </a:pPr>
            <a:r>
              <a:rPr lang="en-GB" sz="2400" dirty="0" smtClean="0">
                <a:solidFill>
                  <a:schemeClr val="accent6"/>
                </a:solidFill>
              </a:rPr>
              <a:t>This </a:t>
            </a:r>
            <a:r>
              <a:rPr lang="en-GB" sz="2400" dirty="0">
                <a:solidFill>
                  <a:schemeClr val="accent6"/>
                </a:solidFill>
              </a:rPr>
              <a:t>section </a:t>
            </a:r>
            <a:r>
              <a:rPr lang="en-GB" sz="2400" dirty="0" smtClean="0">
                <a:solidFill>
                  <a:schemeClr val="accent6"/>
                </a:solidFill>
              </a:rPr>
              <a:t>looks </a:t>
            </a:r>
            <a:r>
              <a:rPr lang="en-GB" sz="2400" dirty="0">
                <a:solidFill>
                  <a:schemeClr val="accent6"/>
                </a:solidFill>
              </a:rPr>
              <a:t>in more detail at potential threats to the security of information in the workplace. </a:t>
            </a:r>
          </a:p>
          <a:p>
            <a:pPr>
              <a:spcAft>
                <a:spcPts val="1000"/>
              </a:spcAft>
            </a:pPr>
            <a:r>
              <a:rPr lang="en-GB" sz="2400" dirty="0">
                <a:solidFill>
                  <a:schemeClr val="accent6"/>
                </a:solidFill>
              </a:rPr>
              <a:t>You will learn about:</a:t>
            </a:r>
          </a:p>
          <a:p>
            <a:pPr marL="285750" indent="-285750">
              <a:spcBef>
                <a:spcPts val="500"/>
              </a:spcBef>
              <a:spcAft>
                <a:spcPts val="500"/>
              </a:spcAft>
              <a:buFont typeface="Arial" panose="020B0604020202020204" pitchFamily="34" charset="0"/>
              <a:buChar char="•"/>
            </a:pPr>
            <a:r>
              <a:rPr lang="en-GB" sz="2400" dirty="0" smtClean="0">
                <a:solidFill>
                  <a:schemeClr val="accent6"/>
                </a:solidFill>
              </a:rPr>
              <a:t>Social engineering.</a:t>
            </a:r>
            <a:endParaRPr lang="en-GB" sz="2400" dirty="0">
              <a:solidFill>
                <a:schemeClr val="accent6"/>
              </a:solidFill>
            </a:endParaRPr>
          </a:p>
          <a:p>
            <a:pPr marL="285750" indent="-285750">
              <a:spcBef>
                <a:spcPts val="500"/>
              </a:spcBef>
              <a:spcAft>
                <a:spcPts val="500"/>
              </a:spcAft>
              <a:buFont typeface="Arial" panose="020B0604020202020204" pitchFamily="34" charset="0"/>
              <a:buChar char="•"/>
            </a:pPr>
            <a:r>
              <a:rPr lang="en-GB" sz="2400" dirty="0" smtClean="0">
                <a:solidFill>
                  <a:schemeClr val="accent6"/>
                </a:solidFill>
              </a:rPr>
              <a:t>Email </a:t>
            </a:r>
            <a:r>
              <a:rPr lang="en-GB" sz="2400" dirty="0">
                <a:solidFill>
                  <a:schemeClr val="accent6"/>
                </a:solidFill>
              </a:rPr>
              <a:t>phishing and </a:t>
            </a:r>
            <a:r>
              <a:rPr lang="en-GB" sz="2400" dirty="0" smtClean="0">
                <a:solidFill>
                  <a:schemeClr val="accent6"/>
                </a:solidFill>
              </a:rPr>
              <a:t>malware.</a:t>
            </a:r>
            <a:endParaRPr lang="en-GB" sz="2400" dirty="0">
              <a:solidFill>
                <a:schemeClr val="accent6"/>
              </a:solidFill>
            </a:endParaRPr>
          </a:p>
          <a:p>
            <a:pPr marL="285750" indent="-285750">
              <a:spcBef>
                <a:spcPts val="500"/>
              </a:spcBef>
              <a:spcAft>
                <a:spcPts val="500"/>
              </a:spcAft>
              <a:buFont typeface="Arial" panose="020B0604020202020204" pitchFamily="34" charset="0"/>
              <a:buChar char="•"/>
            </a:pPr>
            <a:r>
              <a:rPr lang="en-GB" sz="2400" dirty="0" smtClean="0">
                <a:solidFill>
                  <a:schemeClr val="accent6"/>
                </a:solidFill>
              </a:rPr>
              <a:t>Good </a:t>
            </a:r>
            <a:r>
              <a:rPr lang="en-GB" sz="2400" dirty="0">
                <a:solidFill>
                  <a:schemeClr val="accent6"/>
                </a:solidFill>
              </a:rPr>
              <a:t>practice for protecting </a:t>
            </a:r>
            <a:r>
              <a:rPr lang="en-GB" sz="2400" dirty="0" smtClean="0">
                <a:solidFill>
                  <a:schemeClr val="accent6"/>
                </a:solidFill>
              </a:rPr>
              <a:t>information.</a:t>
            </a:r>
            <a:endParaRPr lang="en-GB" sz="2400" dirty="0">
              <a:solidFill>
                <a:schemeClr val="accent6"/>
              </a:solidFill>
            </a:endParaRPr>
          </a:p>
          <a:p>
            <a:endParaRPr lang="en-GB" sz="2400" dirty="0" smtClean="0">
              <a:solidFill>
                <a:schemeClr val="accent6"/>
              </a:solidFill>
            </a:endParaRPr>
          </a:p>
        </p:txBody>
      </p:sp>
    </p:spTree>
    <p:extLst>
      <p:ext uri="{BB962C8B-B14F-4D97-AF65-F5344CB8AC3E}">
        <p14:creationId xmlns:p14="http://schemas.microsoft.com/office/powerpoint/2010/main" val="55509948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Social engineering</a:t>
            </a:r>
          </a:p>
        </p:txBody>
      </p:sp>
      <p:sp>
        <p:nvSpPr>
          <p:cNvPr id="4" name="Slide Number Placeholder 3"/>
          <p:cNvSpPr>
            <a:spLocks noGrp="1"/>
          </p:cNvSpPr>
          <p:nvPr>
            <p:ph type="sldNum" sz="quarter" idx="12"/>
          </p:nvPr>
        </p:nvSpPr>
        <p:spPr/>
        <p:txBody>
          <a:bodyPr/>
          <a:lstStyle/>
          <a:p>
            <a:fld id="{4F2E129E-16B7-480B-972E-C025DBFD1D53}" type="slidenum">
              <a:rPr lang="en-GB" smtClean="0"/>
              <a:pPr/>
              <a:t>31</a:t>
            </a:fld>
            <a:endParaRPr lang="en-GB" dirty="0"/>
          </a:p>
        </p:txBody>
      </p:sp>
      <p:sp>
        <p:nvSpPr>
          <p:cNvPr id="5" name="Rectangle 4"/>
          <p:cNvSpPr/>
          <p:nvPr/>
        </p:nvSpPr>
        <p:spPr>
          <a:xfrm>
            <a:off x="1199611" y="1779662"/>
            <a:ext cx="6768752" cy="750397"/>
          </a:xfrm>
          <a:prstGeom prst="rect">
            <a:avLst/>
          </a:prstGeom>
          <a:solidFill>
            <a:srgbClr val="FFFFFF"/>
          </a:solidFill>
          <a:ln w="25400" cap="flat" cmpd="sng" algn="ctr">
            <a:solidFill>
              <a:srgbClr val="4F81BD"/>
            </a:solidFill>
            <a:prstDash val="solid"/>
          </a:ln>
          <a:effectLst/>
        </p:spPr>
        <p:txBody>
          <a:bodyPr wrap="square" rtlCol="0" anchor="ctr"/>
          <a:lstStyle/>
          <a:p>
            <a:pPr marL="0" marR="0" lvl="0" indent="0" defTabSz="914400" eaLnBrk="1" fontAlgn="auto" latinLnBrk="0" hangingPunct="1">
              <a:lnSpc>
                <a:spcPct val="115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F0F0F"/>
                </a:solidFill>
                <a:effectLst/>
                <a:uLnTx/>
                <a:uFillTx/>
                <a:latin typeface="Arial"/>
                <a:ea typeface="+mn-ea"/>
                <a:cs typeface="+mn-cs"/>
              </a:rPr>
              <a:t>On the </a:t>
            </a:r>
            <a:r>
              <a:rPr kumimoji="0" lang="en-US" sz="1200" b="1" i="0" u="none" strike="noStrike" kern="1200" cap="none" spc="0" normalizeH="0" baseline="0" noProof="0" dirty="0" smtClean="0">
                <a:ln>
                  <a:noFill/>
                </a:ln>
                <a:solidFill>
                  <a:srgbClr val="0F0F0F"/>
                </a:solidFill>
                <a:effectLst/>
                <a:uLnTx/>
                <a:uFillTx/>
                <a:latin typeface="Arial"/>
                <a:ea typeface="+mn-ea"/>
                <a:cs typeface="+mn-cs"/>
              </a:rPr>
              <a:t>phone: </a:t>
            </a:r>
            <a:r>
              <a:rPr kumimoji="0" lang="en-GB" sz="1200" b="0" i="0" u="none" strike="noStrike" kern="1200" cap="none" spc="0" normalizeH="0" baseline="0" noProof="0" dirty="0" smtClean="0">
                <a:ln>
                  <a:noFill/>
                </a:ln>
                <a:solidFill>
                  <a:srgbClr val="0F0F0F"/>
                </a:solidFill>
                <a:effectLst/>
                <a:uLnTx/>
                <a:uFillTx/>
                <a:latin typeface="Arial"/>
                <a:ea typeface="+mn-ea"/>
                <a:cs typeface="+mn-cs"/>
              </a:rPr>
              <a:t>A </a:t>
            </a:r>
            <a:r>
              <a:rPr kumimoji="0" lang="en-GB" sz="1200" b="0" i="0" u="none" strike="noStrike" kern="1200" cap="none" spc="0" normalizeH="0" baseline="0" noProof="0" dirty="0">
                <a:ln>
                  <a:noFill/>
                </a:ln>
                <a:solidFill>
                  <a:srgbClr val="0F0F0F"/>
                </a:solidFill>
                <a:effectLst/>
                <a:uLnTx/>
                <a:uFillTx/>
                <a:latin typeface="Arial"/>
                <a:ea typeface="+mn-ea"/>
                <a:cs typeface="+mn-cs"/>
              </a:rPr>
              <a:t>social engineer might call and pretend to be a fellow employee or a trusted outside authority (such as law enforcement or an auditor).</a:t>
            </a:r>
            <a:endParaRPr kumimoji="0" lang="en-GB" sz="1200" b="0" i="0" u="none" strike="noStrike" kern="0" cap="none" spc="0" normalizeH="0" baseline="0" noProof="0" dirty="0">
              <a:ln>
                <a:noFill/>
              </a:ln>
              <a:solidFill>
                <a:sysClr val="windowText" lastClr="000000"/>
              </a:solidFill>
              <a:effectLst/>
              <a:uLnTx/>
              <a:uFillTx/>
              <a:latin typeface="Times New Roman"/>
              <a:ea typeface="Calibri"/>
            </a:endParaRPr>
          </a:p>
        </p:txBody>
      </p:sp>
      <p:sp>
        <p:nvSpPr>
          <p:cNvPr id="6" name="Rectangle 5"/>
          <p:cNvSpPr/>
          <p:nvPr/>
        </p:nvSpPr>
        <p:spPr>
          <a:xfrm>
            <a:off x="1199611" y="2715765"/>
            <a:ext cx="6768752" cy="952965"/>
          </a:xfrm>
          <a:prstGeom prst="rect">
            <a:avLst/>
          </a:prstGeom>
          <a:solidFill>
            <a:srgbClr val="FFFFFF"/>
          </a:solidFill>
          <a:ln w="25400" cap="flat" cmpd="sng" algn="ctr">
            <a:solidFill>
              <a:srgbClr val="4F81BD"/>
            </a:solidFill>
            <a:prstDash val="solid"/>
          </a:ln>
          <a:effectLst/>
        </p:spPr>
        <p:txBody>
          <a:bodyPr wrap="square" rtlCol="0" anchor="ctr"/>
          <a:lstStyle/>
          <a:p>
            <a:pPr marL="0" marR="0" lvl="0" indent="0" defTabSz="914400" eaLnBrk="1" fontAlgn="auto" latinLnBrk="0" hangingPunct="1">
              <a:lnSpc>
                <a:spcPct val="115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F0F0F"/>
                </a:solidFill>
                <a:effectLst/>
                <a:uLnTx/>
                <a:uFillTx/>
                <a:latin typeface="Arial"/>
                <a:ea typeface="+mn-ea"/>
                <a:cs typeface="+mn-cs"/>
              </a:rPr>
              <a:t>In the </a:t>
            </a:r>
            <a:r>
              <a:rPr kumimoji="0" lang="en-US" sz="1200" b="1" i="0" u="none" strike="noStrike" kern="1200" cap="none" spc="0" normalizeH="0" baseline="0" noProof="0" dirty="0" smtClean="0">
                <a:ln>
                  <a:noFill/>
                </a:ln>
                <a:solidFill>
                  <a:srgbClr val="0F0F0F"/>
                </a:solidFill>
                <a:effectLst/>
                <a:uLnTx/>
                <a:uFillTx/>
                <a:latin typeface="Arial"/>
                <a:ea typeface="+mn-ea"/>
                <a:cs typeface="+mn-cs"/>
              </a:rPr>
              <a:t>office: </a:t>
            </a:r>
            <a:r>
              <a:rPr kumimoji="0" lang="en-GB" sz="1200" b="0" i="0" u="none" strike="noStrike" kern="1200" cap="none" spc="0" normalizeH="0" baseline="0" noProof="0" dirty="0" smtClean="0">
                <a:ln>
                  <a:noFill/>
                </a:ln>
                <a:solidFill>
                  <a:srgbClr val="0F0F0F"/>
                </a:solidFill>
                <a:effectLst/>
                <a:uLnTx/>
                <a:uFillTx/>
                <a:latin typeface="Arial"/>
                <a:ea typeface="+mn-ea"/>
                <a:cs typeface="+mn-cs"/>
              </a:rPr>
              <a:t>"</a:t>
            </a:r>
            <a:r>
              <a:rPr kumimoji="0" lang="en-GB" sz="1200" b="0" i="0" u="none" strike="noStrike" kern="1200" cap="none" spc="0" normalizeH="0" baseline="0" noProof="0" dirty="0">
                <a:ln>
                  <a:noFill/>
                </a:ln>
                <a:solidFill>
                  <a:srgbClr val="0F0F0F"/>
                </a:solidFill>
                <a:effectLst/>
                <a:uLnTx/>
                <a:uFillTx/>
                <a:latin typeface="Arial"/>
                <a:ea typeface="+mn-ea"/>
                <a:cs typeface="+mn-cs"/>
              </a:rPr>
              <a:t>Can you hold the door for me? I don't have my key/access card on me." How often have you heard that in your building? While the person asking may not seem suspicious, this is a very common tactic used by social engineers.</a:t>
            </a:r>
            <a:endParaRPr kumimoji="0" lang="en-GB" sz="1200" b="0" i="0" u="none" strike="noStrike" kern="0" cap="none" spc="0" normalizeH="0" baseline="0" noProof="0" dirty="0">
              <a:ln>
                <a:noFill/>
              </a:ln>
              <a:solidFill>
                <a:sysClr val="windowText" lastClr="000000"/>
              </a:solidFill>
              <a:effectLst/>
              <a:uLnTx/>
              <a:uFillTx/>
              <a:latin typeface="Times New Roman"/>
              <a:ea typeface="Calibri"/>
            </a:endParaRPr>
          </a:p>
        </p:txBody>
      </p:sp>
      <p:sp>
        <p:nvSpPr>
          <p:cNvPr id="7" name="Rectangle 6"/>
          <p:cNvSpPr/>
          <p:nvPr/>
        </p:nvSpPr>
        <p:spPr>
          <a:xfrm>
            <a:off x="1187624" y="3867894"/>
            <a:ext cx="6768752" cy="1044862"/>
          </a:xfrm>
          <a:prstGeom prst="rect">
            <a:avLst/>
          </a:prstGeom>
          <a:solidFill>
            <a:srgbClr val="FFFFFF"/>
          </a:solidFill>
          <a:ln w="25400" cap="flat" cmpd="sng" algn="ctr">
            <a:solidFill>
              <a:srgbClr val="4F81BD"/>
            </a:solidFill>
            <a:prstDash val="solid"/>
          </a:ln>
          <a:effectLst/>
        </p:spPr>
        <p:txBody>
          <a:bodyPr wrap="square" rtlCol="0" anchor="ctr"/>
          <a:lstStyle/>
          <a:p>
            <a:pPr marL="0" marR="0" lvl="0" indent="0" defTabSz="914400" eaLnBrk="1" fontAlgn="auto" latinLnBrk="0" hangingPunct="1">
              <a:lnSpc>
                <a:spcPct val="115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0F0F0F"/>
                </a:solidFill>
                <a:effectLst/>
                <a:uLnTx/>
                <a:uFillTx/>
                <a:latin typeface="Arial"/>
                <a:ea typeface="+mn-ea"/>
                <a:cs typeface="+mn-cs"/>
              </a:rPr>
              <a:t>Online: </a:t>
            </a:r>
            <a:r>
              <a:rPr kumimoji="0" lang="en-GB" sz="1200" b="0" i="0" u="none" strike="noStrike" kern="1200" cap="none" spc="0" normalizeH="0" baseline="0" noProof="0" dirty="0" smtClean="0">
                <a:ln>
                  <a:noFill/>
                </a:ln>
                <a:solidFill>
                  <a:srgbClr val="0F0F0F"/>
                </a:solidFill>
                <a:effectLst/>
                <a:uLnTx/>
                <a:uFillTx/>
                <a:latin typeface="Arial"/>
                <a:ea typeface="+mn-ea"/>
                <a:cs typeface="+mn-cs"/>
              </a:rPr>
              <a:t>Social </a:t>
            </a:r>
            <a:r>
              <a:rPr kumimoji="0" lang="en-GB" sz="1200" b="0" i="0" u="none" strike="noStrike" kern="1200" cap="none" spc="0" normalizeH="0" baseline="0" noProof="0" dirty="0">
                <a:ln>
                  <a:noFill/>
                </a:ln>
                <a:solidFill>
                  <a:srgbClr val="0F0F0F"/>
                </a:solidFill>
                <a:effectLst/>
                <a:uLnTx/>
                <a:uFillTx/>
                <a:latin typeface="Arial"/>
                <a:ea typeface="+mn-ea"/>
                <a:cs typeface="+mn-cs"/>
              </a:rPr>
              <a:t>networking sites have opened a whole new door for social engineering scams</a:t>
            </a:r>
            <a:r>
              <a:rPr kumimoji="0" lang="en-GB" sz="1200" b="0" i="0" u="none" strike="noStrike" kern="1200" cap="none" spc="0" normalizeH="0" baseline="0" noProof="0" dirty="0">
                <a:ln>
                  <a:noFill/>
                </a:ln>
                <a:solidFill>
                  <a:srgbClr val="FF0000"/>
                </a:solidFill>
                <a:effectLst/>
                <a:uLnTx/>
                <a:uFillTx/>
                <a:latin typeface="Arial"/>
                <a:ea typeface="+mn-ea"/>
                <a:cs typeface="+mn-cs"/>
              </a:rPr>
              <a:t>. </a:t>
            </a:r>
            <a:r>
              <a:rPr kumimoji="0" lang="en-GB" sz="1200" b="0" i="0" u="none" strike="noStrike" kern="1200" cap="none" spc="0" normalizeH="0" baseline="0" noProof="0" dirty="0">
                <a:ln>
                  <a:noFill/>
                </a:ln>
                <a:solidFill>
                  <a:srgbClr val="0F0F0F"/>
                </a:solidFill>
                <a:effectLst/>
                <a:uLnTx/>
                <a:uFillTx/>
                <a:latin typeface="Arial"/>
                <a:ea typeface="+mn-ea"/>
                <a:cs typeface="+mn-cs"/>
              </a:rPr>
              <a:t>One of the latest involves the criminal posing as a Facebook </a:t>
            </a:r>
            <a:r>
              <a:rPr kumimoji="0" lang="en-GB" sz="1200" b="0" i="0" u="none" strike="noStrike" kern="1200" cap="none" spc="0" normalizeH="0" baseline="0" noProof="0" dirty="0">
                <a:ln>
                  <a:noFill/>
                </a:ln>
                <a:solidFill>
                  <a:sysClr val="windowText" lastClr="000000"/>
                </a:solidFill>
                <a:effectLst/>
                <a:uLnTx/>
                <a:uFillTx/>
                <a:latin typeface="Arial"/>
                <a:ea typeface="+mn-ea"/>
                <a:cs typeface="+mn-cs"/>
              </a:rPr>
              <a:t>"friend”. But you can never be certain the person you are talking to on Facebook is actually the real person. Criminals are ste</a:t>
            </a:r>
            <a:r>
              <a:rPr kumimoji="0" lang="en-GB" sz="1200" b="0" i="0" u="none" strike="noStrike" kern="1200" cap="none" spc="0" normalizeH="0" baseline="0" noProof="0" dirty="0">
                <a:ln>
                  <a:noFill/>
                </a:ln>
                <a:solidFill>
                  <a:srgbClr val="0F0F0F"/>
                </a:solidFill>
                <a:effectLst/>
                <a:uLnTx/>
                <a:uFillTx/>
                <a:latin typeface="Arial"/>
                <a:ea typeface="+mn-ea"/>
                <a:cs typeface="+mn-cs"/>
              </a:rPr>
              <a:t>aling passwords, hacking accounts and posing as friends for financial gain.</a:t>
            </a:r>
            <a:endParaRPr kumimoji="0" lang="en-GB" sz="1200" b="0" i="0" u="none" strike="noStrike" kern="0" cap="none" spc="0" normalizeH="0" baseline="0" noProof="0" dirty="0">
              <a:ln>
                <a:noFill/>
              </a:ln>
              <a:solidFill>
                <a:sysClr val="windowText" lastClr="000000"/>
              </a:solidFill>
              <a:effectLst/>
              <a:uLnTx/>
              <a:uFillTx/>
              <a:latin typeface="Times New Roman"/>
              <a:ea typeface="Calibri"/>
            </a:endParaRPr>
          </a:p>
        </p:txBody>
      </p:sp>
      <p:sp>
        <p:nvSpPr>
          <p:cNvPr id="8" name="TextBox 7"/>
          <p:cNvSpPr txBox="1"/>
          <p:nvPr/>
        </p:nvSpPr>
        <p:spPr>
          <a:xfrm>
            <a:off x="1187624" y="1017803"/>
            <a:ext cx="6768752" cy="584775"/>
          </a:xfrm>
          <a:prstGeom prst="rect">
            <a:avLst/>
          </a:prstGeom>
          <a:noFill/>
        </p:spPr>
        <p:txBody>
          <a:bodyPr wrap="square" rtlCol="0">
            <a:spAutoFit/>
          </a:bodyPr>
          <a:lstStyle/>
          <a:p>
            <a:r>
              <a:rPr lang="en-GB" sz="1600" dirty="0"/>
              <a:t>Those who want to steal data may use tricks to manipulate people to give access to valuable information. This is called social </a:t>
            </a:r>
            <a:r>
              <a:rPr lang="en-GB" sz="1600" dirty="0" smtClean="0"/>
              <a:t>engineering.</a:t>
            </a:r>
            <a:endParaRPr lang="en-GB" sz="1600" dirty="0"/>
          </a:p>
        </p:txBody>
      </p:sp>
    </p:spTree>
    <p:extLst>
      <p:ext uri="{BB962C8B-B14F-4D97-AF65-F5344CB8AC3E}">
        <p14:creationId xmlns:p14="http://schemas.microsoft.com/office/powerpoint/2010/main" val="174512294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The fake ICT Department</a:t>
            </a:r>
            <a:br>
              <a:rPr lang="en-GB" dirty="0"/>
            </a:br>
            <a:endParaRPr lang="en-GB" dirty="0"/>
          </a:p>
        </p:txBody>
      </p:sp>
      <p:sp>
        <p:nvSpPr>
          <p:cNvPr id="3" name="Content Placeholder 2"/>
          <p:cNvSpPr>
            <a:spLocks noGrp="1"/>
          </p:cNvSpPr>
          <p:nvPr>
            <p:ph idx="1"/>
          </p:nvPr>
        </p:nvSpPr>
        <p:spPr/>
        <p:txBody>
          <a:bodyPr>
            <a:normAutofit fontScale="92500"/>
          </a:bodyPr>
          <a:lstStyle/>
          <a:p>
            <a:pPr>
              <a:lnSpc>
                <a:spcPct val="115000"/>
              </a:lnSpc>
              <a:spcBef>
                <a:spcPts val="1000"/>
              </a:spcBef>
              <a:spcAft>
                <a:spcPts val="600"/>
              </a:spcAft>
            </a:pPr>
            <a:r>
              <a:rPr lang="en-GB" dirty="0" smtClean="0">
                <a:ea typeface="Calibri"/>
              </a:rPr>
              <a:t>Criminals have set </a:t>
            </a:r>
            <a:r>
              <a:rPr lang="en-GB" dirty="0">
                <a:ea typeface="Calibri"/>
              </a:rPr>
              <a:t>up call centres that make calls to health organisations or social care providers.</a:t>
            </a:r>
          </a:p>
          <a:p>
            <a:pPr>
              <a:lnSpc>
                <a:spcPct val="115000"/>
              </a:lnSpc>
              <a:spcBef>
                <a:spcPts val="1000"/>
              </a:spcBef>
              <a:spcAft>
                <a:spcPts val="600"/>
              </a:spcAft>
            </a:pPr>
            <a:r>
              <a:rPr lang="en-GB" dirty="0">
                <a:ea typeface="Calibri"/>
              </a:rPr>
              <a:t>They </a:t>
            </a:r>
            <a:r>
              <a:rPr lang="en-GB" dirty="0" smtClean="0">
                <a:ea typeface="Calibri"/>
              </a:rPr>
              <a:t>ask for your </a:t>
            </a:r>
            <a:r>
              <a:rPr lang="en-GB" dirty="0">
                <a:ea typeface="Calibri"/>
              </a:rPr>
              <a:t>username, password, email address or other details about where you work</a:t>
            </a:r>
            <a:r>
              <a:rPr lang="en-GB" dirty="0" smtClean="0">
                <a:ea typeface="Calibri"/>
              </a:rPr>
              <a:t>.</a:t>
            </a:r>
          </a:p>
          <a:p>
            <a:pPr>
              <a:lnSpc>
                <a:spcPct val="115000"/>
              </a:lnSpc>
              <a:spcBef>
                <a:spcPts val="1000"/>
              </a:spcBef>
              <a:spcAft>
                <a:spcPts val="600"/>
              </a:spcAft>
            </a:pPr>
            <a:r>
              <a:rPr lang="en-GB" dirty="0" smtClean="0">
                <a:ea typeface="Calibri"/>
              </a:rPr>
              <a:t>They </a:t>
            </a:r>
            <a:r>
              <a:rPr lang="en-GB" dirty="0">
                <a:ea typeface="Calibri"/>
              </a:rPr>
              <a:t>may </a:t>
            </a:r>
            <a:r>
              <a:rPr lang="en-GB" dirty="0" smtClean="0">
                <a:ea typeface="Calibri"/>
              </a:rPr>
              <a:t>ask you to </a:t>
            </a:r>
            <a:r>
              <a:rPr lang="en-GB" dirty="0">
                <a:ea typeface="Calibri"/>
              </a:rPr>
              <a:t>click on a malicious web or email link.</a:t>
            </a:r>
          </a:p>
          <a:p>
            <a:pPr>
              <a:lnSpc>
                <a:spcPct val="115000"/>
              </a:lnSpc>
              <a:spcBef>
                <a:spcPts val="1000"/>
              </a:spcBef>
              <a:spcAft>
                <a:spcPts val="600"/>
              </a:spcAft>
            </a:pPr>
            <a:r>
              <a:rPr lang="en-GB" dirty="0" smtClean="0">
                <a:ea typeface="Calibri"/>
              </a:rPr>
              <a:t>The ICT </a:t>
            </a:r>
            <a:r>
              <a:rPr lang="en-GB" dirty="0">
                <a:ea typeface="Calibri"/>
              </a:rPr>
              <a:t>department or provider </a:t>
            </a:r>
            <a:r>
              <a:rPr lang="en-GB" dirty="0" smtClean="0">
                <a:ea typeface="Calibri"/>
              </a:rPr>
              <a:t>will </a:t>
            </a:r>
            <a:r>
              <a:rPr lang="en-GB" b="1" dirty="0">
                <a:ea typeface="Calibri"/>
              </a:rPr>
              <a:t>not</a:t>
            </a:r>
            <a:r>
              <a:rPr lang="en-GB" dirty="0">
                <a:ea typeface="Calibri"/>
              </a:rPr>
              <a:t> need to ask these types of questions.</a:t>
            </a:r>
          </a:p>
          <a:p>
            <a:endParaRPr lang="en-GB" dirty="0"/>
          </a:p>
        </p:txBody>
      </p:sp>
      <p:sp>
        <p:nvSpPr>
          <p:cNvPr id="4" name="Slide Number Placeholder 3"/>
          <p:cNvSpPr>
            <a:spLocks noGrp="1"/>
          </p:cNvSpPr>
          <p:nvPr>
            <p:ph type="sldNum" sz="quarter" idx="12"/>
          </p:nvPr>
        </p:nvSpPr>
        <p:spPr/>
        <p:txBody>
          <a:bodyPr/>
          <a:lstStyle/>
          <a:p>
            <a:fld id="{4F2E129E-16B7-480B-972E-C025DBFD1D53}" type="slidenum">
              <a:rPr lang="en-GB" smtClean="0"/>
              <a:pPr/>
              <a:t>32</a:t>
            </a:fld>
            <a:endParaRPr lang="en-GB" dirty="0"/>
          </a:p>
        </p:txBody>
      </p:sp>
    </p:spTree>
    <p:extLst>
      <p:ext uri="{BB962C8B-B14F-4D97-AF65-F5344CB8AC3E}">
        <p14:creationId xmlns:p14="http://schemas.microsoft.com/office/powerpoint/2010/main" val="5891007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Social Engineering - what you can do</a:t>
            </a:r>
            <a:br>
              <a:rPr lang="en-GB" dirty="0"/>
            </a:br>
            <a:endParaRPr lang="en-GB" dirty="0"/>
          </a:p>
        </p:txBody>
      </p:sp>
      <p:sp>
        <p:nvSpPr>
          <p:cNvPr id="3" name="Content Placeholder 2"/>
          <p:cNvSpPr>
            <a:spLocks noGrp="1"/>
          </p:cNvSpPr>
          <p:nvPr>
            <p:ph idx="1"/>
          </p:nvPr>
        </p:nvSpPr>
        <p:spPr>
          <a:xfrm>
            <a:off x="720000" y="1080000"/>
            <a:ext cx="5148144" cy="3435966"/>
          </a:xfrm>
        </p:spPr>
        <p:txBody>
          <a:bodyPr>
            <a:normAutofit fontScale="92500" lnSpcReduction="10000"/>
          </a:bodyPr>
          <a:lstStyle/>
          <a:p>
            <a:r>
              <a:rPr lang="en-GB" dirty="0" smtClean="0"/>
              <a:t>Always </a:t>
            </a:r>
            <a:r>
              <a:rPr lang="en-GB" dirty="0"/>
              <a:t>be </a:t>
            </a:r>
            <a:r>
              <a:rPr lang="en-GB" dirty="0" smtClean="0"/>
              <a:t>vigilant:</a:t>
            </a:r>
          </a:p>
          <a:p>
            <a:pPr lvl="1"/>
            <a:r>
              <a:rPr lang="en-GB" sz="2400" dirty="0" smtClean="0"/>
              <a:t>When using </a:t>
            </a:r>
            <a:r>
              <a:rPr lang="en-GB" sz="2400" dirty="0"/>
              <a:t>the phone, </a:t>
            </a:r>
            <a:endParaRPr lang="en-GB" sz="2400" dirty="0" smtClean="0"/>
          </a:p>
          <a:p>
            <a:pPr lvl="1"/>
            <a:r>
              <a:rPr lang="en-GB" sz="2400" dirty="0" smtClean="0"/>
              <a:t>Receiving </a:t>
            </a:r>
            <a:r>
              <a:rPr lang="en-GB" sz="2400" dirty="0"/>
              <a:t>unsolicited emails, </a:t>
            </a:r>
            <a:endParaRPr lang="en-GB" sz="2400" dirty="0" smtClean="0"/>
          </a:p>
          <a:p>
            <a:pPr lvl="1"/>
            <a:r>
              <a:rPr lang="en-GB" sz="2400" dirty="0" smtClean="0"/>
              <a:t>Using </a:t>
            </a:r>
            <a:r>
              <a:rPr lang="en-GB" sz="2400" dirty="0"/>
              <a:t>social media, or </a:t>
            </a:r>
            <a:endParaRPr lang="en-GB" sz="2400" dirty="0" smtClean="0"/>
          </a:p>
          <a:p>
            <a:pPr lvl="1"/>
            <a:r>
              <a:rPr lang="en-GB" sz="2400" dirty="0" smtClean="0"/>
              <a:t>Walking </a:t>
            </a:r>
            <a:r>
              <a:rPr lang="en-GB" sz="2400" dirty="0"/>
              <a:t>around your place of work.</a:t>
            </a:r>
          </a:p>
          <a:p>
            <a:pPr>
              <a:spcBef>
                <a:spcPts val="1500"/>
              </a:spcBef>
            </a:pPr>
            <a:r>
              <a:rPr lang="en-GB" dirty="0" smtClean="0"/>
              <a:t>If </a:t>
            </a:r>
            <a:r>
              <a:rPr lang="en-GB" dirty="0"/>
              <a:t>it’s </a:t>
            </a:r>
            <a:r>
              <a:rPr lang="en-GB" b="1" dirty="0"/>
              <a:t>safe</a:t>
            </a:r>
            <a:r>
              <a:rPr lang="en-GB" dirty="0"/>
              <a:t> to do </a:t>
            </a:r>
            <a:r>
              <a:rPr lang="en-GB" dirty="0" smtClean="0"/>
              <a:t>so:</a:t>
            </a:r>
          </a:p>
          <a:p>
            <a:pPr lvl="1"/>
            <a:r>
              <a:rPr lang="en-GB" sz="2400" dirty="0" smtClean="0"/>
              <a:t>Challenge </a:t>
            </a:r>
            <a:r>
              <a:rPr lang="en-GB" sz="2400" dirty="0"/>
              <a:t>suspicious </a:t>
            </a:r>
            <a:r>
              <a:rPr lang="en-GB" sz="2400" dirty="0" smtClean="0"/>
              <a:t>behaviour, </a:t>
            </a:r>
            <a:r>
              <a:rPr lang="en-GB" sz="2400" b="1" dirty="0"/>
              <a:t>and </a:t>
            </a:r>
            <a:endParaRPr lang="en-GB" sz="2400" b="1" dirty="0" smtClean="0"/>
          </a:p>
          <a:p>
            <a:pPr lvl="1"/>
            <a:r>
              <a:rPr lang="en-GB" sz="2400" dirty="0" smtClean="0"/>
              <a:t>Request </a:t>
            </a:r>
            <a:r>
              <a:rPr lang="en-GB" sz="2400" dirty="0"/>
              <a:t>proof of </a:t>
            </a:r>
            <a:r>
              <a:rPr lang="en-GB" sz="2400" dirty="0" smtClean="0"/>
              <a:t>identification.</a:t>
            </a:r>
            <a:endParaRPr lang="en-GB" sz="2400" dirty="0"/>
          </a:p>
          <a:p>
            <a:endParaRPr lang="en-GB" dirty="0"/>
          </a:p>
        </p:txBody>
      </p:sp>
      <p:sp>
        <p:nvSpPr>
          <p:cNvPr id="4" name="Slide Number Placeholder 3"/>
          <p:cNvSpPr>
            <a:spLocks noGrp="1"/>
          </p:cNvSpPr>
          <p:nvPr>
            <p:ph type="sldNum" sz="quarter" idx="12"/>
          </p:nvPr>
        </p:nvSpPr>
        <p:spPr/>
        <p:txBody>
          <a:bodyPr/>
          <a:lstStyle/>
          <a:p>
            <a:fld id="{4F2E129E-16B7-480B-972E-C025DBFD1D53}" type="slidenum">
              <a:rPr lang="en-GB" smtClean="0"/>
              <a:pPr/>
              <a:t>33</a:t>
            </a:fld>
            <a:endParaRPr lang="en-GB" dirty="0"/>
          </a:p>
        </p:txBody>
      </p:sp>
      <p:sp>
        <p:nvSpPr>
          <p:cNvPr id="5" name="Oval 4"/>
          <p:cNvSpPr/>
          <p:nvPr/>
        </p:nvSpPr>
        <p:spPr>
          <a:xfrm>
            <a:off x="5940152" y="1419622"/>
            <a:ext cx="2798812" cy="2736304"/>
          </a:xfrm>
          <a:prstGeom prst="ellipse">
            <a:avLst/>
          </a:prstGeom>
          <a:solidFill>
            <a:srgbClr val="FFFFFF"/>
          </a:solidFill>
          <a:ln w="34925" cap="flat" cmpd="sng" algn="ctr">
            <a:solidFill>
              <a:srgbClr val="FF0000"/>
            </a:solidFill>
            <a:prstDash val="solid"/>
          </a:ln>
          <a:effectLst/>
        </p:spPr>
        <p:txBody>
          <a:bodyPr wrap="square" rtlCol="0" anchor="ctr">
            <a:noAutofit/>
          </a:bodyPr>
          <a:lstStyle/>
          <a:p>
            <a:pPr algn="ctr">
              <a:lnSpc>
                <a:spcPct val="115000"/>
              </a:lnSpc>
              <a:spcAft>
                <a:spcPts val="0"/>
              </a:spcAft>
            </a:pPr>
            <a:r>
              <a:rPr lang="en-GB" sz="3600" b="1" kern="1200" dirty="0">
                <a:solidFill>
                  <a:srgbClr val="0F0F0F"/>
                </a:solidFill>
                <a:effectLst/>
                <a:latin typeface="Arial"/>
              </a:rPr>
              <a:t>Stay Vigilant</a:t>
            </a:r>
            <a:endParaRPr lang="en-GB" sz="3600" dirty="0">
              <a:effectLst/>
              <a:latin typeface="Times New Roman"/>
              <a:ea typeface="Calibri"/>
            </a:endParaRPr>
          </a:p>
        </p:txBody>
      </p:sp>
    </p:spTree>
    <p:extLst>
      <p:ext uri="{BB962C8B-B14F-4D97-AF65-F5344CB8AC3E}">
        <p14:creationId xmlns:p14="http://schemas.microsoft.com/office/powerpoint/2010/main" val="18893580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Email phishing and malware</a:t>
            </a:r>
          </a:p>
        </p:txBody>
      </p:sp>
      <p:sp>
        <p:nvSpPr>
          <p:cNvPr id="3" name="Content Placeholder 2"/>
          <p:cNvSpPr>
            <a:spLocks noGrp="1"/>
          </p:cNvSpPr>
          <p:nvPr>
            <p:ph idx="1"/>
          </p:nvPr>
        </p:nvSpPr>
        <p:spPr>
          <a:xfrm>
            <a:off x="720000" y="1080000"/>
            <a:ext cx="4428064" cy="3868014"/>
          </a:xfrm>
        </p:spPr>
        <p:txBody>
          <a:bodyPr>
            <a:noAutofit/>
          </a:bodyPr>
          <a:lstStyle/>
          <a:p>
            <a:pPr marL="0" indent="0">
              <a:buNone/>
            </a:pPr>
            <a:r>
              <a:rPr lang="en-GB" sz="1400" dirty="0"/>
              <a:t>Email </a:t>
            </a:r>
            <a:r>
              <a:rPr lang="en-GB" sz="1400" dirty="0" smtClean="0"/>
              <a:t>though efficient has </a:t>
            </a:r>
            <a:r>
              <a:rPr lang="en-GB" sz="1400" b="1" dirty="0" smtClean="0"/>
              <a:t>risks</a:t>
            </a:r>
            <a:r>
              <a:rPr lang="en-GB" sz="1400" dirty="0" smtClean="0"/>
              <a:t>:</a:t>
            </a:r>
          </a:p>
          <a:p>
            <a:r>
              <a:rPr lang="en-GB" sz="1400" dirty="0" smtClean="0"/>
              <a:t>Criminals </a:t>
            </a:r>
            <a:r>
              <a:rPr lang="en-GB" sz="1400" dirty="0"/>
              <a:t>use </a:t>
            </a:r>
            <a:r>
              <a:rPr lang="en-GB" sz="1400" dirty="0" smtClean="0"/>
              <a:t>email attachments and links to trick </a:t>
            </a:r>
            <a:r>
              <a:rPr lang="en-GB" sz="1400" dirty="0"/>
              <a:t>people into providing </a:t>
            </a:r>
            <a:r>
              <a:rPr lang="en-GB" sz="1400" dirty="0" smtClean="0"/>
              <a:t>information.</a:t>
            </a:r>
          </a:p>
          <a:p>
            <a:r>
              <a:rPr lang="en-GB" sz="1400" dirty="0" smtClean="0"/>
              <a:t>Email attachments </a:t>
            </a:r>
            <a:r>
              <a:rPr lang="en-GB" sz="1400" dirty="0"/>
              <a:t>may </a:t>
            </a:r>
            <a:r>
              <a:rPr lang="en-GB" sz="1400" dirty="0" smtClean="0"/>
              <a:t>be executable files that contain </a:t>
            </a:r>
            <a:r>
              <a:rPr lang="en-GB" sz="1400" dirty="0"/>
              <a:t>malicious software (malware</a:t>
            </a:r>
            <a:r>
              <a:rPr lang="en-GB" sz="1400" dirty="0" smtClean="0"/>
              <a:t>).</a:t>
            </a:r>
            <a:endParaRPr lang="en-GB" sz="1400" dirty="0"/>
          </a:p>
          <a:p>
            <a:pPr marL="0" indent="0">
              <a:buNone/>
            </a:pPr>
            <a:r>
              <a:rPr lang="en-GB" sz="1400" dirty="0" smtClean="0"/>
              <a:t>This is </a:t>
            </a:r>
            <a:r>
              <a:rPr lang="en-GB" sz="1400" dirty="0"/>
              <a:t>known as </a:t>
            </a:r>
            <a:r>
              <a:rPr lang="en-GB" sz="1400" b="1" dirty="0" smtClean="0"/>
              <a:t>phishing</a:t>
            </a:r>
            <a:r>
              <a:rPr lang="en-GB" sz="1400" dirty="0" smtClean="0"/>
              <a:t> and the emails </a:t>
            </a:r>
            <a:r>
              <a:rPr lang="en-GB" sz="1400" dirty="0"/>
              <a:t>aim to force you to make a mistake.</a:t>
            </a:r>
            <a:endParaRPr lang="en-GB" sz="1400" dirty="0" smtClean="0"/>
          </a:p>
          <a:p>
            <a:r>
              <a:rPr lang="en-GB" sz="1400" dirty="0"/>
              <a:t>Never give your login details to anyone.</a:t>
            </a:r>
          </a:p>
          <a:p>
            <a:r>
              <a:rPr lang="en-GB" sz="1400" dirty="0" smtClean="0"/>
              <a:t>If you receive an email </a:t>
            </a:r>
            <a:r>
              <a:rPr lang="en-GB" sz="1400" dirty="0"/>
              <a:t>requesting sensitive information that </a:t>
            </a:r>
            <a:r>
              <a:rPr lang="en-GB" sz="1400" dirty="0" smtClean="0"/>
              <a:t>looks as though its from a colleague - double check by phoning the colleague.</a:t>
            </a:r>
          </a:p>
          <a:p>
            <a:r>
              <a:rPr lang="en-GB" sz="1400" dirty="0" smtClean="0"/>
              <a:t>Do not open links or attachments in unsolicited emails.</a:t>
            </a:r>
          </a:p>
          <a:p>
            <a:pPr marL="0" indent="0">
              <a:buNone/>
            </a:pPr>
            <a:r>
              <a:rPr lang="en-GB" sz="1400" b="1" dirty="0" smtClean="0"/>
              <a:t>Report</a:t>
            </a:r>
            <a:r>
              <a:rPr lang="en-GB" sz="1400" dirty="0" smtClean="0"/>
              <a:t> suspicious emails to: </a:t>
            </a:r>
            <a:r>
              <a:rPr lang="en-GB" sz="1400" dirty="0" smtClean="0">
                <a:hlinkClick r:id="rId3"/>
              </a:rPr>
              <a:t>it.servicedesk@elft.nhs.uk</a:t>
            </a:r>
            <a:r>
              <a:rPr lang="en-GB" sz="1400" dirty="0" smtClean="0"/>
              <a:t>. </a:t>
            </a:r>
          </a:p>
          <a:p>
            <a:pPr marL="0" indent="0">
              <a:buNone/>
            </a:pPr>
            <a:r>
              <a:rPr lang="en-GB" sz="1400" dirty="0" smtClean="0">
                <a:solidFill>
                  <a:schemeClr val="tx1"/>
                </a:solidFill>
              </a:rPr>
              <a:t>020 7655 4004.</a:t>
            </a:r>
          </a:p>
          <a:p>
            <a:endParaRPr lang="en-GB" sz="1600" dirty="0"/>
          </a:p>
        </p:txBody>
      </p:sp>
      <p:sp>
        <p:nvSpPr>
          <p:cNvPr id="4" name="Slide Number Placeholder 3"/>
          <p:cNvSpPr>
            <a:spLocks noGrp="1"/>
          </p:cNvSpPr>
          <p:nvPr>
            <p:ph type="sldNum" sz="quarter" idx="12"/>
          </p:nvPr>
        </p:nvSpPr>
        <p:spPr/>
        <p:txBody>
          <a:bodyPr/>
          <a:lstStyle/>
          <a:p>
            <a:fld id="{4F2E129E-16B7-480B-972E-C025DBFD1D53}" type="slidenum">
              <a:rPr lang="en-GB" smtClean="0"/>
              <a:pPr/>
              <a:t>34</a:t>
            </a:fld>
            <a:endParaRPr lang="en-GB" dirty="0"/>
          </a:p>
        </p:txBody>
      </p:sp>
      <p:pic>
        <p:nvPicPr>
          <p:cNvPr id="5" name="Picture 4"/>
          <p:cNvPicPr/>
          <p:nvPr/>
        </p:nvPicPr>
        <p:blipFill>
          <a:blip r:embed="rId4">
            <a:extLst>
              <a:ext uri="{28A0092B-C50C-407E-A947-70E740481C1C}">
                <a14:useLocalDpi xmlns:a14="http://schemas.microsoft.com/office/drawing/2010/main" val="0"/>
              </a:ext>
            </a:extLst>
          </a:blip>
          <a:srcRect/>
          <a:stretch>
            <a:fillRect/>
          </a:stretch>
        </p:blipFill>
        <p:spPr bwMode="auto">
          <a:xfrm>
            <a:off x="5148064" y="1131590"/>
            <a:ext cx="3600400" cy="2736304"/>
          </a:xfrm>
          <a:prstGeom prst="rect">
            <a:avLst/>
          </a:prstGeom>
          <a:noFill/>
          <a:ln>
            <a:noFill/>
          </a:ln>
        </p:spPr>
      </p:pic>
    </p:spTree>
    <p:extLst>
      <p:ext uri="{BB962C8B-B14F-4D97-AF65-F5344CB8AC3E}">
        <p14:creationId xmlns:p14="http://schemas.microsoft.com/office/powerpoint/2010/main" val="14109986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Phishing - what </a:t>
            </a:r>
            <a:r>
              <a:rPr lang="en-GB" dirty="0"/>
              <a:t>to do</a:t>
            </a:r>
            <a:br>
              <a:rPr lang="en-GB" dirty="0"/>
            </a:br>
            <a:endParaRPr lang="en-GB" dirty="0"/>
          </a:p>
        </p:txBody>
      </p:sp>
      <p:sp>
        <p:nvSpPr>
          <p:cNvPr id="3" name="Content Placeholder 2"/>
          <p:cNvSpPr>
            <a:spLocks noGrp="1"/>
          </p:cNvSpPr>
          <p:nvPr>
            <p:ph idx="1"/>
          </p:nvPr>
        </p:nvSpPr>
        <p:spPr>
          <a:xfrm>
            <a:off x="720000" y="1080000"/>
            <a:ext cx="4716096" cy="3435966"/>
          </a:xfrm>
        </p:spPr>
        <p:txBody>
          <a:bodyPr>
            <a:normAutofit fontScale="25000" lnSpcReduction="20000"/>
          </a:bodyPr>
          <a:lstStyle/>
          <a:p>
            <a:pPr marL="0" indent="0">
              <a:lnSpc>
                <a:spcPts val="1800"/>
              </a:lnSpc>
              <a:buNone/>
            </a:pPr>
            <a:r>
              <a:rPr lang="en-GB" sz="7200" dirty="0" smtClean="0"/>
              <a:t>Be </a:t>
            </a:r>
            <a:r>
              <a:rPr lang="en-GB" sz="7200" dirty="0"/>
              <a:t>vigilant:</a:t>
            </a:r>
          </a:p>
          <a:p>
            <a:pPr lvl="1">
              <a:lnSpc>
                <a:spcPts val="1800"/>
              </a:lnSpc>
            </a:pPr>
            <a:r>
              <a:rPr lang="en-GB" sz="5600" dirty="0" smtClean="0"/>
              <a:t>Do </a:t>
            </a:r>
            <a:r>
              <a:rPr lang="en-GB" sz="5600" dirty="0"/>
              <a:t>not install any new software unless </a:t>
            </a:r>
            <a:r>
              <a:rPr lang="en-GB" sz="5600" dirty="0" smtClean="0"/>
              <a:t>authorised. </a:t>
            </a:r>
            <a:endParaRPr lang="en-GB" sz="5600" dirty="0"/>
          </a:p>
          <a:p>
            <a:pPr lvl="1">
              <a:lnSpc>
                <a:spcPts val="1800"/>
              </a:lnSpc>
            </a:pPr>
            <a:r>
              <a:rPr lang="en-GB" sz="5600" b="1" dirty="0" smtClean="0"/>
              <a:t>Think</a:t>
            </a:r>
            <a:r>
              <a:rPr lang="en-GB" sz="5600" dirty="0" smtClean="0"/>
              <a:t> </a:t>
            </a:r>
            <a:r>
              <a:rPr lang="en-GB" sz="5600" dirty="0"/>
              <a:t>- Is someone trying to extract or extort </a:t>
            </a:r>
            <a:r>
              <a:rPr lang="en-GB" sz="5600" dirty="0" smtClean="0"/>
              <a:t>information?</a:t>
            </a:r>
            <a:endParaRPr lang="en-GB" sz="5600" dirty="0"/>
          </a:p>
          <a:p>
            <a:pPr lvl="1">
              <a:lnSpc>
                <a:spcPts val="1800"/>
              </a:lnSpc>
            </a:pPr>
            <a:r>
              <a:rPr lang="en-GB" sz="5600" dirty="0" smtClean="0"/>
              <a:t>Discuss issues with </a:t>
            </a:r>
            <a:r>
              <a:rPr lang="en-GB" sz="5600" dirty="0"/>
              <a:t>your manager and ICT </a:t>
            </a:r>
            <a:r>
              <a:rPr lang="en-GB" sz="5600" dirty="0" smtClean="0"/>
              <a:t>department/provider.</a:t>
            </a:r>
            <a:endParaRPr lang="en-GB" sz="5600" dirty="0"/>
          </a:p>
          <a:p>
            <a:pPr>
              <a:lnSpc>
                <a:spcPts val="1800"/>
              </a:lnSpc>
              <a:spcBef>
                <a:spcPts val="1000"/>
              </a:spcBef>
            </a:pPr>
            <a:r>
              <a:rPr lang="en-GB" sz="5600" dirty="0"/>
              <a:t>If you do identify a phishing email, take these steps:</a:t>
            </a:r>
          </a:p>
          <a:p>
            <a:pPr lvl="1">
              <a:lnSpc>
                <a:spcPts val="1800"/>
              </a:lnSpc>
            </a:pPr>
            <a:r>
              <a:rPr lang="en-GB" sz="5600" dirty="0"/>
              <a:t>Do not </a:t>
            </a:r>
            <a:r>
              <a:rPr lang="en-GB" sz="5600" dirty="0" smtClean="0"/>
              <a:t>reply.</a:t>
            </a:r>
            <a:endParaRPr lang="en-GB" sz="5600" dirty="0"/>
          </a:p>
          <a:p>
            <a:pPr lvl="1">
              <a:lnSpc>
                <a:spcPts val="1800"/>
              </a:lnSpc>
            </a:pPr>
            <a:r>
              <a:rPr lang="en-GB" sz="5600" dirty="0" smtClean="0"/>
              <a:t>Select </a:t>
            </a:r>
            <a:r>
              <a:rPr lang="en-GB" sz="5600" dirty="0"/>
              <a:t>the email, right-click it and mark it as </a:t>
            </a:r>
            <a:r>
              <a:rPr lang="en-GB" sz="5600" dirty="0" smtClean="0"/>
              <a:t>junk.</a:t>
            </a:r>
            <a:endParaRPr lang="en-GB" sz="5600" dirty="0"/>
          </a:p>
          <a:p>
            <a:pPr lvl="1">
              <a:lnSpc>
                <a:spcPts val="1800"/>
              </a:lnSpc>
            </a:pPr>
            <a:r>
              <a:rPr lang="en-GB" sz="5600" dirty="0" smtClean="0"/>
              <a:t>Block suspicious </a:t>
            </a:r>
            <a:r>
              <a:rPr lang="en-GB" sz="5600" dirty="0"/>
              <a:t>email </a:t>
            </a:r>
            <a:r>
              <a:rPr lang="en-GB" sz="5600" dirty="0" smtClean="0"/>
              <a:t>domains. </a:t>
            </a:r>
          </a:p>
          <a:p>
            <a:pPr lvl="1">
              <a:lnSpc>
                <a:spcPts val="1800"/>
              </a:lnSpc>
            </a:pPr>
            <a:r>
              <a:rPr lang="en-GB" sz="5600" dirty="0" smtClean="0"/>
              <a:t>Inform IT department</a:t>
            </a:r>
            <a:r>
              <a:rPr lang="en-GB" sz="5600" dirty="0"/>
              <a:t>:  </a:t>
            </a:r>
            <a:r>
              <a:rPr lang="en-GB" sz="5600" dirty="0" smtClean="0">
                <a:hlinkClick r:id="rId3"/>
              </a:rPr>
              <a:t>it.servicedesk@elft.nhs.uk</a:t>
            </a:r>
            <a:r>
              <a:rPr lang="en-GB" sz="5600" dirty="0" smtClean="0"/>
              <a:t>. 020 7655 4004.</a:t>
            </a:r>
          </a:p>
          <a:p>
            <a:endParaRPr lang="en-GB" dirty="0"/>
          </a:p>
        </p:txBody>
      </p:sp>
      <p:sp>
        <p:nvSpPr>
          <p:cNvPr id="4" name="Slide Number Placeholder 3"/>
          <p:cNvSpPr>
            <a:spLocks noGrp="1"/>
          </p:cNvSpPr>
          <p:nvPr>
            <p:ph type="sldNum" sz="quarter" idx="12"/>
          </p:nvPr>
        </p:nvSpPr>
        <p:spPr/>
        <p:txBody>
          <a:bodyPr/>
          <a:lstStyle/>
          <a:p>
            <a:fld id="{4F2E129E-16B7-480B-972E-C025DBFD1D53}" type="slidenum">
              <a:rPr lang="en-GB" smtClean="0"/>
              <a:pPr/>
              <a:t>35</a:t>
            </a:fld>
            <a:endParaRPr lang="en-GB" dirty="0"/>
          </a:p>
        </p:txBody>
      </p:sp>
      <p:sp>
        <p:nvSpPr>
          <p:cNvPr id="6" name="Oval 5"/>
          <p:cNvSpPr/>
          <p:nvPr/>
        </p:nvSpPr>
        <p:spPr>
          <a:xfrm>
            <a:off x="6012160" y="1347614"/>
            <a:ext cx="2798812" cy="2736304"/>
          </a:xfrm>
          <a:prstGeom prst="ellipse">
            <a:avLst/>
          </a:prstGeom>
          <a:solidFill>
            <a:srgbClr val="FFFFFF"/>
          </a:solidFill>
          <a:ln w="34925" cap="flat" cmpd="sng" algn="ctr">
            <a:solidFill>
              <a:srgbClr val="FF0000"/>
            </a:solidFill>
            <a:prstDash val="solid"/>
          </a:ln>
          <a:effectLst/>
        </p:spPr>
        <p:txBody>
          <a:bodyPr wrap="square" rtlCol="0" anchor="ctr">
            <a:noAutofit/>
          </a:bodyPr>
          <a:lstStyle/>
          <a:p>
            <a:pPr algn="ctr">
              <a:lnSpc>
                <a:spcPct val="115000"/>
              </a:lnSpc>
              <a:spcAft>
                <a:spcPts val="0"/>
              </a:spcAft>
            </a:pPr>
            <a:r>
              <a:rPr lang="en-GB" sz="3600" b="1" kern="1200" dirty="0">
                <a:solidFill>
                  <a:srgbClr val="0F0F0F"/>
                </a:solidFill>
                <a:effectLst/>
                <a:latin typeface="Arial"/>
              </a:rPr>
              <a:t>Stay Vigilant</a:t>
            </a:r>
            <a:endParaRPr lang="en-GB" sz="3600" dirty="0">
              <a:effectLst/>
              <a:latin typeface="Times New Roman"/>
              <a:ea typeface="Calibri"/>
            </a:endParaRPr>
          </a:p>
        </p:txBody>
      </p:sp>
    </p:spTree>
    <p:extLst>
      <p:ext uri="{BB962C8B-B14F-4D97-AF65-F5344CB8AC3E}">
        <p14:creationId xmlns:p14="http://schemas.microsoft.com/office/powerpoint/2010/main" val="359531249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Macros</a:t>
            </a:r>
          </a:p>
        </p:txBody>
      </p:sp>
      <p:sp>
        <p:nvSpPr>
          <p:cNvPr id="3" name="Content Placeholder 2"/>
          <p:cNvSpPr>
            <a:spLocks noGrp="1"/>
          </p:cNvSpPr>
          <p:nvPr>
            <p:ph idx="1"/>
          </p:nvPr>
        </p:nvSpPr>
        <p:spPr>
          <a:xfrm>
            <a:off x="720000" y="1080000"/>
            <a:ext cx="7704000" cy="987694"/>
          </a:xfrm>
        </p:spPr>
        <p:txBody>
          <a:bodyPr>
            <a:normAutofit/>
          </a:bodyPr>
          <a:lstStyle/>
          <a:p>
            <a:r>
              <a:rPr lang="en-GB" sz="1800" dirty="0" smtClean="0"/>
              <a:t>Macros </a:t>
            </a:r>
            <a:r>
              <a:rPr lang="en-GB" sz="1800" dirty="0"/>
              <a:t>are a series of actions that a program such as Microsoft Excel may perform to work out some formulas</a:t>
            </a:r>
            <a:r>
              <a:rPr lang="en-GB" sz="1800" dirty="0" smtClean="0"/>
              <a:t>. </a:t>
            </a:r>
            <a:endParaRPr lang="en-GB" sz="1800" dirty="0"/>
          </a:p>
          <a:p>
            <a:endParaRPr lang="en-GB" sz="1800" dirty="0"/>
          </a:p>
        </p:txBody>
      </p:sp>
      <p:sp>
        <p:nvSpPr>
          <p:cNvPr id="4" name="Slide Number Placeholder 3"/>
          <p:cNvSpPr>
            <a:spLocks noGrp="1"/>
          </p:cNvSpPr>
          <p:nvPr>
            <p:ph type="sldNum" sz="quarter" idx="12"/>
          </p:nvPr>
        </p:nvSpPr>
        <p:spPr/>
        <p:txBody>
          <a:bodyPr/>
          <a:lstStyle/>
          <a:p>
            <a:fld id="{4F2E129E-16B7-480B-972E-C025DBFD1D53}" type="slidenum">
              <a:rPr lang="en-GB" smtClean="0"/>
              <a:pPr/>
              <a:t>36</a:t>
            </a:fld>
            <a:endParaRPr lang="en-GB" dirty="0"/>
          </a:p>
        </p:txBody>
      </p:sp>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1259632" y="1635646"/>
            <a:ext cx="6768752" cy="2475305"/>
          </a:xfrm>
          <a:prstGeom prst="rect">
            <a:avLst/>
          </a:prstGeom>
        </p:spPr>
      </p:pic>
      <p:sp>
        <p:nvSpPr>
          <p:cNvPr id="6" name="TextBox 5"/>
          <p:cNvSpPr txBox="1"/>
          <p:nvPr/>
        </p:nvSpPr>
        <p:spPr>
          <a:xfrm>
            <a:off x="0" y="4344428"/>
            <a:ext cx="9144000" cy="584775"/>
          </a:xfrm>
          <a:prstGeom prst="rect">
            <a:avLst/>
          </a:prstGeom>
          <a:noFill/>
        </p:spPr>
        <p:txBody>
          <a:bodyPr wrap="square" rtlCol="0">
            <a:spAutoFit/>
          </a:bodyPr>
          <a:lstStyle/>
          <a:p>
            <a:pPr algn="ctr"/>
            <a:r>
              <a:rPr lang="en-GB" sz="1600" b="1" dirty="0"/>
              <a:t>Always be </a:t>
            </a:r>
            <a:r>
              <a:rPr lang="en-GB" sz="1600" b="1" dirty="0" smtClean="0"/>
              <a:t>vigilant - do </a:t>
            </a:r>
            <a:r>
              <a:rPr lang="en-GB" sz="1600" b="1" dirty="0"/>
              <a:t>you trust the source of the document?</a:t>
            </a:r>
          </a:p>
          <a:p>
            <a:pPr algn="ctr"/>
            <a:endParaRPr lang="en-GB" sz="1600" dirty="0"/>
          </a:p>
        </p:txBody>
      </p:sp>
    </p:spTree>
    <p:extLst>
      <p:ext uri="{BB962C8B-B14F-4D97-AF65-F5344CB8AC3E}">
        <p14:creationId xmlns:p14="http://schemas.microsoft.com/office/powerpoint/2010/main" val="394250952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Malware</a:t>
            </a:r>
          </a:p>
        </p:txBody>
      </p:sp>
      <p:sp>
        <p:nvSpPr>
          <p:cNvPr id="3" name="Content Placeholder 2"/>
          <p:cNvSpPr>
            <a:spLocks noGrp="1"/>
          </p:cNvSpPr>
          <p:nvPr>
            <p:ph idx="1"/>
          </p:nvPr>
        </p:nvSpPr>
        <p:spPr/>
        <p:txBody>
          <a:bodyPr>
            <a:normAutofit/>
          </a:bodyPr>
          <a:lstStyle/>
          <a:p>
            <a:r>
              <a:rPr lang="en-GB" dirty="0"/>
              <a:t>Malicious software (malware) </a:t>
            </a:r>
            <a:r>
              <a:rPr lang="en-GB" dirty="0" smtClean="0"/>
              <a:t>can:</a:t>
            </a:r>
          </a:p>
          <a:p>
            <a:pPr lvl="1"/>
            <a:r>
              <a:rPr lang="en-GB" dirty="0" smtClean="0"/>
              <a:t>Be on </a:t>
            </a:r>
            <a:r>
              <a:rPr lang="en-GB" dirty="0"/>
              <a:t>your computer and evade </a:t>
            </a:r>
            <a:r>
              <a:rPr lang="en-GB" dirty="0" smtClean="0"/>
              <a:t>detection</a:t>
            </a:r>
            <a:r>
              <a:rPr lang="en-GB" dirty="0"/>
              <a:t>.</a:t>
            </a:r>
            <a:endParaRPr lang="en-GB" dirty="0" smtClean="0"/>
          </a:p>
          <a:p>
            <a:pPr lvl="1"/>
            <a:r>
              <a:rPr lang="en-GB" dirty="0" smtClean="0"/>
              <a:t>Make your computer </a:t>
            </a:r>
            <a:r>
              <a:rPr lang="en-GB" dirty="0"/>
              <a:t>run slowly or perform in unusual </a:t>
            </a:r>
            <a:r>
              <a:rPr lang="en-GB" dirty="0" smtClean="0"/>
              <a:t>ways. </a:t>
            </a:r>
            <a:endParaRPr lang="en-GB" dirty="0"/>
          </a:p>
          <a:p>
            <a:r>
              <a:rPr lang="en-GB" dirty="0" smtClean="0"/>
              <a:t>ICT will:</a:t>
            </a:r>
          </a:p>
          <a:p>
            <a:pPr lvl="1"/>
            <a:r>
              <a:rPr lang="en-GB" dirty="0" smtClean="0"/>
              <a:t>Ensure </a:t>
            </a:r>
            <a:r>
              <a:rPr lang="en-GB" dirty="0"/>
              <a:t>that you have up-to-date antivirus software installed.</a:t>
            </a:r>
          </a:p>
          <a:p>
            <a:pPr lvl="1"/>
            <a:r>
              <a:rPr lang="en-GB" dirty="0" smtClean="0"/>
              <a:t>Assist if </a:t>
            </a:r>
            <a:r>
              <a:rPr lang="en-GB" dirty="0"/>
              <a:t>you suspect your computer is not performing as it normally </a:t>
            </a:r>
            <a:r>
              <a:rPr lang="en-GB" dirty="0" smtClean="0"/>
              <a:t>does.</a:t>
            </a:r>
            <a:endParaRPr lang="en-GB" dirty="0"/>
          </a:p>
          <a:p>
            <a:endParaRPr lang="en-GB" dirty="0"/>
          </a:p>
          <a:p>
            <a:endParaRPr lang="en-GB" dirty="0"/>
          </a:p>
        </p:txBody>
      </p:sp>
      <p:sp>
        <p:nvSpPr>
          <p:cNvPr id="4" name="Slide Number Placeholder 3"/>
          <p:cNvSpPr>
            <a:spLocks noGrp="1"/>
          </p:cNvSpPr>
          <p:nvPr>
            <p:ph type="sldNum" sz="quarter" idx="12"/>
          </p:nvPr>
        </p:nvSpPr>
        <p:spPr/>
        <p:txBody>
          <a:bodyPr/>
          <a:lstStyle/>
          <a:p>
            <a:fld id="{4F2E129E-16B7-480B-972E-C025DBFD1D53}" type="slidenum">
              <a:rPr lang="en-GB" smtClean="0"/>
              <a:pPr/>
              <a:t>37</a:t>
            </a:fld>
            <a:endParaRPr lang="en-GB" dirty="0"/>
          </a:p>
        </p:txBody>
      </p:sp>
    </p:spTree>
    <p:extLst>
      <p:ext uri="{BB962C8B-B14F-4D97-AF65-F5344CB8AC3E}">
        <p14:creationId xmlns:p14="http://schemas.microsoft.com/office/powerpoint/2010/main" val="276191516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Good Practice - Locking Devices</a:t>
            </a:r>
            <a:br>
              <a:rPr lang="en-GB" dirty="0"/>
            </a:br>
            <a:endParaRPr lang="en-GB" dirty="0"/>
          </a:p>
        </p:txBody>
      </p:sp>
      <p:sp>
        <p:nvSpPr>
          <p:cNvPr id="3" name="Content Placeholder 2"/>
          <p:cNvSpPr>
            <a:spLocks noGrp="1"/>
          </p:cNvSpPr>
          <p:nvPr>
            <p:ph idx="1"/>
          </p:nvPr>
        </p:nvSpPr>
        <p:spPr/>
        <p:txBody>
          <a:bodyPr>
            <a:normAutofit fontScale="92500"/>
          </a:bodyPr>
          <a:lstStyle/>
          <a:p>
            <a:pPr>
              <a:spcAft>
                <a:spcPts val="500"/>
              </a:spcAft>
            </a:pPr>
            <a:r>
              <a:rPr lang="en-GB" dirty="0" smtClean="0"/>
              <a:t>Lock </a:t>
            </a:r>
            <a:r>
              <a:rPr lang="en-GB" dirty="0"/>
              <a:t>your device as soon as you stop using it. </a:t>
            </a:r>
            <a:endParaRPr lang="en-GB" dirty="0" smtClean="0"/>
          </a:p>
          <a:p>
            <a:pPr>
              <a:spcAft>
                <a:spcPts val="500"/>
              </a:spcAft>
            </a:pPr>
            <a:r>
              <a:rPr lang="en-GB" dirty="0" smtClean="0"/>
              <a:t>Set passcodes on mobile </a:t>
            </a:r>
            <a:r>
              <a:rPr lang="en-GB" dirty="0"/>
              <a:t>phones, laptops, PCs and </a:t>
            </a:r>
            <a:r>
              <a:rPr lang="en-GB" dirty="0" smtClean="0"/>
              <a:t>tablets. </a:t>
            </a:r>
          </a:p>
          <a:p>
            <a:pPr>
              <a:spcAft>
                <a:spcPts val="500"/>
              </a:spcAft>
            </a:pPr>
            <a:r>
              <a:rPr lang="en-GB" dirty="0" smtClean="0"/>
              <a:t>If </a:t>
            </a:r>
            <a:r>
              <a:rPr lang="en-GB" dirty="0"/>
              <a:t>you see a colleague's device open and unlocked, lock it for them and gently remind them to do so in future.</a:t>
            </a:r>
          </a:p>
          <a:p>
            <a:pPr>
              <a:spcAft>
                <a:spcPts val="500"/>
              </a:spcAft>
            </a:pPr>
            <a:r>
              <a:rPr lang="en-GB" dirty="0" smtClean="0"/>
              <a:t>On corporate </a:t>
            </a:r>
            <a:r>
              <a:rPr lang="en-GB" dirty="0"/>
              <a:t>mobile devices - activate the lock </a:t>
            </a:r>
            <a:r>
              <a:rPr lang="en-GB" dirty="0" smtClean="0"/>
              <a:t>function.</a:t>
            </a:r>
            <a:endParaRPr lang="en-GB" dirty="0"/>
          </a:p>
          <a:p>
            <a:pPr>
              <a:spcAft>
                <a:spcPts val="500"/>
              </a:spcAft>
            </a:pPr>
            <a:r>
              <a:rPr lang="en-GB" b="1" dirty="0"/>
              <a:t>Tip:</a:t>
            </a:r>
            <a:r>
              <a:rPr lang="en-GB" dirty="0"/>
              <a:t> select the Windows Key + L on your keyboard to quickly lock your laptop or PC.</a:t>
            </a:r>
          </a:p>
          <a:p>
            <a:endParaRPr lang="en-GB" dirty="0"/>
          </a:p>
        </p:txBody>
      </p:sp>
      <p:sp>
        <p:nvSpPr>
          <p:cNvPr id="4" name="Slide Number Placeholder 3"/>
          <p:cNvSpPr>
            <a:spLocks noGrp="1"/>
          </p:cNvSpPr>
          <p:nvPr>
            <p:ph type="sldNum" sz="quarter" idx="12"/>
          </p:nvPr>
        </p:nvSpPr>
        <p:spPr/>
        <p:txBody>
          <a:bodyPr/>
          <a:lstStyle/>
          <a:p>
            <a:fld id="{4F2E129E-16B7-480B-972E-C025DBFD1D53}" type="slidenum">
              <a:rPr lang="en-GB" smtClean="0"/>
              <a:pPr/>
              <a:t>38</a:t>
            </a:fld>
            <a:endParaRPr lang="en-GB" dirty="0"/>
          </a:p>
        </p:txBody>
      </p:sp>
    </p:spTree>
    <p:extLst>
      <p:ext uri="{BB962C8B-B14F-4D97-AF65-F5344CB8AC3E}">
        <p14:creationId xmlns:p14="http://schemas.microsoft.com/office/powerpoint/2010/main" val="328372618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Good practice - Untrusted websites</a:t>
            </a:r>
            <a:br>
              <a:rPr lang="en-GB" dirty="0"/>
            </a:br>
            <a:endParaRPr lang="en-GB" dirty="0"/>
          </a:p>
        </p:txBody>
      </p:sp>
      <p:sp>
        <p:nvSpPr>
          <p:cNvPr id="3" name="Content Placeholder 2"/>
          <p:cNvSpPr>
            <a:spLocks noGrp="1"/>
          </p:cNvSpPr>
          <p:nvPr>
            <p:ph idx="1"/>
          </p:nvPr>
        </p:nvSpPr>
        <p:spPr/>
        <p:txBody>
          <a:bodyPr/>
          <a:lstStyle/>
          <a:p>
            <a:pPr>
              <a:spcAft>
                <a:spcPts val="500"/>
              </a:spcAft>
            </a:pPr>
            <a:r>
              <a:rPr lang="en-GB" dirty="0"/>
              <a:t>Be vigilant when you visit a website that is declared "untrusted".</a:t>
            </a:r>
          </a:p>
          <a:p>
            <a:pPr>
              <a:spcAft>
                <a:spcPts val="500"/>
              </a:spcAft>
            </a:pPr>
            <a:r>
              <a:rPr lang="en-GB" dirty="0"/>
              <a:t>If a web browser states that you are about to enter an untrusted site, be very careful – it could be a fake phishing website that has been made to look genuine.</a:t>
            </a:r>
          </a:p>
          <a:p>
            <a:pPr>
              <a:spcAft>
                <a:spcPts val="500"/>
              </a:spcAft>
            </a:pPr>
            <a:r>
              <a:rPr lang="en-GB" dirty="0"/>
              <a:t>A browser may display a red padlock or a warning message stating </a:t>
            </a:r>
            <a:r>
              <a:rPr lang="en-GB" dirty="0" smtClean="0"/>
              <a:t>“Your </a:t>
            </a:r>
            <a:r>
              <a:rPr lang="en-GB" dirty="0"/>
              <a:t>connection is not </a:t>
            </a:r>
            <a:r>
              <a:rPr lang="en-GB" dirty="0" smtClean="0"/>
              <a:t>private”.</a:t>
            </a:r>
            <a:endParaRPr lang="en-GB" dirty="0"/>
          </a:p>
          <a:p>
            <a:endParaRPr lang="en-GB" dirty="0"/>
          </a:p>
        </p:txBody>
      </p:sp>
      <p:sp>
        <p:nvSpPr>
          <p:cNvPr id="4" name="Slide Number Placeholder 3"/>
          <p:cNvSpPr>
            <a:spLocks noGrp="1"/>
          </p:cNvSpPr>
          <p:nvPr>
            <p:ph type="sldNum" sz="quarter" idx="12"/>
          </p:nvPr>
        </p:nvSpPr>
        <p:spPr/>
        <p:txBody>
          <a:bodyPr/>
          <a:lstStyle/>
          <a:p>
            <a:fld id="{4F2E129E-16B7-480B-972E-C025DBFD1D53}" type="slidenum">
              <a:rPr lang="en-GB" smtClean="0"/>
              <a:pPr/>
              <a:t>39</a:t>
            </a:fld>
            <a:endParaRPr lang="en-GB" dirty="0"/>
          </a:p>
        </p:txBody>
      </p:sp>
    </p:spTree>
    <p:extLst>
      <p:ext uri="{BB962C8B-B14F-4D97-AF65-F5344CB8AC3E}">
        <p14:creationId xmlns:p14="http://schemas.microsoft.com/office/powerpoint/2010/main" val="32146566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Comprehensive good practice</a:t>
            </a:r>
            <a:endParaRPr lang="en-GB" dirty="0"/>
          </a:p>
        </p:txBody>
      </p:sp>
      <p:sp>
        <p:nvSpPr>
          <p:cNvPr id="3" name="Content Placeholder 2"/>
          <p:cNvSpPr>
            <a:spLocks noGrp="1"/>
          </p:cNvSpPr>
          <p:nvPr>
            <p:ph idx="1"/>
          </p:nvPr>
        </p:nvSpPr>
        <p:spPr>
          <a:xfrm>
            <a:off x="720000" y="1080000"/>
            <a:ext cx="3924008" cy="3435966"/>
          </a:xfrm>
        </p:spPr>
        <p:txBody>
          <a:bodyPr>
            <a:normAutofit fontScale="85000" lnSpcReduction="10000"/>
          </a:bodyPr>
          <a:lstStyle/>
          <a:p>
            <a:pPr lvl="0">
              <a:lnSpc>
                <a:spcPts val="2400"/>
              </a:lnSpc>
              <a:spcBef>
                <a:spcPts val="500"/>
              </a:spcBef>
              <a:spcAft>
                <a:spcPts val="500"/>
              </a:spcAft>
            </a:pPr>
            <a:r>
              <a:rPr lang="en-GB" b="1" dirty="0"/>
              <a:t>Confidentiality</a:t>
            </a:r>
            <a:r>
              <a:rPr lang="en-GB" dirty="0"/>
              <a:t> is </a:t>
            </a:r>
            <a:r>
              <a:rPr lang="en-GB" dirty="0" smtClean="0"/>
              <a:t>ensuring </a:t>
            </a:r>
            <a:r>
              <a:rPr lang="en-GB" dirty="0"/>
              <a:t>information </a:t>
            </a:r>
            <a:r>
              <a:rPr lang="en-GB" dirty="0" smtClean="0"/>
              <a:t>given in confidence is </a:t>
            </a:r>
            <a:r>
              <a:rPr lang="en-GB" dirty="0"/>
              <a:t>only accessible to those with a proven need to see it</a:t>
            </a:r>
            <a:r>
              <a:rPr lang="en-GB" dirty="0" smtClean="0"/>
              <a:t>.</a:t>
            </a:r>
          </a:p>
          <a:p>
            <a:pPr lvl="0">
              <a:lnSpc>
                <a:spcPts val="2400"/>
              </a:lnSpc>
              <a:spcBef>
                <a:spcPts val="500"/>
              </a:spcBef>
              <a:spcAft>
                <a:spcPts val="500"/>
              </a:spcAft>
            </a:pPr>
            <a:r>
              <a:rPr lang="en-GB" b="1" dirty="0"/>
              <a:t>Integrity</a:t>
            </a:r>
            <a:r>
              <a:rPr lang="en-GB" dirty="0"/>
              <a:t> is about information stored in a database being consistent and un-modified</a:t>
            </a:r>
            <a:r>
              <a:rPr lang="en-GB" dirty="0" smtClean="0"/>
              <a:t>.</a:t>
            </a:r>
          </a:p>
          <a:p>
            <a:pPr lvl="0">
              <a:lnSpc>
                <a:spcPts val="2400"/>
              </a:lnSpc>
              <a:spcBef>
                <a:spcPts val="500"/>
              </a:spcBef>
              <a:spcAft>
                <a:spcPts val="500"/>
              </a:spcAft>
            </a:pPr>
            <a:r>
              <a:rPr lang="en-GB" b="1" dirty="0"/>
              <a:t>Availability</a:t>
            </a:r>
            <a:r>
              <a:rPr lang="en-GB" dirty="0"/>
              <a:t> is about information being there when it’s needed to support care. </a:t>
            </a:r>
            <a:r>
              <a:rPr lang="en-GB" dirty="0" smtClean="0"/>
              <a:t> </a:t>
            </a:r>
            <a:endParaRPr lang="en-GB" dirty="0"/>
          </a:p>
        </p:txBody>
      </p:sp>
      <p:sp>
        <p:nvSpPr>
          <p:cNvPr id="4" name="Slide Number Placeholder 3"/>
          <p:cNvSpPr>
            <a:spLocks noGrp="1"/>
          </p:cNvSpPr>
          <p:nvPr>
            <p:ph type="sldNum" sz="quarter" idx="12"/>
          </p:nvPr>
        </p:nvSpPr>
        <p:spPr/>
        <p:txBody>
          <a:bodyPr/>
          <a:lstStyle/>
          <a:p>
            <a:fld id="{4F2E129E-16B7-480B-972E-C025DBFD1D53}" type="slidenum">
              <a:rPr lang="en-GB" smtClean="0"/>
              <a:pPr/>
              <a:t>4</a:t>
            </a:fld>
            <a:endParaRPr lang="en-GB"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1203598"/>
            <a:ext cx="3511550" cy="3090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096679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Good practice - Mobile devices</a:t>
            </a:r>
          </a:p>
        </p:txBody>
      </p:sp>
      <p:sp>
        <p:nvSpPr>
          <p:cNvPr id="4" name="Slide Number Placeholder 3"/>
          <p:cNvSpPr>
            <a:spLocks noGrp="1"/>
          </p:cNvSpPr>
          <p:nvPr>
            <p:ph type="sldNum" sz="quarter" idx="12"/>
          </p:nvPr>
        </p:nvSpPr>
        <p:spPr/>
        <p:txBody>
          <a:bodyPr/>
          <a:lstStyle/>
          <a:p>
            <a:fld id="{4F2E129E-16B7-480B-972E-C025DBFD1D53}" type="slidenum">
              <a:rPr lang="en-GB" smtClean="0"/>
              <a:pPr/>
              <a:t>40</a:t>
            </a:fld>
            <a:endParaRPr lang="en-GB" dirty="0"/>
          </a:p>
        </p:txBody>
      </p:sp>
      <p:pic>
        <p:nvPicPr>
          <p:cNvPr id="5" name="Content Placeholder 4"/>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a:xfrm>
            <a:off x="6804248" y="987574"/>
            <a:ext cx="1760984" cy="1486371"/>
          </a:xfrm>
          <a:prstGeom prst="rect">
            <a:avLst/>
          </a:prstGeom>
        </p:spPr>
      </p:pic>
      <p:sp>
        <p:nvSpPr>
          <p:cNvPr id="6" name="TextBox 5"/>
          <p:cNvSpPr txBox="1"/>
          <p:nvPr/>
        </p:nvSpPr>
        <p:spPr>
          <a:xfrm>
            <a:off x="251520" y="915566"/>
            <a:ext cx="6552728" cy="4360168"/>
          </a:xfrm>
          <a:prstGeom prst="rect">
            <a:avLst/>
          </a:prstGeom>
          <a:noFill/>
        </p:spPr>
        <p:txBody>
          <a:bodyPr wrap="square" rtlCol="0">
            <a:spAutoFit/>
          </a:bodyPr>
          <a:lstStyle/>
          <a:p>
            <a:r>
              <a:rPr lang="en-GB" sz="1600" b="1" dirty="0" smtClean="0"/>
              <a:t>Digital Dos</a:t>
            </a:r>
          </a:p>
          <a:p>
            <a:pPr marL="285750" indent="-285750">
              <a:spcBef>
                <a:spcPts val="300"/>
              </a:spcBef>
              <a:spcAft>
                <a:spcPts val="500"/>
              </a:spcAft>
              <a:buFont typeface="Arial" panose="020B0604020202020204" pitchFamily="34" charset="0"/>
              <a:buChar char="•"/>
            </a:pPr>
            <a:r>
              <a:rPr lang="en-GB" sz="1600" dirty="0" smtClean="0"/>
              <a:t>Read</a:t>
            </a:r>
            <a:r>
              <a:rPr lang="en-GB" sz="1600" dirty="0"/>
              <a:t>, understand and comply with </a:t>
            </a:r>
            <a:r>
              <a:rPr lang="en-GB" sz="1600" dirty="0" smtClean="0"/>
              <a:t>Trust procedures.</a:t>
            </a:r>
            <a:endParaRPr lang="en-GB" sz="1600" dirty="0"/>
          </a:p>
          <a:p>
            <a:pPr marL="285750" indent="-285750">
              <a:spcBef>
                <a:spcPts val="300"/>
              </a:spcBef>
              <a:spcAft>
                <a:spcPts val="500"/>
              </a:spcAft>
              <a:buFont typeface="Arial" panose="020B0604020202020204" pitchFamily="34" charset="0"/>
              <a:buChar char="•"/>
            </a:pPr>
            <a:r>
              <a:rPr lang="en-GB" sz="1600" dirty="0" smtClean="0"/>
              <a:t>Seek </a:t>
            </a:r>
            <a:r>
              <a:rPr lang="en-GB" sz="1600" dirty="0"/>
              <a:t>advice from your line manager if any aspects of the </a:t>
            </a:r>
            <a:r>
              <a:rPr lang="en-GB" sz="1600" dirty="0" smtClean="0"/>
              <a:t> </a:t>
            </a:r>
            <a:r>
              <a:rPr lang="en-GB" sz="1600" dirty="0"/>
              <a:t>procedures are unclear.</a:t>
            </a:r>
          </a:p>
          <a:p>
            <a:pPr marL="285750" indent="-285750">
              <a:spcBef>
                <a:spcPts val="300"/>
              </a:spcBef>
              <a:spcAft>
                <a:spcPts val="500"/>
              </a:spcAft>
              <a:buFont typeface="Arial" panose="020B0604020202020204" pitchFamily="34" charset="0"/>
              <a:buChar char="•"/>
            </a:pPr>
            <a:r>
              <a:rPr lang="en-GB" sz="1600" dirty="0" smtClean="0"/>
              <a:t>Store </a:t>
            </a:r>
            <a:r>
              <a:rPr lang="en-GB" sz="1600" dirty="0"/>
              <a:t>your digital assets securely when not in use.</a:t>
            </a:r>
          </a:p>
          <a:p>
            <a:pPr marL="285750" indent="-285750">
              <a:spcBef>
                <a:spcPts val="300"/>
              </a:spcBef>
              <a:spcAft>
                <a:spcPts val="500"/>
              </a:spcAft>
              <a:buFont typeface="Arial" panose="020B0604020202020204" pitchFamily="34" charset="0"/>
              <a:buChar char="•"/>
            </a:pPr>
            <a:r>
              <a:rPr lang="en-GB" sz="1600" dirty="0" smtClean="0"/>
              <a:t>Update </a:t>
            </a:r>
            <a:r>
              <a:rPr lang="en-GB" sz="1600" dirty="0"/>
              <a:t>antivirus software if your digital asset prompts you to do so.</a:t>
            </a:r>
          </a:p>
          <a:p>
            <a:pPr marL="285750" indent="-285750">
              <a:spcBef>
                <a:spcPts val="300"/>
              </a:spcBef>
              <a:spcAft>
                <a:spcPts val="500"/>
              </a:spcAft>
              <a:buFont typeface="Arial" panose="020B0604020202020204" pitchFamily="34" charset="0"/>
              <a:buChar char="•"/>
            </a:pPr>
            <a:r>
              <a:rPr lang="en-GB" sz="1600" dirty="0" smtClean="0"/>
              <a:t>Keep regular </a:t>
            </a:r>
            <a:r>
              <a:rPr lang="en-GB" sz="1600" dirty="0"/>
              <a:t>backups of the data stored on digital assets – store appropriately, according to </a:t>
            </a:r>
            <a:r>
              <a:rPr lang="en-GB" sz="1600" dirty="0" smtClean="0"/>
              <a:t>Trust procedures.</a:t>
            </a:r>
            <a:endParaRPr lang="en-GB" sz="1600" dirty="0"/>
          </a:p>
          <a:p>
            <a:pPr marL="285750" indent="-285750">
              <a:spcBef>
                <a:spcPts val="300"/>
              </a:spcBef>
              <a:spcAft>
                <a:spcPts val="500"/>
              </a:spcAft>
              <a:buFont typeface="Arial" panose="020B0604020202020204" pitchFamily="34" charset="0"/>
              <a:buChar char="•"/>
            </a:pPr>
            <a:r>
              <a:rPr lang="en-GB" sz="1600" dirty="0" smtClean="0"/>
              <a:t>Report any </a:t>
            </a:r>
            <a:r>
              <a:rPr lang="en-GB" sz="1600" dirty="0"/>
              <a:t>lost or stolen digital asset to the police </a:t>
            </a:r>
            <a:r>
              <a:rPr lang="en-GB" sz="1600" dirty="0" smtClean="0"/>
              <a:t>immediately.</a:t>
            </a:r>
          </a:p>
          <a:p>
            <a:pPr marL="285750" indent="-285750">
              <a:spcBef>
                <a:spcPts val="300"/>
              </a:spcBef>
              <a:spcAft>
                <a:spcPts val="500"/>
              </a:spcAft>
              <a:buFont typeface="Arial" panose="020B0604020202020204" pitchFamily="34" charset="0"/>
              <a:buChar char="•"/>
            </a:pPr>
            <a:r>
              <a:rPr lang="en-GB" sz="1600" dirty="0" smtClean="0"/>
              <a:t>Report incidents on </a:t>
            </a:r>
            <a:r>
              <a:rPr lang="en-GB" sz="1600" dirty="0" err="1" smtClean="0"/>
              <a:t>Datix</a:t>
            </a:r>
            <a:r>
              <a:rPr lang="en-GB" sz="1600" dirty="0" smtClean="0"/>
              <a:t>.</a:t>
            </a:r>
            <a:endParaRPr lang="en-GB" sz="1600" dirty="0"/>
          </a:p>
          <a:p>
            <a:pPr marL="285750" indent="-285750">
              <a:spcBef>
                <a:spcPts val="300"/>
              </a:spcBef>
              <a:spcAft>
                <a:spcPts val="500"/>
              </a:spcAft>
              <a:buFont typeface="Arial" panose="020B0604020202020204" pitchFamily="34" charset="0"/>
              <a:buChar char="•"/>
            </a:pPr>
            <a:r>
              <a:rPr lang="en-GB" sz="1600" dirty="0" smtClean="0"/>
              <a:t>Ensure </a:t>
            </a:r>
            <a:r>
              <a:rPr lang="en-GB" sz="1600" dirty="0"/>
              <a:t>that digital assets and passes are handed back if you are leaving the organisation.</a:t>
            </a:r>
          </a:p>
          <a:p>
            <a:endParaRPr lang="en-GB" sz="1600" dirty="0" smtClean="0"/>
          </a:p>
          <a:p>
            <a:endParaRPr lang="en-GB" sz="1600" dirty="0"/>
          </a:p>
        </p:txBody>
      </p:sp>
    </p:spTree>
    <p:extLst>
      <p:ext uri="{BB962C8B-B14F-4D97-AF65-F5344CB8AC3E}">
        <p14:creationId xmlns:p14="http://schemas.microsoft.com/office/powerpoint/2010/main" val="264231366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Good practice - Mobile devices</a:t>
            </a:r>
          </a:p>
        </p:txBody>
      </p:sp>
      <p:sp>
        <p:nvSpPr>
          <p:cNvPr id="4" name="Slide Number Placeholder 3"/>
          <p:cNvSpPr>
            <a:spLocks noGrp="1"/>
          </p:cNvSpPr>
          <p:nvPr>
            <p:ph type="sldNum" sz="quarter" idx="12"/>
          </p:nvPr>
        </p:nvSpPr>
        <p:spPr/>
        <p:txBody>
          <a:bodyPr/>
          <a:lstStyle/>
          <a:p>
            <a:fld id="{4F2E129E-16B7-480B-972E-C025DBFD1D53}" type="slidenum">
              <a:rPr lang="en-GB" smtClean="0"/>
              <a:pPr/>
              <a:t>41</a:t>
            </a:fld>
            <a:endParaRPr lang="en-GB" dirty="0"/>
          </a:p>
        </p:txBody>
      </p:sp>
      <p:pic>
        <p:nvPicPr>
          <p:cNvPr id="5" name="Content Placeholder 4"/>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a:xfrm>
            <a:off x="395536" y="1059583"/>
            <a:ext cx="1872208" cy="1440160"/>
          </a:xfrm>
          <a:prstGeom prst="rect">
            <a:avLst/>
          </a:prstGeom>
        </p:spPr>
      </p:pic>
      <p:sp>
        <p:nvSpPr>
          <p:cNvPr id="6" name="TextBox 5"/>
          <p:cNvSpPr txBox="1"/>
          <p:nvPr/>
        </p:nvSpPr>
        <p:spPr>
          <a:xfrm>
            <a:off x="2483768" y="987574"/>
            <a:ext cx="6408712" cy="3993401"/>
          </a:xfrm>
          <a:prstGeom prst="rect">
            <a:avLst/>
          </a:prstGeom>
          <a:noFill/>
        </p:spPr>
        <p:txBody>
          <a:bodyPr wrap="square" rtlCol="0">
            <a:spAutoFit/>
          </a:bodyPr>
          <a:lstStyle/>
          <a:p>
            <a:r>
              <a:rPr lang="en-GB" sz="1500" b="1" dirty="0" smtClean="0"/>
              <a:t>Digital Don’ts</a:t>
            </a:r>
          </a:p>
          <a:p>
            <a:pPr marL="285750" indent="-285750">
              <a:spcBef>
                <a:spcPts val="300"/>
              </a:spcBef>
              <a:spcAft>
                <a:spcPts val="300"/>
              </a:spcAft>
              <a:buFont typeface="Arial" panose="020B0604020202020204" pitchFamily="34" charset="0"/>
              <a:buChar char="•"/>
            </a:pPr>
            <a:r>
              <a:rPr lang="en-GB" sz="1400" dirty="0"/>
              <a:t>Don’t use your own device for business purposes unless </a:t>
            </a:r>
            <a:r>
              <a:rPr lang="en-GB" sz="1400" dirty="0" smtClean="0"/>
              <a:t>authorised</a:t>
            </a:r>
            <a:r>
              <a:rPr lang="en-GB" sz="1400" dirty="0"/>
              <a:t>.</a:t>
            </a:r>
          </a:p>
          <a:p>
            <a:pPr marL="285750" indent="-285750">
              <a:spcBef>
                <a:spcPts val="300"/>
              </a:spcBef>
              <a:spcAft>
                <a:spcPts val="300"/>
              </a:spcAft>
              <a:buFont typeface="Arial" panose="020B0604020202020204" pitchFamily="34" charset="0"/>
              <a:buChar char="•"/>
            </a:pPr>
            <a:r>
              <a:rPr lang="en-GB" sz="1400" dirty="0"/>
              <a:t>Don’t use work-provided digital assets for personal use </a:t>
            </a:r>
            <a:r>
              <a:rPr lang="en-GB" sz="1400" dirty="0" smtClean="0"/>
              <a:t>unless authorised.</a:t>
            </a:r>
            <a:endParaRPr lang="en-GB" sz="1400" dirty="0"/>
          </a:p>
          <a:p>
            <a:pPr marL="285750" indent="-285750">
              <a:spcBef>
                <a:spcPts val="300"/>
              </a:spcBef>
              <a:spcAft>
                <a:spcPts val="300"/>
              </a:spcAft>
              <a:buFont typeface="Arial" panose="020B0604020202020204" pitchFamily="34" charset="0"/>
              <a:buChar char="•"/>
            </a:pPr>
            <a:r>
              <a:rPr lang="en-GB" sz="1400" dirty="0"/>
              <a:t>Don’t connect your work-provided digital asset to unknown or untrusted networks – for example, public Wi-Fi hotspots.</a:t>
            </a:r>
          </a:p>
          <a:p>
            <a:pPr marL="285750" indent="-285750">
              <a:spcBef>
                <a:spcPts val="300"/>
              </a:spcBef>
              <a:spcAft>
                <a:spcPts val="300"/>
              </a:spcAft>
              <a:buFont typeface="Arial" panose="020B0604020202020204" pitchFamily="34" charset="0"/>
              <a:buChar char="•"/>
            </a:pPr>
            <a:r>
              <a:rPr lang="en-GB" sz="1400" dirty="0"/>
              <a:t>Don’t allow unauthorised personnel, friends or relatives to use your work-provided digital assets.</a:t>
            </a:r>
          </a:p>
          <a:p>
            <a:pPr marL="285750" indent="-285750">
              <a:spcBef>
                <a:spcPts val="300"/>
              </a:spcBef>
              <a:spcAft>
                <a:spcPts val="300"/>
              </a:spcAft>
              <a:buFont typeface="Arial" panose="020B0604020202020204" pitchFamily="34" charset="0"/>
              <a:buChar char="•"/>
            </a:pPr>
            <a:r>
              <a:rPr lang="en-GB" sz="1400" dirty="0"/>
              <a:t>Don’t attach unauthorised equipment of any kind to your work-provided digital asset, computer or network.</a:t>
            </a:r>
          </a:p>
          <a:p>
            <a:pPr marL="285750" indent="-285750">
              <a:spcBef>
                <a:spcPts val="300"/>
              </a:spcBef>
              <a:spcAft>
                <a:spcPts val="300"/>
              </a:spcAft>
              <a:buFont typeface="Arial" panose="020B0604020202020204" pitchFamily="34" charset="0"/>
              <a:buChar char="•"/>
            </a:pPr>
            <a:r>
              <a:rPr lang="en-GB" sz="1400" dirty="0"/>
              <a:t>Don’t remove or copy personal information, including digital information (such as by email, on a USB stick), off site without authorisation.</a:t>
            </a:r>
          </a:p>
          <a:p>
            <a:pPr marL="285750" indent="-285750">
              <a:spcBef>
                <a:spcPts val="300"/>
              </a:spcBef>
              <a:spcAft>
                <a:spcPts val="300"/>
              </a:spcAft>
              <a:buFont typeface="Arial" panose="020B0604020202020204" pitchFamily="34" charset="0"/>
              <a:buChar char="•"/>
            </a:pPr>
            <a:r>
              <a:rPr lang="en-GB" sz="1400" dirty="0"/>
              <a:t>Don’t leave digital assets where a thief can easily </a:t>
            </a:r>
            <a:r>
              <a:rPr lang="en-GB" sz="1400" dirty="0" smtClean="0"/>
              <a:t>steal.</a:t>
            </a:r>
          </a:p>
          <a:p>
            <a:pPr marL="285750" indent="-285750">
              <a:spcBef>
                <a:spcPts val="300"/>
              </a:spcBef>
              <a:spcAft>
                <a:spcPts val="300"/>
              </a:spcAft>
              <a:buFont typeface="Arial" panose="020B0604020202020204" pitchFamily="34" charset="0"/>
              <a:buChar char="•"/>
            </a:pPr>
            <a:r>
              <a:rPr lang="en-GB" sz="1400" dirty="0" smtClean="0"/>
              <a:t>Don’t </a:t>
            </a:r>
            <a:r>
              <a:rPr lang="en-GB" sz="1400" dirty="0"/>
              <a:t>install unauthorised software or download software or data from the internet.</a:t>
            </a:r>
          </a:p>
          <a:p>
            <a:pPr marL="285750" indent="-285750">
              <a:spcBef>
                <a:spcPts val="300"/>
              </a:spcBef>
              <a:spcAft>
                <a:spcPts val="300"/>
              </a:spcAft>
              <a:buFont typeface="Arial" panose="020B0604020202020204" pitchFamily="34" charset="0"/>
              <a:buChar char="•"/>
            </a:pPr>
            <a:r>
              <a:rPr lang="en-GB" sz="1400" dirty="0"/>
              <a:t>Don’t disable the antivirus protection </a:t>
            </a:r>
            <a:r>
              <a:rPr lang="en-GB" sz="1400" dirty="0" smtClean="0"/>
              <a:t>software.</a:t>
            </a:r>
            <a:endParaRPr lang="en-GB" sz="1400" dirty="0"/>
          </a:p>
        </p:txBody>
      </p:sp>
    </p:spTree>
    <p:extLst>
      <p:ext uri="{BB962C8B-B14F-4D97-AF65-F5344CB8AC3E}">
        <p14:creationId xmlns:p14="http://schemas.microsoft.com/office/powerpoint/2010/main" val="163730910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a:t>Good practice - Disposal of confidential information</a:t>
            </a:r>
          </a:p>
        </p:txBody>
      </p:sp>
      <p:sp>
        <p:nvSpPr>
          <p:cNvPr id="3" name="Content Placeholder 2"/>
          <p:cNvSpPr>
            <a:spLocks noGrp="1"/>
          </p:cNvSpPr>
          <p:nvPr>
            <p:ph idx="1"/>
          </p:nvPr>
        </p:nvSpPr>
        <p:spPr>
          <a:xfrm>
            <a:off x="720000" y="1080000"/>
            <a:ext cx="3275936" cy="3435966"/>
          </a:xfrm>
        </p:spPr>
        <p:txBody>
          <a:bodyPr>
            <a:noAutofit/>
          </a:bodyPr>
          <a:lstStyle/>
          <a:p>
            <a:pPr>
              <a:lnSpc>
                <a:spcPts val="1680"/>
              </a:lnSpc>
            </a:pPr>
            <a:r>
              <a:rPr lang="en-GB" sz="1400" dirty="0" smtClean="0">
                <a:solidFill>
                  <a:schemeClr val="tx1"/>
                </a:solidFill>
              </a:rPr>
              <a:t>Much </a:t>
            </a:r>
            <a:r>
              <a:rPr lang="en-GB" sz="1400" dirty="0">
                <a:solidFill>
                  <a:schemeClr val="tx1"/>
                </a:solidFill>
              </a:rPr>
              <a:t>of the data that health and care organisations create and use is classed as Official in the eyes of the government. </a:t>
            </a:r>
            <a:r>
              <a:rPr lang="en-GB" sz="1400" dirty="0" smtClean="0">
                <a:solidFill>
                  <a:schemeClr val="tx1"/>
                </a:solidFill>
              </a:rPr>
              <a:t> </a:t>
            </a:r>
          </a:p>
          <a:p>
            <a:pPr>
              <a:lnSpc>
                <a:spcPts val="1680"/>
              </a:lnSpc>
              <a:spcBef>
                <a:spcPts val="600"/>
              </a:spcBef>
            </a:pPr>
            <a:r>
              <a:rPr lang="en-GB" sz="1400" b="1" dirty="0" smtClean="0">
                <a:solidFill>
                  <a:schemeClr val="tx1"/>
                </a:solidFill>
              </a:rPr>
              <a:t>OFFICIAL</a:t>
            </a:r>
            <a:r>
              <a:rPr lang="en-GB" sz="1400" dirty="0" smtClean="0">
                <a:solidFill>
                  <a:schemeClr val="tx1"/>
                </a:solidFill>
              </a:rPr>
              <a:t> </a:t>
            </a:r>
            <a:r>
              <a:rPr lang="en-GB" sz="1400" dirty="0">
                <a:solidFill>
                  <a:schemeClr val="tx1"/>
                </a:solidFill>
              </a:rPr>
              <a:t>- Government </a:t>
            </a:r>
            <a:r>
              <a:rPr lang="en-GB" sz="1400" dirty="0" smtClean="0">
                <a:solidFill>
                  <a:schemeClr val="tx1"/>
                </a:solidFill>
              </a:rPr>
              <a:t>Definition: The </a:t>
            </a:r>
            <a:r>
              <a:rPr lang="en-GB" sz="1400" dirty="0">
                <a:solidFill>
                  <a:schemeClr val="tx1"/>
                </a:solidFill>
              </a:rPr>
              <a:t>majority of information that is created or processed by the public sector: This includes routine business operations and services, some of which could have damaging consequences if lost, stolen or published in the media. </a:t>
            </a:r>
            <a:endParaRPr lang="en-GB" sz="1400" dirty="0" smtClean="0"/>
          </a:p>
          <a:p>
            <a:pPr>
              <a:lnSpc>
                <a:spcPts val="1680"/>
              </a:lnSpc>
              <a:spcBef>
                <a:spcPts val="600"/>
              </a:spcBef>
            </a:pPr>
            <a:r>
              <a:rPr lang="en-US" sz="1400" dirty="0" smtClean="0">
                <a:solidFill>
                  <a:schemeClr val="tx1"/>
                </a:solidFill>
              </a:rPr>
              <a:t>Follow your Trust processes </a:t>
            </a:r>
            <a:r>
              <a:rPr lang="en-US" sz="1400" dirty="0">
                <a:solidFill>
                  <a:schemeClr val="tx1"/>
                </a:solidFill>
              </a:rPr>
              <a:t>for </a:t>
            </a:r>
            <a:r>
              <a:rPr lang="en-US" sz="1400" dirty="0" smtClean="0">
                <a:solidFill>
                  <a:schemeClr val="tx1"/>
                </a:solidFill>
              </a:rPr>
              <a:t>secure disposal.</a:t>
            </a:r>
            <a:endParaRPr lang="en-GB" sz="1400" dirty="0">
              <a:solidFill>
                <a:schemeClr val="tx1"/>
              </a:solidFill>
            </a:endParaRPr>
          </a:p>
        </p:txBody>
      </p:sp>
      <p:sp>
        <p:nvSpPr>
          <p:cNvPr id="4" name="Slide Number Placeholder 3"/>
          <p:cNvSpPr>
            <a:spLocks noGrp="1"/>
          </p:cNvSpPr>
          <p:nvPr>
            <p:ph type="sldNum" sz="quarter" idx="12"/>
          </p:nvPr>
        </p:nvSpPr>
        <p:spPr/>
        <p:txBody>
          <a:bodyPr/>
          <a:lstStyle/>
          <a:p>
            <a:fld id="{4F2E129E-16B7-480B-972E-C025DBFD1D53}" type="slidenum">
              <a:rPr lang="en-GB" smtClean="0"/>
              <a:pPr/>
              <a:t>42</a:t>
            </a:fld>
            <a:endParaRPr lang="en-GB" dirty="0"/>
          </a:p>
        </p:txBody>
      </p:sp>
      <p:sp>
        <p:nvSpPr>
          <p:cNvPr id="8" name="TextBox 7"/>
          <p:cNvSpPr txBox="1"/>
          <p:nvPr/>
        </p:nvSpPr>
        <p:spPr>
          <a:xfrm>
            <a:off x="4319113" y="987574"/>
            <a:ext cx="3960440" cy="3400931"/>
          </a:xfrm>
          <a:prstGeom prst="rect">
            <a:avLst/>
          </a:prstGeom>
          <a:noFill/>
        </p:spPr>
        <p:txBody>
          <a:bodyPr wrap="square" rtlCol="0">
            <a:spAutoFit/>
          </a:bodyPr>
          <a:lstStyle/>
          <a:p>
            <a:pPr>
              <a:spcAft>
                <a:spcPts val="600"/>
              </a:spcAft>
            </a:pPr>
            <a:r>
              <a:rPr lang="en-US" sz="1400" dirty="0"/>
              <a:t>Take special care to securely dispose of</a:t>
            </a:r>
            <a:r>
              <a:rPr lang="en-GB" sz="1400" dirty="0"/>
              <a:t>:  </a:t>
            </a:r>
          </a:p>
          <a:p>
            <a:pPr marL="285750" indent="-285750">
              <a:buFont typeface="Arial" panose="020B0604020202020204" pitchFamily="34" charset="0"/>
              <a:buChar char="–"/>
            </a:pPr>
            <a:r>
              <a:rPr lang="en-GB" sz="1400" dirty="0"/>
              <a:t>Paper records that contain confidential information </a:t>
            </a:r>
          </a:p>
          <a:p>
            <a:pPr marL="285750" indent="-285750">
              <a:buFont typeface="Arial" panose="020B0604020202020204" pitchFamily="34" charset="0"/>
              <a:buChar char="–"/>
            </a:pPr>
            <a:r>
              <a:rPr lang="en-GB" sz="1400" dirty="0"/>
              <a:t>Desktop computers </a:t>
            </a:r>
          </a:p>
          <a:p>
            <a:pPr marL="285750" indent="-285750">
              <a:buFont typeface="Arial" panose="020B0604020202020204" pitchFamily="34" charset="0"/>
              <a:buChar char="–"/>
            </a:pPr>
            <a:r>
              <a:rPr lang="en-GB" sz="1400" dirty="0"/>
              <a:t>Servers</a:t>
            </a:r>
          </a:p>
          <a:p>
            <a:pPr marL="285750" indent="-285750">
              <a:buFont typeface="Arial" panose="020B0604020202020204" pitchFamily="34" charset="0"/>
              <a:buChar char="–"/>
            </a:pPr>
            <a:r>
              <a:rPr lang="en-GB" sz="1400" dirty="0"/>
              <a:t>Multifunction devices (e.g. printers/photocopiers)</a:t>
            </a:r>
          </a:p>
          <a:p>
            <a:pPr marL="285750" indent="-285750">
              <a:buFont typeface="Arial" panose="020B0604020202020204" pitchFamily="34" charset="0"/>
              <a:buChar char="–"/>
            </a:pPr>
            <a:r>
              <a:rPr lang="en-GB" sz="1400" dirty="0"/>
              <a:t>Laptops, tablet computers and electronic notebooks </a:t>
            </a:r>
          </a:p>
          <a:p>
            <a:pPr marL="285750" indent="-285750">
              <a:buFont typeface="Arial" panose="020B0604020202020204" pitchFamily="34" charset="0"/>
              <a:buChar char="–"/>
            </a:pPr>
            <a:r>
              <a:rPr lang="en-GB" sz="1400" dirty="0"/>
              <a:t>Mobile telephones </a:t>
            </a:r>
          </a:p>
          <a:p>
            <a:pPr marL="285750" indent="-285750">
              <a:buFont typeface="Arial" panose="020B0604020202020204" pitchFamily="34" charset="0"/>
              <a:buChar char="–"/>
            </a:pPr>
            <a:r>
              <a:rPr lang="en-GB" sz="1400" dirty="0"/>
              <a:t>Digital recorders</a:t>
            </a:r>
          </a:p>
          <a:p>
            <a:pPr marL="285750" indent="-285750">
              <a:buFont typeface="Arial" panose="020B0604020202020204" pitchFamily="34" charset="0"/>
              <a:buChar char="–"/>
            </a:pPr>
            <a:r>
              <a:rPr lang="en-GB" sz="1400" dirty="0"/>
              <a:t>Cameras </a:t>
            </a:r>
          </a:p>
          <a:p>
            <a:pPr marL="285750" indent="-285750">
              <a:buFont typeface="Arial" panose="020B0604020202020204" pitchFamily="34" charset="0"/>
              <a:buChar char="–"/>
            </a:pPr>
            <a:r>
              <a:rPr lang="en-GB" sz="1400" dirty="0"/>
              <a:t>USB devices  </a:t>
            </a:r>
          </a:p>
          <a:p>
            <a:pPr marL="285750" indent="-285750">
              <a:buFont typeface="Arial" panose="020B0604020202020204" pitchFamily="34" charset="0"/>
              <a:buChar char="–"/>
            </a:pPr>
            <a:r>
              <a:rPr lang="en-GB" sz="1400" dirty="0"/>
              <a:t>DVDs, CDs and other portable devices and removable media.</a:t>
            </a:r>
          </a:p>
        </p:txBody>
      </p:sp>
    </p:spTree>
    <p:extLst>
      <p:ext uri="{BB962C8B-B14F-4D97-AF65-F5344CB8AC3E}">
        <p14:creationId xmlns:p14="http://schemas.microsoft.com/office/powerpoint/2010/main" val="97816806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Good practice - Clear desks</a:t>
            </a:r>
          </a:p>
        </p:txBody>
      </p:sp>
      <p:sp>
        <p:nvSpPr>
          <p:cNvPr id="4" name="Slide Number Placeholder 3"/>
          <p:cNvSpPr>
            <a:spLocks noGrp="1"/>
          </p:cNvSpPr>
          <p:nvPr>
            <p:ph type="sldNum" sz="quarter" idx="12"/>
          </p:nvPr>
        </p:nvSpPr>
        <p:spPr/>
        <p:txBody>
          <a:bodyPr/>
          <a:lstStyle/>
          <a:p>
            <a:fld id="{4F2E129E-16B7-480B-972E-C025DBFD1D53}" type="slidenum">
              <a:rPr lang="en-GB" smtClean="0"/>
              <a:pPr/>
              <a:t>43</a:t>
            </a:fld>
            <a:endParaRPr lang="en-GB" dirty="0"/>
          </a:p>
        </p:txBody>
      </p:sp>
      <p:pic>
        <p:nvPicPr>
          <p:cNvPr id="5" name="Content Placeholder 4" descr="Image result for cluttered desk"/>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156176" y="1275606"/>
            <a:ext cx="2541265" cy="2592288"/>
          </a:xfrm>
          <a:prstGeom prst="rect">
            <a:avLst/>
          </a:prstGeom>
          <a:noFill/>
          <a:extLst/>
        </p:spPr>
      </p:pic>
      <p:sp>
        <p:nvSpPr>
          <p:cNvPr id="6" name="TextBox 5"/>
          <p:cNvSpPr txBox="1"/>
          <p:nvPr/>
        </p:nvSpPr>
        <p:spPr>
          <a:xfrm>
            <a:off x="467544" y="1059582"/>
            <a:ext cx="5832648" cy="3062377"/>
          </a:xfrm>
          <a:prstGeom prst="rect">
            <a:avLst/>
          </a:prstGeom>
          <a:noFill/>
        </p:spPr>
        <p:txBody>
          <a:bodyPr wrap="square" rtlCol="0">
            <a:spAutoFit/>
          </a:bodyPr>
          <a:lstStyle/>
          <a:p>
            <a:pPr marL="285750" indent="-285750">
              <a:spcBef>
                <a:spcPts val="1000"/>
              </a:spcBef>
              <a:spcAft>
                <a:spcPts val="1000"/>
              </a:spcAft>
              <a:buFont typeface="Arial" panose="020B0604020202020204" pitchFamily="34" charset="0"/>
              <a:buChar char="•"/>
            </a:pPr>
            <a:r>
              <a:rPr lang="en-GB" sz="2400" dirty="0" smtClean="0"/>
              <a:t>Do </a:t>
            </a:r>
            <a:r>
              <a:rPr lang="en-GB" sz="2400" dirty="0"/>
              <a:t>not leave information in unsecure locations. </a:t>
            </a:r>
            <a:endParaRPr lang="en-GB" sz="2400" dirty="0" smtClean="0"/>
          </a:p>
          <a:p>
            <a:pPr marL="285750" indent="-285750">
              <a:spcBef>
                <a:spcPts val="1000"/>
              </a:spcBef>
              <a:spcAft>
                <a:spcPts val="1000"/>
              </a:spcAft>
              <a:buFont typeface="Arial" panose="020B0604020202020204" pitchFamily="34" charset="0"/>
              <a:buChar char="•"/>
            </a:pPr>
            <a:r>
              <a:rPr lang="en-GB" sz="2400" dirty="0" smtClean="0"/>
              <a:t>Having </a:t>
            </a:r>
            <a:r>
              <a:rPr lang="en-GB" sz="2400" dirty="0"/>
              <a:t>a clear desk </a:t>
            </a:r>
            <a:r>
              <a:rPr lang="en-GB" sz="2400" dirty="0" smtClean="0"/>
              <a:t>means reduced potential for leaving sensitive </a:t>
            </a:r>
            <a:r>
              <a:rPr lang="en-GB" sz="2400" dirty="0"/>
              <a:t>information </a:t>
            </a:r>
            <a:r>
              <a:rPr lang="en-GB" sz="2400" dirty="0" smtClean="0"/>
              <a:t>unattended, reducing the </a:t>
            </a:r>
            <a:r>
              <a:rPr lang="en-GB" sz="2400" dirty="0"/>
              <a:t>risk of a breach.</a:t>
            </a:r>
          </a:p>
          <a:p>
            <a:endParaRPr lang="en-GB" sz="2400" dirty="0"/>
          </a:p>
        </p:txBody>
      </p:sp>
    </p:spTree>
    <p:extLst>
      <p:ext uri="{BB962C8B-B14F-4D97-AF65-F5344CB8AC3E}">
        <p14:creationId xmlns:p14="http://schemas.microsoft.com/office/powerpoint/2010/main" val="103900475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Breaches and incidents</a:t>
            </a:r>
          </a:p>
        </p:txBody>
      </p:sp>
      <p:sp>
        <p:nvSpPr>
          <p:cNvPr id="3" name="Content Placeholder 2"/>
          <p:cNvSpPr>
            <a:spLocks noGrp="1"/>
          </p:cNvSpPr>
          <p:nvPr>
            <p:ph idx="1"/>
          </p:nvPr>
        </p:nvSpPr>
        <p:spPr/>
        <p:txBody>
          <a:bodyPr>
            <a:normAutofit/>
          </a:bodyPr>
          <a:lstStyle/>
          <a:p>
            <a:r>
              <a:rPr lang="en-GB" sz="2000" dirty="0" smtClean="0"/>
              <a:t>Covers two </a:t>
            </a:r>
            <a:r>
              <a:rPr lang="en-GB" sz="2000" dirty="0"/>
              <a:t>categories:</a:t>
            </a:r>
          </a:p>
          <a:p>
            <a:pPr lvl="1"/>
            <a:r>
              <a:rPr lang="en-GB" sz="2000" dirty="0"/>
              <a:t>A breach of one of the principles of the Data Protection Act </a:t>
            </a:r>
            <a:r>
              <a:rPr lang="en-GB" sz="2000" dirty="0" smtClean="0"/>
              <a:t>2018 and/or </a:t>
            </a:r>
            <a:r>
              <a:rPr lang="en-GB" sz="2000" dirty="0"/>
              <a:t>confidentiality </a:t>
            </a:r>
            <a:r>
              <a:rPr lang="en-GB" sz="2000" dirty="0" smtClean="0"/>
              <a:t>law. </a:t>
            </a:r>
            <a:endParaRPr lang="en-GB" sz="2000" dirty="0"/>
          </a:p>
          <a:p>
            <a:pPr lvl="1"/>
            <a:r>
              <a:rPr lang="en-GB" sz="2000" dirty="0"/>
              <a:t>Technology-related </a:t>
            </a:r>
            <a:r>
              <a:rPr lang="en-GB" sz="2000" dirty="0" smtClean="0"/>
              <a:t>incidents.</a:t>
            </a:r>
          </a:p>
          <a:p>
            <a:pPr marL="457200" lvl="1" indent="0">
              <a:buNone/>
            </a:pPr>
            <a:endParaRPr lang="en-GB" sz="2000" dirty="0" smtClean="0"/>
          </a:p>
          <a:p>
            <a:pPr marL="57150" indent="0">
              <a:lnSpc>
                <a:spcPts val="2600"/>
              </a:lnSpc>
              <a:buNone/>
            </a:pPr>
            <a:r>
              <a:rPr lang="en-GB" sz="2000" dirty="0" smtClean="0">
                <a:solidFill>
                  <a:schemeClr val="tx1"/>
                </a:solidFill>
              </a:rPr>
              <a:t>A </a:t>
            </a:r>
            <a:r>
              <a:rPr lang="en-GB" sz="2000" dirty="0">
                <a:solidFill>
                  <a:schemeClr val="tx1"/>
                </a:solidFill>
              </a:rPr>
              <a:t>breach can be caused by a security incident (for example, disclosure of patient details using social media). However, some incidents (for example, defacing a website) may not involve a breach of information.</a:t>
            </a:r>
          </a:p>
          <a:p>
            <a:pPr lvl="1"/>
            <a:endParaRPr lang="en-GB" dirty="0"/>
          </a:p>
          <a:p>
            <a:endParaRPr lang="en-GB" dirty="0"/>
          </a:p>
        </p:txBody>
      </p:sp>
      <p:sp>
        <p:nvSpPr>
          <p:cNvPr id="4" name="Slide Number Placeholder 3"/>
          <p:cNvSpPr>
            <a:spLocks noGrp="1"/>
          </p:cNvSpPr>
          <p:nvPr>
            <p:ph type="sldNum" sz="quarter" idx="12"/>
          </p:nvPr>
        </p:nvSpPr>
        <p:spPr/>
        <p:txBody>
          <a:bodyPr/>
          <a:lstStyle/>
          <a:p>
            <a:fld id="{4F2E129E-16B7-480B-972E-C025DBFD1D53}" type="slidenum">
              <a:rPr lang="en-GB" smtClean="0"/>
              <a:pPr/>
              <a:t>44</a:t>
            </a:fld>
            <a:endParaRPr lang="en-GB" dirty="0"/>
          </a:p>
        </p:txBody>
      </p:sp>
    </p:spTree>
    <p:extLst>
      <p:ext uri="{BB962C8B-B14F-4D97-AF65-F5344CB8AC3E}">
        <p14:creationId xmlns:p14="http://schemas.microsoft.com/office/powerpoint/2010/main" val="417638117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Different </a:t>
            </a:r>
            <a:r>
              <a:rPr lang="en-GB" dirty="0"/>
              <a:t>types of </a:t>
            </a:r>
            <a:r>
              <a:rPr lang="en-GB" dirty="0" smtClean="0"/>
              <a:t>incident</a:t>
            </a:r>
            <a:endParaRPr lang="en-GB"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274223174"/>
              </p:ext>
            </p:extLst>
          </p:nvPr>
        </p:nvGraphicFramePr>
        <p:xfrm>
          <a:off x="720725" y="1131591"/>
          <a:ext cx="7702550" cy="3240358"/>
        </p:xfrm>
        <a:graphic>
          <a:graphicData uri="http://schemas.openxmlformats.org/drawingml/2006/table">
            <a:tbl>
              <a:tblPr firstRow="1" firstCol="1" bandRow="1">
                <a:tableStyleId>{5C22544A-7EE6-4342-B048-85BDC9FD1C3A}</a:tableStyleId>
              </a:tblPr>
              <a:tblGrid>
                <a:gridCol w="3851275">
                  <a:extLst>
                    <a:ext uri="{9D8B030D-6E8A-4147-A177-3AD203B41FA5}">
                      <a16:colId xmlns:a16="http://schemas.microsoft.com/office/drawing/2014/main" xmlns="" val="20000"/>
                    </a:ext>
                  </a:extLst>
                </a:gridCol>
                <a:gridCol w="3851275">
                  <a:extLst>
                    <a:ext uri="{9D8B030D-6E8A-4147-A177-3AD203B41FA5}">
                      <a16:colId xmlns:a16="http://schemas.microsoft.com/office/drawing/2014/main" xmlns="" val="20001"/>
                    </a:ext>
                  </a:extLst>
                </a:gridCol>
              </a:tblGrid>
              <a:tr h="294578">
                <a:tc>
                  <a:txBody>
                    <a:bodyPr/>
                    <a:lstStyle/>
                    <a:p>
                      <a:pPr>
                        <a:lnSpc>
                          <a:spcPct val="115000"/>
                        </a:lnSpc>
                        <a:spcAft>
                          <a:spcPts val="0"/>
                        </a:spcAft>
                      </a:pPr>
                      <a:r>
                        <a:rPr lang="en-GB" sz="1100" dirty="0">
                          <a:effectLst/>
                        </a:rPr>
                        <a:t>Breaches</a:t>
                      </a:r>
                      <a:endParaRPr lang="en-GB" sz="1100" dirty="0">
                        <a:effectLst/>
                        <a:latin typeface="Arial"/>
                        <a:ea typeface="Calibri"/>
                        <a:cs typeface="Times New Roman"/>
                      </a:endParaRPr>
                    </a:p>
                  </a:txBody>
                  <a:tcPr marL="64188" marR="64188" marT="0" marB="0"/>
                </a:tc>
                <a:tc>
                  <a:txBody>
                    <a:bodyPr/>
                    <a:lstStyle/>
                    <a:p>
                      <a:pPr>
                        <a:lnSpc>
                          <a:spcPct val="115000"/>
                        </a:lnSpc>
                        <a:spcAft>
                          <a:spcPts val="0"/>
                        </a:spcAft>
                      </a:pPr>
                      <a:r>
                        <a:rPr lang="en-GB" sz="1100" dirty="0">
                          <a:effectLst/>
                        </a:rPr>
                        <a:t>Cyber incidents</a:t>
                      </a:r>
                      <a:endParaRPr lang="en-GB" sz="1100" dirty="0">
                        <a:effectLst/>
                        <a:latin typeface="Arial"/>
                        <a:ea typeface="Calibri"/>
                        <a:cs typeface="Times New Roman"/>
                      </a:endParaRPr>
                    </a:p>
                  </a:txBody>
                  <a:tcPr marL="64188" marR="64188" marT="0" marB="0"/>
                </a:tc>
                <a:extLst>
                  <a:ext uri="{0D108BD9-81ED-4DB2-BD59-A6C34878D82A}">
                    <a16:rowId xmlns:a16="http://schemas.microsoft.com/office/drawing/2014/main" xmlns="" val="10000"/>
                  </a:ext>
                </a:extLst>
              </a:tr>
              <a:tr h="294578">
                <a:tc>
                  <a:txBody>
                    <a:bodyPr/>
                    <a:lstStyle/>
                    <a:p>
                      <a:pPr>
                        <a:lnSpc>
                          <a:spcPct val="115000"/>
                        </a:lnSpc>
                        <a:spcAft>
                          <a:spcPts val="0"/>
                        </a:spcAft>
                      </a:pPr>
                      <a:r>
                        <a:rPr lang="en-GB" sz="1100" dirty="0">
                          <a:effectLst/>
                        </a:rPr>
                        <a:t>Identifiable data lost in transit</a:t>
                      </a:r>
                      <a:endParaRPr lang="en-GB" sz="1100" dirty="0">
                        <a:effectLst/>
                        <a:latin typeface="Arial"/>
                        <a:ea typeface="Calibri"/>
                        <a:cs typeface="Times New Roman"/>
                      </a:endParaRPr>
                    </a:p>
                  </a:txBody>
                  <a:tcPr marL="64188" marR="64188" marT="0" marB="0"/>
                </a:tc>
                <a:tc>
                  <a:txBody>
                    <a:bodyPr/>
                    <a:lstStyle/>
                    <a:p>
                      <a:pPr>
                        <a:lnSpc>
                          <a:spcPct val="115000"/>
                        </a:lnSpc>
                        <a:spcAft>
                          <a:spcPts val="0"/>
                        </a:spcAft>
                      </a:pPr>
                      <a:r>
                        <a:rPr lang="en-GB" sz="1100" dirty="0">
                          <a:effectLst/>
                        </a:rPr>
                        <a:t>Phishing email</a:t>
                      </a:r>
                      <a:endParaRPr lang="en-GB" sz="1100" dirty="0">
                        <a:effectLst/>
                        <a:latin typeface="Arial"/>
                        <a:ea typeface="Calibri"/>
                        <a:cs typeface="Times New Roman"/>
                      </a:endParaRPr>
                    </a:p>
                  </a:txBody>
                  <a:tcPr marL="64188" marR="64188" marT="0" marB="0"/>
                </a:tc>
                <a:extLst>
                  <a:ext uri="{0D108BD9-81ED-4DB2-BD59-A6C34878D82A}">
                    <a16:rowId xmlns:a16="http://schemas.microsoft.com/office/drawing/2014/main" xmlns="" val="10001"/>
                  </a:ext>
                </a:extLst>
              </a:tr>
              <a:tr h="294578">
                <a:tc>
                  <a:txBody>
                    <a:bodyPr/>
                    <a:lstStyle/>
                    <a:p>
                      <a:pPr>
                        <a:lnSpc>
                          <a:spcPct val="115000"/>
                        </a:lnSpc>
                        <a:spcAft>
                          <a:spcPts val="0"/>
                        </a:spcAft>
                      </a:pPr>
                      <a:r>
                        <a:rPr lang="en-GB" sz="1100" dirty="0">
                          <a:effectLst/>
                        </a:rPr>
                        <a:t>Lost or stolen hardware</a:t>
                      </a:r>
                      <a:endParaRPr lang="en-GB" sz="1100" dirty="0">
                        <a:effectLst/>
                        <a:latin typeface="Arial"/>
                        <a:ea typeface="Calibri"/>
                        <a:cs typeface="Times New Roman"/>
                      </a:endParaRPr>
                    </a:p>
                  </a:txBody>
                  <a:tcPr marL="64188" marR="64188" marT="0" marB="0"/>
                </a:tc>
                <a:tc>
                  <a:txBody>
                    <a:bodyPr/>
                    <a:lstStyle/>
                    <a:p>
                      <a:pPr>
                        <a:lnSpc>
                          <a:spcPct val="115000"/>
                        </a:lnSpc>
                        <a:spcAft>
                          <a:spcPts val="0"/>
                        </a:spcAft>
                      </a:pPr>
                      <a:r>
                        <a:rPr lang="en-GB" sz="1100" dirty="0">
                          <a:effectLst/>
                        </a:rPr>
                        <a:t>Denial of service attack</a:t>
                      </a:r>
                      <a:endParaRPr lang="en-GB" sz="1100" dirty="0">
                        <a:effectLst/>
                        <a:latin typeface="Arial"/>
                        <a:ea typeface="Calibri"/>
                        <a:cs typeface="Times New Roman"/>
                      </a:endParaRPr>
                    </a:p>
                  </a:txBody>
                  <a:tcPr marL="64188" marR="64188" marT="0" marB="0"/>
                </a:tc>
                <a:extLst>
                  <a:ext uri="{0D108BD9-81ED-4DB2-BD59-A6C34878D82A}">
                    <a16:rowId xmlns:a16="http://schemas.microsoft.com/office/drawing/2014/main" xmlns="" val="10002"/>
                  </a:ext>
                </a:extLst>
              </a:tr>
              <a:tr h="294578">
                <a:tc>
                  <a:txBody>
                    <a:bodyPr/>
                    <a:lstStyle/>
                    <a:p>
                      <a:pPr>
                        <a:lnSpc>
                          <a:spcPct val="115000"/>
                        </a:lnSpc>
                        <a:spcAft>
                          <a:spcPts val="0"/>
                        </a:spcAft>
                      </a:pPr>
                      <a:r>
                        <a:rPr lang="en-GB" sz="1100" dirty="0">
                          <a:effectLst/>
                        </a:rPr>
                        <a:t>Lost or stolen paperwork</a:t>
                      </a:r>
                      <a:endParaRPr lang="en-GB" sz="1100" dirty="0">
                        <a:effectLst/>
                        <a:latin typeface="Arial"/>
                        <a:ea typeface="Calibri"/>
                        <a:cs typeface="Times New Roman"/>
                      </a:endParaRPr>
                    </a:p>
                  </a:txBody>
                  <a:tcPr marL="64188" marR="64188" marT="0" marB="0"/>
                </a:tc>
                <a:tc>
                  <a:txBody>
                    <a:bodyPr/>
                    <a:lstStyle/>
                    <a:p>
                      <a:pPr>
                        <a:lnSpc>
                          <a:spcPct val="115000"/>
                        </a:lnSpc>
                        <a:spcAft>
                          <a:spcPts val="0"/>
                        </a:spcAft>
                      </a:pPr>
                      <a:r>
                        <a:rPr lang="en-GB" sz="1100" dirty="0">
                          <a:effectLst/>
                        </a:rPr>
                        <a:t>Social media disclosure</a:t>
                      </a:r>
                      <a:endParaRPr lang="en-GB" sz="1100" dirty="0">
                        <a:effectLst/>
                        <a:latin typeface="Arial"/>
                        <a:ea typeface="Calibri"/>
                        <a:cs typeface="Times New Roman"/>
                      </a:endParaRPr>
                    </a:p>
                  </a:txBody>
                  <a:tcPr marL="64188" marR="64188" marT="0" marB="0"/>
                </a:tc>
                <a:extLst>
                  <a:ext uri="{0D108BD9-81ED-4DB2-BD59-A6C34878D82A}">
                    <a16:rowId xmlns:a16="http://schemas.microsoft.com/office/drawing/2014/main" xmlns="" val="10003"/>
                  </a:ext>
                </a:extLst>
              </a:tr>
              <a:tr h="294578">
                <a:tc>
                  <a:txBody>
                    <a:bodyPr/>
                    <a:lstStyle/>
                    <a:p>
                      <a:pPr>
                        <a:lnSpc>
                          <a:spcPct val="115000"/>
                        </a:lnSpc>
                        <a:spcAft>
                          <a:spcPts val="0"/>
                        </a:spcAft>
                      </a:pPr>
                      <a:r>
                        <a:rPr lang="en-GB" sz="1100" dirty="0">
                          <a:effectLst/>
                        </a:rPr>
                        <a:t>Data disclosed in error</a:t>
                      </a:r>
                      <a:endParaRPr lang="en-GB" sz="1100" dirty="0">
                        <a:effectLst/>
                        <a:latin typeface="Arial"/>
                        <a:ea typeface="Calibri"/>
                        <a:cs typeface="Times New Roman"/>
                      </a:endParaRPr>
                    </a:p>
                  </a:txBody>
                  <a:tcPr marL="64188" marR="64188" marT="0" marB="0"/>
                </a:tc>
                <a:tc>
                  <a:txBody>
                    <a:bodyPr/>
                    <a:lstStyle/>
                    <a:p>
                      <a:pPr>
                        <a:lnSpc>
                          <a:spcPct val="115000"/>
                        </a:lnSpc>
                        <a:spcAft>
                          <a:spcPts val="0"/>
                        </a:spcAft>
                      </a:pPr>
                      <a:r>
                        <a:rPr lang="en-GB" sz="1100" dirty="0">
                          <a:effectLst/>
                        </a:rPr>
                        <a:t>Website defacement</a:t>
                      </a:r>
                      <a:endParaRPr lang="en-GB" sz="1100" dirty="0">
                        <a:effectLst/>
                        <a:latin typeface="Arial"/>
                        <a:ea typeface="Calibri"/>
                        <a:cs typeface="Times New Roman"/>
                      </a:endParaRPr>
                    </a:p>
                  </a:txBody>
                  <a:tcPr marL="64188" marR="64188" marT="0" marB="0"/>
                </a:tc>
                <a:extLst>
                  <a:ext uri="{0D108BD9-81ED-4DB2-BD59-A6C34878D82A}">
                    <a16:rowId xmlns:a16="http://schemas.microsoft.com/office/drawing/2014/main" xmlns="" val="10004"/>
                  </a:ext>
                </a:extLst>
              </a:tr>
              <a:tr h="294578">
                <a:tc>
                  <a:txBody>
                    <a:bodyPr/>
                    <a:lstStyle/>
                    <a:p>
                      <a:pPr>
                        <a:lnSpc>
                          <a:spcPct val="115000"/>
                        </a:lnSpc>
                        <a:spcAft>
                          <a:spcPts val="0"/>
                        </a:spcAft>
                      </a:pPr>
                      <a:r>
                        <a:rPr lang="en-GB" sz="1100" dirty="0">
                          <a:effectLst/>
                        </a:rPr>
                        <a:t>Data uploaded to website in error</a:t>
                      </a:r>
                      <a:endParaRPr lang="en-GB" sz="1100" dirty="0">
                        <a:effectLst/>
                        <a:latin typeface="Arial"/>
                        <a:ea typeface="Calibri"/>
                        <a:cs typeface="Times New Roman"/>
                      </a:endParaRPr>
                    </a:p>
                  </a:txBody>
                  <a:tcPr marL="64188" marR="64188" marT="0" marB="0"/>
                </a:tc>
                <a:tc>
                  <a:txBody>
                    <a:bodyPr/>
                    <a:lstStyle/>
                    <a:p>
                      <a:pPr>
                        <a:lnSpc>
                          <a:spcPct val="115000"/>
                        </a:lnSpc>
                        <a:spcAft>
                          <a:spcPts val="0"/>
                        </a:spcAft>
                      </a:pPr>
                      <a:r>
                        <a:rPr lang="en-GB" sz="1100" dirty="0">
                          <a:effectLst/>
                        </a:rPr>
                        <a:t>Malicious damage to systems</a:t>
                      </a:r>
                      <a:endParaRPr lang="en-GB" sz="1100" dirty="0">
                        <a:effectLst/>
                        <a:latin typeface="Arial"/>
                        <a:ea typeface="Calibri"/>
                        <a:cs typeface="Times New Roman"/>
                      </a:endParaRPr>
                    </a:p>
                  </a:txBody>
                  <a:tcPr marL="64188" marR="64188" marT="0" marB="0"/>
                </a:tc>
                <a:extLst>
                  <a:ext uri="{0D108BD9-81ED-4DB2-BD59-A6C34878D82A}">
                    <a16:rowId xmlns:a16="http://schemas.microsoft.com/office/drawing/2014/main" xmlns="" val="10005"/>
                  </a:ext>
                </a:extLst>
              </a:tr>
              <a:tr h="294578">
                <a:tc>
                  <a:txBody>
                    <a:bodyPr/>
                    <a:lstStyle/>
                    <a:p>
                      <a:pPr>
                        <a:lnSpc>
                          <a:spcPct val="115000"/>
                        </a:lnSpc>
                        <a:spcAft>
                          <a:spcPts val="0"/>
                        </a:spcAft>
                      </a:pPr>
                      <a:r>
                        <a:rPr lang="en-GB" sz="1100" dirty="0">
                          <a:effectLst/>
                        </a:rPr>
                        <a:t>Non-secure disposal – hardware</a:t>
                      </a:r>
                      <a:endParaRPr lang="en-GB" sz="1100" dirty="0">
                        <a:effectLst/>
                        <a:latin typeface="Arial"/>
                        <a:ea typeface="Calibri"/>
                        <a:cs typeface="Times New Roman"/>
                      </a:endParaRPr>
                    </a:p>
                  </a:txBody>
                  <a:tcPr marL="64188" marR="64188" marT="0" marB="0"/>
                </a:tc>
                <a:tc>
                  <a:txBody>
                    <a:bodyPr/>
                    <a:lstStyle/>
                    <a:p>
                      <a:pPr>
                        <a:lnSpc>
                          <a:spcPct val="115000"/>
                        </a:lnSpc>
                        <a:spcAft>
                          <a:spcPts val="0"/>
                        </a:spcAft>
                      </a:pPr>
                      <a:r>
                        <a:rPr lang="en-GB" sz="1100" dirty="0">
                          <a:effectLst/>
                        </a:rPr>
                        <a:t>Cyber bullying</a:t>
                      </a:r>
                      <a:endParaRPr lang="en-GB" sz="1100" dirty="0">
                        <a:effectLst/>
                        <a:latin typeface="Arial"/>
                        <a:ea typeface="Calibri"/>
                        <a:cs typeface="Times New Roman"/>
                      </a:endParaRPr>
                    </a:p>
                  </a:txBody>
                  <a:tcPr marL="64188" marR="64188" marT="0" marB="0"/>
                </a:tc>
                <a:extLst>
                  <a:ext uri="{0D108BD9-81ED-4DB2-BD59-A6C34878D82A}">
                    <a16:rowId xmlns:a16="http://schemas.microsoft.com/office/drawing/2014/main" xmlns="" val="10006"/>
                  </a:ext>
                </a:extLst>
              </a:tr>
              <a:tr h="294578">
                <a:tc>
                  <a:txBody>
                    <a:bodyPr/>
                    <a:lstStyle/>
                    <a:p>
                      <a:pPr>
                        <a:lnSpc>
                          <a:spcPct val="115000"/>
                        </a:lnSpc>
                        <a:spcAft>
                          <a:spcPts val="0"/>
                        </a:spcAft>
                      </a:pPr>
                      <a:r>
                        <a:rPr lang="en-GB" sz="1100" dirty="0">
                          <a:effectLst/>
                        </a:rPr>
                        <a:t>Non-secure disposal – paperwork</a:t>
                      </a:r>
                      <a:endParaRPr lang="en-GB" sz="1100" dirty="0">
                        <a:effectLst/>
                        <a:latin typeface="Arial"/>
                        <a:ea typeface="Calibri"/>
                        <a:cs typeface="Times New Roman"/>
                      </a:endParaRPr>
                    </a:p>
                  </a:txBody>
                  <a:tcPr marL="64188" marR="64188" marT="0" marB="0"/>
                </a:tc>
                <a:tc>
                  <a:txBody>
                    <a:bodyPr/>
                    <a:lstStyle/>
                    <a:p>
                      <a:endParaRPr lang="en-GB" sz="1000" dirty="0">
                        <a:effectLst/>
                        <a:latin typeface="Calibri"/>
                        <a:cs typeface="Times New Roman"/>
                      </a:endParaRPr>
                    </a:p>
                  </a:txBody>
                  <a:tcPr marL="64188" marR="64188" marT="0" marB="0"/>
                </a:tc>
                <a:extLst>
                  <a:ext uri="{0D108BD9-81ED-4DB2-BD59-A6C34878D82A}">
                    <a16:rowId xmlns:a16="http://schemas.microsoft.com/office/drawing/2014/main" xmlns="" val="10007"/>
                  </a:ext>
                </a:extLst>
              </a:tr>
              <a:tr h="294578">
                <a:tc>
                  <a:txBody>
                    <a:bodyPr/>
                    <a:lstStyle/>
                    <a:p>
                      <a:pPr>
                        <a:lnSpc>
                          <a:spcPct val="115000"/>
                        </a:lnSpc>
                        <a:spcAft>
                          <a:spcPts val="0"/>
                        </a:spcAft>
                      </a:pPr>
                      <a:r>
                        <a:rPr lang="en-GB" sz="1100" dirty="0">
                          <a:effectLst/>
                        </a:rPr>
                        <a:t>Technical security failing</a:t>
                      </a:r>
                      <a:endParaRPr lang="en-GB" sz="1100" dirty="0">
                        <a:effectLst/>
                        <a:latin typeface="Arial"/>
                        <a:ea typeface="Calibri"/>
                        <a:cs typeface="Times New Roman"/>
                      </a:endParaRPr>
                    </a:p>
                  </a:txBody>
                  <a:tcPr marL="64188" marR="64188" marT="0" marB="0"/>
                </a:tc>
                <a:tc>
                  <a:txBody>
                    <a:bodyPr/>
                    <a:lstStyle/>
                    <a:p>
                      <a:endParaRPr lang="en-GB" sz="1000" dirty="0">
                        <a:effectLst/>
                        <a:latin typeface="Calibri"/>
                        <a:cs typeface="Times New Roman"/>
                      </a:endParaRPr>
                    </a:p>
                  </a:txBody>
                  <a:tcPr marL="64188" marR="64188" marT="0" marB="0"/>
                </a:tc>
                <a:extLst>
                  <a:ext uri="{0D108BD9-81ED-4DB2-BD59-A6C34878D82A}">
                    <a16:rowId xmlns:a16="http://schemas.microsoft.com/office/drawing/2014/main" xmlns="" val="10008"/>
                  </a:ext>
                </a:extLst>
              </a:tr>
              <a:tr h="294578">
                <a:tc>
                  <a:txBody>
                    <a:bodyPr/>
                    <a:lstStyle/>
                    <a:p>
                      <a:pPr>
                        <a:lnSpc>
                          <a:spcPct val="115000"/>
                        </a:lnSpc>
                        <a:spcAft>
                          <a:spcPts val="0"/>
                        </a:spcAft>
                      </a:pPr>
                      <a:r>
                        <a:rPr lang="en-GB" sz="1100" dirty="0">
                          <a:effectLst/>
                        </a:rPr>
                        <a:t>Corruption or inability to recover data</a:t>
                      </a:r>
                      <a:endParaRPr lang="en-GB" sz="1100" dirty="0">
                        <a:effectLst/>
                        <a:latin typeface="Arial"/>
                        <a:ea typeface="Calibri"/>
                        <a:cs typeface="Times New Roman"/>
                      </a:endParaRPr>
                    </a:p>
                  </a:txBody>
                  <a:tcPr marL="64188" marR="64188" marT="0" marB="0"/>
                </a:tc>
                <a:tc>
                  <a:txBody>
                    <a:bodyPr/>
                    <a:lstStyle/>
                    <a:p>
                      <a:endParaRPr lang="en-GB" sz="1000" dirty="0">
                        <a:effectLst/>
                        <a:latin typeface="Calibri"/>
                        <a:cs typeface="Times New Roman"/>
                      </a:endParaRPr>
                    </a:p>
                  </a:txBody>
                  <a:tcPr marL="64188" marR="64188" marT="0" marB="0"/>
                </a:tc>
                <a:extLst>
                  <a:ext uri="{0D108BD9-81ED-4DB2-BD59-A6C34878D82A}">
                    <a16:rowId xmlns:a16="http://schemas.microsoft.com/office/drawing/2014/main" xmlns="" val="10009"/>
                  </a:ext>
                </a:extLst>
              </a:tr>
              <a:tr h="294578">
                <a:tc>
                  <a:txBody>
                    <a:bodyPr/>
                    <a:lstStyle/>
                    <a:p>
                      <a:pPr>
                        <a:lnSpc>
                          <a:spcPct val="115000"/>
                        </a:lnSpc>
                        <a:spcAft>
                          <a:spcPts val="0"/>
                        </a:spcAft>
                      </a:pPr>
                      <a:r>
                        <a:rPr lang="en-GB" sz="1100" dirty="0">
                          <a:effectLst/>
                        </a:rPr>
                        <a:t>Unauthorised access or disclosure</a:t>
                      </a:r>
                      <a:endParaRPr lang="en-GB" sz="1100" dirty="0">
                        <a:effectLst/>
                        <a:latin typeface="Arial"/>
                        <a:ea typeface="Calibri"/>
                        <a:cs typeface="Times New Roman"/>
                      </a:endParaRPr>
                    </a:p>
                  </a:txBody>
                  <a:tcPr marL="64188" marR="64188" marT="0" marB="0"/>
                </a:tc>
                <a:tc>
                  <a:txBody>
                    <a:bodyPr/>
                    <a:lstStyle/>
                    <a:p>
                      <a:endParaRPr lang="en-GB" sz="1000" dirty="0">
                        <a:effectLst/>
                        <a:latin typeface="Calibri"/>
                        <a:cs typeface="Times New Roman"/>
                      </a:endParaRPr>
                    </a:p>
                  </a:txBody>
                  <a:tcPr marL="64188" marR="64188" marT="0" marB="0"/>
                </a:tc>
                <a:extLst>
                  <a:ext uri="{0D108BD9-81ED-4DB2-BD59-A6C34878D82A}">
                    <a16:rowId xmlns:a16="http://schemas.microsoft.com/office/drawing/2014/main" xmlns="" val="10010"/>
                  </a:ext>
                </a:extLst>
              </a:tr>
            </a:tbl>
          </a:graphicData>
        </a:graphic>
      </p:graphicFrame>
      <p:sp>
        <p:nvSpPr>
          <p:cNvPr id="4" name="Slide Number Placeholder 3"/>
          <p:cNvSpPr>
            <a:spLocks noGrp="1"/>
          </p:cNvSpPr>
          <p:nvPr>
            <p:ph type="sldNum" sz="quarter" idx="12"/>
          </p:nvPr>
        </p:nvSpPr>
        <p:spPr/>
        <p:txBody>
          <a:bodyPr/>
          <a:lstStyle/>
          <a:p>
            <a:fld id="{4F2E129E-16B7-480B-972E-C025DBFD1D53}" type="slidenum">
              <a:rPr lang="en-GB" smtClean="0"/>
              <a:pPr/>
              <a:t>45</a:t>
            </a:fld>
            <a:endParaRPr lang="en-GB" dirty="0"/>
          </a:p>
        </p:txBody>
      </p:sp>
    </p:spTree>
    <p:extLst>
      <p:ext uri="{BB962C8B-B14F-4D97-AF65-F5344CB8AC3E}">
        <p14:creationId xmlns:p14="http://schemas.microsoft.com/office/powerpoint/2010/main" val="425886788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Most reported breaches in health and care</a:t>
            </a:r>
            <a:endParaRPr lang="en-GB" dirty="0"/>
          </a:p>
        </p:txBody>
      </p:sp>
      <p:sp>
        <p:nvSpPr>
          <p:cNvPr id="3" name="Content Placeholder 2"/>
          <p:cNvSpPr>
            <a:spLocks noGrp="1"/>
          </p:cNvSpPr>
          <p:nvPr>
            <p:ph idx="1"/>
          </p:nvPr>
        </p:nvSpPr>
        <p:spPr/>
        <p:txBody>
          <a:bodyPr>
            <a:normAutofit fontScale="92500"/>
          </a:bodyPr>
          <a:lstStyle/>
          <a:p>
            <a:pPr lvl="0"/>
            <a:r>
              <a:rPr lang="en-GB" dirty="0" smtClean="0"/>
              <a:t>Common breaches and incidents include:</a:t>
            </a:r>
          </a:p>
          <a:p>
            <a:pPr lvl="1">
              <a:spcAft>
                <a:spcPts val="500"/>
              </a:spcAft>
            </a:pPr>
            <a:r>
              <a:rPr lang="en-GB" sz="2400" dirty="0" smtClean="0"/>
              <a:t>Letters sent to wrong place because the designated template was not used</a:t>
            </a:r>
          </a:p>
          <a:p>
            <a:pPr lvl="1">
              <a:spcAft>
                <a:spcPts val="500"/>
              </a:spcAft>
            </a:pPr>
            <a:r>
              <a:rPr lang="en-GB" sz="2400" dirty="0" smtClean="0"/>
              <a:t>Faxes </a:t>
            </a:r>
            <a:r>
              <a:rPr lang="en-GB" sz="2400" dirty="0"/>
              <a:t>that are sent to the wrong number or misplaced.</a:t>
            </a:r>
          </a:p>
          <a:p>
            <a:pPr lvl="1">
              <a:spcAft>
                <a:spcPts val="500"/>
              </a:spcAft>
            </a:pPr>
            <a:r>
              <a:rPr lang="en-GB" sz="2400" dirty="0"/>
              <a:t>Lost or stolen paperwork.</a:t>
            </a:r>
          </a:p>
          <a:p>
            <a:pPr marL="457200" lvl="1" indent="0">
              <a:spcAft>
                <a:spcPts val="500"/>
              </a:spcAft>
              <a:buNone/>
            </a:pPr>
            <a:endParaRPr lang="en-GB" sz="2400" dirty="0" smtClean="0"/>
          </a:p>
          <a:p>
            <a:pPr marL="457200" lvl="1" indent="0">
              <a:spcAft>
                <a:spcPts val="500"/>
              </a:spcAft>
              <a:buNone/>
            </a:pPr>
            <a:r>
              <a:rPr lang="en-GB" sz="2400" dirty="0" smtClean="0"/>
              <a:t>Discuss learning from incidents at your team meeting.</a:t>
            </a:r>
            <a:endParaRPr lang="en-GB" dirty="0"/>
          </a:p>
          <a:p>
            <a:pPr marL="457200" lvl="1" indent="0">
              <a:buNone/>
            </a:pPr>
            <a:endParaRPr lang="en-GB" dirty="0"/>
          </a:p>
          <a:p>
            <a:endParaRPr lang="en-GB" dirty="0"/>
          </a:p>
        </p:txBody>
      </p:sp>
      <p:sp>
        <p:nvSpPr>
          <p:cNvPr id="4" name="Slide Number Placeholder 3"/>
          <p:cNvSpPr>
            <a:spLocks noGrp="1"/>
          </p:cNvSpPr>
          <p:nvPr>
            <p:ph type="sldNum" sz="quarter" idx="12"/>
          </p:nvPr>
        </p:nvSpPr>
        <p:spPr/>
        <p:txBody>
          <a:bodyPr/>
          <a:lstStyle/>
          <a:p>
            <a:fld id="{4F2E129E-16B7-480B-972E-C025DBFD1D53}" type="slidenum">
              <a:rPr lang="en-GB" smtClean="0"/>
              <a:pPr/>
              <a:t>46</a:t>
            </a:fld>
            <a:endParaRPr lang="en-GB" dirty="0"/>
          </a:p>
        </p:txBody>
      </p:sp>
    </p:spTree>
    <p:extLst>
      <p:ext uri="{BB962C8B-B14F-4D97-AF65-F5344CB8AC3E}">
        <p14:creationId xmlns:p14="http://schemas.microsoft.com/office/powerpoint/2010/main" val="99042351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Incidents using technology</a:t>
            </a:r>
          </a:p>
        </p:txBody>
      </p:sp>
      <p:sp>
        <p:nvSpPr>
          <p:cNvPr id="4" name="Slide Number Placeholder 3"/>
          <p:cNvSpPr>
            <a:spLocks noGrp="1"/>
          </p:cNvSpPr>
          <p:nvPr>
            <p:ph type="sldNum" sz="quarter" idx="12"/>
          </p:nvPr>
        </p:nvSpPr>
        <p:spPr/>
        <p:txBody>
          <a:bodyPr/>
          <a:lstStyle/>
          <a:p>
            <a:fld id="{4F2E129E-16B7-480B-972E-C025DBFD1D53}" type="slidenum">
              <a:rPr lang="en-GB" smtClean="0"/>
              <a:pPr/>
              <a:t>47</a:t>
            </a:fld>
            <a:endParaRPr lang="en-GB" dirty="0"/>
          </a:p>
        </p:txBody>
      </p:sp>
      <p:sp>
        <p:nvSpPr>
          <p:cNvPr id="5" name="Rectangle 4"/>
          <p:cNvSpPr/>
          <p:nvPr/>
        </p:nvSpPr>
        <p:spPr>
          <a:xfrm>
            <a:off x="1979712" y="987574"/>
            <a:ext cx="5537200" cy="1123950"/>
          </a:xfrm>
          <a:prstGeom prst="rect">
            <a:avLst/>
          </a:prstGeom>
          <a:solidFill>
            <a:srgbClr val="005EB8">
              <a:lumMod val="40000"/>
              <a:lumOff val="60000"/>
            </a:srgbClr>
          </a:solidFill>
          <a:ln w="25400" cap="flat" cmpd="sng" algn="ctr">
            <a:solidFill>
              <a:srgbClr val="003087"/>
            </a:solidFill>
            <a:prstDash val="solid"/>
          </a:ln>
          <a:effectLst/>
        </p:spPr>
        <p:txBody>
          <a:bodyPr wrap="square" rtlCol="0" anchor="t">
            <a:noAutofit/>
          </a:bodyPr>
          <a:lstStyle/>
          <a:p>
            <a:pPr>
              <a:lnSpc>
                <a:spcPct val="115000"/>
              </a:lnSpc>
              <a:spcAft>
                <a:spcPts val="0"/>
              </a:spcAft>
            </a:pPr>
            <a:r>
              <a:rPr lang="en-US" sz="1100" b="1" kern="1200" dirty="0">
                <a:solidFill>
                  <a:srgbClr val="0F0F0F"/>
                </a:solidFill>
                <a:effectLst/>
                <a:latin typeface="Arial"/>
                <a:ea typeface="+mn-ea"/>
                <a:cs typeface="+mn-cs"/>
              </a:rPr>
              <a:t>Website defacement</a:t>
            </a:r>
            <a:r>
              <a:rPr lang="en-US" sz="1100" kern="1200" dirty="0">
                <a:solidFill>
                  <a:srgbClr val="0F0F0F"/>
                </a:solidFill>
                <a:effectLst/>
                <a:latin typeface="Arial"/>
                <a:ea typeface="+mn-ea"/>
                <a:cs typeface="+mn-cs"/>
              </a:rPr>
              <a:t/>
            </a:r>
            <a:br>
              <a:rPr lang="en-US" sz="1100" kern="1200" dirty="0">
                <a:solidFill>
                  <a:srgbClr val="0F0F0F"/>
                </a:solidFill>
                <a:effectLst/>
                <a:latin typeface="Arial"/>
                <a:ea typeface="+mn-ea"/>
                <a:cs typeface="+mn-cs"/>
              </a:rPr>
            </a:br>
            <a:r>
              <a:rPr lang="en-US" sz="1100" kern="1200" dirty="0">
                <a:solidFill>
                  <a:srgbClr val="0F0F0F"/>
                </a:solidFill>
                <a:effectLst/>
                <a:latin typeface="Arial"/>
                <a:ea typeface="+mn-ea"/>
                <a:cs typeface="+mn-cs"/>
              </a:rPr>
              <a:t>This term is used to describe an attack on a website that changes the content of the site or a webpage. It may also involve creating a website with the intention of misleading users into thinking that it has been created by a different person or organisation.</a:t>
            </a:r>
            <a:endParaRPr lang="en-GB" sz="1200" dirty="0">
              <a:effectLst/>
              <a:latin typeface="Times New Roman"/>
              <a:ea typeface="Calibri"/>
            </a:endParaRPr>
          </a:p>
        </p:txBody>
      </p:sp>
      <p:sp>
        <p:nvSpPr>
          <p:cNvPr id="6" name="Rectangle 5"/>
          <p:cNvSpPr/>
          <p:nvPr/>
        </p:nvSpPr>
        <p:spPr>
          <a:xfrm>
            <a:off x="1979712" y="2283718"/>
            <a:ext cx="2657475" cy="1288415"/>
          </a:xfrm>
          <a:prstGeom prst="rect">
            <a:avLst/>
          </a:prstGeom>
          <a:solidFill>
            <a:srgbClr val="005EB8">
              <a:lumMod val="40000"/>
              <a:lumOff val="60000"/>
            </a:srgbClr>
          </a:solidFill>
          <a:ln w="25400" cap="flat" cmpd="sng" algn="ctr">
            <a:solidFill>
              <a:srgbClr val="003087"/>
            </a:solidFill>
            <a:prstDash val="solid"/>
          </a:ln>
          <a:effectLst/>
        </p:spPr>
        <p:txBody>
          <a:bodyPr wrap="square" rtlCol="0" anchor="t"/>
          <a:lstStyle/>
          <a:p>
            <a:pPr>
              <a:lnSpc>
                <a:spcPct val="115000"/>
              </a:lnSpc>
              <a:spcAft>
                <a:spcPts val="0"/>
              </a:spcAft>
            </a:pPr>
            <a:r>
              <a:rPr lang="en-US" sz="1100" b="1" kern="1200" dirty="0">
                <a:solidFill>
                  <a:srgbClr val="0F0F0F"/>
                </a:solidFill>
                <a:effectLst/>
                <a:latin typeface="Arial"/>
                <a:ea typeface="+mn-ea"/>
                <a:cs typeface="+mn-cs"/>
              </a:rPr>
              <a:t>Social media disclosure</a:t>
            </a:r>
            <a:r>
              <a:rPr lang="en-US" sz="1100" kern="1200" dirty="0">
                <a:solidFill>
                  <a:srgbClr val="0F0F0F"/>
                </a:solidFill>
                <a:effectLst/>
                <a:latin typeface="Arial"/>
                <a:ea typeface="+mn-ea"/>
                <a:cs typeface="+mn-cs"/>
              </a:rPr>
              <a:t/>
            </a:r>
            <a:br>
              <a:rPr lang="en-US" sz="1100" kern="1200" dirty="0">
                <a:solidFill>
                  <a:srgbClr val="0F0F0F"/>
                </a:solidFill>
                <a:effectLst/>
                <a:latin typeface="Arial"/>
                <a:ea typeface="+mn-ea"/>
                <a:cs typeface="+mn-cs"/>
              </a:rPr>
            </a:br>
            <a:r>
              <a:rPr lang="en-US" sz="1100" kern="1200" dirty="0">
                <a:solidFill>
                  <a:srgbClr val="0F0F0F"/>
                </a:solidFill>
                <a:effectLst/>
                <a:latin typeface="Arial"/>
                <a:ea typeface="+mn-ea"/>
                <a:cs typeface="+mn-cs"/>
              </a:rPr>
              <a:t>This term is used to describe the disclosure of confidential or sensitive information by an organisation’s employees through a social media site.</a:t>
            </a:r>
            <a:endParaRPr lang="en-GB" sz="1200" dirty="0">
              <a:effectLst/>
              <a:latin typeface="Times New Roman"/>
              <a:ea typeface="Calibri"/>
            </a:endParaRPr>
          </a:p>
        </p:txBody>
      </p:sp>
      <p:sp>
        <p:nvSpPr>
          <p:cNvPr id="7" name="Rectangle 6"/>
          <p:cNvSpPr/>
          <p:nvPr/>
        </p:nvSpPr>
        <p:spPr>
          <a:xfrm>
            <a:off x="4836577" y="2283718"/>
            <a:ext cx="2680335" cy="1288415"/>
          </a:xfrm>
          <a:prstGeom prst="rect">
            <a:avLst/>
          </a:prstGeom>
          <a:solidFill>
            <a:srgbClr val="005EB8">
              <a:lumMod val="40000"/>
              <a:lumOff val="60000"/>
            </a:srgbClr>
          </a:solidFill>
          <a:ln w="25400" cap="flat" cmpd="sng" algn="ctr">
            <a:solidFill>
              <a:srgbClr val="003087"/>
            </a:solidFill>
            <a:prstDash val="solid"/>
          </a:ln>
          <a:effectLst/>
        </p:spPr>
        <p:txBody>
          <a:bodyPr wrap="square" rtlCol="0" anchor="t">
            <a:noAutofit/>
          </a:bodyPr>
          <a:lstStyle/>
          <a:p>
            <a:pPr>
              <a:lnSpc>
                <a:spcPct val="115000"/>
              </a:lnSpc>
              <a:spcAft>
                <a:spcPts val="0"/>
              </a:spcAft>
            </a:pPr>
            <a:r>
              <a:rPr lang="en-US" sz="1100" b="1" kern="1200" dirty="0">
                <a:solidFill>
                  <a:srgbClr val="0F0F0F"/>
                </a:solidFill>
                <a:effectLst/>
                <a:latin typeface="Arial"/>
                <a:ea typeface="+mn-ea"/>
                <a:cs typeface="+mn-cs"/>
              </a:rPr>
              <a:t>Denial of service attack</a:t>
            </a:r>
            <a:r>
              <a:rPr lang="en-US" sz="1100" kern="1200" dirty="0">
                <a:solidFill>
                  <a:srgbClr val="0F0F0F"/>
                </a:solidFill>
                <a:effectLst/>
                <a:latin typeface="Arial"/>
                <a:ea typeface="+mn-ea"/>
                <a:cs typeface="+mn-cs"/>
              </a:rPr>
              <a:t/>
            </a:r>
            <a:br>
              <a:rPr lang="en-US" sz="1100" kern="1200" dirty="0">
                <a:solidFill>
                  <a:srgbClr val="0F0F0F"/>
                </a:solidFill>
                <a:effectLst/>
                <a:latin typeface="Arial"/>
                <a:ea typeface="+mn-ea"/>
                <a:cs typeface="+mn-cs"/>
              </a:rPr>
            </a:br>
            <a:r>
              <a:rPr lang="en-US" sz="1100" kern="1200" dirty="0">
                <a:solidFill>
                  <a:srgbClr val="0F0F0F"/>
                </a:solidFill>
                <a:effectLst/>
                <a:latin typeface="Arial"/>
                <a:ea typeface="+mn-ea"/>
                <a:cs typeface="+mn-cs"/>
              </a:rPr>
              <a:t>This term is used to describe an attempt to make a machine or network resource unavailable to its intended users.</a:t>
            </a:r>
            <a:endParaRPr lang="en-GB" sz="1200" dirty="0">
              <a:effectLst/>
              <a:latin typeface="Times New Roman"/>
              <a:ea typeface="Calibri"/>
            </a:endParaRPr>
          </a:p>
        </p:txBody>
      </p:sp>
      <p:sp>
        <p:nvSpPr>
          <p:cNvPr id="8" name="Rectangle 7"/>
          <p:cNvSpPr/>
          <p:nvPr/>
        </p:nvSpPr>
        <p:spPr>
          <a:xfrm>
            <a:off x="1979712" y="3723878"/>
            <a:ext cx="5537200" cy="857250"/>
          </a:xfrm>
          <a:prstGeom prst="rect">
            <a:avLst/>
          </a:prstGeom>
          <a:solidFill>
            <a:srgbClr val="005EB8">
              <a:lumMod val="40000"/>
              <a:lumOff val="60000"/>
            </a:srgbClr>
          </a:solidFill>
          <a:ln w="25400" cap="flat" cmpd="sng" algn="ctr">
            <a:solidFill>
              <a:srgbClr val="003087"/>
            </a:solidFill>
            <a:prstDash val="solid"/>
          </a:ln>
          <a:effectLst/>
        </p:spPr>
        <p:txBody>
          <a:bodyPr wrap="square" rtlCol="0" anchor="t">
            <a:noAutofit/>
          </a:bodyPr>
          <a:lstStyle/>
          <a:p>
            <a:pPr>
              <a:lnSpc>
                <a:spcPct val="115000"/>
              </a:lnSpc>
              <a:spcAft>
                <a:spcPts val="0"/>
              </a:spcAft>
            </a:pPr>
            <a:r>
              <a:rPr lang="en-US" sz="1100" b="1" kern="1200" dirty="0">
                <a:solidFill>
                  <a:srgbClr val="0F0F0F"/>
                </a:solidFill>
                <a:effectLst/>
                <a:latin typeface="Arial"/>
                <a:ea typeface="+mn-ea"/>
                <a:cs typeface="+mn-cs"/>
              </a:rPr>
              <a:t>Malicious damage to systems</a:t>
            </a:r>
            <a:r>
              <a:rPr lang="en-US" sz="1100" kern="1200" dirty="0">
                <a:solidFill>
                  <a:srgbClr val="0F0F0F"/>
                </a:solidFill>
                <a:effectLst/>
                <a:latin typeface="Arial"/>
                <a:ea typeface="+mn-ea"/>
                <a:cs typeface="+mn-cs"/>
              </a:rPr>
              <a:t/>
            </a:r>
            <a:br>
              <a:rPr lang="en-US" sz="1100" kern="1200" dirty="0">
                <a:solidFill>
                  <a:srgbClr val="0F0F0F"/>
                </a:solidFill>
                <a:effectLst/>
                <a:latin typeface="Arial"/>
                <a:ea typeface="+mn-ea"/>
                <a:cs typeface="+mn-cs"/>
              </a:rPr>
            </a:br>
            <a:r>
              <a:rPr lang="en-US" sz="1100" kern="1200" dirty="0">
                <a:solidFill>
                  <a:srgbClr val="0F0F0F"/>
                </a:solidFill>
                <a:effectLst/>
                <a:latin typeface="Arial"/>
                <a:ea typeface="+mn-ea"/>
                <a:cs typeface="+mn-cs"/>
              </a:rPr>
              <a:t>This term is used to describe what happens when a person intentionally sets out to corrupt or delete electronic files, information or software programs.</a:t>
            </a:r>
            <a:endParaRPr lang="en-GB" sz="1200" dirty="0">
              <a:effectLst/>
              <a:latin typeface="Times New Roman"/>
              <a:ea typeface="Calibri"/>
            </a:endParaRPr>
          </a:p>
        </p:txBody>
      </p:sp>
    </p:spTree>
    <p:extLst>
      <p:ext uri="{BB962C8B-B14F-4D97-AF65-F5344CB8AC3E}">
        <p14:creationId xmlns:p14="http://schemas.microsoft.com/office/powerpoint/2010/main" val="102638677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Consequences of breaches and incidents</a:t>
            </a:r>
            <a:br>
              <a:rPr lang="en-GB" dirty="0"/>
            </a:br>
            <a:endParaRPr lang="en-GB" dirty="0"/>
          </a:p>
        </p:txBody>
      </p:sp>
      <p:sp>
        <p:nvSpPr>
          <p:cNvPr id="3" name="Content Placeholder 2"/>
          <p:cNvSpPr>
            <a:spLocks noGrp="1"/>
          </p:cNvSpPr>
          <p:nvPr>
            <p:ph idx="1"/>
          </p:nvPr>
        </p:nvSpPr>
        <p:spPr/>
        <p:txBody>
          <a:bodyPr>
            <a:noAutofit/>
          </a:bodyPr>
          <a:lstStyle/>
          <a:p>
            <a:pPr marL="0" indent="0">
              <a:spcAft>
                <a:spcPts val="500"/>
              </a:spcAft>
              <a:buNone/>
            </a:pPr>
            <a:r>
              <a:rPr lang="en-GB" sz="2200" dirty="0" smtClean="0"/>
              <a:t>How can an important </a:t>
            </a:r>
            <a:r>
              <a:rPr lang="en-GB" sz="2200" dirty="0"/>
              <a:t>decision about a person’s </a:t>
            </a:r>
            <a:r>
              <a:rPr lang="en-GB" sz="2200" dirty="0" smtClean="0"/>
              <a:t>care be made if:</a:t>
            </a:r>
          </a:p>
          <a:p>
            <a:pPr lvl="1">
              <a:spcAft>
                <a:spcPts val="500"/>
              </a:spcAft>
            </a:pPr>
            <a:r>
              <a:rPr lang="en-GB" sz="2200" dirty="0" smtClean="0"/>
              <a:t>Their </a:t>
            </a:r>
            <a:r>
              <a:rPr lang="en-GB" sz="2200" dirty="0"/>
              <a:t>record was no longer available, was wrong or </a:t>
            </a:r>
            <a:r>
              <a:rPr lang="en-GB" sz="2200" dirty="0" smtClean="0"/>
              <a:t>incomplete; or </a:t>
            </a:r>
          </a:p>
          <a:p>
            <a:pPr lvl="1">
              <a:spcAft>
                <a:spcPts val="500"/>
              </a:spcAft>
            </a:pPr>
            <a:r>
              <a:rPr lang="en-GB" sz="2200" dirty="0" smtClean="0"/>
              <a:t>Someone </a:t>
            </a:r>
            <a:r>
              <a:rPr lang="en-GB" sz="2200" dirty="0"/>
              <a:t>had tampered with it. </a:t>
            </a:r>
          </a:p>
          <a:p>
            <a:pPr>
              <a:spcAft>
                <a:spcPts val="500"/>
              </a:spcAft>
            </a:pPr>
            <a:r>
              <a:rPr lang="en-GB" sz="2200" dirty="0" smtClean="0"/>
              <a:t>By now you </a:t>
            </a:r>
            <a:r>
              <a:rPr lang="en-GB" sz="2200" dirty="0"/>
              <a:t>should understand why </a:t>
            </a:r>
            <a:r>
              <a:rPr lang="en-GB" sz="2200" dirty="0" smtClean="0"/>
              <a:t>security </a:t>
            </a:r>
            <a:r>
              <a:rPr lang="en-GB" sz="2200" dirty="0"/>
              <a:t>measures are in place. </a:t>
            </a:r>
            <a:endParaRPr lang="en-GB" sz="2200" dirty="0" smtClean="0"/>
          </a:p>
          <a:p>
            <a:pPr>
              <a:spcAft>
                <a:spcPts val="500"/>
              </a:spcAft>
            </a:pPr>
            <a:r>
              <a:rPr lang="en-GB" sz="2200" dirty="0" smtClean="0"/>
              <a:t>We </a:t>
            </a:r>
            <a:r>
              <a:rPr lang="en-GB" sz="2200" dirty="0"/>
              <a:t>all need to help ensure that </a:t>
            </a:r>
            <a:r>
              <a:rPr lang="en-GB" sz="2200" dirty="0" smtClean="0"/>
              <a:t>information </a:t>
            </a:r>
            <a:r>
              <a:rPr lang="en-GB" sz="2200" dirty="0"/>
              <a:t>is protected in the best way </a:t>
            </a:r>
            <a:r>
              <a:rPr lang="en-GB" sz="2200" dirty="0" smtClean="0"/>
              <a:t>possible.</a:t>
            </a:r>
            <a:endParaRPr lang="en-GB" sz="2200" dirty="0"/>
          </a:p>
        </p:txBody>
      </p:sp>
      <p:sp>
        <p:nvSpPr>
          <p:cNvPr id="4" name="Slide Number Placeholder 3"/>
          <p:cNvSpPr>
            <a:spLocks noGrp="1"/>
          </p:cNvSpPr>
          <p:nvPr>
            <p:ph type="sldNum" sz="quarter" idx="12"/>
          </p:nvPr>
        </p:nvSpPr>
        <p:spPr/>
        <p:txBody>
          <a:bodyPr/>
          <a:lstStyle/>
          <a:p>
            <a:fld id="{4F2E129E-16B7-480B-972E-C025DBFD1D53}" type="slidenum">
              <a:rPr lang="en-GB" smtClean="0"/>
              <a:pPr/>
              <a:t>48</a:t>
            </a:fld>
            <a:endParaRPr lang="en-GB" dirty="0"/>
          </a:p>
        </p:txBody>
      </p:sp>
    </p:spTree>
    <p:extLst>
      <p:ext uri="{BB962C8B-B14F-4D97-AF65-F5344CB8AC3E}">
        <p14:creationId xmlns:p14="http://schemas.microsoft.com/office/powerpoint/2010/main" val="70850370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Postal breach</a:t>
            </a:r>
            <a:endParaRPr lang="en-GB"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313756994"/>
              </p:ext>
            </p:extLst>
          </p:nvPr>
        </p:nvGraphicFramePr>
        <p:xfrm>
          <a:off x="683568" y="1131590"/>
          <a:ext cx="3312368" cy="1811274"/>
        </p:xfrm>
        <a:graphic>
          <a:graphicData uri="http://schemas.openxmlformats.org/drawingml/2006/table">
            <a:tbl>
              <a:tblPr firstRow="1" firstCol="1" bandRow="1">
                <a:tableStyleId>{5C22544A-7EE6-4342-B048-85BDC9FD1C3A}</a:tableStyleId>
              </a:tblPr>
              <a:tblGrid>
                <a:gridCol w="3312368">
                  <a:extLst>
                    <a:ext uri="{9D8B030D-6E8A-4147-A177-3AD203B41FA5}">
                      <a16:colId xmlns:a16="http://schemas.microsoft.com/office/drawing/2014/main" xmlns="" val="20000"/>
                    </a:ext>
                  </a:extLst>
                </a:gridCol>
              </a:tblGrid>
              <a:tr h="1296144">
                <a:tc>
                  <a:txBody>
                    <a:bodyPr/>
                    <a:lstStyle/>
                    <a:p>
                      <a:pPr>
                        <a:lnSpc>
                          <a:spcPct val="115000"/>
                        </a:lnSpc>
                        <a:spcAft>
                          <a:spcPts val="600"/>
                        </a:spcAft>
                      </a:pPr>
                      <a:r>
                        <a:rPr lang="en-US" sz="1100" b="1" dirty="0">
                          <a:effectLst/>
                        </a:rPr>
                        <a:t>The situation </a:t>
                      </a:r>
                      <a:r>
                        <a:rPr lang="en-US" sz="1100" b="0" dirty="0">
                          <a:effectLst/>
                        </a:rPr>
                        <a:t>- Miss Broom is waiting to receive information from her social worker. She opens her post one morning and finds that, as well as her own letter, the envelope contains two further letters addressed to other people.</a:t>
                      </a:r>
                      <a:endParaRPr lang="en-GB" sz="1100" b="0" dirty="0">
                        <a:effectLst/>
                      </a:endParaRPr>
                    </a:p>
                    <a:p>
                      <a:pPr>
                        <a:lnSpc>
                          <a:spcPct val="115000"/>
                        </a:lnSpc>
                        <a:spcAft>
                          <a:spcPts val="600"/>
                        </a:spcAft>
                      </a:pPr>
                      <a:r>
                        <a:rPr lang="en-US" sz="1100" b="0" dirty="0">
                          <a:effectLst/>
                        </a:rPr>
                        <a:t>Miss Broom contacts the organisation and tells an administrative officer about the additional letters. She receives an apology and the promise of a call back.</a:t>
                      </a:r>
                      <a:endParaRPr lang="en-GB" sz="1100" b="0" dirty="0">
                        <a:effectLst/>
                        <a:latin typeface="Arial"/>
                        <a:ea typeface="Calibri"/>
                        <a:cs typeface="Times New Roman"/>
                      </a:endParaRPr>
                    </a:p>
                  </a:txBody>
                  <a:tcPr marL="44014" marR="44014" marT="0" marB="0"/>
                </a:tc>
                <a:extLst>
                  <a:ext uri="{0D108BD9-81ED-4DB2-BD59-A6C34878D82A}">
                    <a16:rowId xmlns:a16="http://schemas.microsoft.com/office/drawing/2014/main" xmlns="" val="10000"/>
                  </a:ext>
                </a:extLst>
              </a:tr>
            </a:tbl>
          </a:graphicData>
        </a:graphic>
      </p:graphicFrame>
      <p:sp>
        <p:nvSpPr>
          <p:cNvPr id="4" name="Slide Number Placeholder 3"/>
          <p:cNvSpPr>
            <a:spLocks noGrp="1"/>
          </p:cNvSpPr>
          <p:nvPr>
            <p:ph type="sldNum" sz="quarter" idx="12"/>
          </p:nvPr>
        </p:nvSpPr>
        <p:spPr/>
        <p:txBody>
          <a:bodyPr/>
          <a:lstStyle/>
          <a:p>
            <a:fld id="{4F2E129E-16B7-480B-972E-C025DBFD1D53}" type="slidenum">
              <a:rPr lang="en-GB" smtClean="0"/>
              <a:pPr/>
              <a:t>49</a:t>
            </a:fld>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val="37820834"/>
              </p:ext>
            </p:extLst>
          </p:nvPr>
        </p:nvGraphicFramePr>
        <p:xfrm>
          <a:off x="4788024" y="1131590"/>
          <a:ext cx="3456384" cy="1800200"/>
        </p:xfrm>
        <a:graphic>
          <a:graphicData uri="http://schemas.openxmlformats.org/drawingml/2006/table">
            <a:tbl>
              <a:tblPr firstRow="1" firstCol="1" bandRow="1">
                <a:tableStyleId>{5C22544A-7EE6-4342-B048-85BDC9FD1C3A}</a:tableStyleId>
              </a:tblPr>
              <a:tblGrid>
                <a:gridCol w="3456384">
                  <a:extLst>
                    <a:ext uri="{9D8B030D-6E8A-4147-A177-3AD203B41FA5}">
                      <a16:colId xmlns:a16="http://schemas.microsoft.com/office/drawing/2014/main" xmlns="" val="20000"/>
                    </a:ext>
                  </a:extLst>
                </a:gridCol>
              </a:tblGrid>
              <a:tr h="1800200">
                <a:tc>
                  <a:txBody>
                    <a:bodyPr/>
                    <a:lstStyle/>
                    <a:p>
                      <a:pPr algn="l">
                        <a:lnSpc>
                          <a:spcPct val="115000"/>
                        </a:lnSpc>
                        <a:spcAft>
                          <a:spcPts val="600"/>
                        </a:spcAft>
                      </a:pPr>
                      <a:r>
                        <a:rPr lang="en-GB" sz="1100" b="1" dirty="0">
                          <a:effectLst/>
                        </a:rPr>
                        <a:t>The organisation’s reaction </a:t>
                      </a:r>
                      <a:r>
                        <a:rPr lang="en-GB" sz="1100" b="0" dirty="0">
                          <a:effectLst/>
                        </a:rPr>
                        <a:t>- The organisation's information governance lead telephones Miss Broom to apologise for the error and asks her to keep the letters safe whilst arrangements are made for someone to collect them.</a:t>
                      </a:r>
                      <a:endParaRPr lang="en-GB" sz="1200" b="0" dirty="0">
                        <a:effectLst/>
                      </a:endParaRPr>
                    </a:p>
                    <a:p>
                      <a:pPr algn="r">
                        <a:lnSpc>
                          <a:spcPct val="115000"/>
                        </a:lnSpc>
                        <a:spcAft>
                          <a:spcPts val="600"/>
                        </a:spcAft>
                      </a:pPr>
                      <a:r>
                        <a:rPr lang="en-GB" sz="1100" b="0" dirty="0">
                          <a:effectLst/>
                        </a:rPr>
                        <a:t> </a:t>
                      </a:r>
                      <a:endParaRPr lang="en-GB" sz="1200" b="0" dirty="0">
                        <a:effectLst/>
                      </a:endParaRPr>
                    </a:p>
                    <a:p>
                      <a:pPr algn="r">
                        <a:lnSpc>
                          <a:spcPct val="115000"/>
                        </a:lnSpc>
                        <a:spcAft>
                          <a:spcPts val="600"/>
                        </a:spcAft>
                      </a:pPr>
                      <a:r>
                        <a:rPr lang="en-GB" sz="1100" b="0" dirty="0">
                          <a:effectLst/>
                        </a:rPr>
                        <a:t> </a:t>
                      </a:r>
                      <a:endParaRPr lang="en-GB" sz="1200" b="0" dirty="0">
                        <a:effectLst/>
                      </a:endParaRPr>
                    </a:p>
                    <a:p>
                      <a:pPr algn="r">
                        <a:lnSpc>
                          <a:spcPct val="115000"/>
                        </a:lnSpc>
                        <a:spcAft>
                          <a:spcPts val="600"/>
                        </a:spcAft>
                      </a:pPr>
                      <a:r>
                        <a:rPr lang="en-GB" sz="1100" b="0" dirty="0">
                          <a:effectLst/>
                        </a:rPr>
                        <a:t> </a:t>
                      </a:r>
                      <a:endParaRPr lang="en-GB" sz="1200" b="0" dirty="0">
                        <a:effectLst/>
                        <a:latin typeface="Arial"/>
                        <a:ea typeface="Calibri"/>
                        <a:cs typeface="Times New Roman"/>
                      </a:endParaRPr>
                    </a:p>
                  </a:txBody>
                  <a:tcPr marL="68580" marR="68580" marT="0" marB="0"/>
                </a:tc>
                <a:extLst>
                  <a:ext uri="{0D108BD9-81ED-4DB2-BD59-A6C34878D82A}">
                    <a16:rowId xmlns:a16="http://schemas.microsoft.com/office/drawing/2014/main" xmlns="" val="10000"/>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661058023"/>
              </p:ext>
            </p:extLst>
          </p:nvPr>
        </p:nvGraphicFramePr>
        <p:xfrm>
          <a:off x="683568" y="3147814"/>
          <a:ext cx="7560840" cy="1368152"/>
        </p:xfrm>
        <a:graphic>
          <a:graphicData uri="http://schemas.openxmlformats.org/drawingml/2006/table">
            <a:tbl>
              <a:tblPr firstRow="1" firstCol="1" bandRow="1">
                <a:tableStyleId>{5C22544A-7EE6-4342-B048-85BDC9FD1C3A}</a:tableStyleId>
              </a:tblPr>
              <a:tblGrid>
                <a:gridCol w="7560840">
                  <a:extLst>
                    <a:ext uri="{9D8B030D-6E8A-4147-A177-3AD203B41FA5}">
                      <a16:colId xmlns:a16="http://schemas.microsoft.com/office/drawing/2014/main" xmlns="" val="20000"/>
                    </a:ext>
                  </a:extLst>
                </a:gridCol>
              </a:tblGrid>
              <a:tr h="1368152">
                <a:tc>
                  <a:txBody>
                    <a:bodyPr/>
                    <a:lstStyle/>
                    <a:p>
                      <a:pPr algn="l">
                        <a:lnSpc>
                          <a:spcPct val="115000"/>
                        </a:lnSpc>
                        <a:spcAft>
                          <a:spcPts val="0"/>
                        </a:spcAft>
                      </a:pPr>
                      <a:r>
                        <a:rPr lang="en-US" sz="1100" b="1" dirty="0">
                          <a:effectLst/>
                        </a:rPr>
                        <a:t>Consequences</a:t>
                      </a:r>
                      <a:r>
                        <a:rPr lang="en-US" sz="1100" b="0" dirty="0">
                          <a:effectLst/>
                        </a:rPr>
                        <a:t> - The organisation wrote a formal apology to Miss Broom and to the two individuals that she received letters about. Both individuals were deeply concerned that Miss Broom (who they did not know) now knew important information about them. One of them wrote to their local paper about the breach.</a:t>
                      </a:r>
                      <a:endParaRPr lang="en-GB" sz="1200" b="0" dirty="0">
                        <a:effectLst/>
                      </a:endParaRPr>
                    </a:p>
                    <a:p>
                      <a:pPr algn="l">
                        <a:lnSpc>
                          <a:spcPct val="115000"/>
                        </a:lnSpc>
                        <a:spcAft>
                          <a:spcPts val="600"/>
                        </a:spcAft>
                      </a:pPr>
                      <a:r>
                        <a:rPr lang="en-US" sz="1100" b="0" dirty="0">
                          <a:effectLst/>
                        </a:rPr>
                        <a:t>Senior staff in the local authority spent the next two weeks responding to media queries about the number of breaches the organisation had experienced. The other individual, who had suffered from a similar breach the previous year, instructed his solicitor to bring legal proceedings against the local authority.</a:t>
                      </a:r>
                      <a:endParaRPr lang="en-GB" sz="1200" b="0" dirty="0">
                        <a:effectLst/>
                        <a:latin typeface="Arial"/>
                        <a:ea typeface="Calibri"/>
                        <a:cs typeface="Times New Roman"/>
                      </a:endParaRPr>
                    </a:p>
                  </a:txBody>
                  <a:tcPr marL="68580" marR="68580" marT="0" marB="0"/>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11853503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Scenario</a:t>
            </a:r>
          </a:p>
        </p:txBody>
      </p:sp>
      <p:sp>
        <p:nvSpPr>
          <p:cNvPr id="3" name="Content Placeholder 2"/>
          <p:cNvSpPr>
            <a:spLocks noGrp="1"/>
          </p:cNvSpPr>
          <p:nvPr>
            <p:ph idx="1"/>
          </p:nvPr>
        </p:nvSpPr>
        <p:spPr/>
        <p:txBody>
          <a:bodyPr>
            <a:normAutofit fontScale="77500" lnSpcReduction="20000"/>
          </a:bodyPr>
          <a:lstStyle/>
          <a:p>
            <a:pPr>
              <a:lnSpc>
                <a:spcPts val="2000"/>
              </a:lnSpc>
            </a:pPr>
            <a:r>
              <a:rPr lang="en-GB" sz="2300" dirty="0"/>
              <a:t>Jane </a:t>
            </a:r>
            <a:r>
              <a:rPr lang="en-GB" sz="2300" dirty="0" smtClean="0"/>
              <a:t>falls badly and hurts </a:t>
            </a:r>
            <a:r>
              <a:rPr lang="en-GB" sz="2300" dirty="0"/>
              <a:t>her leg. </a:t>
            </a:r>
            <a:endParaRPr lang="en-GB" sz="2300" dirty="0" smtClean="0"/>
          </a:p>
          <a:p>
            <a:pPr>
              <a:lnSpc>
                <a:spcPts val="2000"/>
              </a:lnSpc>
            </a:pPr>
            <a:r>
              <a:rPr lang="en-GB" sz="2300" dirty="0" smtClean="0"/>
              <a:t>The </a:t>
            </a:r>
            <a:r>
              <a:rPr lang="en-GB" sz="2300" dirty="0"/>
              <a:t>paramedics ask Jane for her </a:t>
            </a:r>
            <a:r>
              <a:rPr lang="en-GB" sz="2300" dirty="0" smtClean="0"/>
              <a:t>details and whether she </a:t>
            </a:r>
            <a:r>
              <a:rPr lang="en-GB" sz="2300" dirty="0"/>
              <a:t>is allergic to any </a:t>
            </a:r>
            <a:r>
              <a:rPr lang="en-GB" sz="2300" dirty="0" smtClean="0"/>
              <a:t>medications but Jane isn’t sure.</a:t>
            </a:r>
          </a:p>
          <a:p>
            <a:pPr>
              <a:lnSpc>
                <a:spcPts val="2000"/>
              </a:lnSpc>
            </a:pPr>
            <a:r>
              <a:rPr lang="en-GB" sz="2300" dirty="0"/>
              <a:t>The paramedics </a:t>
            </a:r>
            <a:r>
              <a:rPr lang="en-GB" sz="2300" dirty="0" smtClean="0"/>
              <a:t>attempt to access Jane’s </a:t>
            </a:r>
            <a:r>
              <a:rPr lang="en-GB" sz="2300" dirty="0"/>
              <a:t>Summary Care Record, </a:t>
            </a:r>
            <a:r>
              <a:rPr lang="en-GB" sz="2300" dirty="0" smtClean="0"/>
              <a:t>[</a:t>
            </a:r>
            <a:r>
              <a:rPr lang="en-GB" sz="2300" b="1" dirty="0"/>
              <a:t>Confidentiality</a:t>
            </a:r>
            <a:r>
              <a:rPr lang="en-GB" sz="2300" dirty="0"/>
              <a:t> – the Paramedics </a:t>
            </a:r>
            <a:r>
              <a:rPr lang="en-GB" sz="2300" dirty="0" smtClean="0"/>
              <a:t>have </a:t>
            </a:r>
            <a:r>
              <a:rPr lang="en-GB" sz="2300" dirty="0"/>
              <a:t>a </a:t>
            </a:r>
            <a:r>
              <a:rPr lang="en-GB" sz="2300" dirty="0" smtClean="0"/>
              <a:t>proven need </a:t>
            </a:r>
            <a:r>
              <a:rPr lang="en-GB" sz="2300" dirty="0"/>
              <a:t>to see the record</a:t>
            </a:r>
            <a:r>
              <a:rPr lang="en-GB" sz="2300" dirty="0" smtClean="0"/>
              <a:t>.]</a:t>
            </a:r>
            <a:r>
              <a:rPr lang="en-GB" sz="2300" dirty="0"/>
              <a:t> </a:t>
            </a:r>
            <a:r>
              <a:rPr lang="en-GB" sz="2300" dirty="0" smtClean="0"/>
              <a:t>But there is a </a:t>
            </a:r>
            <a:r>
              <a:rPr lang="en-GB" sz="2300" dirty="0"/>
              <a:t>telephone network </a:t>
            </a:r>
            <a:r>
              <a:rPr lang="en-GB" sz="2300" dirty="0" smtClean="0"/>
              <a:t>outage preventing access. </a:t>
            </a:r>
          </a:p>
          <a:p>
            <a:pPr>
              <a:lnSpc>
                <a:spcPts val="2000"/>
              </a:lnSpc>
            </a:pPr>
            <a:r>
              <a:rPr lang="en-GB" sz="2300" dirty="0" smtClean="0"/>
              <a:t>The </a:t>
            </a:r>
            <a:r>
              <a:rPr lang="en-GB" sz="2300" dirty="0"/>
              <a:t>paramedics administer morphine, but Jane is allergic – a fact held on her record – and goes into anaphylactic shock.  [</a:t>
            </a:r>
            <a:r>
              <a:rPr lang="en-GB" sz="2300" b="1" dirty="0"/>
              <a:t>Integrity</a:t>
            </a:r>
            <a:r>
              <a:rPr lang="en-GB" sz="2300" dirty="0"/>
              <a:t> – the record is correct and unmodified but was not available.]</a:t>
            </a:r>
          </a:p>
          <a:p>
            <a:pPr>
              <a:lnSpc>
                <a:spcPts val="2000"/>
              </a:lnSpc>
            </a:pPr>
            <a:r>
              <a:rPr lang="en-GB" sz="2300" dirty="0" smtClean="0"/>
              <a:t>In hospital she </a:t>
            </a:r>
            <a:r>
              <a:rPr lang="en-GB" sz="2300" dirty="0"/>
              <a:t>is kept in intensive </a:t>
            </a:r>
            <a:r>
              <a:rPr lang="en-GB" sz="2300" dirty="0" smtClean="0"/>
              <a:t>care. </a:t>
            </a:r>
            <a:endParaRPr lang="en-GB" sz="2300" dirty="0"/>
          </a:p>
          <a:p>
            <a:pPr>
              <a:lnSpc>
                <a:spcPts val="2000"/>
              </a:lnSpc>
            </a:pPr>
            <a:r>
              <a:rPr lang="en-GB" sz="2300" dirty="0"/>
              <a:t>In this case, the lack of information </a:t>
            </a:r>
            <a:r>
              <a:rPr lang="en-GB" sz="2300" b="1" dirty="0"/>
              <a:t>Availability</a:t>
            </a:r>
            <a:r>
              <a:rPr lang="en-GB" sz="2300" dirty="0"/>
              <a:t> has had a direct impact on patient </a:t>
            </a:r>
            <a:r>
              <a:rPr lang="en-GB" sz="2300" dirty="0" smtClean="0"/>
              <a:t>care.</a:t>
            </a:r>
          </a:p>
          <a:p>
            <a:pPr marL="0" indent="0">
              <a:buNone/>
            </a:pPr>
            <a:endParaRPr lang="en-GB" dirty="0"/>
          </a:p>
        </p:txBody>
      </p:sp>
      <p:sp>
        <p:nvSpPr>
          <p:cNvPr id="4" name="Slide Number Placeholder 3"/>
          <p:cNvSpPr>
            <a:spLocks noGrp="1"/>
          </p:cNvSpPr>
          <p:nvPr>
            <p:ph type="sldNum" sz="quarter" idx="12"/>
          </p:nvPr>
        </p:nvSpPr>
        <p:spPr/>
        <p:txBody>
          <a:bodyPr/>
          <a:lstStyle/>
          <a:p>
            <a:fld id="{4F2E129E-16B7-480B-972E-C025DBFD1D53}" type="slidenum">
              <a:rPr lang="en-GB" smtClean="0"/>
              <a:pPr/>
              <a:t>5</a:t>
            </a:fld>
            <a:endParaRPr lang="en-GB" dirty="0"/>
          </a:p>
        </p:txBody>
      </p:sp>
    </p:spTree>
    <p:extLst>
      <p:ext uri="{BB962C8B-B14F-4D97-AF65-F5344CB8AC3E}">
        <p14:creationId xmlns:p14="http://schemas.microsoft.com/office/powerpoint/2010/main" val="271858500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Postal </a:t>
            </a:r>
            <a:r>
              <a:rPr lang="en-GB" dirty="0" smtClean="0"/>
              <a:t>checklist</a:t>
            </a:r>
            <a:endParaRPr lang="en-GB" dirty="0"/>
          </a:p>
        </p:txBody>
      </p:sp>
      <p:sp>
        <p:nvSpPr>
          <p:cNvPr id="4" name="Slide Number Placeholder 3"/>
          <p:cNvSpPr>
            <a:spLocks noGrp="1"/>
          </p:cNvSpPr>
          <p:nvPr>
            <p:ph type="sldNum" sz="quarter" idx="12"/>
          </p:nvPr>
        </p:nvSpPr>
        <p:spPr/>
        <p:txBody>
          <a:bodyPr/>
          <a:lstStyle/>
          <a:p>
            <a:fld id="{4F2E129E-16B7-480B-972E-C025DBFD1D53}" type="slidenum">
              <a:rPr lang="en-GB" smtClean="0"/>
              <a:pPr/>
              <a:t>50</a:t>
            </a:fld>
            <a:endParaRPr lang="en-GB" dirty="0"/>
          </a:p>
        </p:txBody>
      </p:sp>
      <p:sp>
        <p:nvSpPr>
          <p:cNvPr id="3" name="TextBox 2"/>
          <p:cNvSpPr txBox="1"/>
          <p:nvPr/>
        </p:nvSpPr>
        <p:spPr>
          <a:xfrm>
            <a:off x="755577" y="964922"/>
            <a:ext cx="6768751" cy="3046988"/>
          </a:xfrm>
          <a:prstGeom prst="rect">
            <a:avLst/>
          </a:prstGeom>
          <a:noFill/>
        </p:spPr>
        <p:txBody>
          <a:bodyPr wrap="square" rtlCol="0">
            <a:spAutoFit/>
          </a:bodyPr>
          <a:lstStyle/>
          <a:p>
            <a:pPr marL="342900" indent="-342900">
              <a:buFont typeface="Wingdings" panose="05000000000000000000" pitchFamily="2" charset="2"/>
              <a:buChar char="ü"/>
            </a:pPr>
            <a:r>
              <a:rPr lang="en-GB" sz="2400" dirty="0" smtClean="0"/>
              <a:t>Address personal information to a named  person.</a:t>
            </a:r>
          </a:p>
          <a:p>
            <a:endParaRPr lang="en-GB" sz="2400" dirty="0" smtClean="0"/>
          </a:p>
          <a:p>
            <a:pPr marL="285750" indent="-285750">
              <a:buFont typeface="Wingdings" panose="05000000000000000000" pitchFamily="2" charset="2"/>
              <a:buChar char="ü"/>
            </a:pPr>
            <a:r>
              <a:rPr lang="en-GB" sz="2400" dirty="0" smtClean="0"/>
              <a:t>Consider using tracked or recorded delivery for personal information.</a:t>
            </a:r>
          </a:p>
          <a:p>
            <a:endParaRPr lang="en-GB" sz="2400" dirty="0" smtClean="0"/>
          </a:p>
          <a:p>
            <a:pPr marL="285750" indent="-285750">
              <a:buFont typeface="Wingdings" panose="05000000000000000000" pitchFamily="2" charset="2"/>
              <a:buChar char="ü"/>
            </a:pPr>
            <a:r>
              <a:rPr lang="en-GB" sz="2400" dirty="0" smtClean="0"/>
              <a:t>Case notes should only be sent in robust packaging.</a:t>
            </a:r>
            <a:endParaRPr lang="en-GB" sz="2400" dirty="0"/>
          </a:p>
        </p:txBody>
      </p:sp>
    </p:spTree>
    <p:extLst>
      <p:ext uri="{BB962C8B-B14F-4D97-AF65-F5344CB8AC3E}">
        <p14:creationId xmlns:p14="http://schemas.microsoft.com/office/powerpoint/2010/main" val="4270754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Email breach</a:t>
            </a:r>
            <a:endParaRPr lang="en-GB" dirty="0"/>
          </a:p>
        </p:txBody>
      </p:sp>
      <p:sp>
        <p:nvSpPr>
          <p:cNvPr id="4" name="Slide Number Placeholder 3"/>
          <p:cNvSpPr>
            <a:spLocks noGrp="1"/>
          </p:cNvSpPr>
          <p:nvPr>
            <p:ph type="sldNum" sz="quarter" idx="12"/>
          </p:nvPr>
        </p:nvSpPr>
        <p:spPr/>
        <p:txBody>
          <a:bodyPr/>
          <a:lstStyle/>
          <a:p>
            <a:fld id="{4F2E129E-16B7-480B-972E-C025DBFD1D53}" type="slidenum">
              <a:rPr lang="en-GB" smtClean="0"/>
              <a:pPr/>
              <a:t>51</a:t>
            </a:fld>
            <a:endParaRPr lang="en-GB" dirty="0"/>
          </a:p>
        </p:txBody>
      </p:sp>
      <p:sp>
        <p:nvSpPr>
          <p:cNvPr id="5" name="Rectangle 4"/>
          <p:cNvSpPr/>
          <p:nvPr/>
        </p:nvSpPr>
        <p:spPr>
          <a:xfrm>
            <a:off x="1637324" y="1059582"/>
            <a:ext cx="5753100" cy="1085850"/>
          </a:xfrm>
          <a:prstGeom prst="rect">
            <a:avLst/>
          </a:prstGeom>
          <a:solidFill>
            <a:srgbClr val="005EB8"/>
          </a:solidFill>
          <a:ln w="25400" cap="flat" cmpd="sng" algn="ctr">
            <a:noFill/>
            <a:prstDash val="solid"/>
          </a:ln>
          <a:effectLst/>
        </p:spPr>
        <p:txBody>
          <a:bodyPr wrap="square" rtlCol="0" anchor="t">
            <a:noAutofit/>
          </a:bodyPr>
          <a:lstStyle/>
          <a:p>
            <a:pPr algn="ctr">
              <a:lnSpc>
                <a:spcPct val="115000"/>
              </a:lnSpc>
              <a:spcAft>
                <a:spcPts val="0"/>
              </a:spcAft>
            </a:pPr>
            <a:r>
              <a:rPr lang="en-US" sz="1100" b="1" kern="1200" dirty="0">
                <a:solidFill>
                  <a:srgbClr val="FFFFFF"/>
                </a:solidFill>
                <a:effectLst/>
                <a:latin typeface="Arial"/>
                <a:ea typeface="+mn-ea"/>
                <a:cs typeface="+mn-cs"/>
              </a:rPr>
              <a:t>The situation</a:t>
            </a:r>
            <a:r>
              <a:rPr lang="en-US" sz="1100" kern="1200" dirty="0">
                <a:solidFill>
                  <a:srgbClr val="FFFFFF"/>
                </a:solidFill>
                <a:effectLst/>
                <a:latin typeface="Arial"/>
                <a:ea typeface="+mn-ea"/>
                <a:cs typeface="+mn-cs"/>
              </a:rPr>
              <a:t> - Mr. Foster has recently been diagnosed with depression and has joined a support group to help him through his care.</a:t>
            </a:r>
            <a:br>
              <a:rPr lang="en-US" sz="1100" kern="1200" dirty="0">
                <a:solidFill>
                  <a:srgbClr val="FFFFFF"/>
                </a:solidFill>
                <a:effectLst/>
                <a:latin typeface="Arial"/>
                <a:ea typeface="+mn-ea"/>
                <a:cs typeface="+mn-cs"/>
              </a:rPr>
            </a:br>
            <a:r>
              <a:rPr lang="en-US" sz="1100" kern="1200" dirty="0">
                <a:solidFill>
                  <a:srgbClr val="FFFFFF"/>
                </a:solidFill>
                <a:effectLst/>
                <a:latin typeface="Arial"/>
                <a:ea typeface="+mn-ea"/>
                <a:cs typeface="+mn-cs"/>
              </a:rPr>
              <a:t>The organisation emails information to support group members each month. Recently, they have started to receive emails and phone calls from individuals who are upset about the disclosure of their names and email addresses to more than 500 people.</a:t>
            </a:r>
            <a:endParaRPr lang="en-GB" sz="1200" dirty="0">
              <a:effectLst/>
              <a:latin typeface="Times New Roman"/>
              <a:ea typeface="Calibri"/>
            </a:endParaRPr>
          </a:p>
        </p:txBody>
      </p:sp>
      <p:sp>
        <p:nvSpPr>
          <p:cNvPr id="6" name="Rectangle 5"/>
          <p:cNvSpPr/>
          <p:nvPr/>
        </p:nvSpPr>
        <p:spPr>
          <a:xfrm>
            <a:off x="2932724" y="2288307"/>
            <a:ext cx="3286125" cy="1362075"/>
          </a:xfrm>
          <a:prstGeom prst="rect">
            <a:avLst/>
          </a:prstGeom>
          <a:solidFill>
            <a:srgbClr val="005EB8"/>
          </a:solidFill>
          <a:ln w="25400" cap="flat" cmpd="sng" algn="ctr">
            <a:noFill/>
            <a:prstDash val="solid"/>
          </a:ln>
          <a:effectLst/>
        </p:spPr>
        <p:txBody>
          <a:bodyPr rtlCol="0" anchor="t">
            <a:noAutofit/>
          </a:bodyPr>
          <a:lstStyle/>
          <a:p>
            <a:pPr algn="ctr">
              <a:lnSpc>
                <a:spcPct val="115000"/>
              </a:lnSpc>
              <a:spcAft>
                <a:spcPts val="0"/>
              </a:spcAft>
            </a:pPr>
            <a:r>
              <a:rPr lang="en-GB" sz="1100" b="1" kern="1200" dirty="0">
                <a:solidFill>
                  <a:srgbClr val="FFFFFF"/>
                </a:solidFill>
                <a:effectLst/>
                <a:latin typeface="Arial"/>
                <a:ea typeface="+mn-ea"/>
                <a:cs typeface="+mn-cs"/>
              </a:rPr>
              <a:t>The organisation’s reaction</a:t>
            </a:r>
            <a:r>
              <a:rPr lang="en-GB" sz="1100" kern="1200" dirty="0">
                <a:solidFill>
                  <a:srgbClr val="FFFFFF"/>
                </a:solidFill>
                <a:effectLst/>
                <a:latin typeface="Arial"/>
                <a:ea typeface="+mn-ea"/>
                <a:cs typeface="+mn-cs"/>
              </a:rPr>
              <a:t> - </a:t>
            </a:r>
            <a:r>
              <a:rPr lang="en-US" sz="1100" kern="1200" dirty="0">
                <a:solidFill>
                  <a:srgbClr val="FFFFFF"/>
                </a:solidFill>
                <a:effectLst/>
                <a:latin typeface="Arial"/>
                <a:ea typeface="+mn-ea"/>
                <a:cs typeface="+mn-cs"/>
              </a:rPr>
              <a:t>The organisation undertakes an investigation and finds that a new member of staff had sent out the email. They had mistakenly put the list of all the support group members’ email addresses in the ‘CC’ field – rather than the ‘BCC’ field – of all the individual emails. </a:t>
            </a:r>
            <a:endParaRPr lang="en-GB" sz="1200" dirty="0">
              <a:effectLst/>
              <a:latin typeface="Times New Roman"/>
              <a:ea typeface="Calibri"/>
            </a:endParaRPr>
          </a:p>
        </p:txBody>
      </p:sp>
      <p:sp>
        <p:nvSpPr>
          <p:cNvPr id="7" name="Rectangle 6"/>
          <p:cNvSpPr/>
          <p:nvPr/>
        </p:nvSpPr>
        <p:spPr>
          <a:xfrm>
            <a:off x="1751624" y="3850407"/>
            <a:ext cx="5705475" cy="819150"/>
          </a:xfrm>
          <a:prstGeom prst="rect">
            <a:avLst/>
          </a:prstGeom>
          <a:solidFill>
            <a:srgbClr val="005EB8"/>
          </a:solidFill>
          <a:ln w="25400" cap="flat" cmpd="sng" algn="ctr">
            <a:noFill/>
            <a:prstDash val="solid"/>
          </a:ln>
          <a:effectLst/>
        </p:spPr>
        <p:txBody>
          <a:bodyPr wrap="square" rtlCol="0" anchor="t">
            <a:noAutofit/>
          </a:bodyPr>
          <a:lstStyle/>
          <a:p>
            <a:pPr algn="ctr">
              <a:lnSpc>
                <a:spcPct val="115000"/>
              </a:lnSpc>
              <a:spcAft>
                <a:spcPts val="0"/>
              </a:spcAft>
            </a:pPr>
            <a:r>
              <a:rPr lang="en-US" sz="1100" b="1" kern="1200" dirty="0">
                <a:solidFill>
                  <a:srgbClr val="FFFFFF"/>
                </a:solidFill>
                <a:effectLst/>
                <a:latin typeface="Arial"/>
                <a:ea typeface="+mn-ea"/>
                <a:cs typeface="+mn-cs"/>
              </a:rPr>
              <a:t>Consequences</a:t>
            </a:r>
            <a:r>
              <a:rPr lang="en-US" sz="1100" kern="1200" dirty="0">
                <a:solidFill>
                  <a:srgbClr val="FFFFFF"/>
                </a:solidFill>
                <a:effectLst/>
                <a:latin typeface="Arial"/>
                <a:ea typeface="+mn-ea"/>
                <a:cs typeface="+mn-cs"/>
              </a:rPr>
              <a:t> - Everyone who received the email could identify who was a member of the depression support group. The investigation also finds that all existing staff members involved in sending out emails knew what to do, but had not supervised the new member of staff.</a:t>
            </a:r>
            <a:endParaRPr lang="en-GB" sz="1200" dirty="0">
              <a:effectLst/>
              <a:latin typeface="Times New Roman"/>
              <a:ea typeface="Calibri"/>
            </a:endParaRPr>
          </a:p>
        </p:txBody>
      </p:sp>
    </p:spTree>
    <p:extLst>
      <p:ext uri="{BB962C8B-B14F-4D97-AF65-F5344CB8AC3E}">
        <p14:creationId xmlns:p14="http://schemas.microsoft.com/office/powerpoint/2010/main" val="283516497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Email checklist</a:t>
            </a:r>
            <a:endParaRPr lang="en-GB" dirty="0"/>
          </a:p>
        </p:txBody>
      </p:sp>
      <p:sp>
        <p:nvSpPr>
          <p:cNvPr id="3" name="Content Placeholder 2"/>
          <p:cNvSpPr>
            <a:spLocks noGrp="1"/>
          </p:cNvSpPr>
          <p:nvPr>
            <p:ph idx="1"/>
          </p:nvPr>
        </p:nvSpPr>
        <p:spPr/>
        <p:txBody>
          <a:bodyPr>
            <a:normAutofit fontScale="92500" lnSpcReduction="10000"/>
          </a:bodyPr>
          <a:lstStyle/>
          <a:p>
            <a:r>
              <a:rPr lang="en-GB" sz="2200" b="1" dirty="0"/>
              <a:t>Before</a:t>
            </a:r>
            <a:r>
              <a:rPr lang="en-GB" sz="2200" dirty="0"/>
              <a:t> emailing any external parties:</a:t>
            </a:r>
          </a:p>
          <a:p>
            <a:pPr lvl="1"/>
            <a:r>
              <a:rPr lang="en-GB" sz="2200" dirty="0"/>
              <a:t>Check </a:t>
            </a:r>
            <a:r>
              <a:rPr lang="en-GB" sz="2200" dirty="0" smtClean="0"/>
              <a:t>whether </a:t>
            </a:r>
            <a:r>
              <a:rPr lang="en-GB" sz="2200" dirty="0"/>
              <a:t>it is acceptable to send personal </a:t>
            </a:r>
            <a:r>
              <a:rPr lang="en-GB" sz="2200" dirty="0" smtClean="0"/>
              <a:t>information.</a:t>
            </a:r>
            <a:endParaRPr lang="en-GB" sz="2200" dirty="0"/>
          </a:p>
          <a:p>
            <a:pPr lvl="1"/>
            <a:r>
              <a:rPr lang="en-GB" sz="2200" dirty="0"/>
              <a:t>Confirm the accuracy of the email </a:t>
            </a:r>
            <a:r>
              <a:rPr lang="en-GB" sz="2200" dirty="0" smtClean="0"/>
              <a:t>addresses.</a:t>
            </a:r>
            <a:endParaRPr lang="en-GB" sz="2200" dirty="0"/>
          </a:p>
          <a:p>
            <a:pPr lvl="1"/>
            <a:r>
              <a:rPr lang="en-GB" sz="2200" dirty="0"/>
              <a:t>Check that everyone on the copy list has a genuine ‘need to know</a:t>
            </a:r>
            <a:r>
              <a:rPr lang="en-GB" sz="2200" dirty="0" smtClean="0"/>
              <a:t>’.</a:t>
            </a:r>
            <a:endParaRPr lang="en-GB" sz="2200" dirty="0"/>
          </a:p>
          <a:p>
            <a:pPr lvl="1"/>
            <a:r>
              <a:rPr lang="en-GB" sz="2200" dirty="0" smtClean="0"/>
              <a:t>Use </a:t>
            </a:r>
            <a:r>
              <a:rPr lang="en-GB" sz="2200" dirty="0"/>
              <a:t>the minimum identifiable </a:t>
            </a:r>
            <a:r>
              <a:rPr lang="en-GB" sz="2200" dirty="0" smtClean="0"/>
              <a:t>information (e.g</a:t>
            </a:r>
            <a:r>
              <a:rPr lang="en-GB" sz="2200" dirty="0"/>
              <a:t>. NHS number).</a:t>
            </a:r>
          </a:p>
          <a:p>
            <a:pPr lvl="1"/>
            <a:r>
              <a:rPr lang="en-GB" sz="2200" dirty="0"/>
              <a:t>Check </a:t>
            </a:r>
            <a:r>
              <a:rPr lang="en-GB" sz="2200" dirty="0" smtClean="0"/>
              <a:t>encryption requirements.</a:t>
            </a:r>
            <a:endParaRPr lang="en-GB" sz="2200" dirty="0"/>
          </a:p>
          <a:p>
            <a:pPr marL="400050">
              <a:spcBef>
                <a:spcPts val="1000"/>
              </a:spcBef>
            </a:pPr>
            <a:r>
              <a:rPr lang="en-GB" sz="2200" dirty="0"/>
              <a:t>Where email needs to be sent to an unsecure </a:t>
            </a:r>
            <a:r>
              <a:rPr lang="en-GB" sz="2200" dirty="0" smtClean="0"/>
              <a:t>recipient:</a:t>
            </a:r>
          </a:p>
          <a:p>
            <a:pPr marL="800100" lvl="1"/>
            <a:r>
              <a:rPr lang="en-GB" sz="2200" dirty="0" smtClean="0"/>
              <a:t>Check they understand </a:t>
            </a:r>
            <a:r>
              <a:rPr lang="en-GB" sz="2200" dirty="0"/>
              <a:t>and </a:t>
            </a:r>
            <a:r>
              <a:rPr lang="en-GB" sz="2200" dirty="0" smtClean="0"/>
              <a:t>accept </a:t>
            </a:r>
            <a:r>
              <a:rPr lang="en-GB" sz="2200" dirty="0"/>
              <a:t>the </a:t>
            </a:r>
            <a:r>
              <a:rPr lang="en-GB" sz="2200" dirty="0" smtClean="0"/>
              <a:t>risks, or</a:t>
            </a:r>
          </a:p>
          <a:p>
            <a:pPr marL="800100" lvl="1"/>
            <a:r>
              <a:rPr lang="en-GB" sz="2200" dirty="0" smtClean="0"/>
              <a:t>If you can encrypt </a:t>
            </a:r>
            <a:r>
              <a:rPr lang="en-GB" sz="2200" dirty="0"/>
              <a:t>the </a:t>
            </a:r>
            <a:r>
              <a:rPr lang="en-GB" sz="2200" dirty="0" smtClean="0"/>
              <a:t>email.</a:t>
            </a:r>
            <a:endParaRPr lang="en-GB" sz="2200" dirty="0"/>
          </a:p>
          <a:p>
            <a:endParaRPr lang="en-GB" dirty="0"/>
          </a:p>
          <a:p>
            <a:endParaRPr lang="en-GB" dirty="0"/>
          </a:p>
        </p:txBody>
      </p:sp>
      <p:sp>
        <p:nvSpPr>
          <p:cNvPr id="4" name="Slide Number Placeholder 3"/>
          <p:cNvSpPr>
            <a:spLocks noGrp="1"/>
          </p:cNvSpPr>
          <p:nvPr>
            <p:ph type="sldNum" sz="quarter" idx="12"/>
          </p:nvPr>
        </p:nvSpPr>
        <p:spPr/>
        <p:txBody>
          <a:bodyPr/>
          <a:lstStyle/>
          <a:p>
            <a:fld id="{4F2E129E-16B7-480B-972E-C025DBFD1D53}" type="slidenum">
              <a:rPr lang="en-GB" smtClean="0"/>
              <a:pPr/>
              <a:t>52</a:t>
            </a:fld>
            <a:endParaRPr lang="en-GB" dirty="0"/>
          </a:p>
        </p:txBody>
      </p:sp>
    </p:spTree>
    <p:extLst>
      <p:ext uri="{BB962C8B-B14F-4D97-AF65-F5344CB8AC3E}">
        <p14:creationId xmlns:p14="http://schemas.microsoft.com/office/powerpoint/2010/main" val="165267445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Phone </a:t>
            </a:r>
            <a:r>
              <a:rPr lang="en-GB" dirty="0" smtClean="0"/>
              <a:t>breach</a:t>
            </a:r>
            <a:r>
              <a:rPr lang="en-GB" dirty="0"/>
              <a:t/>
            </a:r>
            <a:br>
              <a:rPr lang="en-GB" dirty="0"/>
            </a:br>
            <a:endParaRPr lang="en-GB" dirty="0"/>
          </a:p>
        </p:txBody>
      </p:sp>
      <p:sp>
        <p:nvSpPr>
          <p:cNvPr id="4" name="Slide Number Placeholder 3"/>
          <p:cNvSpPr>
            <a:spLocks noGrp="1"/>
          </p:cNvSpPr>
          <p:nvPr>
            <p:ph type="sldNum" sz="quarter" idx="12"/>
          </p:nvPr>
        </p:nvSpPr>
        <p:spPr/>
        <p:txBody>
          <a:bodyPr/>
          <a:lstStyle/>
          <a:p>
            <a:fld id="{4F2E129E-16B7-480B-972E-C025DBFD1D53}" type="slidenum">
              <a:rPr lang="en-GB" smtClean="0"/>
              <a:pPr/>
              <a:t>53</a:t>
            </a:fld>
            <a:endParaRPr lang="en-GB" dirty="0"/>
          </a:p>
        </p:txBody>
      </p:sp>
      <p:sp>
        <p:nvSpPr>
          <p:cNvPr id="5" name="TextBox 4"/>
          <p:cNvSpPr txBox="1"/>
          <p:nvPr/>
        </p:nvSpPr>
        <p:spPr>
          <a:xfrm>
            <a:off x="755576" y="2859782"/>
            <a:ext cx="7632848" cy="1631216"/>
          </a:xfrm>
          <a:prstGeom prst="rect">
            <a:avLst/>
          </a:prstGeom>
          <a:noFill/>
          <a:ln w="28575">
            <a:solidFill>
              <a:schemeClr val="accent1"/>
            </a:solidFill>
          </a:ln>
        </p:spPr>
        <p:txBody>
          <a:bodyPr wrap="square" rtlCol="0">
            <a:spAutoFit/>
          </a:bodyPr>
          <a:lstStyle/>
          <a:p>
            <a:pPr marL="342900" indent="-342900">
              <a:buFont typeface="Arial" panose="020B0604020202020204" pitchFamily="34" charset="0"/>
              <a:buChar char="•"/>
            </a:pPr>
            <a:r>
              <a:rPr lang="en-GB" sz="2000" dirty="0">
                <a:solidFill>
                  <a:schemeClr val="accent6"/>
                </a:solidFill>
              </a:rPr>
              <a:t>The result - The next morning, Mrs Smith phones the practice and tells Joe that her brother-in-law has information about her health that he can only have obtained from the practice. At that point, Joe realises he had no proof that the previous day's call was from the local hospital.</a:t>
            </a:r>
          </a:p>
        </p:txBody>
      </p:sp>
      <p:sp>
        <p:nvSpPr>
          <p:cNvPr id="7" name="TextBox 6"/>
          <p:cNvSpPr txBox="1"/>
          <p:nvPr/>
        </p:nvSpPr>
        <p:spPr>
          <a:xfrm>
            <a:off x="755576" y="1059582"/>
            <a:ext cx="7632848" cy="1631216"/>
          </a:xfrm>
          <a:prstGeom prst="rect">
            <a:avLst/>
          </a:prstGeom>
          <a:noFill/>
          <a:ln w="28575">
            <a:solidFill>
              <a:schemeClr val="accent1"/>
            </a:solidFill>
          </a:ln>
        </p:spPr>
        <p:txBody>
          <a:bodyPr wrap="square" rtlCol="0">
            <a:spAutoFit/>
          </a:bodyPr>
          <a:lstStyle/>
          <a:p>
            <a:pPr marL="285750" indent="-285750">
              <a:buFont typeface="Arial" panose="020B0604020202020204" pitchFamily="34" charset="0"/>
              <a:buChar char="•"/>
            </a:pPr>
            <a:r>
              <a:rPr lang="en-GB" sz="2000" dirty="0">
                <a:solidFill>
                  <a:schemeClr val="accent6"/>
                </a:solidFill>
              </a:rPr>
              <a:t>The situation - Joe, a practice manager, receives a call from a local hospital requesting information about Mrs Smith, one of the practice patients. He knows she has been referred to that hospital for cancer investigation so he gives the information to the caller.</a:t>
            </a:r>
          </a:p>
        </p:txBody>
      </p:sp>
    </p:spTree>
    <p:extLst>
      <p:ext uri="{BB962C8B-B14F-4D97-AF65-F5344CB8AC3E}">
        <p14:creationId xmlns:p14="http://schemas.microsoft.com/office/powerpoint/2010/main" val="3548723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Phone checklist</a:t>
            </a:r>
            <a:br>
              <a:rPr lang="en-GB" dirty="0"/>
            </a:br>
            <a:endParaRPr lang="en-GB" dirty="0"/>
          </a:p>
        </p:txBody>
      </p:sp>
      <p:sp>
        <p:nvSpPr>
          <p:cNvPr id="3" name="Content Placeholder 2"/>
          <p:cNvSpPr>
            <a:spLocks noGrp="1"/>
          </p:cNvSpPr>
          <p:nvPr>
            <p:ph idx="1"/>
          </p:nvPr>
        </p:nvSpPr>
        <p:spPr/>
        <p:txBody>
          <a:bodyPr>
            <a:normAutofit/>
          </a:bodyPr>
          <a:lstStyle/>
          <a:p>
            <a:r>
              <a:rPr lang="en-GB" sz="1800" dirty="0" smtClean="0"/>
              <a:t>Where </a:t>
            </a:r>
            <a:r>
              <a:rPr lang="en-GB" sz="1800" dirty="0"/>
              <a:t>possible:</a:t>
            </a:r>
          </a:p>
          <a:p>
            <a:pPr lvl="1">
              <a:spcAft>
                <a:spcPts val="300"/>
              </a:spcAft>
            </a:pPr>
            <a:r>
              <a:rPr lang="en-GB" sz="1800" dirty="0"/>
              <a:t>Confirm the </a:t>
            </a:r>
            <a:r>
              <a:rPr lang="en-GB" sz="1800" dirty="0" smtClean="0"/>
              <a:t>enquirer’s name</a:t>
            </a:r>
            <a:r>
              <a:rPr lang="en-GB" sz="1800" dirty="0"/>
              <a:t>, job </a:t>
            </a:r>
            <a:r>
              <a:rPr lang="en-GB" sz="1800" dirty="0" smtClean="0"/>
              <a:t>title and organisation.</a:t>
            </a:r>
            <a:endParaRPr lang="en-GB" sz="1800" dirty="0"/>
          </a:p>
          <a:p>
            <a:pPr lvl="1">
              <a:spcAft>
                <a:spcPts val="300"/>
              </a:spcAft>
            </a:pPr>
            <a:r>
              <a:rPr lang="en-GB" sz="1800" dirty="0"/>
              <a:t>Confirm the reason </a:t>
            </a:r>
            <a:r>
              <a:rPr lang="en-GB" sz="1800" dirty="0" smtClean="0"/>
              <a:t>is </a:t>
            </a:r>
            <a:r>
              <a:rPr lang="en-GB" sz="1800" dirty="0"/>
              <a:t>appropriate.</a:t>
            </a:r>
          </a:p>
          <a:p>
            <a:pPr lvl="1">
              <a:spcAft>
                <a:spcPts val="300"/>
              </a:spcAft>
            </a:pPr>
            <a:r>
              <a:rPr lang="en-GB" sz="1800" dirty="0"/>
              <a:t>Take a contact </a:t>
            </a:r>
            <a:r>
              <a:rPr lang="en-GB" sz="1800" dirty="0" smtClean="0"/>
              <a:t>phone </a:t>
            </a:r>
            <a:r>
              <a:rPr lang="en-GB" sz="1800" dirty="0"/>
              <a:t>number, e.g. main switchboard </a:t>
            </a:r>
            <a:r>
              <a:rPr lang="en-GB" sz="1800" dirty="0" smtClean="0"/>
              <a:t>number.</a:t>
            </a:r>
            <a:endParaRPr lang="en-GB" sz="1800" dirty="0"/>
          </a:p>
          <a:p>
            <a:pPr lvl="1">
              <a:spcAft>
                <a:spcPts val="300"/>
              </a:spcAft>
            </a:pPr>
            <a:r>
              <a:rPr lang="en-GB" sz="1800" dirty="0"/>
              <a:t>Check whether the information can be provided </a:t>
            </a:r>
            <a:r>
              <a:rPr lang="en-GB" sz="1800" dirty="0" smtClean="0"/>
              <a:t>- if </a:t>
            </a:r>
            <a:r>
              <a:rPr lang="en-GB" sz="1800" dirty="0"/>
              <a:t>in doubt, tell the enquirer you will call them back.</a:t>
            </a:r>
          </a:p>
          <a:p>
            <a:pPr lvl="1">
              <a:spcAft>
                <a:spcPts val="300"/>
              </a:spcAft>
            </a:pPr>
            <a:r>
              <a:rPr lang="en-GB" sz="1800" dirty="0"/>
              <a:t>Provide the information only to the </a:t>
            </a:r>
            <a:r>
              <a:rPr lang="en-GB" sz="1800" dirty="0" smtClean="0"/>
              <a:t>enquirer.</a:t>
            </a:r>
            <a:endParaRPr lang="en-GB" sz="1800" dirty="0"/>
          </a:p>
          <a:p>
            <a:pPr marL="400050">
              <a:spcBef>
                <a:spcPts val="1000"/>
              </a:spcBef>
            </a:pPr>
            <a:r>
              <a:rPr lang="en-GB" sz="1800" dirty="0" smtClean="0"/>
              <a:t>Record </a:t>
            </a:r>
            <a:r>
              <a:rPr lang="en-GB" sz="1800" dirty="0"/>
              <a:t>your </a:t>
            </a:r>
            <a:r>
              <a:rPr lang="en-GB" sz="1800" dirty="0" smtClean="0"/>
              <a:t>name and details about disclosure, along with the recipient’s details.</a:t>
            </a:r>
            <a:endParaRPr lang="en-GB" sz="1800" dirty="0"/>
          </a:p>
          <a:p>
            <a:endParaRPr lang="en-GB" sz="1800" dirty="0"/>
          </a:p>
        </p:txBody>
      </p:sp>
      <p:sp>
        <p:nvSpPr>
          <p:cNvPr id="4" name="Slide Number Placeholder 3"/>
          <p:cNvSpPr>
            <a:spLocks noGrp="1"/>
          </p:cNvSpPr>
          <p:nvPr>
            <p:ph type="sldNum" sz="quarter" idx="12"/>
          </p:nvPr>
        </p:nvSpPr>
        <p:spPr/>
        <p:txBody>
          <a:bodyPr/>
          <a:lstStyle/>
          <a:p>
            <a:fld id="{4F2E129E-16B7-480B-972E-C025DBFD1D53}" type="slidenum">
              <a:rPr lang="en-GB" smtClean="0"/>
              <a:pPr/>
              <a:t>54</a:t>
            </a:fld>
            <a:endParaRPr lang="en-GB" dirty="0"/>
          </a:p>
        </p:txBody>
      </p:sp>
    </p:spTree>
    <p:extLst>
      <p:ext uri="{BB962C8B-B14F-4D97-AF65-F5344CB8AC3E}">
        <p14:creationId xmlns:p14="http://schemas.microsoft.com/office/powerpoint/2010/main" val="406266198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Data security </a:t>
            </a:r>
            <a:r>
              <a:rPr lang="en-GB" dirty="0" smtClean="0"/>
              <a:t>risks 1</a:t>
            </a:r>
            <a:endParaRPr lang="en-GB" dirty="0"/>
          </a:p>
        </p:txBody>
      </p:sp>
      <p:sp>
        <p:nvSpPr>
          <p:cNvPr id="4" name="Slide Number Placeholder 3"/>
          <p:cNvSpPr>
            <a:spLocks noGrp="1"/>
          </p:cNvSpPr>
          <p:nvPr>
            <p:ph type="sldNum" sz="quarter" idx="12"/>
          </p:nvPr>
        </p:nvSpPr>
        <p:spPr/>
        <p:txBody>
          <a:bodyPr/>
          <a:lstStyle/>
          <a:p>
            <a:fld id="{4F2E129E-16B7-480B-972E-C025DBFD1D53}" type="slidenum">
              <a:rPr lang="en-GB" smtClean="0"/>
              <a:pPr/>
              <a:t>55</a:t>
            </a:fld>
            <a:endParaRPr lang="en-GB" dirty="0"/>
          </a:p>
        </p:txBody>
      </p:sp>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427271" y="1184568"/>
            <a:ext cx="1772920" cy="1586865"/>
          </a:xfrm>
          <a:prstGeom prst="rect">
            <a:avLst/>
          </a:prstGeom>
        </p:spPr>
      </p:pic>
      <p:pic>
        <p:nvPicPr>
          <p:cNvPr id="6" name="Picture 5"/>
          <p:cNvPicPr/>
          <p:nvPr/>
        </p:nvPicPr>
        <p:blipFill>
          <a:blip r:embed="rId4">
            <a:extLst>
              <a:ext uri="{28A0092B-C50C-407E-A947-70E740481C1C}">
                <a14:useLocalDpi xmlns:a14="http://schemas.microsoft.com/office/drawing/2010/main" val="0"/>
              </a:ext>
            </a:extLst>
          </a:blip>
          <a:stretch>
            <a:fillRect/>
          </a:stretch>
        </p:blipFill>
        <p:spPr>
          <a:xfrm>
            <a:off x="751121" y="2314233"/>
            <a:ext cx="1691640" cy="1586865"/>
          </a:xfrm>
          <a:prstGeom prst="rect">
            <a:avLst/>
          </a:prstGeom>
        </p:spPr>
      </p:pic>
      <p:pic>
        <p:nvPicPr>
          <p:cNvPr id="7" name="Picture 6"/>
          <p:cNvPicPr/>
          <p:nvPr/>
        </p:nvPicPr>
        <p:blipFill>
          <a:blip r:embed="rId5">
            <a:extLst>
              <a:ext uri="{28A0092B-C50C-407E-A947-70E740481C1C}">
                <a14:useLocalDpi xmlns:a14="http://schemas.microsoft.com/office/drawing/2010/main" val="0"/>
              </a:ext>
            </a:extLst>
          </a:blip>
          <a:stretch>
            <a:fillRect/>
          </a:stretch>
        </p:blipFill>
        <p:spPr>
          <a:xfrm>
            <a:off x="1475656" y="1365543"/>
            <a:ext cx="1797050" cy="1586865"/>
          </a:xfrm>
          <a:prstGeom prst="rect">
            <a:avLst/>
          </a:prstGeom>
        </p:spPr>
      </p:pic>
      <p:sp>
        <p:nvSpPr>
          <p:cNvPr id="8" name="TextBox 7"/>
          <p:cNvSpPr txBox="1"/>
          <p:nvPr/>
        </p:nvSpPr>
        <p:spPr>
          <a:xfrm>
            <a:off x="3851920" y="1059582"/>
            <a:ext cx="4536504" cy="3068212"/>
          </a:xfrm>
          <a:prstGeom prst="rect">
            <a:avLst/>
          </a:prstGeom>
          <a:noFill/>
        </p:spPr>
        <p:txBody>
          <a:bodyPr wrap="square" rtlCol="0">
            <a:spAutoFit/>
          </a:bodyPr>
          <a:lstStyle/>
          <a:p>
            <a:pPr>
              <a:lnSpc>
                <a:spcPts val="2600"/>
              </a:lnSpc>
            </a:pPr>
            <a:r>
              <a:rPr lang="en-GB" sz="2000" dirty="0">
                <a:solidFill>
                  <a:schemeClr val="accent6"/>
                </a:solidFill>
              </a:rPr>
              <a:t>Last week, someone in a high visibility vest visited a Social Care office as well as a GP practice. He followed a member of staff into the building and told the receptionist that he needed </a:t>
            </a:r>
            <a:r>
              <a:rPr lang="en-GB" sz="2000" dirty="0" smtClean="0">
                <a:solidFill>
                  <a:schemeClr val="accent6"/>
                </a:solidFill>
              </a:rPr>
              <a:t>everyone's </a:t>
            </a:r>
            <a:r>
              <a:rPr lang="en-GB" sz="2000" dirty="0">
                <a:solidFill>
                  <a:schemeClr val="accent6"/>
                </a:solidFill>
              </a:rPr>
              <a:t>details for a 'software update'. He then sold these details to other criminals. Let’s find out what else he found.</a:t>
            </a:r>
          </a:p>
        </p:txBody>
      </p:sp>
    </p:spTree>
    <p:extLst>
      <p:ext uri="{BB962C8B-B14F-4D97-AF65-F5344CB8AC3E}">
        <p14:creationId xmlns:p14="http://schemas.microsoft.com/office/powerpoint/2010/main" val="152497416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Data security risks 2</a:t>
            </a:r>
            <a:endParaRPr lang="en-GB" dirty="0"/>
          </a:p>
        </p:txBody>
      </p:sp>
      <p:sp>
        <p:nvSpPr>
          <p:cNvPr id="3" name="Content Placeholder 2"/>
          <p:cNvSpPr>
            <a:spLocks noGrp="1"/>
          </p:cNvSpPr>
          <p:nvPr>
            <p:ph idx="1"/>
          </p:nvPr>
        </p:nvSpPr>
        <p:spPr/>
        <p:txBody>
          <a:bodyPr>
            <a:normAutofit/>
          </a:bodyPr>
          <a:lstStyle/>
          <a:p>
            <a:pPr>
              <a:spcAft>
                <a:spcPts val="300"/>
              </a:spcAft>
            </a:pPr>
            <a:r>
              <a:rPr lang="en-GB" sz="1800" b="1" dirty="0" smtClean="0"/>
              <a:t>Doors</a:t>
            </a:r>
            <a:r>
              <a:rPr lang="en-GB" sz="1800" dirty="0" smtClean="0"/>
              <a:t>: Nearly </a:t>
            </a:r>
            <a:r>
              <a:rPr lang="en-GB" sz="1800" dirty="0"/>
              <a:t>every door </a:t>
            </a:r>
            <a:r>
              <a:rPr lang="en-GB" sz="1800" dirty="0" smtClean="0"/>
              <a:t>was open; even “</a:t>
            </a:r>
            <a:r>
              <a:rPr lang="en-GB" sz="1800" dirty="0"/>
              <a:t>restricted access” </a:t>
            </a:r>
            <a:r>
              <a:rPr lang="en-GB" sz="1800" dirty="0" smtClean="0"/>
              <a:t>doors had </a:t>
            </a:r>
            <a:r>
              <a:rPr lang="en-GB" sz="1800" dirty="0"/>
              <a:t>been propped open to allow for a delivery.</a:t>
            </a:r>
          </a:p>
          <a:p>
            <a:pPr>
              <a:spcAft>
                <a:spcPts val="300"/>
              </a:spcAft>
            </a:pPr>
            <a:r>
              <a:rPr lang="en-GB" sz="1800" b="1" dirty="0" smtClean="0"/>
              <a:t>Visitors</a:t>
            </a:r>
            <a:r>
              <a:rPr lang="en-GB" sz="1800" dirty="0" smtClean="0"/>
              <a:t>: The </a:t>
            </a:r>
            <a:r>
              <a:rPr lang="en-GB" sz="1800" dirty="0"/>
              <a:t>receptionist was happy to </a:t>
            </a:r>
            <a:r>
              <a:rPr lang="en-GB" sz="1800" dirty="0" smtClean="0"/>
              <a:t>direct him to the server room…he </a:t>
            </a:r>
            <a:r>
              <a:rPr lang="en-GB" sz="1800" dirty="0"/>
              <a:t>wasn’t even asked to sign in or show a visitor’s badge.</a:t>
            </a:r>
          </a:p>
          <a:p>
            <a:pPr>
              <a:spcAft>
                <a:spcPts val="300"/>
              </a:spcAft>
            </a:pPr>
            <a:r>
              <a:rPr lang="en-GB" sz="1800" b="1" dirty="0" smtClean="0"/>
              <a:t>Desks</a:t>
            </a:r>
            <a:r>
              <a:rPr lang="en-GB" sz="1800" dirty="0" smtClean="0"/>
              <a:t>: There was so much </a:t>
            </a:r>
            <a:r>
              <a:rPr lang="en-GB" sz="1800" dirty="0"/>
              <a:t>information </a:t>
            </a:r>
            <a:r>
              <a:rPr lang="en-GB" sz="1800" dirty="0" smtClean="0"/>
              <a:t>in unoccupied </a:t>
            </a:r>
            <a:r>
              <a:rPr lang="en-GB" sz="1800" dirty="0"/>
              <a:t>office areas. He </a:t>
            </a:r>
            <a:r>
              <a:rPr lang="en-GB" sz="1800" dirty="0" smtClean="0"/>
              <a:t>randomly </a:t>
            </a:r>
            <a:r>
              <a:rPr lang="en-GB" sz="1800" dirty="0"/>
              <a:t>dispersed </a:t>
            </a:r>
            <a:r>
              <a:rPr lang="en-GB" sz="1800" dirty="0" smtClean="0"/>
              <a:t>memory </a:t>
            </a:r>
            <a:r>
              <a:rPr lang="en-GB" sz="1800" dirty="0"/>
              <a:t>sticks </a:t>
            </a:r>
            <a:r>
              <a:rPr lang="en-GB" sz="1800" dirty="0" smtClean="0"/>
              <a:t>on the desks; hopefully someone </a:t>
            </a:r>
            <a:r>
              <a:rPr lang="en-GB" sz="1800" dirty="0"/>
              <a:t>will plug one into their </a:t>
            </a:r>
            <a:r>
              <a:rPr lang="en-GB" sz="1800" dirty="0" smtClean="0"/>
              <a:t>machine and it can start </a:t>
            </a:r>
            <a:r>
              <a:rPr lang="en-GB" sz="1800" dirty="0"/>
              <a:t>installing </a:t>
            </a:r>
            <a:r>
              <a:rPr lang="en-GB" sz="1800" dirty="0" smtClean="0"/>
              <a:t>malware.</a:t>
            </a:r>
            <a:endParaRPr lang="en-GB" sz="1800" dirty="0"/>
          </a:p>
          <a:p>
            <a:pPr>
              <a:spcAft>
                <a:spcPts val="300"/>
              </a:spcAft>
            </a:pPr>
            <a:r>
              <a:rPr lang="en-GB" sz="1800" b="1" dirty="0"/>
              <a:t>Other </a:t>
            </a:r>
            <a:r>
              <a:rPr lang="en-GB" sz="1800" b="1" dirty="0" smtClean="0"/>
              <a:t>areas</a:t>
            </a:r>
            <a:r>
              <a:rPr lang="en-GB" sz="1800" dirty="0" smtClean="0"/>
              <a:t>: The </a:t>
            </a:r>
            <a:r>
              <a:rPr lang="en-GB" sz="1800" dirty="0"/>
              <a:t>server room </a:t>
            </a:r>
            <a:r>
              <a:rPr lang="en-GB" sz="1800" dirty="0" smtClean="0"/>
              <a:t>door was unlocked, meaning he could disrupt </a:t>
            </a:r>
            <a:r>
              <a:rPr lang="en-GB" sz="1800" dirty="0"/>
              <a:t>the </a:t>
            </a:r>
            <a:r>
              <a:rPr lang="en-GB" sz="1800" dirty="0" smtClean="0"/>
              <a:t>server </a:t>
            </a:r>
            <a:r>
              <a:rPr lang="en-GB" sz="1800" dirty="0"/>
              <a:t>causing connectivity </a:t>
            </a:r>
            <a:r>
              <a:rPr lang="en-GB" sz="1800" dirty="0" smtClean="0"/>
              <a:t>problems.</a:t>
            </a:r>
            <a:endParaRPr lang="en-GB" sz="1800" dirty="0"/>
          </a:p>
          <a:p>
            <a:pPr>
              <a:spcAft>
                <a:spcPts val="300"/>
              </a:spcAft>
            </a:pPr>
            <a:r>
              <a:rPr lang="en-GB" sz="1800" dirty="0"/>
              <a:t>As there is so little physical security, he can potentially come and go as he pleases…perhaps next week.</a:t>
            </a:r>
          </a:p>
          <a:p>
            <a:endParaRPr lang="en-GB" sz="1800" dirty="0"/>
          </a:p>
        </p:txBody>
      </p:sp>
      <p:sp>
        <p:nvSpPr>
          <p:cNvPr id="4" name="Slide Number Placeholder 3"/>
          <p:cNvSpPr>
            <a:spLocks noGrp="1"/>
          </p:cNvSpPr>
          <p:nvPr>
            <p:ph type="sldNum" sz="quarter" idx="12"/>
          </p:nvPr>
        </p:nvSpPr>
        <p:spPr/>
        <p:txBody>
          <a:bodyPr/>
          <a:lstStyle/>
          <a:p>
            <a:fld id="{4F2E129E-16B7-480B-972E-C025DBFD1D53}" type="slidenum">
              <a:rPr lang="en-GB" smtClean="0"/>
              <a:pPr/>
              <a:t>56</a:t>
            </a:fld>
            <a:endParaRPr lang="en-GB" dirty="0"/>
          </a:p>
        </p:txBody>
      </p:sp>
    </p:spTree>
    <p:extLst>
      <p:ext uri="{BB962C8B-B14F-4D97-AF65-F5344CB8AC3E}">
        <p14:creationId xmlns:p14="http://schemas.microsoft.com/office/powerpoint/2010/main" val="398960369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Module summary</a:t>
            </a:r>
          </a:p>
        </p:txBody>
      </p:sp>
      <p:sp>
        <p:nvSpPr>
          <p:cNvPr id="3" name="Content Placeholder 2"/>
          <p:cNvSpPr>
            <a:spLocks noGrp="1"/>
          </p:cNvSpPr>
          <p:nvPr>
            <p:ph idx="1"/>
          </p:nvPr>
        </p:nvSpPr>
        <p:spPr>
          <a:xfrm>
            <a:off x="720000" y="1080000"/>
            <a:ext cx="7704000" cy="3723998"/>
          </a:xfrm>
        </p:spPr>
        <p:txBody>
          <a:bodyPr>
            <a:normAutofit fontScale="70000" lnSpcReduction="20000"/>
          </a:bodyPr>
          <a:lstStyle/>
          <a:p>
            <a:pPr>
              <a:spcAft>
                <a:spcPts val="600"/>
              </a:spcAft>
            </a:pPr>
            <a:r>
              <a:rPr lang="en-GB" sz="2100" dirty="0"/>
              <a:t>Having completed this session, you should understand: </a:t>
            </a:r>
          </a:p>
          <a:p>
            <a:pPr lvl="1">
              <a:spcAft>
                <a:spcPts val="600"/>
              </a:spcAft>
            </a:pPr>
            <a:r>
              <a:rPr lang="en-GB" dirty="0"/>
              <a:t>The principles and terminology of information governance (IG).</a:t>
            </a:r>
          </a:p>
          <a:p>
            <a:pPr lvl="1">
              <a:spcAft>
                <a:spcPts val="600"/>
              </a:spcAft>
            </a:pPr>
            <a:r>
              <a:rPr lang="en-GB" dirty="0"/>
              <a:t>Basic data security / cyber security terminology.</a:t>
            </a:r>
          </a:p>
          <a:p>
            <a:pPr lvl="1">
              <a:spcAft>
                <a:spcPts val="600"/>
              </a:spcAft>
            </a:pPr>
            <a:r>
              <a:rPr lang="en-GB" dirty="0"/>
              <a:t>The importance of data security to patient/service user care.</a:t>
            </a:r>
          </a:p>
          <a:p>
            <a:pPr lvl="1">
              <a:spcAft>
                <a:spcPts val="600"/>
              </a:spcAft>
            </a:pPr>
            <a:r>
              <a:rPr lang="en-GB" dirty="0"/>
              <a:t>That law and national guidance requires personal information to be protected.</a:t>
            </a:r>
          </a:p>
          <a:p>
            <a:pPr>
              <a:spcBef>
                <a:spcPts val="1000"/>
              </a:spcBef>
              <a:spcAft>
                <a:spcPts val="300"/>
              </a:spcAft>
            </a:pPr>
            <a:r>
              <a:rPr lang="en-GB" sz="2100" dirty="0"/>
              <a:t>And be able to:</a:t>
            </a:r>
          </a:p>
          <a:p>
            <a:pPr lvl="1">
              <a:spcAft>
                <a:spcPts val="600"/>
              </a:spcAft>
            </a:pPr>
            <a:r>
              <a:rPr lang="en-GB" dirty="0"/>
              <a:t>Explain your responsibilities when using personal information.</a:t>
            </a:r>
          </a:p>
          <a:p>
            <a:pPr lvl="1">
              <a:spcAft>
                <a:spcPts val="600"/>
              </a:spcAft>
            </a:pPr>
            <a:r>
              <a:rPr lang="en-GB" dirty="0"/>
              <a:t>Identify some of the most common data security risks and their impact.</a:t>
            </a:r>
          </a:p>
          <a:p>
            <a:pPr lvl="1">
              <a:spcAft>
                <a:spcPts val="600"/>
              </a:spcAft>
            </a:pPr>
            <a:r>
              <a:rPr lang="en-GB" dirty="0"/>
              <a:t>Identify near misses and incidents and know what to report.</a:t>
            </a:r>
          </a:p>
          <a:p>
            <a:pPr lvl="1">
              <a:spcAft>
                <a:spcPts val="600"/>
              </a:spcAft>
            </a:pPr>
            <a:r>
              <a:rPr lang="en-GB" dirty="0"/>
              <a:t>Distinguish between good and poor practice when using personal information.</a:t>
            </a:r>
          </a:p>
          <a:p>
            <a:pPr lvl="1">
              <a:spcAft>
                <a:spcPts val="600"/>
              </a:spcAft>
            </a:pPr>
            <a:r>
              <a:rPr lang="en-GB" dirty="0"/>
              <a:t>Apply good practice in the workplace</a:t>
            </a:r>
            <a:r>
              <a:rPr lang="en-GB" dirty="0" smtClean="0"/>
              <a:t>.</a:t>
            </a:r>
          </a:p>
          <a:p>
            <a:pPr>
              <a:spcAft>
                <a:spcPts val="600"/>
              </a:spcAft>
            </a:pPr>
            <a:r>
              <a:rPr lang="en-GB" dirty="0" smtClean="0"/>
              <a:t>IG covers the ‘can I?’ question…</a:t>
            </a:r>
            <a:endParaRPr lang="en-GB" dirty="0"/>
          </a:p>
          <a:p>
            <a:endParaRPr lang="en-GB" dirty="0"/>
          </a:p>
        </p:txBody>
      </p:sp>
      <p:sp>
        <p:nvSpPr>
          <p:cNvPr id="4" name="Slide Number Placeholder 3"/>
          <p:cNvSpPr>
            <a:spLocks noGrp="1"/>
          </p:cNvSpPr>
          <p:nvPr>
            <p:ph type="sldNum" sz="quarter" idx="12"/>
          </p:nvPr>
        </p:nvSpPr>
        <p:spPr/>
        <p:txBody>
          <a:bodyPr/>
          <a:lstStyle/>
          <a:p>
            <a:fld id="{4F2E129E-16B7-480B-972E-C025DBFD1D53}" type="slidenum">
              <a:rPr lang="en-GB" smtClean="0"/>
              <a:pPr/>
              <a:t>57</a:t>
            </a:fld>
            <a:endParaRPr lang="en-GB" dirty="0"/>
          </a:p>
        </p:txBody>
      </p:sp>
    </p:spTree>
    <p:extLst>
      <p:ext uri="{BB962C8B-B14F-4D97-AF65-F5344CB8AC3E}">
        <p14:creationId xmlns:p14="http://schemas.microsoft.com/office/powerpoint/2010/main" val="9393041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F2E129E-16B7-480B-972E-C025DBFD1D53}" type="slidenum">
              <a:rPr lang="en-GB" smtClean="0"/>
              <a:pPr/>
              <a:t>58</a:t>
            </a:fld>
            <a:endParaRPr lang="en-GB"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5987" y="142337"/>
            <a:ext cx="5928301" cy="4589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385333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Further information</a:t>
            </a:r>
            <a:r>
              <a:rPr lang="en-GB" dirty="0"/>
              <a:t/>
            </a:r>
            <a:br>
              <a:rPr lang="en-GB" dirty="0"/>
            </a:br>
            <a:endParaRPr lang="en-GB"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Ø"/>
            </a:pPr>
            <a:r>
              <a:rPr lang="en-GB" dirty="0" smtClean="0"/>
              <a:t>Chris </a:t>
            </a:r>
            <a:r>
              <a:rPr lang="en-GB" dirty="0" smtClean="0"/>
              <a:t>Kitchener, Data Protection Officer </a:t>
            </a:r>
            <a:r>
              <a:rPr lang="en-GB" sz="2000" dirty="0" smtClean="0"/>
              <a:t>020 7655 4110</a:t>
            </a:r>
            <a:endParaRPr lang="en-GB" sz="2000" dirty="0"/>
          </a:p>
          <a:p>
            <a:pPr>
              <a:buFont typeface="Wingdings" panose="05000000000000000000" pitchFamily="2" charset="2"/>
              <a:buChar char="Ø"/>
            </a:pPr>
            <a:r>
              <a:rPr lang="en-GB" dirty="0" smtClean="0"/>
              <a:t>Dr Paul Gilluley, Caldicott Guardian</a:t>
            </a:r>
          </a:p>
          <a:p>
            <a:pPr marL="457200" lvl="1" indent="0">
              <a:buNone/>
            </a:pPr>
            <a:r>
              <a:rPr lang="en-GB" dirty="0" smtClean="0"/>
              <a:t>020 </a:t>
            </a:r>
            <a:r>
              <a:rPr lang="en-GB" dirty="0"/>
              <a:t>7655 </a:t>
            </a:r>
            <a:r>
              <a:rPr lang="en-GB" dirty="0" smtClean="0"/>
              <a:t>2177</a:t>
            </a:r>
          </a:p>
          <a:p>
            <a:r>
              <a:rPr lang="en-GB" dirty="0" smtClean="0">
                <a:hlinkClick r:id="rId3"/>
              </a:rPr>
              <a:t>Elft.foi@nhs.net</a:t>
            </a:r>
            <a:endParaRPr lang="en-GB" dirty="0" smtClean="0"/>
          </a:p>
          <a:p>
            <a:r>
              <a:rPr lang="en-GB" dirty="0" smtClean="0">
                <a:hlinkClick r:id="rId4"/>
              </a:rPr>
              <a:t>Elft.information.governance@nhs.net</a:t>
            </a:r>
            <a:r>
              <a:rPr lang="en-GB" dirty="0" smtClean="0"/>
              <a:t> </a:t>
            </a:r>
            <a:endParaRPr lang="en-GB" dirty="0"/>
          </a:p>
          <a:p>
            <a:r>
              <a:rPr lang="en-GB" dirty="0"/>
              <a:t>IT helpdesk: </a:t>
            </a:r>
            <a:r>
              <a:rPr lang="en-GB" dirty="0" smtClean="0">
                <a:hlinkClick r:id="rId5"/>
              </a:rPr>
              <a:t>it.servicedesk@elft.nhs.uk</a:t>
            </a:r>
            <a:r>
              <a:rPr lang="en-GB" dirty="0" smtClean="0"/>
              <a:t>. </a:t>
            </a:r>
          </a:p>
          <a:p>
            <a:pPr marL="0" indent="0">
              <a:buNone/>
            </a:pPr>
            <a:r>
              <a:rPr lang="en-GB" dirty="0"/>
              <a:t> </a:t>
            </a:r>
            <a:r>
              <a:rPr lang="en-GB" dirty="0" smtClean="0"/>
              <a:t>   020 7655 4004</a:t>
            </a:r>
            <a:endParaRPr lang="en-GB" dirty="0"/>
          </a:p>
          <a:p>
            <a:endParaRPr lang="en-GB" dirty="0"/>
          </a:p>
        </p:txBody>
      </p:sp>
      <p:sp>
        <p:nvSpPr>
          <p:cNvPr id="4" name="Slide Number Placeholder 3"/>
          <p:cNvSpPr>
            <a:spLocks noGrp="1"/>
          </p:cNvSpPr>
          <p:nvPr>
            <p:ph type="sldNum" sz="quarter" idx="12"/>
          </p:nvPr>
        </p:nvSpPr>
        <p:spPr/>
        <p:txBody>
          <a:bodyPr/>
          <a:lstStyle/>
          <a:p>
            <a:fld id="{4F2E129E-16B7-480B-972E-C025DBFD1D53}" type="slidenum">
              <a:rPr lang="en-GB" smtClean="0"/>
              <a:pPr/>
              <a:t>59</a:t>
            </a:fld>
            <a:endParaRPr lang="en-GB" dirty="0"/>
          </a:p>
        </p:txBody>
      </p:sp>
    </p:spTree>
    <p:extLst>
      <p:ext uri="{BB962C8B-B14F-4D97-AF65-F5344CB8AC3E}">
        <p14:creationId xmlns:p14="http://schemas.microsoft.com/office/powerpoint/2010/main" val="20812014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Types of information</a:t>
            </a:r>
            <a:endParaRPr lang="en-GB" dirty="0"/>
          </a:p>
        </p:txBody>
      </p:sp>
      <p:sp>
        <p:nvSpPr>
          <p:cNvPr id="3" name="Content Placeholder 2"/>
          <p:cNvSpPr>
            <a:spLocks noGrp="1"/>
          </p:cNvSpPr>
          <p:nvPr>
            <p:ph idx="1"/>
          </p:nvPr>
        </p:nvSpPr>
        <p:spPr/>
        <p:txBody>
          <a:bodyPr>
            <a:noAutofit/>
          </a:bodyPr>
          <a:lstStyle/>
          <a:p>
            <a:pPr marL="0" indent="0">
              <a:spcBef>
                <a:spcPts val="300"/>
              </a:spcBef>
              <a:spcAft>
                <a:spcPts val="300"/>
              </a:spcAft>
              <a:buNone/>
            </a:pPr>
            <a:r>
              <a:rPr lang="en-GB" sz="1400" dirty="0"/>
              <a:t>In health and care settings, you might see:</a:t>
            </a:r>
          </a:p>
          <a:p>
            <a:pPr lvl="1">
              <a:spcBef>
                <a:spcPts val="300"/>
              </a:spcBef>
              <a:spcAft>
                <a:spcPts val="300"/>
              </a:spcAft>
            </a:pPr>
            <a:r>
              <a:rPr lang="en-GB" sz="1400" b="1" dirty="0"/>
              <a:t>Personal information</a:t>
            </a:r>
            <a:r>
              <a:rPr lang="en-GB" sz="1400" dirty="0"/>
              <a:t>: Information about someone is 'personal' when it identifies an individual. It may be about living or deceased people.</a:t>
            </a:r>
          </a:p>
          <a:p>
            <a:pPr lvl="1">
              <a:spcBef>
                <a:spcPts val="300"/>
              </a:spcBef>
              <a:spcAft>
                <a:spcPts val="300"/>
              </a:spcAft>
            </a:pPr>
            <a:r>
              <a:rPr lang="en-GB" sz="1400" b="1" dirty="0"/>
              <a:t>Sensitive </a:t>
            </a:r>
            <a:r>
              <a:rPr lang="en-GB" sz="1400" b="1" dirty="0" smtClean="0"/>
              <a:t>or special category information</a:t>
            </a:r>
            <a:r>
              <a:rPr lang="en-GB" sz="1400" dirty="0"/>
              <a:t>: patients and service users may consider particular types of information to be highly sensitive, for example, information relating to their mental or sexual health.</a:t>
            </a:r>
          </a:p>
          <a:p>
            <a:pPr lvl="1">
              <a:spcBef>
                <a:spcPts val="300"/>
              </a:spcBef>
              <a:spcAft>
                <a:spcPts val="300"/>
              </a:spcAft>
            </a:pPr>
            <a:r>
              <a:rPr lang="en-GB" sz="1400" b="1" dirty="0" smtClean="0"/>
              <a:t>Confidential information</a:t>
            </a:r>
            <a:r>
              <a:rPr lang="en-GB" sz="1400" dirty="0" smtClean="0"/>
              <a:t>: is disclosed </a:t>
            </a:r>
            <a:r>
              <a:rPr lang="en-GB" sz="1400" dirty="0"/>
              <a:t>in confidence to </a:t>
            </a:r>
            <a:r>
              <a:rPr lang="en-GB" sz="1400" dirty="0" smtClean="0"/>
              <a:t>staff – </a:t>
            </a:r>
            <a:r>
              <a:rPr lang="en-GB" sz="1400" dirty="0"/>
              <a:t>patients and service users </a:t>
            </a:r>
            <a:r>
              <a:rPr lang="en-GB" sz="1400" dirty="0" smtClean="0"/>
              <a:t> </a:t>
            </a:r>
            <a:r>
              <a:rPr lang="en-GB" sz="1400" dirty="0"/>
              <a:t>expect that information to be treated confidentially. </a:t>
            </a:r>
            <a:endParaRPr lang="en-GB" sz="1400" dirty="0" smtClean="0"/>
          </a:p>
          <a:p>
            <a:pPr lvl="1">
              <a:spcBef>
                <a:spcPts val="300"/>
              </a:spcBef>
              <a:spcAft>
                <a:spcPts val="300"/>
              </a:spcAft>
            </a:pPr>
            <a:r>
              <a:rPr lang="en-GB" sz="1400" b="1" dirty="0" smtClean="0"/>
              <a:t>Pseudonymised </a:t>
            </a:r>
            <a:r>
              <a:rPr lang="en-GB" sz="1400" b="1" dirty="0"/>
              <a:t>information</a:t>
            </a:r>
            <a:r>
              <a:rPr lang="en-GB" sz="1400" dirty="0"/>
              <a:t>: I</a:t>
            </a:r>
            <a:r>
              <a:rPr lang="en-GB" sz="1400" dirty="0" smtClean="0"/>
              <a:t>n </a:t>
            </a:r>
            <a:r>
              <a:rPr lang="en-GB" sz="1400" dirty="0"/>
              <a:t>which an individual’s identity is disguised by using a unique identifier (that is, a pseudonym). This does not reveal their ‘real world’ identity, but allows the linking of different data sets for the individual </a:t>
            </a:r>
            <a:r>
              <a:rPr lang="en-GB" sz="1400" dirty="0" smtClean="0"/>
              <a:t>concerned.</a:t>
            </a:r>
            <a:endParaRPr lang="en-GB" sz="1400" dirty="0"/>
          </a:p>
          <a:p>
            <a:pPr lvl="1">
              <a:spcBef>
                <a:spcPts val="300"/>
              </a:spcBef>
              <a:spcAft>
                <a:spcPts val="300"/>
              </a:spcAft>
            </a:pPr>
            <a:r>
              <a:rPr lang="en-GB" sz="1400" b="1" dirty="0" smtClean="0"/>
              <a:t>Anonymised </a:t>
            </a:r>
            <a:r>
              <a:rPr lang="en-GB" sz="1400" b="1" dirty="0"/>
              <a:t>information</a:t>
            </a:r>
            <a:r>
              <a:rPr lang="en-GB" sz="1400" dirty="0" smtClean="0"/>
              <a:t>.</a:t>
            </a:r>
            <a:r>
              <a:rPr lang="en-GB" sz="1400" dirty="0"/>
              <a:t> </a:t>
            </a:r>
            <a:r>
              <a:rPr lang="en-GB" sz="1400" dirty="0" err="1" smtClean="0"/>
              <a:t>Anonymisation</a:t>
            </a:r>
            <a:r>
              <a:rPr lang="en-GB" sz="1400" dirty="0" smtClean="0"/>
              <a:t> </a:t>
            </a:r>
            <a:r>
              <a:rPr lang="en-GB" sz="1400" dirty="0"/>
              <a:t>requires the removal of name, address, full post code and any other detail or combination of details that might support identification, either by itself or when used with other available information. </a:t>
            </a:r>
            <a:r>
              <a:rPr lang="en-GB" sz="1400" dirty="0" smtClean="0"/>
              <a:t>Anonymised </a:t>
            </a:r>
            <a:r>
              <a:rPr lang="en-GB" sz="1400" dirty="0"/>
              <a:t>information does not identify a person, so it cannot be personal or confidential.</a:t>
            </a:r>
          </a:p>
        </p:txBody>
      </p:sp>
      <p:sp>
        <p:nvSpPr>
          <p:cNvPr id="4" name="Slide Number Placeholder 3"/>
          <p:cNvSpPr>
            <a:spLocks noGrp="1"/>
          </p:cNvSpPr>
          <p:nvPr>
            <p:ph type="sldNum" sz="quarter" idx="12"/>
          </p:nvPr>
        </p:nvSpPr>
        <p:spPr/>
        <p:txBody>
          <a:bodyPr/>
          <a:lstStyle/>
          <a:p>
            <a:fld id="{4F2E129E-16B7-480B-972E-C025DBFD1D53}" type="slidenum">
              <a:rPr lang="en-GB" smtClean="0"/>
              <a:pPr/>
              <a:t>6</a:t>
            </a:fld>
            <a:endParaRPr lang="en-GB" dirty="0"/>
          </a:p>
        </p:txBody>
      </p:sp>
    </p:spTree>
    <p:extLst>
      <p:ext uri="{BB962C8B-B14F-4D97-AF65-F5344CB8AC3E}">
        <p14:creationId xmlns:p14="http://schemas.microsoft.com/office/powerpoint/2010/main" val="27496790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F2E129E-16B7-480B-972E-C025DBFD1D53}" type="slidenum">
              <a:rPr lang="en-GB" smtClean="0"/>
              <a:pPr/>
              <a:t>7</a:t>
            </a:fld>
            <a:endParaRPr lang="en-GB" dirty="0"/>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619672" y="339501"/>
            <a:ext cx="6349696" cy="4594885"/>
          </a:xfrm>
          <a:prstGeom prst="rect">
            <a:avLst/>
          </a:prstGeom>
          <a:solidFill>
            <a:schemeClr val="bg1"/>
          </a:solidFill>
          <a:ln>
            <a:noFill/>
          </a:ln>
        </p:spPr>
      </p:pic>
    </p:spTree>
    <p:extLst>
      <p:ext uri="{BB962C8B-B14F-4D97-AF65-F5344CB8AC3E}">
        <p14:creationId xmlns:p14="http://schemas.microsoft.com/office/powerpoint/2010/main" val="14090954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Value of Information</a:t>
            </a:r>
          </a:p>
        </p:txBody>
      </p:sp>
      <p:sp>
        <p:nvSpPr>
          <p:cNvPr id="3" name="Content Placeholder 2"/>
          <p:cNvSpPr>
            <a:spLocks noGrp="1"/>
          </p:cNvSpPr>
          <p:nvPr>
            <p:ph idx="1"/>
          </p:nvPr>
        </p:nvSpPr>
        <p:spPr>
          <a:xfrm>
            <a:off x="720000" y="2787774"/>
            <a:ext cx="7704000" cy="1008112"/>
          </a:xfrm>
        </p:spPr>
        <p:txBody>
          <a:bodyPr>
            <a:normAutofit fontScale="77500" lnSpcReduction="20000"/>
          </a:bodyPr>
          <a:lstStyle/>
          <a:p>
            <a:r>
              <a:rPr lang="en-GB" dirty="0" smtClean="0"/>
              <a:t>Health </a:t>
            </a:r>
            <a:r>
              <a:rPr lang="en-GB" dirty="0"/>
              <a:t>and care information is valuable. </a:t>
            </a:r>
            <a:endParaRPr lang="en-GB" dirty="0" smtClean="0"/>
          </a:p>
          <a:p>
            <a:r>
              <a:rPr lang="en-GB" dirty="0"/>
              <a:t>P</a:t>
            </a:r>
            <a:r>
              <a:rPr lang="en-GB" dirty="0" smtClean="0"/>
              <a:t>oor </a:t>
            </a:r>
            <a:r>
              <a:rPr lang="en-GB" dirty="0"/>
              <a:t>security can cause personal, social and reputational damage. </a:t>
            </a:r>
          </a:p>
          <a:p>
            <a:r>
              <a:rPr lang="en-GB" dirty="0" smtClean="0"/>
              <a:t>Some </a:t>
            </a:r>
            <a:r>
              <a:rPr lang="en-GB" dirty="0"/>
              <a:t>of the common ways that information is lost:</a:t>
            </a:r>
          </a:p>
        </p:txBody>
      </p:sp>
      <p:sp>
        <p:nvSpPr>
          <p:cNvPr id="4" name="Slide Number Placeholder 3"/>
          <p:cNvSpPr>
            <a:spLocks noGrp="1"/>
          </p:cNvSpPr>
          <p:nvPr>
            <p:ph type="sldNum" sz="quarter" idx="12"/>
          </p:nvPr>
        </p:nvSpPr>
        <p:spPr/>
        <p:txBody>
          <a:bodyPr/>
          <a:lstStyle/>
          <a:p>
            <a:fld id="{4F2E129E-16B7-480B-972E-C025DBFD1D53}" type="slidenum">
              <a:rPr lang="en-GB" smtClean="0"/>
              <a:pPr/>
              <a:t>8</a:t>
            </a:fld>
            <a:endParaRPr lang="en-GB"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987574"/>
            <a:ext cx="5151437" cy="162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1442241" y="3805411"/>
            <a:ext cx="1780540" cy="1040765"/>
          </a:xfrm>
          <a:prstGeom prst="rect">
            <a:avLst/>
          </a:prstGeom>
          <a:solidFill>
            <a:srgbClr val="FFFFFF"/>
          </a:solidFill>
          <a:ln w="25400" cap="flat" cmpd="sng" algn="ctr">
            <a:solidFill>
              <a:srgbClr val="003087"/>
            </a:solidFill>
            <a:prstDash val="solid"/>
          </a:ln>
          <a:effectLst/>
        </p:spPr>
        <p:txBody>
          <a:bodyPr wrap="square" rtlCol="0" anchor="ctr">
            <a:noAutofit/>
          </a:bodyPr>
          <a:lstStyle/>
          <a:p>
            <a:pPr algn="ctr">
              <a:lnSpc>
                <a:spcPct val="115000"/>
              </a:lnSpc>
              <a:spcAft>
                <a:spcPts val="0"/>
              </a:spcAft>
            </a:pPr>
            <a:r>
              <a:rPr lang="en-GB" sz="1100" kern="1200" dirty="0">
                <a:solidFill>
                  <a:srgbClr val="0F0F0F"/>
                </a:solidFill>
                <a:effectLst/>
                <a:latin typeface="Arial"/>
                <a:ea typeface="+mn-ea"/>
                <a:cs typeface="+mn-cs"/>
              </a:rPr>
              <a:t>Losing information, including paper records, over the phone, via faxes, loss of computers or mobiles phones</a:t>
            </a:r>
            <a:endParaRPr lang="en-GB" sz="1200" dirty="0">
              <a:effectLst/>
              <a:latin typeface="Times New Roman"/>
              <a:ea typeface="Calibri"/>
            </a:endParaRPr>
          </a:p>
        </p:txBody>
      </p:sp>
      <p:sp>
        <p:nvSpPr>
          <p:cNvPr id="12" name="Rectangle 11"/>
          <p:cNvSpPr/>
          <p:nvPr/>
        </p:nvSpPr>
        <p:spPr>
          <a:xfrm>
            <a:off x="3223508" y="3805410"/>
            <a:ext cx="1780540" cy="1040765"/>
          </a:xfrm>
          <a:prstGeom prst="rect">
            <a:avLst/>
          </a:prstGeom>
          <a:solidFill>
            <a:srgbClr val="FFFFFF"/>
          </a:solidFill>
          <a:ln w="25400" cap="flat" cmpd="sng" algn="ctr">
            <a:solidFill>
              <a:srgbClr val="003087"/>
            </a:solidFill>
            <a:prstDash val="solid"/>
          </a:ln>
          <a:effectLst/>
        </p:spPr>
        <p:txBody>
          <a:bodyPr wrap="square" rtlCol="0" anchor="ctr">
            <a:noAutofit/>
          </a:bodyPr>
          <a:lstStyle/>
          <a:p>
            <a:pPr algn="ctr">
              <a:lnSpc>
                <a:spcPct val="115000"/>
              </a:lnSpc>
              <a:spcAft>
                <a:spcPts val="0"/>
              </a:spcAft>
            </a:pPr>
            <a:r>
              <a:rPr lang="en-GB" sz="1100" kern="1200" dirty="0">
                <a:solidFill>
                  <a:srgbClr val="0F0F0F"/>
                </a:solidFill>
                <a:effectLst/>
                <a:latin typeface="Arial"/>
                <a:ea typeface="+mn-ea"/>
                <a:cs typeface="+mn-cs"/>
              </a:rPr>
              <a:t>Theft of information, such as by clicking on links to fake websites (phishing)</a:t>
            </a:r>
            <a:endParaRPr lang="en-GB" sz="1200" dirty="0">
              <a:effectLst/>
              <a:latin typeface="Times New Roman"/>
              <a:ea typeface="Calibri"/>
            </a:endParaRPr>
          </a:p>
        </p:txBody>
      </p:sp>
      <p:sp>
        <p:nvSpPr>
          <p:cNvPr id="14" name="Rectangle 13"/>
          <p:cNvSpPr/>
          <p:nvPr/>
        </p:nvSpPr>
        <p:spPr>
          <a:xfrm>
            <a:off x="5004048" y="3806046"/>
            <a:ext cx="1780540" cy="1040130"/>
          </a:xfrm>
          <a:prstGeom prst="rect">
            <a:avLst/>
          </a:prstGeom>
          <a:solidFill>
            <a:srgbClr val="FFFFFF"/>
          </a:solidFill>
          <a:ln w="25400" cap="flat" cmpd="sng" algn="ctr">
            <a:solidFill>
              <a:srgbClr val="003087"/>
            </a:solidFill>
            <a:prstDash val="solid"/>
          </a:ln>
          <a:effectLst/>
        </p:spPr>
        <p:txBody>
          <a:bodyPr wrap="square" rtlCol="0" anchor="ctr">
            <a:noAutofit/>
          </a:bodyPr>
          <a:lstStyle/>
          <a:p>
            <a:pPr algn="ctr">
              <a:lnSpc>
                <a:spcPct val="115000"/>
              </a:lnSpc>
              <a:spcAft>
                <a:spcPts val="0"/>
              </a:spcAft>
            </a:pPr>
            <a:r>
              <a:rPr lang="en-GB" sz="1100" kern="1200" dirty="0">
                <a:solidFill>
                  <a:srgbClr val="0F0F0F"/>
                </a:solidFill>
                <a:effectLst/>
                <a:latin typeface="Arial"/>
                <a:ea typeface="+mn-ea"/>
                <a:cs typeface="+mn-cs"/>
              </a:rPr>
              <a:t>Insecure storage and disposal of information leading to </a:t>
            </a:r>
            <a:r>
              <a:rPr lang="en-GB" sz="1100" kern="1200" dirty="0">
                <a:effectLst/>
                <a:latin typeface="Arial"/>
                <a:ea typeface="+mn-ea"/>
                <a:cs typeface="+mn-cs"/>
              </a:rPr>
              <a:t>loss </a:t>
            </a:r>
            <a:r>
              <a:rPr lang="en-GB" sz="1100" kern="1200" dirty="0">
                <a:solidFill>
                  <a:srgbClr val="0F0F0F"/>
                </a:solidFill>
                <a:effectLst/>
                <a:latin typeface="Arial"/>
                <a:ea typeface="+mn-ea"/>
                <a:cs typeface="+mn-cs"/>
              </a:rPr>
              <a:t>or theft</a:t>
            </a:r>
            <a:endParaRPr lang="en-GB" sz="1200" dirty="0">
              <a:effectLst/>
              <a:latin typeface="Times New Roman"/>
              <a:ea typeface="Calibri"/>
            </a:endParaRPr>
          </a:p>
        </p:txBody>
      </p:sp>
    </p:spTree>
    <p:extLst>
      <p:ext uri="{BB962C8B-B14F-4D97-AF65-F5344CB8AC3E}">
        <p14:creationId xmlns:p14="http://schemas.microsoft.com/office/powerpoint/2010/main" val="30827959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Lawful reasons for processing</a:t>
            </a:r>
            <a:endParaRPr lang="en-GB" dirty="0"/>
          </a:p>
        </p:txBody>
      </p:sp>
      <p:sp>
        <p:nvSpPr>
          <p:cNvPr id="3" name="Content Placeholder 2"/>
          <p:cNvSpPr>
            <a:spLocks noGrp="1"/>
          </p:cNvSpPr>
          <p:nvPr>
            <p:ph idx="1"/>
          </p:nvPr>
        </p:nvSpPr>
        <p:spPr>
          <a:xfrm>
            <a:off x="720000" y="1080000"/>
            <a:ext cx="7704000" cy="3796006"/>
          </a:xfrm>
        </p:spPr>
        <p:txBody>
          <a:bodyPr>
            <a:normAutofit/>
          </a:bodyPr>
          <a:lstStyle/>
          <a:p>
            <a:r>
              <a:rPr lang="en-GB" sz="2000" dirty="0" smtClean="0"/>
              <a:t>Article 6(1)(e) “…processing </a:t>
            </a:r>
            <a:r>
              <a:rPr lang="en-GB" sz="2000" dirty="0"/>
              <a:t>of personal data that is necessary for the performance of a task carried out in the public </a:t>
            </a:r>
            <a:r>
              <a:rPr lang="en-GB" sz="2000" dirty="0" smtClean="0"/>
              <a:t>interest…”</a:t>
            </a:r>
            <a:endParaRPr lang="en-GB" sz="2000" dirty="0"/>
          </a:p>
          <a:p>
            <a:r>
              <a:rPr lang="en-GB" sz="2000" dirty="0"/>
              <a:t>(a)the administration of justice,</a:t>
            </a:r>
          </a:p>
          <a:p>
            <a:r>
              <a:rPr lang="en-GB" sz="2000" dirty="0"/>
              <a:t>(b)the exercise of a function of either House of Parliament,</a:t>
            </a:r>
          </a:p>
          <a:p>
            <a:r>
              <a:rPr lang="en-GB" sz="2000" b="1" dirty="0"/>
              <a:t>(c)the exercise of a function conferred on a person by an enactment or rule of </a:t>
            </a:r>
            <a:r>
              <a:rPr lang="en-GB" sz="2000" b="1" dirty="0" smtClean="0"/>
              <a:t>law*</a:t>
            </a:r>
            <a:endParaRPr lang="en-GB" sz="2000" b="1" dirty="0"/>
          </a:p>
          <a:p>
            <a:r>
              <a:rPr lang="en-GB" sz="2000" dirty="0"/>
              <a:t>(d)the exercise of a function of the Crown, a Minister of the Crown or a government department, or</a:t>
            </a:r>
          </a:p>
          <a:p>
            <a:r>
              <a:rPr lang="en-GB" sz="2000" dirty="0"/>
              <a:t>(e)an activity that </a:t>
            </a:r>
            <a:r>
              <a:rPr lang="en-GB" sz="2000" dirty="0" smtClean="0"/>
              <a:t>supports </a:t>
            </a:r>
            <a:r>
              <a:rPr lang="en-GB" sz="2000" dirty="0"/>
              <a:t>or promotes democratic </a:t>
            </a:r>
            <a:r>
              <a:rPr lang="en-GB" sz="2000" dirty="0" smtClean="0"/>
              <a:t>engagement</a:t>
            </a:r>
          </a:p>
          <a:p>
            <a:endParaRPr lang="en-GB" sz="2000" dirty="0"/>
          </a:p>
          <a:p>
            <a:pPr marL="0" indent="0">
              <a:buNone/>
            </a:pPr>
            <a:r>
              <a:rPr lang="en-GB" sz="2000" dirty="0" smtClean="0"/>
              <a:t>*The Health and Social Care Act (2015)</a:t>
            </a:r>
            <a:endParaRPr lang="en-GB" sz="2000" dirty="0"/>
          </a:p>
        </p:txBody>
      </p:sp>
      <p:sp>
        <p:nvSpPr>
          <p:cNvPr id="4" name="Slide Number Placeholder 3"/>
          <p:cNvSpPr>
            <a:spLocks noGrp="1"/>
          </p:cNvSpPr>
          <p:nvPr>
            <p:ph type="sldNum" sz="quarter" idx="12"/>
          </p:nvPr>
        </p:nvSpPr>
        <p:spPr/>
        <p:txBody>
          <a:bodyPr/>
          <a:lstStyle/>
          <a:p>
            <a:fld id="{4F2E129E-16B7-480B-972E-C025DBFD1D53}" type="slidenum">
              <a:rPr lang="en-GB" smtClean="0"/>
              <a:pPr/>
              <a:t>9</a:t>
            </a:fld>
            <a:endParaRPr lang="en-GB" dirty="0"/>
          </a:p>
        </p:txBody>
      </p:sp>
    </p:spTree>
    <p:extLst>
      <p:ext uri="{BB962C8B-B14F-4D97-AF65-F5344CB8AC3E}">
        <p14:creationId xmlns:p14="http://schemas.microsoft.com/office/powerpoint/2010/main" val="538195058"/>
      </p:ext>
    </p:extLst>
  </p:cSld>
  <p:clrMapOvr>
    <a:masterClrMapping/>
  </p:clrMapOvr>
  <p:timing>
    <p:tnLst>
      <p:par>
        <p:cTn id="1" dur="indefinite" restart="never" nodeType="tmRoot"/>
      </p:par>
    </p:tnLst>
  </p:timing>
</p:sld>
</file>

<file path=ppt/theme/theme1.xml><?xml version="1.0" encoding="utf-8"?>
<a:theme xmlns:a="http://schemas.openxmlformats.org/drawingml/2006/main" name="Information Governance Essentials - Presentation">
  <a:themeElements>
    <a:clrScheme name="01-NHS-DIGI-PALETTE-01">
      <a:dk1>
        <a:srgbClr val="0F0F0F"/>
      </a:dk1>
      <a:lt1>
        <a:srgbClr val="FFFFFF"/>
      </a:lt1>
      <a:dk2>
        <a:srgbClr val="033F85"/>
      </a:dk2>
      <a:lt2>
        <a:srgbClr val="F9F9F9"/>
      </a:lt2>
      <a:accent1>
        <a:srgbClr val="005EB8"/>
      </a:accent1>
      <a:accent2>
        <a:srgbClr val="84919C"/>
      </a:accent2>
      <a:accent3>
        <a:srgbClr val="003087"/>
      </a:accent3>
      <a:accent4>
        <a:srgbClr val="5EBCE8"/>
      </a:accent4>
      <a:accent5>
        <a:srgbClr val="CED1D5"/>
      </a:accent5>
      <a:accent6>
        <a:srgbClr val="424D58"/>
      </a:accent6>
      <a:hlink>
        <a:srgbClr val="003087"/>
      </a:hlink>
      <a:folHlink>
        <a:srgbClr val="7C2855"/>
      </a:folHlink>
    </a:clrScheme>
    <a:fontScheme name="Corporate 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HSCIC Document" ma:contentTypeID="0x010100F56AC1E539A90047BC30B3C9F7C85DBF009974B1B821AB36488BB2955A9F4B5285" ma:contentTypeVersion="10" ma:contentTypeDescription="Create a new document." ma:contentTypeScope="" ma:versionID="2b75a4660e4faa0bcd584ccc88019d8b">
  <xsd:schema xmlns:xsd="http://www.w3.org/2001/XMLSchema" xmlns:xs="http://www.w3.org/2001/XMLSchema" xmlns:p="http://schemas.microsoft.com/office/2006/metadata/properties" xmlns:ns2="2e9807c8-684d-4ce2-9798-0aa295dedadb" xmlns:ns3="5668c8bc-6c30-45e9-80ca-5109d4270dfd" targetNamespace="http://schemas.microsoft.com/office/2006/metadata/properties" ma:root="true" ma:fieldsID="e92a71f519e0ef0b7acbc71690e1c8d7" ns2:_="" ns3:_="">
    <xsd:import namespace="2e9807c8-684d-4ce2-9798-0aa295dedadb"/>
    <xsd:import namespace="5668c8bc-6c30-45e9-80ca-5109d4270dfd"/>
    <xsd:element name="properties">
      <xsd:complexType>
        <xsd:sequence>
          <xsd:element name="documentManagement">
            <xsd:complexType>
              <xsd:all>
                <xsd:element ref="ns2:jf4655f4e78d4ac1a11c19f3a13b9f1c" minOccurs="0"/>
                <xsd:element ref="ns3:TaxCatchAll" minOccurs="0"/>
                <xsd:element ref="ns3:TaxCatchAllLabel" minOccurs="0"/>
                <xsd:element ref="ns2:hscicLastReviewDate" minOccurs="0"/>
                <xsd:element ref="ns2:hscicNextReviewDate" minOccurs="0"/>
                <xsd:element ref="ns2:k5f85a19a9254bc483709d4dbf407442" minOccurs="0"/>
                <xsd:element ref="ns2:kf16b72b2d604d459ccf7f7fae4ace43" minOccurs="0"/>
                <xsd:element ref="ns2:j628e119d7e4440dadc57ef80e73f9ed" minOccurs="0"/>
                <xsd:element ref="ns2:p4ac7e37b3be48aa8418f065aeb540e0"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9807c8-684d-4ce2-9798-0aa295dedadb" elementFormDefault="qualified">
    <xsd:import namespace="http://schemas.microsoft.com/office/2006/documentManagement/types"/>
    <xsd:import namespace="http://schemas.microsoft.com/office/infopath/2007/PartnerControls"/>
    <xsd:element name="jf4655f4e78d4ac1a11c19f3a13b9f1c" ma:index="8" ma:taxonomy="true" ma:internalName="jf4655f4e78d4ac1a11c19f3a13b9f1c" ma:taxonomyFieldName="hscicDocumentType" ma:displayName="Information type" ma:default="" ma:fieldId="{3f4655f4-e78d-4ac1-a11c-19f3a13b9f1c}" ma:sspId="bb72b7f4-c981-47a4-a26e-043e4b78ebf3" ma:termSetId="62923a2f-f421-4e6f-b03c-6d9050967a32" ma:anchorId="00000000-0000-0000-0000-000000000000" ma:open="false" ma:isKeyword="false">
      <xsd:complexType>
        <xsd:sequence>
          <xsd:element ref="pc:Terms" minOccurs="0" maxOccurs="1"/>
        </xsd:sequence>
      </xsd:complexType>
    </xsd:element>
    <xsd:element name="hscicLastReviewDate" ma:index="12" nillable="true" ma:displayName="Last Review Date" ma:description="" ma:format="DateOnly" ma:internalName="hscicLastReviewDate">
      <xsd:simpleType>
        <xsd:restriction base="dms:DateTime"/>
      </xsd:simpleType>
    </xsd:element>
    <xsd:element name="hscicNextReviewDate" ma:index="13" nillable="true" ma:displayName="Next Review Date" ma:description="" ma:format="DateOnly" ma:internalName="hscicNextReviewDate">
      <xsd:simpleType>
        <xsd:restriction base="dms:DateTime"/>
      </xsd:simpleType>
    </xsd:element>
    <xsd:element name="k5f85a19a9254bc483709d4dbf407442" ma:index="14" nillable="true" ma:taxonomy="true" ma:internalName="k5f85a19a9254bc483709d4dbf407442" ma:taxonomyFieldName="hscicOrgCorporateFunction" ma:displayName="Corporate Function" ma:default="" ma:fieldId="{45f85a19-a925-4bc4-8370-9d4dbf407442}" ma:taxonomyMulti="true" ma:sspId="bb72b7f4-c981-47a4-a26e-043e4b78ebf3" ma:termSetId="e481236d-d792-4c01-bb67-9165b7203bda" ma:anchorId="00000000-0000-0000-0000-000000000000" ma:open="false" ma:isKeyword="false">
      <xsd:complexType>
        <xsd:sequence>
          <xsd:element ref="pc:Terms" minOccurs="0" maxOccurs="1"/>
        </xsd:sequence>
      </xsd:complexType>
    </xsd:element>
    <xsd:element name="kf16b72b2d604d459ccf7f7fae4ace43" ma:index="16" nillable="true" ma:taxonomy="true" ma:internalName="kf16b72b2d604d459ccf7f7fae4ace43" ma:taxonomyFieldName="hscicOrgOfficeLocation" ma:displayName="Office Location" ma:default="" ma:fieldId="{4f16b72b-2d60-4d45-9ccf-7f7fae4ace43}" ma:taxonomyMulti="true" ma:sspId="bb72b7f4-c981-47a4-a26e-043e4b78ebf3" ma:termSetId="5a06e8f3-eefd-4db0-81dc-7eb52882c7df" ma:anchorId="00000000-0000-0000-0000-000000000000" ma:open="false" ma:isKeyword="false">
      <xsd:complexType>
        <xsd:sequence>
          <xsd:element ref="pc:Terms" minOccurs="0" maxOccurs="1"/>
        </xsd:sequence>
      </xsd:complexType>
    </xsd:element>
    <xsd:element name="j628e119d7e4440dadc57ef80e73f9ed" ma:index="18" nillable="true" ma:taxonomy="true" ma:internalName="j628e119d7e4440dadc57ef80e73f9ed" ma:taxonomyFieldName="hscicOrgPortfolioDomain" ma:displayName="Portfolio Domain" ma:default="" ma:fieldId="{3628e119-d7e4-440d-adc5-7ef80e73f9ed}" ma:taxonomyMulti="true" ma:sspId="bb72b7f4-c981-47a4-a26e-043e4b78ebf3" ma:termSetId="a0f7ef30-1e9f-4c0e-8184-db5dd75173c1" ma:anchorId="00000000-0000-0000-0000-000000000000" ma:open="false" ma:isKeyword="false">
      <xsd:complexType>
        <xsd:sequence>
          <xsd:element ref="pc:Terms" minOccurs="0" maxOccurs="1"/>
        </xsd:sequence>
      </xsd:complexType>
    </xsd:element>
    <xsd:element name="p4ac7e37b3be48aa8418f065aeb540e0" ma:index="20" nillable="true" ma:taxonomy="true" ma:internalName="p4ac7e37b3be48aa8418f065aeb540e0" ma:taxonomyFieldName="hscicOrgProfessionalGroup" ma:displayName="Professional Group" ma:default="" ma:fieldId="{94ac7e37-b3be-48aa-8418-f065aeb540e0}" ma:taxonomyMulti="true" ma:sspId="bb72b7f4-c981-47a4-a26e-043e4b78ebf3" ma:termSetId="7ba65347-b85e-4395-970d-ce5ca96cf573" ma:anchorId="00000000-0000-0000-0000-000000000000" ma:open="false" ma:isKeyword="false">
      <xsd:complexType>
        <xsd:sequence>
          <xsd:element ref="pc:Terms" minOccurs="0" maxOccurs="1"/>
        </xsd:sequence>
      </xsd:complexType>
    </xsd:element>
    <xsd:element name="SharedWithUsers" ma:index="22"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668c8bc-6c30-45e9-80ca-5109d4270dfd" elementFormDefault="qualified">
    <xsd:import namespace="http://schemas.microsoft.com/office/2006/documentManagement/types"/>
    <xsd:import namespace="http://schemas.microsoft.com/office/infopath/2007/PartnerControls"/>
    <xsd:element name="TaxCatchAll" ma:index="9" nillable="true" ma:displayName="Taxonomy Catch All Column" ma:description="" ma:hidden="true" ma:list="{9c8c5045-8277-483a-b8b4-cb4af49e8caa}" ma:internalName="TaxCatchAll" ma:showField="CatchAllData" ma:web="2e9807c8-684d-4ce2-9798-0aa295dedadb">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description="" ma:hidden="true" ma:list="{9c8c5045-8277-483a-b8b4-cb4af49e8caa}" ma:internalName="TaxCatchAllLabel" ma:readOnly="true" ma:showField="CatchAllDataLabel" ma:web="2e9807c8-684d-4ce2-9798-0aa295dedad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4ac7e37b3be48aa8418f065aeb540e0 xmlns="2e9807c8-684d-4ce2-9798-0aa295dedadb">
      <Terms xmlns="http://schemas.microsoft.com/office/infopath/2007/PartnerControls"/>
    </p4ac7e37b3be48aa8418f065aeb540e0>
    <j628e119d7e4440dadc57ef80e73f9ed xmlns="2e9807c8-684d-4ce2-9798-0aa295dedadb">
      <Terms xmlns="http://schemas.microsoft.com/office/infopath/2007/PartnerControls"/>
    </j628e119d7e4440dadc57ef80e73f9ed>
    <hscicNextReviewDate xmlns="2e9807c8-684d-4ce2-9798-0aa295dedadb" xsi:nil="true"/>
    <kf16b72b2d604d459ccf7f7fae4ace43 xmlns="2e9807c8-684d-4ce2-9798-0aa295dedadb">
      <Terms xmlns="http://schemas.microsoft.com/office/infopath/2007/PartnerControls"/>
    </kf16b72b2d604d459ccf7f7fae4ace43>
    <TaxCatchAll xmlns="5668c8bc-6c30-45e9-80ca-5109d4270dfd">
      <Value>147</Value>
    </TaxCatchAll>
    <jf4655f4e78d4ac1a11c19f3a13b9f1c xmlns="2e9807c8-684d-4ce2-9798-0aa295dedadb">
      <Terms xmlns="http://schemas.microsoft.com/office/infopath/2007/PartnerControls">
        <TermInfo xmlns="http://schemas.microsoft.com/office/infopath/2007/PartnerControls">
          <TermName xmlns="http://schemas.microsoft.com/office/infopath/2007/PartnerControls">Templates</TermName>
          <TermId xmlns="http://schemas.microsoft.com/office/infopath/2007/PartnerControls">aff1a68b-1933-4dcf-8d00-314af96fd52f</TermId>
        </TermInfo>
      </Terms>
    </jf4655f4e78d4ac1a11c19f3a13b9f1c>
    <hscicLastReviewDate xmlns="2e9807c8-684d-4ce2-9798-0aa295dedadb" xsi:nil="true"/>
    <k5f85a19a9254bc483709d4dbf407442 xmlns="2e9807c8-684d-4ce2-9798-0aa295dedadb">
      <Terms xmlns="http://schemas.microsoft.com/office/infopath/2007/PartnerControls"/>
    </k5f85a19a9254bc483709d4dbf407442>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934245F-6021-46BD-A79D-4EFE1AF86A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e9807c8-684d-4ce2-9798-0aa295dedadb"/>
    <ds:schemaRef ds:uri="5668c8bc-6c30-45e9-80ca-5109d4270df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727AC32-30A1-4E11-A953-CE588A4FA0E8}">
  <ds:schemaRefs>
    <ds:schemaRef ds:uri="http://www.w3.org/XML/1998/namespace"/>
    <ds:schemaRef ds:uri="http://schemas.microsoft.com/office/2006/documentManagement/types"/>
    <ds:schemaRef ds:uri="2e9807c8-684d-4ce2-9798-0aa295dedadb"/>
    <ds:schemaRef ds:uri="http://schemas.microsoft.com/office/2006/metadata/properties"/>
    <ds:schemaRef ds:uri="http://purl.org/dc/elements/1.1/"/>
    <ds:schemaRef ds:uri="http://purl.org/dc/terms/"/>
    <ds:schemaRef ds:uri="5668c8bc-6c30-45e9-80ca-5109d4270dfd"/>
    <ds:schemaRef ds:uri="http://schemas.microsoft.com/office/infopath/2007/PartnerControls"/>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0A876F66-1D81-410E-8FAE-11510726718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Information Governance Essentials - Presentation</Template>
  <TotalTime>2502</TotalTime>
  <Words>4753</Words>
  <Application>Microsoft Office PowerPoint</Application>
  <PresentationFormat>On-screen Show (16:9)</PresentationFormat>
  <Paragraphs>563</Paragraphs>
  <Slides>59</Slides>
  <Notes>54</Notes>
  <HiddenSlides>0</HiddenSlides>
  <MMClips>0</MMClips>
  <ScaleCrop>false</ScaleCrop>
  <HeadingPairs>
    <vt:vector size="4" baseType="variant">
      <vt:variant>
        <vt:lpstr>Theme</vt:lpstr>
      </vt:variant>
      <vt:variant>
        <vt:i4>1</vt:i4>
      </vt:variant>
      <vt:variant>
        <vt:lpstr>Slide Titles</vt:lpstr>
      </vt:variant>
      <vt:variant>
        <vt:i4>59</vt:i4>
      </vt:variant>
    </vt:vector>
  </HeadingPairs>
  <TitlesOfParts>
    <vt:vector size="60" baseType="lpstr">
      <vt:lpstr>Information Governance Essentials - Presentation</vt:lpstr>
      <vt:lpstr>PowerPoint Presentation</vt:lpstr>
      <vt:lpstr>Learning Objectives </vt:lpstr>
      <vt:lpstr>Why is IG important in Health and Care? </vt:lpstr>
      <vt:lpstr>Comprehensive good practice</vt:lpstr>
      <vt:lpstr>Scenario</vt:lpstr>
      <vt:lpstr>Types of information</vt:lpstr>
      <vt:lpstr>PowerPoint Presentation</vt:lpstr>
      <vt:lpstr>The Value of Information</vt:lpstr>
      <vt:lpstr>Lawful reasons for processing</vt:lpstr>
      <vt:lpstr>Research</vt:lpstr>
      <vt:lpstr>Common law duty of confidentiality</vt:lpstr>
      <vt:lpstr>Data Protection Act Principles </vt:lpstr>
      <vt:lpstr>Using the Caldicott Principles to inform your approach… </vt:lpstr>
      <vt:lpstr>Confidentiality – Good practice </vt:lpstr>
      <vt:lpstr>Confidentiality - Informing People  </vt:lpstr>
      <vt:lpstr>Your Access to network and data is monitored</vt:lpstr>
      <vt:lpstr>Confidentiality - Sharing information for care</vt:lpstr>
      <vt:lpstr>Confidentiality - Sharing information for non-care</vt:lpstr>
      <vt:lpstr>Data Protection</vt:lpstr>
      <vt:lpstr>Rights of Individuals </vt:lpstr>
      <vt:lpstr>Agreeing to participate and the ethos of co-production</vt:lpstr>
      <vt:lpstr>Data Protection - Good Practice 1 </vt:lpstr>
      <vt:lpstr>Data Protection - Good Practice 2</vt:lpstr>
      <vt:lpstr>The Freedom of Information Act 2000</vt:lpstr>
      <vt:lpstr>Handling FOI requests </vt:lpstr>
      <vt:lpstr>Can you recognise a valid FOI request?</vt:lpstr>
      <vt:lpstr>Record keeping - Good practice </vt:lpstr>
      <vt:lpstr>Scenario</vt:lpstr>
      <vt:lpstr>Summary </vt:lpstr>
      <vt:lpstr>Avoiding threats to data security</vt:lpstr>
      <vt:lpstr>Social engineering</vt:lpstr>
      <vt:lpstr>The fake ICT Department </vt:lpstr>
      <vt:lpstr>Social Engineering - what you can do </vt:lpstr>
      <vt:lpstr>Email phishing and malware</vt:lpstr>
      <vt:lpstr>Phishing - what to do </vt:lpstr>
      <vt:lpstr>Macros</vt:lpstr>
      <vt:lpstr>Malware</vt:lpstr>
      <vt:lpstr>Good Practice - Locking Devices </vt:lpstr>
      <vt:lpstr>Good practice - Untrusted websites </vt:lpstr>
      <vt:lpstr>Good practice - Mobile devices</vt:lpstr>
      <vt:lpstr>Good practice - Mobile devices</vt:lpstr>
      <vt:lpstr>Good practice - Disposal of confidential information</vt:lpstr>
      <vt:lpstr>Good practice - Clear desks</vt:lpstr>
      <vt:lpstr>Breaches and incidents</vt:lpstr>
      <vt:lpstr>Different types of incident</vt:lpstr>
      <vt:lpstr>Most reported breaches in health and care</vt:lpstr>
      <vt:lpstr>Incidents using technology</vt:lpstr>
      <vt:lpstr>Consequences of breaches and incidents </vt:lpstr>
      <vt:lpstr>Postal breach</vt:lpstr>
      <vt:lpstr>Postal checklist</vt:lpstr>
      <vt:lpstr>Email breach</vt:lpstr>
      <vt:lpstr>Email checklist</vt:lpstr>
      <vt:lpstr>Phone breach </vt:lpstr>
      <vt:lpstr>Phone checklist </vt:lpstr>
      <vt:lpstr>Data security risks 1</vt:lpstr>
      <vt:lpstr>Data security risks 2</vt:lpstr>
      <vt:lpstr>Module summary</vt:lpstr>
      <vt:lpstr>PowerPoint Presentation</vt:lpstr>
      <vt:lpstr>Further information </vt:lpstr>
    </vt:vector>
  </TitlesOfParts>
  <Company>Health &amp; Social Care Information Centre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EIGD and DSC</dc:creator>
  <cp:lastModifiedBy>Adediran Ayomide</cp:lastModifiedBy>
  <cp:revision>235</cp:revision>
  <cp:lastPrinted>2018-09-10T09:08:00Z</cp:lastPrinted>
  <dcterms:created xsi:type="dcterms:W3CDTF">2016-10-03T12:25:41Z</dcterms:created>
  <dcterms:modified xsi:type="dcterms:W3CDTF">2019-12-20T14:27:00Z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0x010100F56AC1E539A90047BC30B3C9F7C85DBF009974B1B821AB36488BB2955A9F4B5285</vt:lpwstr>
  </property>
  <property fmtid="{D5CDD505-2E9C-101B-9397-08002B2CF9AE}" pid="3" name="hscicOrgProfessionalGroup">
    <vt:lpwstr/>
  </property>
  <property fmtid="{D5CDD505-2E9C-101B-9397-08002B2CF9AE}" pid="4" name="hscicOrgCorporateFunction">
    <vt:lpwstr/>
  </property>
  <property fmtid="{D5CDD505-2E9C-101B-9397-08002B2CF9AE}" pid="5" name="hscicOrgOfficeLocation">
    <vt:lpwstr/>
  </property>
  <property fmtid="{D5CDD505-2E9C-101B-9397-08002B2CF9AE}" pid="6" name="hscicOrgPortfolioDomain">
    <vt:lpwstr/>
  </property>
  <property fmtid="{D5CDD505-2E9C-101B-9397-08002B2CF9AE}" pid="7" name="hscicDocumentType">
    <vt:lpwstr>147;#Templates|aff1a68b-1933-4dcf-8d00-314af96fd52f</vt:lpwstr>
  </property>
</Properties>
</file>