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7" r:id="rId2"/>
    <p:sldId id="268" r:id="rId3"/>
    <p:sldId id="288" r:id="rId4"/>
    <p:sldId id="287" r:id="rId5"/>
    <p:sldId id="284" r:id="rId6"/>
    <p:sldId id="283" r:id="rId7"/>
    <p:sldId id="286" r:id="rId8"/>
    <p:sldId id="285" r:id="rId9"/>
    <p:sldId id="276" r:id="rId10"/>
  </p:sldIdLst>
  <p:sldSz cx="9144000" cy="6858000" type="screen4x3"/>
  <p:notesSz cx="6808788" cy="99409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53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86"/>
    <a:srgbClr val="000060"/>
    <a:srgbClr val="54002A"/>
    <a:srgbClr val="CCFFFF"/>
    <a:srgbClr val="660033"/>
    <a:srgbClr val="66FFFF"/>
    <a:srgbClr val="005C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9" autoAdjust="0"/>
    <p:restoredTop sz="95186" autoAdjust="0"/>
  </p:normalViewPr>
  <p:slideViewPr>
    <p:cSldViewPr>
      <p:cViewPr>
        <p:scale>
          <a:sx n="111" d="100"/>
          <a:sy n="111" d="100"/>
        </p:scale>
        <p:origin x="-576" y="-30"/>
      </p:cViewPr>
      <p:guideLst>
        <p:guide orient="horz" pos="2160"/>
        <p:guide pos="537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217" cy="497603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5981" y="0"/>
            <a:ext cx="2951217" cy="497603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pPr>
              <a:defRPr/>
            </a:pPr>
            <a:fld id="{13E10F77-F639-4A52-8D77-06EE5BD3D353}" type="datetimeFigureOut">
              <a:rPr lang="en-GB"/>
              <a:pPr>
                <a:defRPr/>
              </a:pPr>
              <a:t>25/09/2019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1733"/>
            <a:ext cx="2951217" cy="497602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5981" y="9441733"/>
            <a:ext cx="2951217" cy="497602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pPr>
              <a:defRPr/>
            </a:pPr>
            <a:fld id="{C0488368-2EDA-4C7E-8A72-045DB3A139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06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716289-2C55-495A-9527-9E5863A181D3}" type="datetimeFigureOut">
              <a:rPr lang="en-GB" smtClean="0"/>
              <a:t>25/09/2019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198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4725"/>
            <a:ext cx="5446712" cy="3913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A08A9E-8469-4071-A490-3DE50E3849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4729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23427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83979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6A773-F7BF-4447-81E1-7916C242A8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1F4B1-E8C8-4D3B-B848-7FFA98AA6F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594029-09E8-4733-868F-4BD7C55F42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5D357-7959-4C89-96F2-33C1AFD6CFF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78EC2-AB91-44C0-8FDC-50167FF59C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F55955-7D31-421D-9C02-38FE556638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2411A7-3EB6-4C96-89DC-E99D6C1E88D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F2727C-7023-4A37-80BD-FA32F9253D2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3DE0E-731A-4C3E-8756-7A1E0006D5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33011-51E0-423E-8868-53C4485F36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16E89B-96D0-438B-A88F-045E25F66D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3D35B75-45D2-4C06-A762-D038E3080F6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19.png"/><Relationship Id="rId26" Type="http://schemas.openxmlformats.org/officeDocument/2006/relationships/image" Target="../media/image27.png"/><Relationship Id="rId3" Type="http://schemas.openxmlformats.org/officeDocument/2006/relationships/image" Target="../media/image4.png"/><Relationship Id="rId21" Type="http://schemas.openxmlformats.org/officeDocument/2006/relationships/image" Target="../media/image22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5" Type="http://schemas.openxmlformats.org/officeDocument/2006/relationships/image" Target="../media/image26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29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24" Type="http://schemas.openxmlformats.org/officeDocument/2006/relationships/image" Target="../media/image25.png"/><Relationship Id="rId32" Type="http://schemas.openxmlformats.org/officeDocument/2006/relationships/image" Target="../media/image33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23" Type="http://schemas.openxmlformats.org/officeDocument/2006/relationships/image" Target="../media/image24.png"/><Relationship Id="rId28" Type="http://schemas.openxmlformats.org/officeDocument/2006/relationships/image" Target="../media/image29.png"/><Relationship Id="rId10" Type="http://schemas.openxmlformats.org/officeDocument/2006/relationships/image" Target="../media/image11.png"/><Relationship Id="rId19" Type="http://schemas.openxmlformats.org/officeDocument/2006/relationships/image" Target="../media/image20.png"/><Relationship Id="rId31" Type="http://schemas.openxmlformats.org/officeDocument/2006/relationships/image" Target="../media/image32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Relationship Id="rId22" Type="http://schemas.openxmlformats.org/officeDocument/2006/relationships/image" Target="../media/image23.png"/><Relationship Id="rId27" Type="http://schemas.openxmlformats.org/officeDocument/2006/relationships/image" Target="../media/image28.png"/><Relationship Id="rId30" Type="http://schemas.openxmlformats.org/officeDocument/2006/relationships/image" Target="../media/image3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49"/>
          <p:cNvSpPr>
            <a:spLocks noChangeShapeType="1"/>
          </p:cNvSpPr>
          <p:nvPr/>
        </p:nvSpPr>
        <p:spPr bwMode="auto">
          <a:xfrm rot="5400000" flipV="1">
            <a:off x="4117754" y="-2040481"/>
            <a:ext cx="13146" cy="659348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1" name="Line 51"/>
          <p:cNvSpPr>
            <a:spLocks noChangeShapeType="1"/>
          </p:cNvSpPr>
          <p:nvPr/>
        </p:nvSpPr>
        <p:spPr bwMode="auto">
          <a:xfrm>
            <a:off x="2267744" y="1242647"/>
            <a:ext cx="0" cy="371199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2" name="Line 53"/>
          <p:cNvSpPr>
            <a:spLocks noChangeShapeType="1"/>
          </p:cNvSpPr>
          <p:nvPr/>
        </p:nvSpPr>
        <p:spPr bwMode="auto">
          <a:xfrm flipH="1">
            <a:off x="3456392" y="1262835"/>
            <a:ext cx="0" cy="31039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3" name="Line 54"/>
          <p:cNvSpPr>
            <a:spLocks noChangeShapeType="1"/>
          </p:cNvSpPr>
          <p:nvPr/>
        </p:nvSpPr>
        <p:spPr bwMode="auto">
          <a:xfrm>
            <a:off x="4868559" y="1291228"/>
            <a:ext cx="0" cy="31462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4" name="Line 55"/>
          <p:cNvSpPr>
            <a:spLocks noChangeShapeType="1"/>
          </p:cNvSpPr>
          <p:nvPr/>
        </p:nvSpPr>
        <p:spPr bwMode="auto">
          <a:xfrm>
            <a:off x="6228184" y="1262835"/>
            <a:ext cx="0" cy="309889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5" name="Line 47"/>
          <p:cNvSpPr>
            <a:spLocks noChangeShapeType="1"/>
          </p:cNvSpPr>
          <p:nvPr/>
        </p:nvSpPr>
        <p:spPr bwMode="auto">
          <a:xfrm>
            <a:off x="4500563" y="765175"/>
            <a:ext cx="0" cy="50482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6" name="Text Box 4"/>
          <p:cNvSpPr txBox="1">
            <a:spLocks noChangeArrowheads="1"/>
          </p:cNvSpPr>
          <p:nvPr/>
        </p:nvSpPr>
        <p:spPr bwMode="auto">
          <a:xfrm>
            <a:off x="3419475" y="260350"/>
            <a:ext cx="2089150" cy="85408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GB" sz="1100" dirty="0">
              <a:latin typeface="Candara" pitchFamily="34" charset="0"/>
            </a:endParaRPr>
          </a:p>
          <a:p>
            <a:pPr algn="ctr">
              <a:spcBef>
                <a:spcPts val="0"/>
              </a:spcBef>
            </a:pPr>
            <a:r>
              <a:rPr lang="en-GB" sz="1100" dirty="0">
                <a:latin typeface="Candara" pitchFamily="34" charset="0"/>
              </a:rPr>
              <a:t>Chief </a:t>
            </a:r>
            <a:r>
              <a:rPr lang="en-GB" sz="1100" dirty="0" smtClean="0">
                <a:latin typeface="Candara" pitchFamily="34" charset="0"/>
              </a:rPr>
              <a:t>Executive</a:t>
            </a:r>
          </a:p>
          <a:p>
            <a:pPr algn="ctr">
              <a:spcBef>
                <a:spcPts val="0"/>
              </a:spcBef>
            </a:pPr>
            <a:r>
              <a:rPr lang="en-GB" sz="1100" b="1" dirty="0" smtClean="0">
                <a:latin typeface="Candara" pitchFamily="34" charset="0"/>
              </a:rPr>
              <a:t>Dr Navina Evans</a:t>
            </a:r>
            <a:endParaRPr lang="en-GB" sz="1100" b="1" dirty="0">
              <a:latin typeface="Candara" pitchFamily="34" charset="0"/>
            </a:endParaRPr>
          </a:p>
          <a:p>
            <a:pPr algn="ctr">
              <a:spcBef>
                <a:spcPct val="50000"/>
              </a:spcBef>
            </a:pPr>
            <a:endParaRPr lang="en-GB" sz="1100" dirty="0">
              <a:latin typeface="Candara" pitchFamily="34" charset="0"/>
            </a:endParaRPr>
          </a:p>
        </p:txBody>
      </p:sp>
      <p:sp>
        <p:nvSpPr>
          <p:cNvPr id="2082" name="Text Box 75"/>
          <p:cNvSpPr txBox="1">
            <a:spLocks noChangeArrowheads="1"/>
          </p:cNvSpPr>
          <p:nvPr/>
        </p:nvSpPr>
        <p:spPr bwMode="auto">
          <a:xfrm>
            <a:off x="171303" y="106710"/>
            <a:ext cx="316847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 dirty="0">
                <a:latin typeface="Calibri" pitchFamily="34" charset="0"/>
              </a:rPr>
              <a:t>Organisational Chart</a:t>
            </a:r>
            <a:br>
              <a:rPr lang="en-GB" sz="2400" b="1" dirty="0">
                <a:latin typeface="Calibri" pitchFamily="34" charset="0"/>
              </a:rPr>
            </a:br>
            <a:r>
              <a:rPr lang="en-GB" sz="1600" b="1" dirty="0" smtClean="0">
                <a:latin typeface="Calibri" pitchFamily="34" charset="0"/>
              </a:rPr>
              <a:t>January 2019</a:t>
            </a:r>
            <a:endParaRPr lang="en-GB" sz="1600" b="1" dirty="0"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endParaRPr lang="en-GB" sz="1600" b="1" dirty="0"/>
          </a:p>
        </p:txBody>
      </p:sp>
      <p:sp>
        <p:nvSpPr>
          <p:cNvPr id="57" name="Text Box 11"/>
          <p:cNvSpPr txBox="1">
            <a:spLocks noChangeArrowheads="1"/>
          </p:cNvSpPr>
          <p:nvPr/>
        </p:nvSpPr>
        <p:spPr bwMode="auto">
          <a:xfrm>
            <a:off x="5689999" y="1609545"/>
            <a:ext cx="1036139" cy="377026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740" dirty="0" smtClean="0">
                <a:solidFill>
                  <a:srgbClr val="54002A"/>
                </a:solidFill>
                <a:latin typeface="Candara" pitchFamily="34" charset="0"/>
              </a:rPr>
              <a:t>Chief Medical Officer</a:t>
            </a:r>
            <a:endParaRPr lang="en-GB" sz="740" dirty="0">
              <a:solidFill>
                <a:srgbClr val="54002A"/>
              </a:solidFill>
              <a:latin typeface="Candara" pitchFamily="34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GB" sz="740" b="1" dirty="0" smtClean="0">
                <a:solidFill>
                  <a:srgbClr val="54002A"/>
                </a:solidFill>
                <a:latin typeface="Candara" pitchFamily="34" charset="0"/>
              </a:rPr>
              <a:t>Dr Paul Gilluley</a:t>
            </a:r>
            <a:endParaRPr lang="en-GB" sz="740" b="1" dirty="0">
              <a:solidFill>
                <a:srgbClr val="54002A"/>
              </a:solidFill>
              <a:latin typeface="Candara" pitchFamily="34" charset="0"/>
            </a:endParaRPr>
          </a:p>
        </p:txBody>
      </p:sp>
      <p:sp>
        <p:nvSpPr>
          <p:cNvPr id="2088" name="Line 51"/>
          <p:cNvSpPr>
            <a:spLocks noChangeShapeType="1"/>
          </p:cNvSpPr>
          <p:nvPr/>
        </p:nvSpPr>
        <p:spPr bwMode="auto">
          <a:xfrm>
            <a:off x="827584" y="1230125"/>
            <a:ext cx="0" cy="383722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93" name="Rectangle 57"/>
          <p:cNvSpPr>
            <a:spLocks noChangeArrowheads="1"/>
          </p:cNvSpPr>
          <p:nvPr/>
        </p:nvSpPr>
        <p:spPr bwMode="auto">
          <a:xfrm>
            <a:off x="233773" y="2258814"/>
            <a:ext cx="1097867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r>
              <a:rPr lang="en-GB" sz="740" dirty="0" smtClean="0">
                <a:latin typeface="Candara" pitchFamily="34" charset="0"/>
              </a:rPr>
              <a:t>Commercial &amp; </a:t>
            </a:r>
            <a:r>
              <a:rPr lang="en-GB" sz="740" dirty="0">
                <a:latin typeface="Candara" pitchFamily="34" charset="0"/>
              </a:rPr>
              <a:t>Business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740" dirty="0">
                <a:latin typeface="Candara" pitchFamily="34" charset="0"/>
              </a:rPr>
              <a:t>Development</a:t>
            </a:r>
          </a:p>
        </p:txBody>
      </p:sp>
      <p:sp>
        <p:nvSpPr>
          <p:cNvPr id="54" name="Line 55"/>
          <p:cNvSpPr>
            <a:spLocks noChangeShapeType="1"/>
          </p:cNvSpPr>
          <p:nvPr/>
        </p:nvSpPr>
        <p:spPr bwMode="auto">
          <a:xfrm>
            <a:off x="7421067" y="1242648"/>
            <a:ext cx="0" cy="345506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5" name="Text Box 11"/>
          <p:cNvSpPr txBox="1">
            <a:spLocks noChangeArrowheads="1"/>
          </p:cNvSpPr>
          <p:nvPr/>
        </p:nvSpPr>
        <p:spPr bwMode="auto">
          <a:xfrm>
            <a:off x="6852488" y="1574991"/>
            <a:ext cx="1021807" cy="49090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740" dirty="0" smtClean="0">
                <a:solidFill>
                  <a:srgbClr val="54002A"/>
                </a:solidFill>
                <a:latin typeface="Candara" pitchFamily="34" charset="0"/>
              </a:rPr>
              <a:t>Director of  Planning and Performance</a:t>
            </a:r>
            <a:endParaRPr lang="en-GB" sz="740" dirty="0">
              <a:solidFill>
                <a:srgbClr val="54002A"/>
              </a:solidFill>
              <a:latin typeface="Candara" pitchFamily="34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GB" sz="740" b="1" dirty="0" smtClean="0">
                <a:solidFill>
                  <a:srgbClr val="54002A"/>
                </a:solidFill>
                <a:latin typeface="Candara" pitchFamily="34" charset="0"/>
              </a:rPr>
              <a:t>Mason Fitzgerald</a:t>
            </a:r>
            <a:endParaRPr lang="en-GB" sz="740" b="1" dirty="0">
              <a:solidFill>
                <a:srgbClr val="54002A"/>
              </a:solidFill>
              <a:latin typeface="Candara" pitchFamily="34" charset="0"/>
            </a:endParaRPr>
          </a:p>
        </p:txBody>
      </p:sp>
      <p:sp>
        <p:nvSpPr>
          <p:cNvPr id="56" name="Text Box 11"/>
          <p:cNvSpPr txBox="1">
            <a:spLocks noChangeArrowheads="1"/>
          </p:cNvSpPr>
          <p:nvPr/>
        </p:nvSpPr>
        <p:spPr bwMode="auto">
          <a:xfrm>
            <a:off x="2920900" y="1589661"/>
            <a:ext cx="1075036" cy="377026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740" dirty="0" smtClean="0">
                <a:latin typeface="Candara" pitchFamily="34" charset="0"/>
              </a:rPr>
              <a:t>Chief Nursing Officer</a:t>
            </a:r>
            <a:endParaRPr lang="en-GB" sz="740" dirty="0">
              <a:latin typeface="Candara" pitchFamily="34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GB" sz="740" b="1" dirty="0" smtClean="0">
                <a:latin typeface="Candara" pitchFamily="34" charset="0"/>
              </a:rPr>
              <a:t>Lorraine </a:t>
            </a:r>
            <a:r>
              <a:rPr lang="en-GB" sz="740" b="1" dirty="0" err="1" smtClean="0">
                <a:latin typeface="Candara" pitchFamily="34" charset="0"/>
              </a:rPr>
              <a:t>Sunduza</a:t>
            </a:r>
            <a:endParaRPr lang="en-GB" sz="740" b="1" dirty="0">
              <a:latin typeface="Candara" pitchFamily="34" charset="0"/>
            </a:endParaRPr>
          </a:p>
        </p:txBody>
      </p:sp>
      <p:sp>
        <p:nvSpPr>
          <p:cNvPr id="59" name="Text Box 11"/>
          <p:cNvSpPr txBox="1">
            <a:spLocks noChangeArrowheads="1"/>
          </p:cNvSpPr>
          <p:nvPr/>
        </p:nvSpPr>
        <p:spPr bwMode="auto">
          <a:xfrm>
            <a:off x="1578727" y="1605852"/>
            <a:ext cx="1232134" cy="60478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740" dirty="0" smtClean="0">
                <a:latin typeface="Candara" pitchFamily="34" charset="0"/>
              </a:rPr>
              <a:t>Chief Operating Officer / Deputy CEO Bedfordshire &amp; Luton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740" b="1" dirty="0" smtClean="0">
                <a:latin typeface="Candara" pitchFamily="34" charset="0"/>
              </a:rPr>
              <a:t>Paul Calaminus</a:t>
            </a:r>
            <a:endParaRPr lang="en-GB" sz="74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61" name="Text Box 11"/>
          <p:cNvSpPr txBox="1">
            <a:spLocks noChangeArrowheads="1"/>
          </p:cNvSpPr>
          <p:nvPr/>
        </p:nvSpPr>
        <p:spPr bwMode="auto">
          <a:xfrm>
            <a:off x="244117" y="1597247"/>
            <a:ext cx="1087523" cy="60478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740" dirty="0" smtClean="0">
                <a:latin typeface="Candara" pitchFamily="34" charset="0"/>
              </a:rPr>
              <a:t>Director of Commercial Development 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740" b="1" dirty="0" smtClean="0">
                <a:latin typeface="Candara" pitchFamily="34" charset="0"/>
              </a:rPr>
              <a:t>Mohit Venkataram</a:t>
            </a:r>
            <a:endParaRPr lang="en-GB" sz="740" b="1" dirty="0">
              <a:latin typeface="Candara" pitchFamily="34" charset="0"/>
            </a:endParaRPr>
          </a:p>
        </p:txBody>
      </p:sp>
      <p:sp>
        <p:nvSpPr>
          <p:cNvPr id="62" name="Text Box 11"/>
          <p:cNvSpPr txBox="1">
            <a:spLocks noChangeArrowheads="1"/>
          </p:cNvSpPr>
          <p:nvPr/>
        </p:nvSpPr>
        <p:spPr bwMode="auto">
          <a:xfrm>
            <a:off x="4289301" y="1597247"/>
            <a:ext cx="1130349" cy="43396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en-GB" sz="740" dirty="0" smtClean="0">
                <a:latin typeface="Candara" pitchFamily="34" charset="0"/>
              </a:rPr>
              <a:t>Chief Financial Officer / Deputy CEO London</a:t>
            </a:r>
            <a:endParaRPr lang="en-GB" sz="740" dirty="0">
              <a:latin typeface="Candara" pitchFamily="34" charset="0"/>
            </a:endParaRPr>
          </a:p>
          <a:p>
            <a:pPr algn="ctr">
              <a:spcBef>
                <a:spcPts val="0"/>
              </a:spcBef>
              <a:defRPr/>
            </a:pPr>
            <a:r>
              <a:rPr lang="en-GB" sz="740" b="1" dirty="0" smtClean="0">
                <a:latin typeface="Candara" pitchFamily="34" charset="0"/>
              </a:rPr>
              <a:t>Steven Course</a:t>
            </a:r>
            <a:endParaRPr lang="en-GB" sz="740" b="1" dirty="0">
              <a:latin typeface="Candara" pitchFamily="34" charset="0"/>
            </a:endParaRPr>
          </a:p>
        </p:txBody>
      </p:sp>
      <p:sp>
        <p:nvSpPr>
          <p:cNvPr id="63" name="Rectangle 57"/>
          <p:cNvSpPr>
            <a:spLocks noChangeArrowheads="1"/>
          </p:cNvSpPr>
          <p:nvPr/>
        </p:nvSpPr>
        <p:spPr bwMode="auto">
          <a:xfrm>
            <a:off x="1588954" y="2289815"/>
            <a:ext cx="118102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Adult Mental Health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City &amp; Hackney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5" name="Rectangle 57"/>
          <p:cNvSpPr>
            <a:spLocks noChangeArrowheads="1"/>
          </p:cNvSpPr>
          <p:nvPr/>
        </p:nvSpPr>
        <p:spPr bwMode="auto">
          <a:xfrm>
            <a:off x="2929341" y="2258814"/>
            <a:ext cx="1095246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Nursing Workforce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6" name="Rectangle 57"/>
          <p:cNvSpPr>
            <a:spLocks noChangeArrowheads="1"/>
          </p:cNvSpPr>
          <p:nvPr/>
        </p:nvSpPr>
        <p:spPr bwMode="auto">
          <a:xfrm>
            <a:off x="4285949" y="2262807"/>
            <a:ext cx="116522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Financial Planning/Strategy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7" name="Rectangle 57"/>
          <p:cNvSpPr>
            <a:spLocks noChangeArrowheads="1"/>
          </p:cNvSpPr>
          <p:nvPr/>
        </p:nvSpPr>
        <p:spPr bwMode="auto">
          <a:xfrm>
            <a:off x="5665909" y="2258813"/>
            <a:ext cx="1027525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Medical Workforce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8" name="Rectangle 57"/>
          <p:cNvSpPr>
            <a:spLocks noChangeArrowheads="1"/>
          </p:cNvSpPr>
          <p:nvPr/>
        </p:nvSpPr>
        <p:spPr bwMode="auto">
          <a:xfrm>
            <a:off x="1550607" y="5463873"/>
            <a:ext cx="1166961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Human Resources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9" name="Rectangle 57"/>
          <p:cNvSpPr>
            <a:spLocks noChangeArrowheads="1"/>
          </p:cNvSpPr>
          <p:nvPr/>
        </p:nvSpPr>
        <p:spPr bwMode="auto">
          <a:xfrm>
            <a:off x="233773" y="2708920"/>
            <a:ext cx="1097867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Contracts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0" name="Rectangle 57"/>
          <p:cNvSpPr>
            <a:spLocks noChangeArrowheads="1"/>
          </p:cNvSpPr>
          <p:nvPr/>
        </p:nvSpPr>
        <p:spPr bwMode="auto">
          <a:xfrm>
            <a:off x="1588954" y="2721489"/>
            <a:ext cx="118102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Adult Mental Health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Newham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1" name="Rectangle 57"/>
          <p:cNvSpPr>
            <a:spLocks noChangeArrowheads="1"/>
          </p:cNvSpPr>
          <p:nvPr/>
        </p:nvSpPr>
        <p:spPr bwMode="auto">
          <a:xfrm>
            <a:off x="4285949" y="2712913"/>
            <a:ext cx="116522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Financial Reporting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2" name="Rectangle 57"/>
          <p:cNvSpPr>
            <a:spLocks noChangeArrowheads="1"/>
          </p:cNvSpPr>
          <p:nvPr/>
        </p:nvSpPr>
        <p:spPr bwMode="auto">
          <a:xfrm>
            <a:off x="2953331" y="4112320"/>
            <a:ext cx="1095246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Public Participation and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Patient Experience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3" name="Rectangle 57"/>
          <p:cNvSpPr>
            <a:spLocks noChangeArrowheads="1"/>
          </p:cNvSpPr>
          <p:nvPr/>
        </p:nvSpPr>
        <p:spPr bwMode="auto">
          <a:xfrm>
            <a:off x="5646692" y="2708918"/>
            <a:ext cx="1043675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Therapies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4" name="Rectangle 57"/>
          <p:cNvSpPr>
            <a:spLocks noChangeArrowheads="1"/>
          </p:cNvSpPr>
          <p:nvPr/>
        </p:nvSpPr>
        <p:spPr bwMode="auto">
          <a:xfrm>
            <a:off x="6872944" y="2262342"/>
            <a:ext cx="1144438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Organisational Development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5" name="Rectangle 57"/>
          <p:cNvSpPr>
            <a:spLocks noChangeArrowheads="1"/>
          </p:cNvSpPr>
          <p:nvPr/>
        </p:nvSpPr>
        <p:spPr bwMode="auto">
          <a:xfrm>
            <a:off x="4300360" y="3663077"/>
            <a:ext cx="1189877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ICT and Systems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Development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6" name="Rectangle 57"/>
          <p:cNvSpPr>
            <a:spLocks noChangeArrowheads="1"/>
          </p:cNvSpPr>
          <p:nvPr/>
        </p:nvSpPr>
        <p:spPr bwMode="auto">
          <a:xfrm>
            <a:off x="1581253" y="3108620"/>
            <a:ext cx="118102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Adult Mental Health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Tower Hamlets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7" name="Rectangle 57"/>
          <p:cNvSpPr>
            <a:spLocks noChangeArrowheads="1"/>
          </p:cNvSpPr>
          <p:nvPr/>
        </p:nvSpPr>
        <p:spPr bwMode="auto">
          <a:xfrm>
            <a:off x="5651454" y="3194395"/>
            <a:ext cx="1043675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Pharmacy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8" name="Rectangle 57"/>
          <p:cNvSpPr>
            <a:spLocks noChangeArrowheads="1"/>
          </p:cNvSpPr>
          <p:nvPr/>
        </p:nvSpPr>
        <p:spPr bwMode="auto">
          <a:xfrm>
            <a:off x="4300361" y="3204739"/>
            <a:ext cx="1151412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Estates and Capital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Developments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9" name="Rectangle 57"/>
          <p:cNvSpPr>
            <a:spLocks noChangeArrowheads="1"/>
          </p:cNvSpPr>
          <p:nvPr/>
        </p:nvSpPr>
        <p:spPr bwMode="auto">
          <a:xfrm>
            <a:off x="6897474" y="4126506"/>
            <a:ext cx="1144438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Legal Affairs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80" name="Rectangle 57"/>
          <p:cNvSpPr>
            <a:spLocks noChangeArrowheads="1"/>
          </p:cNvSpPr>
          <p:nvPr/>
        </p:nvSpPr>
        <p:spPr bwMode="auto">
          <a:xfrm>
            <a:off x="6865551" y="2686665"/>
            <a:ext cx="1144438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Compliance &amp; Assurance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81" name="Rectangle 57"/>
          <p:cNvSpPr>
            <a:spLocks noChangeArrowheads="1"/>
          </p:cNvSpPr>
          <p:nvPr/>
        </p:nvSpPr>
        <p:spPr bwMode="auto">
          <a:xfrm>
            <a:off x="5664156" y="3678134"/>
            <a:ext cx="1043675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Medical Education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82" name="Rectangle 57"/>
          <p:cNvSpPr>
            <a:spLocks noChangeArrowheads="1"/>
          </p:cNvSpPr>
          <p:nvPr/>
        </p:nvSpPr>
        <p:spPr bwMode="auto">
          <a:xfrm>
            <a:off x="2947845" y="3185567"/>
            <a:ext cx="1079364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Safeguarding Children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/Adults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83" name="Rectangle 57"/>
          <p:cNvSpPr>
            <a:spLocks noChangeArrowheads="1"/>
          </p:cNvSpPr>
          <p:nvPr/>
        </p:nvSpPr>
        <p:spPr bwMode="auto">
          <a:xfrm>
            <a:off x="1550607" y="5087217"/>
            <a:ext cx="118102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Forensic Services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84" name="Rectangle 57"/>
          <p:cNvSpPr>
            <a:spLocks noChangeArrowheads="1"/>
          </p:cNvSpPr>
          <p:nvPr/>
        </p:nvSpPr>
        <p:spPr bwMode="auto">
          <a:xfrm>
            <a:off x="1564291" y="3950679"/>
            <a:ext cx="118102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Community Services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Bedford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85" name="Rectangle 57"/>
          <p:cNvSpPr>
            <a:spLocks noChangeArrowheads="1"/>
          </p:cNvSpPr>
          <p:nvPr/>
        </p:nvSpPr>
        <p:spPr bwMode="auto">
          <a:xfrm>
            <a:off x="5724525" y="525266"/>
            <a:ext cx="1241884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Communications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89" name="Rectangle 57"/>
          <p:cNvSpPr>
            <a:spLocks noChangeArrowheads="1"/>
          </p:cNvSpPr>
          <p:nvPr/>
        </p:nvSpPr>
        <p:spPr bwMode="auto">
          <a:xfrm>
            <a:off x="8088900" y="2271382"/>
            <a:ext cx="875588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Quality, Performance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&amp; Innovation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90" name="Rectangle 57"/>
          <p:cNvSpPr>
            <a:spLocks noChangeArrowheads="1"/>
          </p:cNvSpPr>
          <p:nvPr/>
        </p:nvSpPr>
        <p:spPr bwMode="auto">
          <a:xfrm>
            <a:off x="6858159" y="3173027"/>
            <a:ext cx="1144438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Governance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91" name="Rectangle 57"/>
          <p:cNvSpPr>
            <a:spLocks noChangeArrowheads="1"/>
          </p:cNvSpPr>
          <p:nvPr/>
        </p:nvSpPr>
        <p:spPr bwMode="auto">
          <a:xfrm>
            <a:off x="6881750" y="3656245"/>
            <a:ext cx="1136323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Strategy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93" name="Rectangle 57"/>
          <p:cNvSpPr>
            <a:spLocks noChangeArrowheads="1"/>
          </p:cNvSpPr>
          <p:nvPr/>
        </p:nvSpPr>
        <p:spPr bwMode="auto">
          <a:xfrm>
            <a:off x="5677948" y="4164382"/>
            <a:ext cx="1043675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err="1" smtClean="0">
                <a:latin typeface="Candara" pitchFamily="34" charset="0"/>
              </a:rPr>
              <a:t>Caldicott</a:t>
            </a:r>
            <a:r>
              <a:rPr lang="en-GB" sz="740" dirty="0" smtClean="0">
                <a:latin typeface="Candara" pitchFamily="34" charset="0"/>
              </a:rPr>
              <a:t> Guardian 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94" name="Rectangle 57"/>
          <p:cNvSpPr>
            <a:spLocks noChangeArrowheads="1"/>
          </p:cNvSpPr>
          <p:nvPr/>
        </p:nvSpPr>
        <p:spPr bwMode="auto">
          <a:xfrm>
            <a:off x="2947349" y="3683912"/>
            <a:ext cx="1079473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Equalities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95" name="Rectangle 57"/>
          <p:cNvSpPr>
            <a:spLocks noChangeArrowheads="1"/>
          </p:cNvSpPr>
          <p:nvPr/>
        </p:nvSpPr>
        <p:spPr bwMode="auto">
          <a:xfrm>
            <a:off x="233771" y="3678135"/>
            <a:ext cx="1097869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Marketing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97" name="Rectangle 57"/>
          <p:cNvSpPr>
            <a:spLocks noChangeArrowheads="1"/>
          </p:cNvSpPr>
          <p:nvPr/>
        </p:nvSpPr>
        <p:spPr bwMode="auto">
          <a:xfrm>
            <a:off x="1564291" y="4343516"/>
            <a:ext cx="118102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Community Services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Newham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100" name="Rectangle 57"/>
          <p:cNvSpPr>
            <a:spLocks noChangeArrowheads="1"/>
          </p:cNvSpPr>
          <p:nvPr/>
        </p:nvSpPr>
        <p:spPr bwMode="auto">
          <a:xfrm>
            <a:off x="1540774" y="5872891"/>
            <a:ext cx="118102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Specialist Services</a:t>
            </a:r>
            <a:endParaRPr lang="en-GB" sz="740" dirty="0">
              <a:latin typeface="Candara" pitchFamily="34" charset="0"/>
            </a:endParaRPr>
          </a:p>
        </p:txBody>
      </p:sp>
      <p:pic>
        <p:nvPicPr>
          <p:cNvPr id="58" name="Picture 57" descr="East London NHS Foundation Trust RGB BLUE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81" t="15767" r="6115" b="32674"/>
          <a:stretch/>
        </p:blipFill>
        <p:spPr bwMode="auto">
          <a:xfrm>
            <a:off x="7421067" y="129892"/>
            <a:ext cx="1504950" cy="75755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0" name="Rectangle 57"/>
          <p:cNvSpPr>
            <a:spLocks noChangeArrowheads="1"/>
          </p:cNvSpPr>
          <p:nvPr/>
        </p:nvSpPr>
        <p:spPr bwMode="auto">
          <a:xfrm>
            <a:off x="244117" y="3185567"/>
            <a:ext cx="1087523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Procurement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4" name="Rectangle 57"/>
          <p:cNvSpPr>
            <a:spLocks noChangeArrowheads="1"/>
          </p:cNvSpPr>
          <p:nvPr/>
        </p:nvSpPr>
        <p:spPr bwMode="auto">
          <a:xfrm>
            <a:off x="4321227" y="4168376"/>
            <a:ext cx="1189877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SIRO 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87" name="Line 49"/>
          <p:cNvSpPr>
            <a:spLocks noChangeShapeType="1"/>
          </p:cNvSpPr>
          <p:nvPr/>
        </p:nvSpPr>
        <p:spPr bwMode="auto">
          <a:xfrm rot="5400000" flipV="1">
            <a:off x="5616575" y="579440"/>
            <a:ext cx="0" cy="2159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3" name="Rectangle 57"/>
          <p:cNvSpPr>
            <a:spLocks noChangeArrowheads="1"/>
          </p:cNvSpPr>
          <p:nvPr/>
        </p:nvSpPr>
        <p:spPr bwMode="auto">
          <a:xfrm>
            <a:off x="2954995" y="2708918"/>
            <a:ext cx="1095246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>
                <a:latin typeface="Candara" pitchFamily="34" charset="0"/>
              </a:rPr>
              <a:t>Infection Control and </a:t>
            </a:r>
            <a:endParaRPr lang="en-GB" sz="740" dirty="0" smtClean="0">
              <a:latin typeface="Candara" pitchFamily="34" charset="0"/>
            </a:endParaRPr>
          </a:p>
          <a:p>
            <a:pPr algn="ctr"/>
            <a:r>
              <a:rPr lang="en-GB" sz="740" dirty="0" smtClean="0">
                <a:latin typeface="Candara" pitchFamily="34" charset="0"/>
              </a:rPr>
              <a:t>Physical</a:t>
            </a:r>
            <a:r>
              <a:rPr lang="en-GB" sz="740" dirty="0">
                <a:latin typeface="Candara" pitchFamily="34" charset="0"/>
              </a:rPr>
              <a:t> </a:t>
            </a:r>
            <a:r>
              <a:rPr lang="en-GB" sz="740" dirty="0" smtClean="0">
                <a:latin typeface="Candara" pitchFamily="34" charset="0"/>
              </a:rPr>
              <a:t>Health </a:t>
            </a:r>
            <a:r>
              <a:rPr lang="en-GB" sz="740" dirty="0">
                <a:latin typeface="Candara" pitchFamily="34" charset="0"/>
              </a:rPr>
              <a:t>Care </a:t>
            </a:r>
          </a:p>
        </p:txBody>
      </p:sp>
      <p:sp>
        <p:nvSpPr>
          <p:cNvPr id="86" name="Rectangle 57"/>
          <p:cNvSpPr>
            <a:spLocks noChangeArrowheads="1"/>
          </p:cNvSpPr>
          <p:nvPr/>
        </p:nvSpPr>
        <p:spPr bwMode="auto">
          <a:xfrm>
            <a:off x="1577092" y="3488327"/>
            <a:ext cx="1166960" cy="40689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Bedfordshire and Luton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Mental Health and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Wellbeing Services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88" name="Text Box 11"/>
          <p:cNvSpPr txBox="1">
            <a:spLocks noChangeArrowheads="1"/>
          </p:cNvSpPr>
          <p:nvPr/>
        </p:nvSpPr>
        <p:spPr bwMode="auto">
          <a:xfrm>
            <a:off x="8037731" y="1588154"/>
            <a:ext cx="1026008" cy="3200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en-GB" sz="740" dirty="0" smtClean="0">
                <a:latin typeface="Candara" pitchFamily="34" charset="0"/>
              </a:rPr>
              <a:t>Chief Quality Officer</a:t>
            </a:r>
            <a:endParaRPr lang="en-GB" sz="740" dirty="0">
              <a:latin typeface="Candara" pitchFamily="34" charset="0"/>
            </a:endParaRPr>
          </a:p>
          <a:p>
            <a:pPr algn="ctr">
              <a:spcBef>
                <a:spcPts val="0"/>
              </a:spcBef>
              <a:defRPr/>
            </a:pPr>
            <a:r>
              <a:rPr lang="en-GB" sz="740" b="1" dirty="0" smtClean="0">
                <a:latin typeface="Candara" pitchFamily="34" charset="0"/>
              </a:rPr>
              <a:t>Amar Shah</a:t>
            </a:r>
            <a:endParaRPr lang="en-GB" sz="740" b="1" dirty="0">
              <a:latin typeface="Candara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5508625" y="980728"/>
            <a:ext cx="3042110" cy="22470"/>
          </a:xfrm>
          <a:prstGeom prst="line">
            <a:avLst/>
          </a:prstGeom>
          <a:ln w="28575">
            <a:solidFill>
              <a:srgbClr val="00008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endCxn id="88" idx="0"/>
          </p:cNvCxnSpPr>
          <p:nvPr/>
        </p:nvCxnSpPr>
        <p:spPr>
          <a:xfrm>
            <a:off x="8550735" y="984771"/>
            <a:ext cx="0" cy="603383"/>
          </a:xfrm>
          <a:prstGeom prst="line">
            <a:avLst/>
          </a:prstGeom>
          <a:ln w="28575">
            <a:solidFill>
              <a:srgbClr val="00008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7469693" y="6453573"/>
            <a:ext cx="17422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Updated 18 January 2019</a:t>
            </a:r>
            <a:endParaRPr lang="en-GB" sz="800" dirty="0"/>
          </a:p>
        </p:txBody>
      </p:sp>
      <p:sp>
        <p:nvSpPr>
          <p:cNvPr id="96" name="Rectangle 57"/>
          <p:cNvSpPr>
            <a:spLocks noChangeArrowheads="1"/>
          </p:cNvSpPr>
          <p:nvPr/>
        </p:nvSpPr>
        <p:spPr bwMode="auto">
          <a:xfrm>
            <a:off x="1555665" y="4710561"/>
            <a:ext cx="118102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Community Services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Tower Hamlets</a:t>
            </a:r>
            <a:endParaRPr lang="en-GB" sz="74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71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49"/>
          <p:cNvSpPr>
            <a:spLocks noChangeShapeType="1"/>
          </p:cNvSpPr>
          <p:nvPr/>
        </p:nvSpPr>
        <p:spPr bwMode="auto">
          <a:xfrm rot="5400000" flipH="1" flipV="1">
            <a:off x="4179189" y="-1959813"/>
            <a:ext cx="4234" cy="6455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1" name="Line 51"/>
          <p:cNvSpPr>
            <a:spLocks noChangeShapeType="1"/>
          </p:cNvSpPr>
          <p:nvPr/>
        </p:nvSpPr>
        <p:spPr bwMode="auto">
          <a:xfrm>
            <a:off x="2343455" y="1270000"/>
            <a:ext cx="0" cy="341169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3" name="Line 54"/>
          <p:cNvSpPr>
            <a:spLocks noChangeShapeType="1"/>
          </p:cNvSpPr>
          <p:nvPr/>
        </p:nvSpPr>
        <p:spPr bwMode="auto">
          <a:xfrm>
            <a:off x="4847878" y="1289153"/>
            <a:ext cx="0" cy="349602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4" name="Line 55"/>
          <p:cNvSpPr>
            <a:spLocks noChangeShapeType="1"/>
          </p:cNvSpPr>
          <p:nvPr/>
        </p:nvSpPr>
        <p:spPr bwMode="auto">
          <a:xfrm>
            <a:off x="6115027" y="1289153"/>
            <a:ext cx="9525" cy="59775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5" name="Line 47"/>
          <p:cNvSpPr>
            <a:spLocks noChangeShapeType="1"/>
          </p:cNvSpPr>
          <p:nvPr/>
        </p:nvSpPr>
        <p:spPr bwMode="auto">
          <a:xfrm>
            <a:off x="4500563" y="765175"/>
            <a:ext cx="0" cy="50482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6" name="Text Box 4"/>
          <p:cNvSpPr txBox="1">
            <a:spLocks noChangeArrowheads="1"/>
          </p:cNvSpPr>
          <p:nvPr/>
        </p:nvSpPr>
        <p:spPr bwMode="auto">
          <a:xfrm>
            <a:off x="3887436" y="721757"/>
            <a:ext cx="1260000" cy="377026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740" b="1" dirty="0" smtClean="0">
                <a:latin typeface="Candara" pitchFamily="34" charset="0"/>
              </a:rPr>
              <a:t>Dr Navina Evans</a:t>
            </a:r>
          </a:p>
          <a:p>
            <a:pPr algn="ctr">
              <a:spcBef>
                <a:spcPct val="50000"/>
              </a:spcBef>
            </a:pPr>
            <a:r>
              <a:rPr lang="en-GB" sz="740" dirty="0" smtClean="0">
                <a:latin typeface="Candara" pitchFamily="34" charset="0"/>
              </a:rPr>
              <a:t>Chief Executive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2082" name="Text Box 75"/>
          <p:cNvSpPr txBox="1">
            <a:spLocks noChangeArrowheads="1"/>
          </p:cNvSpPr>
          <p:nvPr/>
        </p:nvSpPr>
        <p:spPr bwMode="auto">
          <a:xfrm>
            <a:off x="171303" y="106710"/>
            <a:ext cx="3168476" cy="878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 dirty="0">
                <a:latin typeface="Calibri" pitchFamily="34" charset="0"/>
              </a:rPr>
              <a:t>Organisational Chart</a:t>
            </a:r>
            <a:br>
              <a:rPr lang="en-GB" sz="2400" b="1" dirty="0">
                <a:latin typeface="Calibri" pitchFamily="34" charset="0"/>
              </a:rPr>
            </a:br>
            <a:r>
              <a:rPr lang="en-GB" sz="1600" b="1" dirty="0" smtClean="0">
                <a:latin typeface="Calibri" pitchFamily="34" charset="0"/>
              </a:rPr>
              <a:t>January 2019</a:t>
            </a:r>
            <a:endParaRPr lang="en-GB" sz="1600" b="1" dirty="0"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endParaRPr lang="en-GB" sz="740" dirty="0">
              <a:latin typeface="Candara" pitchFamily="34" charset="0"/>
            </a:endParaRPr>
          </a:p>
        </p:txBody>
      </p:sp>
      <p:sp>
        <p:nvSpPr>
          <p:cNvPr id="57" name="Text Box 11"/>
          <p:cNvSpPr txBox="1">
            <a:spLocks noChangeArrowheads="1"/>
          </p:cNvSpPr>
          <p:nvPr/>
        </p:nvSpPr>
        <p:spPr bwMode="auto">
          <a:xfrm>
            <a:off x="5582113" y="1608160"/>
            <a:ext cx="1065829" cy="377026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740" b="1" dirty="0" smtClean="0">
                <a:latin typeface="Candara" pitchFamily="34" charset="0"/>
              </a:rPr>
              <a:t>Dr Paul Gilluley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740" dirty="0" smtClean="0">
                <a:latin typeface="Candara" pitchFamily="34" charset="0"/>
              </a:rPr>
              <a:t>Chief Medical Officer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2088" name="Line 51"/>
          <p:cNvSpPr>
            <a:spLocks noChangeShapeType="1"/>
          </p:cNvSpPr>
          <p:nvPr/>
        </p:nvSpPr>
        <p:spPr bwMode="auto">
          <a:xfrm>
            <a:off x="953605" y="1275762"/>
            <a:ext cx="1" cy="339612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93" name="Rectangle 57"/>
          <p:cNvSpPr>
            <a:spLocks noChangeArrowheads="1"/>
          </p:cNvSpPr>
          <p:nvPr/>
        </p:nvSpPr>
        <p:spPr bwMode="auto">
          <a:xfrm>
            <a:off x="124970" y="5494771"/>
            <a:ext cx="122400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Phil Baker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Head of Forensic Service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54" name="Line 55"/>
          <p:cNvSpPr>
            <a:spLocks noChangeShapeType="1"/>
          </p:cNvSpPr>
          <p:nvPr/>
        </p:nvSpPr>
        <p:spPr bwMode="auto">
          <a:xfrm>
            <a:off x="7409004" y="1265772"/>
            <a:ext cx="752" cy="349602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5" name="Text Box 11"/>
          <p:cNvSpPr txBox="1">
            <a:spLocks noChangeArrowheads="1"/>
          </p:cNvSpPr>
          <p:nvPr/>
        </p:nvSpPr>
        <p:spPr bwMode="auto">
          <a:xfrm>
            <a:off x="6898259" y="1612595"/>
            <a:ext cx="1019051" cy="49090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740" b="1" dirty="0" smtClean="0">
                <a:latin typeface="Candara" pitchFamily="34" charset="0"/>
              </a:rPr>
              <a:t>Mason Fitzgerald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740" dirty="0" smtClean="0">
                <a:latin typeface="Candara" pitchFamily="34" charset="0"/>
              </a:rPr>
              <a:t>Director of Planning and Performance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56" name="Text Box 11"/>
          <p:cNvSpPr txBox="1">
            <a:spLocks noChangeArrowheads="1"/>
          </p:cNvSpPr>
          <p:nvPr/>
        </p:nvSpPr>
        <p:spPr bwMode="auto">
          <a:xfrm>
            <a:off x="2885675" y="1603737"/>
            <a:ext cx="1133631" cy="377026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740" b="1" dirty="0" smtClean="0">
                <a:latin typeface="Candara" pitchFamily="34" charset="0"/>
              </a:rPr>
              <a:t>Lorraine </a:t>
            </a:r>
            <a:r>
              <a:rPr lang="en-GB" sz="740" b="1" dirty="0" err="1" smtClean="0">
                <a:latin typeface="Candara" pitchFamily="34" charset="0"/>
              </a:rPr>
              <a:t>Sunduza</a:t>
            </a:r>
            <a:endParaRPr lang="en-GB" sz="740" b="1" dirty="0" smtClean="0">
              <a:latin typeface="Candara" pitchFamily="34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GB" sz="740" dirty="0" smtClean="0">
                <a:latin typeface="Candara" pitchFamily="34" charset="0"/>
              </a:rPr>
              <a:t>Chief Nurse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59" name="Text Box 11"/>
          <p:cNvSpPr txBox="1">
            <a:spLocks noChangeArrowheads="1"/>
          </p:cNvSpPr>
          <p:nvPr/>
        </p:nvSpPr>
        <p:spPr bwMode="auto">
          <a:xfrm>
            <a:off x="1563886" y="1612595"/>
            <a:ext cx="1109036" cy="49090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740" b="1" dirty="0" smtClean="0">
                <a:latin typeface="Candara" pitchFamily="34" charset="0"/>
              </a:rPr>
              <a:t>Dr Mohit Venkataram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740" dirty="0" smtClean="0">
                <a:latin typeface="Candara" pitchFamily="34" charset="0"/>
              </a:rPr>
              <a:t>Director of Commercial Development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1" name="Text Box 11"/>
          <p:cNvSpPr txBox="1">
            <a:spLocks noChangeArrowheads="1"/>
          </p:cNvSpPr>
          <p:nvPr/>
        </p:nvSpPr>
        <p:spPr bwMode="auto">
          <a:xfrm>
            <a:off x="148436" y="1610964"/>
            <a:ext cx="1224000" cy="60478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740" b="1" dirty="0" smtClean="0">
                <a:latin typeface="Candara" pitchFamily="34" charset="0"/>
              </a:rPr>
              <a:t>Paul Calaminus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740" dirty="0" smtClean="0">
                <a:latin typeface="Candara" pitchFamily="34" charset="0"/>
              </a:rPr>
              <a:t>Director of Operations / Deputy CEO Bedfordshire &amp; Luton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2" name="Text Box 11"/>
          <p:cNvSpPr txBox="1">
            <a:spLocks noChangeArrowheads="1"/>
          </p:cNvSpPr>
          <p:nvPr/>
        </p:nvSpPr>
        <p:spPr bwMode="auto">
          <a:xfrm>
            <a:off x="4210636" y="1603737"/>
            <a:ext cx="1241884" cy="49090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740" b="1" dirty="0" smtClean="0">
                <a:latin typeface="Candara" pitchFamily="34" charset="0"/>
              </a:rPr>
              <a:t>Steven Course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740" dirty="0" smtClean="0">
                <a:latin typeface="Candara" pitchFamily="34" charset="0"/>
              </a:rPr>
              <a:t>Chief Financial Officer / Deputy CEO London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3" name="Rectangle 57"/>
          <p:cNvSpPr>
            <a:spLocks noChangeArrowheads="1"/>
          </p:cNvSpPr>
          <p:nvPr/>
        </p:nvSpPr>
        <p:spPr bwMode="auto">
          <a:xfrm>
            <a:off x="1533776" y="2300234"/>
            <a:ext cx="1134648" cy="47396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Robin Campbell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Associate Director of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Commercial and Business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Development 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5" name="Rectangle 57"/>
          <p:cNvSpPr>
            <a:spLocks noChangeArrowheads="1"/>
          </p:cNvSpPr>
          <p:nvPr/>
        </p:nvSpPr>
        <p:spPr bwMode="auto">
          <a:xfrm>
            <a:off x="2844681" y="2302029"/>
            <a:ext cx="1042755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Andy Cruickshank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Director of Nursing </a:t>
            </a:r>
          </a:p>
        </p:txBody>
      </p:sp>
      <p:sp>
        <p:nvSpPr>
          <p:cNvPr id="66" name="Rectangle 57"/>
          <p:cNvSpPr>
            <a:spLocks noChangeArrowheads="1"/>
          </p:cNvSpPr>
          <p:nvPr/>
        </p:nvSpPr>
        <p:spPr bwMode="auto">
          <a:xfrm>
            <a:off x="4220158" y="2297323"/>
            <a:ext cx="1129712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David Adams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Deputy Director of Finance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7" name="Rectangle 57"/>
          <p:cNvSpPr>
            <a:spLocks noChangeArrowheads="1"/>
          </p:cNvSpPr>
          <p:nvPr/>
        </p:nvSpPr>
        <p:spPr bwMode="auto">
          <a:xfrm>
            <a:off x="5594347" y="2295705"/>
            <a:ext cx="1053595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Dr David Bridle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Medical Director, London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8" name="Rectangle 57"/>
          <p:cNvSpPr>
            <a:spLocks noChangeArrowheads="1"/>
          </p:cNvSpPr>
          <p:nvPr/>
        </p:nvSpPr>
        <p:spPr bwMode="auto">
          <a:xfrm>
            <a:off x="133633" y="2291565"/>
            <a:ext cx="126937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Tanya Carter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Director of Human Resources 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9" name="Rectangle 57"/>
          <p:cNvSpPr>
            <a:spLocks noChangeArrowheads="1"/>
          </p:cNvSpPr>
          <p:nvPr/>
        </p:nvSpPr>
        <p:spPr bwMode="auto">
          <a:xfrm>
            <a:off x="148436" y="2677120"/>
            <a:ext cx="1224000" cy="39209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Edwin </a:t>
            </a:r>
            <a:r>
              <a:rPr lang="en-GB" sz="740" b="1" dirty="0" err="1" smtClean="0">
                <a:latin typeface="Candara" pitchFamily="34" charset="0"/>
              </a:rPr>
              <a:t>Ndlovu</a:t>
            </a:r>
            <a:endParaRPr lang="en-GB" sz="740" b="1" dirty="0" smtClean="0">
              <a:latin typeface="Candara" pitchFamily="34" charset="0"/>
            </a:endParaRPr>
          </a:p>
          <a:p>
            <a:pPr algn="ctr"/>
            <a:r>
              <a:rPr lang="en-GB" sz="740" dirty="0" smtClean="0">
                <a:latin typeface="Candara" pitchFamily="34" charset="0"/>
              </a:rPr>
              <a:t>Borough Director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Tower Hamlets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0" name="Rectangle 57"/>
          <p:cNvSpPr>
            <a:spLocks noChangeArrowheads="1"/>
          </p:cNvSpPr>
          <p:nvPr/>
        </p:nvSpPr>
        <p:spPr bwMode="auto">
          <a:xfrm>
            <a:off x="1535590" y="2842769"/>
            <a:ext cx="1132834" cy="46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Steve Newton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Trust Procurement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Management</a:t>
            </a:r>
          </a:p>
        </p:txBody>
      </p:sp>
      <p:sp>
        <p:nvSpPr>
          <p:cNvPr id="71" name="Rectangle 57"/>
          <p:cNvSpPr>
            <a:spLocks noChangeArrowheads="1"/>
          </p:cNvSpPr>
          <p:nvPr/>
        </p:nvSpPr>
        <p:spPr bwMode="auto">
          <a:xfrm>
            <a:off x="4220159" y="2714287"/>
            <a:ext cx="1129711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Matthew Hart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Deputy Director of Finance </a:t>
            </a:r>
          </a:p>
        </p:txBody>
      </p:sp>
      <p:sp>
        <p:nvSpPr>
          <p:cNvPr id="72" name="Rectangle 57"/>
          <p:cNvSpPr>
            <a:spLocks noChangeArrowheads="1"/>
          </p:cNvSpPr>
          <p:nvPr/>
        </p:nvSpPr>
        <p:spPr bwMode="auto">
          <a:xfrm>
            <a:off x="2869957" y="2705889"/>
            <a:ext cx="1017479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Ruth Bradley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Director of Nursing </a:t>
            </a:r>
          </a:p>
        </p:txBody>
      </p:sp>
      <p:sp>
        <p:nvSpPr>
          <p:cNvPr id="73" name="Rectangle 57"/>
          <p:cNvSpPr>
            <a:spLocks noChangeArrowheads="1"/>
          </p:cNvSpPr>
          <p:nvPr/>
        </p:nvSpPr>
        <p:spPr bwMode="auto">
          <a:xfrm>
            <a:off x="5607855" y="3108735"/>
            <a:ext cx="1040087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Dr Kate Corlett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Medical Director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Patient Care</a:t>
            </a:r>
          </a:p>
        </p:txBody>
      </p:sp>
      <p:sp>
        <p:nvSpPr>
          <p:cNvPr id="74" name="Rectangle 57"/>
          <p:cNvSpPr>
            <a:spLocks noChangeArrowheads="1"/>
          </p:cNvSpPr>
          <p:nvPr/>
        </p:nvSpPr>
        <p:spPr bwMode="auto">
          <a:xfrm>
            <a:off x="6906381" y="3615779"/>
            <a:ext cx="1172399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Gopal Waddon</a:t>
            </a:r>
            <a:endParaRPr lang="en-GB" sz="740" b="1" dirty="0">
              <a:latin typeface="Candara" pitchFamily="34" charset="0"/>
            </a:endParaRPr>
          </a:p>
          <a:p>
            <a:pPr algn="ctr"/>
            <a:r>
              <a:rPr lang="en-GB" sz="740" dirty="0" smtClean="0">
                <a:latin typeface="Candara" pitchFamily="34" charset="0"/>
              </a:rPr>
              <a:t>Planning and Performance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Manager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5" name="Rectangle 57"/>
          <p:cNvSpPr>
            <a:spLocks noChangeArrowheads="1"/>
          </p:cNvSpPr>
          <p:nvPr/>
        </p:nvSpPr>
        <p:spPr bwMode="auto">
          <a:xfrm>
            <a:off x="131719" y="3138196"/>
            <a:ext cx="1224000" cy="33408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Dean Henderson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Borough Director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City And Hackney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6" name="Rectangle 57"/>
          <p:cNvSpPr>
            <a:spLocks noChangeArrowheads="1"/>
          </p:cNvSpPr>
          <p:nvPr/>
        </p:nvSpPr>
        <p:spPr bwMode="auto">
          <a:xfrm>
            <a:off x="6915912" y="2314862"/>
            <a:ext cx="1162868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Richard Fradgley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Director of integrated Care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7" name="Rectangle 57"/>
          <p:cNvSpPr>
            <a:spLocks noChangeArrowheads="1"/>
          </p:cNvSpPr>
          <p:nvPr/>
        </p:nvSpPr>
        <p:spPr bwMode="auto">
          <a:xfrm>
            <a:off x="5599496" y="3529470"/>
            <a:ext cx="1107185" cy="4717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Dr Frank Rohricht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Medical Director, Research,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Innovation and Medical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Education</a:t>
            </a:r>
          </a:p>
        </p:txBody>
      </p:sp>
      <p:sp>
        <p:nvSpPr>
          <p:cNvPr id="78" name="Rectangle 57"/>
          <p:cNvSpPr>
            <a:spLocks noChangeArrowheads="1"/>
          </p:cNvSpPr>
          <p:nvPr/>
        </p:nvSpPr>
        <p:spPr bwMode="auto">
          <a:xfrm>
            <a:off x="4211595" y="3157704"/>
            <a:ext cx="1138275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Adam </a:t>
            </a:r>
            <a:r>
              <a:rPr lang="en-GB" sz="740" b="1" dirty="0" err="1" smtClean="0">
                <a:latin typeface="Candara" pitchFamily="34" charset="0"/>
              </a:rPr>
              <a:t>Sheils</a:t>
            </a:r>
            <a:r>
              <a:rPr lang="en-GB" sz="740" b="1" dirty="0" smtClean="0">
                <a:latin typeface="Candara" pitchFamily="34" charset="0"/>
              </a:rPr>
              <a:t>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Deputy Director of Finance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9" name="Rectangle 57"/>
          <p:cNvSpPr>
            <a:spLocks noChangeArrowheads="1"/>
          </p:cNvSpPr>
          <p:nvPr/>
        </p:nvSpPr>
        <p:spPr bwMode="auto">
          <a:xfrm>
            <a:off x="124970" y="5899847"/>
            <a:ext cx="122400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Paul </a:t>
            </a:r>
            <a:r>
              <a:rPr lang="en-GB" sz="740" b="1" dirty="0" err="1" smtClean="0">
                <a:latin typeface="Candara" pitchFamily="34" charset="0"/>
              </a:rPr>
              <a:t>Binfield</a:t>
            </a:r>
            <a:endParaRPr lang="en-GB" sz="740" b="1" dirty="0" smtClean="0">
              <a:latin typeface="Candara" pitchFamily="34" charset="0"/>
            </a:endParaRPr>
          </a:p>
          <a:p>
            <a:pPr algn="ctr"/>
            <a:r>
              <a:rPr lang="en-GB" sz="740" dirty="0" smtClean="0">
                <a:latin typeface="Candara" pitchFamily="34" charset="0"/>
              </a:rPr>
              <a:t>Associate Director of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People Participation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81" name="Rectangle 57"/>
          <p:cNvSpPr>
            <a:spLocks noChangeArrowheads="1"/>
          </p:cNvSpPr>
          <p:nvPr/>
        </p:nvSpPr>
        <p:spPr bwMode="auto">
          <a:xfrm>
            <a:off x="5587404" y="4898806"/>
            <a:ext cx="1060538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Jennifer Melville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Chief Pharmacist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85" name="Rectangle 57"/>
          <p:cNvSpPr>
            <a:spLocks noChangeArrowheads="1"/>
          </p:cNvSpPr>
          <p:nvPr/>
        </p:nvSpPr>
        <p:spPr bwMode="auto">
          <a:xfrm>
            <a:off x="6906259" y="2727892"/>
            <a:ext cx="1172522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Cathy Lilley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Associate Director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of Corporate Governance </a:t>
            </a:r>
          </a:p>
        </p:txBody>
      </p:sp>
      <p:sp>
        <p:nvSpPr>
          <p:cNvPr id="86" name="Rectangle 57"/>
          <p:cNvSpPr>
            <a:spLocks noChangeArrowheads="1"/>
          </p:cNvSpPr>
          <p:nvPr/>
        </p:nvSpPr>
        <p:spPr bwMode="auto">
          <a:xfrm>
            <a:off x="6893448" y="4028742"/>
            <a:ext cx="1185332" cy="43609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Jane Quinn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Associate Director for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Consumer Relations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and Legal Affairs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94" name="Rectangle 57"/>
          <p:cNvSpPr>
            <a:spLocks noChangeArrowheads="1"/>
          </p:cNvSpPr>
          <p:nvPr/>
        </p:nvSpPr>
        <p:spPr bwMode="auto">
          <a:xfrm>
            <a:off x="2893863" y="3466768"/>
            <a:ext cx="1030117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Agnes </a:t>
            </a:r>
            <a:r>
              <a:rPr lang="en-GB" sz="740" b="1" dirty="0" err="1" smtClean="0">
                <a:latin typeface="Candara" pitchFamily="34" charset="0"/>
              </a:rPr>
              <a:t>Adentan</a:t>
            </a:r>
            <a:endParaRPr lang="en-GB" sz="740" b="1" dirty="0" smtClean="0">
              <a:latin typeface="Candara" pitchFamily="34" charset="0"/>
            </a:endParaRPr>
          </a:p>
          <a:p>
            <a:pPr algn="ctr"/>
            <a:r>
              <a:rPr lang="en-GB" sz="740" dirty="0" smtClean="0">
                <a:latin typeface="Candara" pitchFamily="34" charset="0"/>
              </a:rPr>
              <a:t>Associate Director for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Safeguarding Children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95" name="Rectangle 57"/>
          <p:cNvSpPr>
            <a:spLocks noChangeArrowheads="1"/>
          </p:cNvSpPr>
          <p:nvPr/>
        </p:nvSpPr>
        <p:spPr bwMode="auto">
          <a:xfrm>
            <a:off x="148436" y="3525548"/>
            <a:ext cx="122400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Sarah Wilson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Director Specialist Services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96" name="Rectangle 57"/>
          <p:cNvSpPr>
            <a:spLocks noChangeArrowheads="1"/>
          </p:cNvSpPr>
          <p:nvPr/>
        </p:nvSpPr>
        <p:spPr bwMode="auto">
          <a:xfrm>
            <a:off x="147168" y="3908628"/>
            <a:ext cx="122400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Michael McGhee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Director of Community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Health Services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99" name="Rectangle 57"/>
          <p:cNvSpPr>
            <a:spLocks noChangeArrowheads="1"/>
          </p:cNvSpPr>
          <p:nvPr/>
        </p:nvSpPr>
        <p:spPr bwMode="auto">
          <a:xfrm>
            <a:off x="147168" y="4302712"/>
            <a:ext cx="1241884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Gill Williams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Borough Director Newham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101" name="Rectangle 57"/>
          <p:cNvSpPr>
            <a:spLocks noChangeArrowheads="1"/>
          </p:cNvSpPr>
          <p:nvPr/>
        </p:nvSpPr>
        <p:spPr bwMode="auto">
          <a:xfrm>
            <a:off x="2906501" y="3840025"/>
            <a:ext cx="1017479" cy="43134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Janette Clarke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Associate Director of 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Safeguarding Adults &amp;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Domestic Abuse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0" name="Rectangle 57"/>
          <p:cNvSpPr>
            <a:spLocks noChangeArrowheads="1"/>
          </p:cNvSpPr>
          <p:nvPr/>
        </p:nvSpPr>
        <p:spPr bwMode="auto">
          <a:xfrm>
            <a:off x="2869957" y="3070512"/>
            <a:ext cx="1017479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Claire McKenna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Director of Nursing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4" name="Rectangle 57"/>
          <p:cNvSpPr>
            <a:spLocks noChangeArrowheads="1"/>
          </p:cNvSpPr>
          <p:nvPr/>
        </p:nvSpPr>
        <p:spPr bwMode="auto">
          <a:xfrm>
            <a:off x="2900724" y="4339249"/>
            <a:ext cx="1059748" cy="37439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Nigel </a:t>
            </a:r>
            <a:r>
              <a:rPr lang="en-GB" sz="740" b="1" dirty="0" err="1" smtClean="0">
                <a:latin typeface="Candara" pitchFamily="34" charset="0"/>
              </a:rPr>
              <a:t>Copsey</a:t>
            </a:r>
            <a:endParaRPr lang="en-GB" sz="740" b="1" dirty="0" smtClean="0">
              <a:latin typeface="Candara" pitchFamily="34" charset="0"/>
            </a:endParaRPr>
          </a:p>
          <a:p>
            <a:pPr algn="ctr"/>
            <a:r>
              <a:rPr lang="en-GB" sz="740" dirty="0" smtClean="0">
                <a:latin typeface="Candara" pitchFamily="34" charset="0"/>
              </a:rPr>
              <a:t>Team Leader for Spiritual,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Religious and Cultural Care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87" name="Rectangle 57"/>
          <p:cNvSpPr>
            <a:spLocks noChangeArrowheads="1"/>
          </p:cNvSpPr>
          <p:nvPr/>
        </p:nvSpPr>
        <p:spPr bwMode="auto">
          <a:xfrm>
            <a:off x="4211594" y="3588438"/>
            <a:ext cx="1138276" cy="309269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John Hill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Director of Estates, Facilities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and Capital Development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88" name="Rectangle 33"/>
          <p:cNvSpPr>
            <a:spLocks noChangeArrowheads="1"/>
          </p:cNvSpPr>
          <p:nvPr/>
        </p:nvSpPr>
        <p:spPr bwMode="auto">
          <a:xfrm>
            <a:off x="2217112" y="5253983"/>
            <a:ext cx="3218984" cy="148569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GB" sz="800" b="1" dirty="0">
                <a:latin typeface="Candara" pitchFamily="34" charset="0"/>
              </a:rPr>
              <a:t>Clinical Directors x 9</a:t>
            </a:r>
            <a:endParaRPr lang="en-GB" sz="800" b="1" dirty="0" smtClean="0">
              <a:latin typeface="Candara" pitchFamily="34" charset="0"/>
            </a:endParaRPr>
          </a:p>
          <a:p>
            <a:r>
              <a:rPr lang="en-GB" sz="800" dirty="0" smtClean="0">
                <a:latin typeface="Candara" pitchFamily="34" charset="0"/>
              </a:rPr>
              <a:t>Dr Dominic </a:t>
            </a:r>
            <a:r>
              <a:rPr lang="en-GB" sz="800" dirty="0" err="1" smtClean="0">
                <a:latin typeface="Candara" pitchFamily="34" charset="0"/>
              </a:rPr>
              <a:t>Dougall</a:t>
            </a:r>
            <a:r>
              <a:rPr lang="en-GB" sz="800" dirty="0" smtClean="0">
                <a:latin typeface="Candara" pitchFamily="34" charset="0"/>
              </a:rPr>
              <a:t>	         Newham Adult MH</a:t>
            </a:r>
          </a:p>
          <a:p>
            <a:r>
              <a:rPr lang="en-GB" sz="800" dirty="0">
                <a:latin typeface="Candara" pitchFamily="34" charset="0"/>
              </a:rPr>
              <a:t>	        </a:t>
            </a:r>
            <a:r>
              <a:rPr lang="en-GB" sz="800" dirty="0" smtClean="0">
                <a:latin typeface="Candara" pitchFamily="34" charset="0"/>
              </a:rPr>
              <a:t> </a:t>
            </a:r>
            <a:r>
              <a:rPr lang="en-GB" sz="800" dirty="0">
                <a:latin typeface="Candara" pitchFamily="34" charset="0"/>
              </a:rPr>
              <a:t>Child and Adolescent MH</a:t>
            </a:r>
          </a:p>
          <a:p>
            <a:r>
              <a:rPr lang="en-GB" sz="800" dirty="0" smtClean="0">
                <a:latin typeface="Candara" pitchFamily="34" charset="0"/>
              </a:rPr>
              <a:t>Dr Sheraz Ahmad</a:t>
            </a:r>
            <a:r>
              <a:rPr lang="en-GB" sz="800" dirty="0">
                <a:latin typeface="Candara" pitchFamily="34" charset="0"/>
              </a:rPr>
              <a:t>	         City and Hackney Adult MH</a:t>
            </a:r>
          </a:p>
          <a:p>
            <a:r>
              <a:rPr lang="en-GB" sz="800" dirty="0">
                <a:latin typeface="Candara" pitchFamily="34" charset="0"/>
              </a:rPr>
              <a:t>Dr </a:t>
            </a:r>
            <a:r>
              <a:rPr lang="en-GB" sz="800" dirty="0" smtClean="0">
                <a:latin typeface="Candara" pitchFamily="34" charset="0"/>
              </a:rPr>
              <a:t>Sarah </a:t>
            </a:r>
            <a:r>
              <a:rPr lang="en-GB" sz="800" dirty="0" err="1" smtClean="0">
                <a:latin typeface="Candara" pitchFamily="34" charset="0"/>
              </a:rPr>
              <a:t>Dracass</a:t>
            </a:r>
            <a:r>
              <a:rPr lang="en-GB" sz="800" dirty="0">
                <a:latin typeface="Candara" pitchFamily="34" charset="0"/>
              </a:rPr>
              <a:t>	         Tower Hamlets Adult MH</a:t>
            </a:r>
          </a:p>
          <a:p>
            <a:r>
              <a:rPr lang="en-GB" sz="800" dirty="0" smtClean="0">
                <a:latin typeface="Candara" pitchFamily="34" charset="0"/>
              </a:rPr>
              <a:t>Dr Sim Roy-Chowdhury      Spec Psych Services &amp; Newham IAPT</a:t>
            </a:r>
          </a:p>
          <a:p>
            <a:r>
              <a:rPr lang="en-GB" sz="800" dirty="0" smtClean="0">
                <a:latin typeface="Candara" pitchFamily="34" charset="0"/>
              </a:rPr>
              <a:t>Dr Sanjay Nelson	          Learning Disabilities </a:t>
            </a:r>
          </a:p>
          <a:p>
            <a:r>
              <a:rPr lang="en-GB" sz="800" dirty="0" smtClean="0">
                <a:latin typeface="Candara" pitchFamily="34" charset="0"/>
              </a:rPr>
              <a:t>Dr Phil Baker	          Forensic Services </a:t>
            </a:r>
          </a:p>
          <a:p>
            <a:r>
              <a:rPr lang="en-GB" sz="800" dirty="0" smtClean="0">
                <a:latin typeface="Candara" pitchFamily="34" charset="0"/>
              </a:rPr>
              <a:t>Dr </a:t>
            </a:r>
            <a:r>
              <a:rPr lang="en-GB" sz="800" dirty="0" err="1" smtClean="0">
                <a:latin typeface="Candara" pitchFamily="34" charset="0"/>
              </a:rPr>
              <a:t>Farid</a:t>
            </a:r>
            <a:r>
              <a:rPr lang="en-GB" sz="800" dirty="0" smtClean="0">
                <a:latin typeface="Candara" pitchFamily="34" charset="0"/>
              </a:rPr>
              <a:t> </a:t>
            </a:r>
            <a:r>
              <a:rPr lang="en-GB" sz="800" dirty="0" err="1" smtClean="0">
                <a:latin typeface="Candara" pitchFamily="34" charset="0"/>
              </a:rPr>
              <a:t>Jabbar</a:t>
            </a:r>
            <a:r>
              <a:rPr lang="en-GB" sz="800" dirty="0" smtClean="0">
                <a:latin typeface="Candara" pitchFamily="34" charset="0"/>
              </a:rPr>
              <a:t>	          Luton </a:t>
            </a:r>
          </a:p>
          <a:p>
            <a:r>
              <a:rPr lang="en-GB" sz="800" dirty="0" smtClean="0">
                <a:latin typeface="Candara" pitchFamily="34" charset="0"/>
              </a:rPr>
              <a:t>Dr Zelpha Kittler 	          Bedfordshire</a:t>
            </a:r>
          </a:p>
          <a:p>
            <a:r>
              <a:rPr lang="en-GB" sz="800" dirty="0" smtClean="0">
                <a:latin typeface="Candara" pitchFamily="34" charset="0"/>
              </a:rPr>
              <a:t>Dr Deri </a:t>
            </a:r>
            <a:r>
              <a:rPr lang="en-GB" sz="800" dirty="0" err="1" smtClean="0">
                <a:latin typeface="Candara" pitchFamily="34" charset="0"/>
              </a:rPr>
              <a:t>Trigg</a:t>
            </a:r>
            <a:r>
              <a:rPr lang="en-GB" sz="800" dirty="0" smtClean="0">
                <a:latin typeface="Candara" pitchFamily="34" charset="0"/>
              </a:rPr>
              <a:t>	         Tower Hamlets Community Health Services</a:t>
            </a:r>
          </a:p>
          <a:p>
            <a:r>
              <a:rPr lang="en-GB" sz="800" dirty="0" smtClean="0">
                <a:latin typeface="Candara" pitchFamily="34" charset="0"/>
              </a:rPr>
              <a:t>Dr Ben Braithwaite	         Community Health Newham</a:t>
            </a:r>
            <a:endParaRPr lang="en-GB" sz="800" dirty="0">
              <a:latin typeface="Candara" pitchFamily="34" charset="0"/>
            </a:endParaRPr>
          </a:p>
        </p:txBody>
      </p:sp>
      <p:sp>
        <p:nvSpPr>
          <p:cNvPr id="58" name="Rectangle 57"/>
          <p:cNvSpPr>
            <a:spLocks noChangeArrowheads="1"/>
          </p:cNvSpPr>
          <p:nvPr/>
        </p:nvSpPr>
        <p:spPr bwMode="auto">
          <a:xfrm>
            <a:off x="6915912" y="3141033"/>
            <a:ext cx="1162868" cy="39394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Guy Davis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Associate </a:t>
            </a:r>
            <a:r>
              <a:rPr lang="en-GB" sz="740" dirty="0">
                <a:latin typeface="Candara" pitchFamily="34" charset="0"/>
              </a:rPr>
              <a:t>Director </a:t>
            </a:r>
            <a:r>
              <a:rPr lang="en-GB" sz="740" dirty="0" smtClean="0">
                <a:latin typeface="Candara" pitchFamily="34" charset="0"/>
              </a:rPr>
              <a:t>for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Mental Health Law</a:t>
            </a:r>
            <a:endParaRPr lang="en-GB" sz="740" dirty="0">
              <a:latin typeface="Candara" pitchFamily="34" charset="0"/>
            </a:endParaRPr>
          </a:p>
        </p:txBody>
      </p:sp>
      <p:pic>
        <p:nvPicPr>
          <p:cNvPr id="83" name="Picture 82" descr="East London NHS Foundation Trust RGB BLUE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81" t="15767" r="6115" b="32674"/>
          <a:stretch/>
        </p:blipFill>
        <p:spPr bwMode="auto">
          <a:xfrm>
            <a:off x="7315713" y="110191"/>
            <a:ext cx="1504950" cy="75755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0" name="Rectangle 57"/>
          <p:cNvSpPr>
            <a:spLocks noChangeArrowheads="1"/>
          </p:cNvSpPr>
          <p:nvPr/>
        </p:nvSpPr>
        <p:spPr bwMode="auto">
          <a:xfrm>
            <a:off x="4211594" y="4007108"/>
            <a:ext cx="1138276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Daniel </a:t>
            </a:r>
            <a:r>
              <a:rPr lang="en-GB" sz="740" b="1" dirty="0" err="1" smtClean="0">
                <a:latin typeface="Candara" pitchFamily="34" charset="0"/>
              </a:rPr>
              <a:t>Woodruffe</a:t>
            </a:r>
            <a:endParaRPr lang="en-GB" sz="740" b="1" dirty="0" smtClean="0">
              <a:latin typeface="Candara" pitchFamily="34" charset="0"/>
            </a:endParaRPr>
          </a:p>
          <a:p>
            <a:pPr algn="ctr"/>
            <a:r>
              <a:rPr lang="en-GB" sz="740" dirty="0" smtClean="0">
                <a:latin typeface="Candara" pitchFamily="34" charset="0"/>
              </a:rPr>
              <a:t>Chief Information Officer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91" name="Rectangle 57"/>
          <p:cNvSpPr>
            <a:spLocks noChangeArrowheads="1"/>
          </p:cNvSpPr>
          <p:nvPr/>
        </p:nvSpPr>
        <p:spPr bwMode="auto">
          <a:xfrm>
            <a:off x="124970" y="4686064"/>
            <a:ext cx="1241884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Ravi Rana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Director of Psychological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Therapies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97" name="Rectangle 57"/>
          <p:cNvSpPr>
            <a:spLocks noChangeArrowheads="1"/>
          </p:cNvSpPr>
          <p:nvPr/>
        </p:nvSpPr>
        <p:spPr bwMode="auto">
          <a:xfrm>
            <a:off x="5589420" y="4092740"/>
            <a:ext cx="1058522" cy="35218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Dr Ben Wright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Medical Director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Clinical Information</a:t>
            </a:r>
          </a:p>
        </p:txBody>
      </p:sp>
      <p:sp>
        <p:nvSpPr>
          <p:cNvPr id="100" name="Rectangle 57"/>
          <p:cNvSpPr>
            <a:spLocks noChangeArrowheads="1"/>
          </p:cNvSpPr>
          <p:nvPr/>
        </p:nvSpPr>
        <p:spPr bwMode="auto">
          <a:xfrm>
            <a:off x="5591587" y="4505815"/>
            <a:ext cx="1056355" cy="32273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Dr Juliette Brown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Interim Guardian of Safe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Working Hours</a:t>
            </a:r>
          </a:p>
        </p:txBody>
      </p:sp>
      <p:sp>
        <p:nvSpPr>
          <p:cNvPr id="102" name="Rectangle 57"/>
          <p:cNvSpPr>
            <a:spLocks noChangeArrowheads="1"/>
          </p:cNvSpPr>
          <p:nvPr/>
        </p:nvSpPr>
        <p:spPr bwMode="auto">
          <a:xfrm>
            <a:off x="5580461" y="2712612"/>
            <a:ext cx="1067481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Dr Dudley Manns</a:t>
            </a:r>
            <a:endParaRPr lang="en-GB" sz="740" b="1" dirty="0">
              <a:latin typeface="Candara" pitchFamily="34" charset="0"/>
            </a:endParaRPr>
          </a:p>
          <a:p>
            <a:pPr algn="ctr"/>
            <a:r>
              <a:rPr lang="en-GB" sz="740" dirty="0" smtClean="0">
                <a:latin typeface="Candara" pitchFamily="34" charset="0"/>
              </a:rPr>
              <a:t>Medical Director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Bedfordshire &amp; Luton</a:t>
            </a:r>
          </a:p>
        </p:txBody>
      </p:sp>
      <p:sp>
        <p:nvSpPr>
          <p:cNvPr id="104" name="Rectangle 57"/>
          <p:cNvSpPr>
            <a:spLocks noChangeArrowheads="1"/>
          </p:cNvSpPr>
          <p:nvPr/>
        </p:nvSpPr>
        <p:spPr bwMode="auto">
          <a:xfrm>
            <a:off x="137992" y="5079876"/>
            <a:ext cx="1241884" cy="34533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Michelle Bradley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Borough Director Bedfordshire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&amp; Luton Wellbeing Services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105" name="Rectangle 57"/>
          <p:cNvSpPr>
            <a:spLocks noChangeArrowheads="1"/>
          </p:cNvSpPr>
          <p:nvPr/>
        </p:nvSpPr>
        <p:spPr bwMode="auto">
          <a:xfrm>
            <a:off x="169672" y="6373044"/>
            <a:ext cx="1241884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X</a:t>
            </a:r>
            <a:r>
              <a:rPr lang="en-GB" sz="1050" b="1" dirty="0" smtClean="0">
                <a:latin typeface="Candara" pitchFamily="34" charset="0"/>
              </a:rPr>
              <a:t>11</a:t>
            </a:r>
            <a:r>
              <a:rPr lang="en-GB" sz="740" b="1" dirty="0" smtClean="0">
                <a:latin typeface="Candara" pitchFamily="34" charset="0"/>
              </a:rPr>
              <a:t> Clinical Directors</a:t>
            </a:r>
          </a:p>
        </p:txBody>
      </p:sp>
      <p:sp>
        <p:nvSpPr>
          <p:cNvPr id="106" name="Line 49"/>
          <p:cNvSpPr>
            <a:spLocks noChangeShapeType="1"/>
          </p:cNvSpPr>
          <p:nvPr/>
        </p:nvSpPr>
        <p:spPr bwMode="auto">
          <a:xfrm rot="5400000" flipH="1" flipV="1">
            <a:off x="1809612" y="6123474"/>
            <a:ext cx="17577" cy="79742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0" name="Text Box 11"/>
          <p:cNvSpPr txBox="1">
            <a:spLocks noChangeArrowheads="1"/>
          </p:cNvSpPr>
          <p:nvPr/>
        </p:nvSpPr>
        <p:spPr bwMode="auto">
          <a:xfrm>
            <a:off x="8278393" y="2288472"/>
            <a:ext cx="758103" cy="43396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en-GB" sz="740" b="1" dirty="0" smtClean="0">
                <a:latin typeface="Candara" pitchFamily="34" charset="0"/>
              </a:rPr>
              <a:t>Amar Shah</a:t>
            </a:r>
          </a:p>
          <a:p>
            <a:pPr algn="ctr">
              <a:spcBef>
                <a:spcPts val="0"/>
              </a:spcBef>
              <a:defRPr/>
            </a:pPr>
            <a:r>
              <a:rPr lang="en-GB" sz="740" dirty="0" smtClean="0">
                <a:latin typeface="Candara" pitchFamily="34" charset="0"/>
              </a:rPr>
              <a:t>Chief Quality Officer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82" name="Line 54"/>
          <p:cNvSpPr>
            <a:spLocks noChangeShapeType="1"/>
          </p:cNvSpPr>
          <p:nvPr/>
        </p:nvSpPr>
        <p:spPr bwMode="auto">
          <a:xfrm flipH="1">
            <a:off x="3548128" y="1270000"/>
            <a:ext cx="1" cy="33373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4" name="Line 55"/>
          <p:cNvSpPr>
            <a:spLocks noChangeShapeType="1"/>
          </p:cNvSpPr>
          <p:nvPr/>
        </p:nvSpPr>
        <p:spPr bwMode="auto">
          <a:xfrm>
            <a:off x="8675329" y="952796"/>
            <a:ext cx="0" cy="1335676"/>
          </a:xfrm>
          <a:prstGeom prst="line">
            <a:avLst/>
          </a:prstGeom>
          <a:ln w="28575" cap="flat" cmpd="sng" algn="ctr">
            <a:solidFill>
              <a:schemeClr val="accent6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/>
          <a:p>
            <a:endParaRPr lang="en-GB" dirty="0"/>
          </a:p>
        </p:txBody>
      </p:sp>
      <p:cxnSp>
        <p:nvCxnSpPr>
          <p:cNvPr id="3" name="Straight Connector 2"/>
          <p:cNvCxnSpPr>
            <a:stCxn id="2056" idx="3"/>
          </p:cNvCxnSpPr>
          <p:nvPr/>
        </p:nvCxnSpPr>
        <p:spPr>
          <a:xfrm>
            <a:off x="5147436" y="910270"/>
            <a:ext cx="3527892" cy="0"/>
          </a:xfrm>
          <a:prstGeom prst="line">
            <a:avLst/>
          </a:prstGeom>
          <a:ln w="28575">
            <a:solidFill>
              <a:srgbClr val="00008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7317930" y="6589569"/>
            <a:ext cx="17422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Updated 18 January 2019</a:t>
            </a:r>
            <a:endParaRPr lang="en-GB" sz="800" dirty="0"/>
          </a:p>
        </p:txBody>
      </p:sp>
      <p:sp>
        <p:nvSpPr>
          <p:cNvPr id="92" name="Rectangle 57"/>
          <p:cNvSpPr>
            <a:spLocks noChangeArrowheads="1"/>
          </p:cNvSpPr>
          <p:nvPr/>
        </p:nvSpPr>
        <p:spPr bwMode="auto">
          <a:xfrm>
            <a:off x="6918263" y="4568378"/>
            <a:ext cx="1185332" cy="43609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Chris Kitchener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Associate Director of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Information Governance</a:t>
            </a:r>
            <a:endParaRPr lang="en-GB" sz="74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83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33527" y="483582"/>
            <a:ext cx="8201659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15" dirty="0">
                <a:solidFill>
                  <a:srgbClr val="FFFFFF"/>
                </a:solidFill>
                <a:latin typeface="Arial"/>
                <a:cs typeface="Arial"/>
              </a:rPr>
              <a:t>Co</a:t>
            </a:r>
            <a:r>
              <a:rPr sz="1600" b="1" spc="-25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600" b="1" spc="-15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600" b="1" spc="-20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nity</a:t>
            </a:r>
            <a:r>
              <a:rPr sz="1600" b="1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Health</a:t>
            </a:r>
            <a:r>
              <a:rPr sz="1600" b="1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Se</a:t>
            </a: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600" b="1" spc="-50" dirty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ices</a:t>
            </a:r>
            <a:r>
              <a:rPr sz="1600" b="1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Senior</a:t>
            </a:r>
            <a:r>
              <a:rPr sz="16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5" dirty="0">
                <a:solidFill>
                  <a:srgbClr val="FFFFFF"/>
                </a:solidFill>
                <a:latin typeface="Arial"/>
                <a:cs typeface="Arial"/>
              </a:rPr>
              <a:t>Manageme</a:t>
            </a:r>
            <a:r>
              <a:rPr sz="1600" b="1" spc="-2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600" b="1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2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rganisati</a:t>
            </a:r>
            <a:r>
              <a:rPr sz="1600" b="1" spc="-2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nal</a:t>
            </a:r>
            <a:r>
              <a:rPr sz="1600" b="1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Chart</a:t>
            </a:r>
            <a:r>
              <a:rPr sz="1600" b="1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Fe</a:t>
            </a:r>
            <a:r>
              <a:rPr sz="1600" b="1" spc="-20" dirty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ruary</a:t>
            </a:r>
            <a:r>
              <a:rPr sz="16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2019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995928" y="1268730"/>
            <a:ext cx="1728470" cy="648335"/>
          </a:xfrm>
          <a:custGeom>
            <a:avLst/>
            <a:gdLst/>
            <a:ahLst/>
            <a:cxnLst/>
            <a:rect l="l" t="t" r="r" b="b"/>
            <a:pathLst>
              <a:path w="1728470" h="648335">
                <a:moveTo>
                  <a:pt x="1620138" y="0"/>
                </a:moveTo>
                <a:lnTo>
                  <a:pt x="107535" y="0"/>
                </a:lnTo>
                <a:lnTo>
                  <a:pt x="65684" y="8607"/>
                </a:lnTo>
                <a:lnTo>
                  <a:pt x="31502" y="31790"/>
                </a:lnTo>
                <a:lnTo>
                  <a:pt x="8452" y="66098"/>
                </a:lnTo>
                <a:lnTo>
                  <a:pt x="34" y="107557"/>
                </a:lnTo>
                <a:lnTo>
                  <a:pt x="0" y="540419"/>
                </a:lnTo>
                <a:lnTo>
                  <a:pt x="1036" y="555036"/>
                </a:lnTo>
                <a:lnTo>
                  <a:pt x="14880" y="594775"/>
                </a:lnTo>
                <a:lnTo>
                  <a:pt x="42135" y="625660"/>
                </a:lnTo>
                <a:lnTo>
                  <a:pt x="79334" y="644237"/>
                </a:lnTo>
                <a:lnTo>
                  <a:pt x="107949" y="648081"/>
                </a:lnTo>
                <a:lnTo>
                  <a:pt x="1620658" y="648079"/>
                </a:lnTo>
                <a:lnTo>
                  <a:pt x="1662544" y="639444"/>
                </a:lnTo>
                <a:lnTo>
                  <a:pt x="1696730" y="616255"/>
                </a:lnTo>
                <a:lnTo>
                  <a:pt x="1719769" y="581960"/>
                </a:lnTo>
                <a:lnTo>
                  <a:pt x="1728187" y="540419"/>
                </a:lnTo>
                <a:lnTo>
                  <a:pt x="1728213" y="107557"/>
                </a:lnTo>
                <a:lnTo>
                  <a:pt x="1727165" y="92952"/>
                </a:lnTo>
                <a:lnTo>
                  <a:pt x="1713295" y="53249"/>
                </a:lnTo>
                <a:lnTo>
                  <a:pt x="1686021" y="22396"/>
                </a:lnTo>
                <a:lnTo>
                  <a:pt x="1648789" y="3838"/>
                </a:lnTo>
                <a:lnTo>
                  <a:pt x="1620138" y="0"/>
                </a:lnTo>
                <a:close/>
              </a:path>
            </a:pathLst>
          </a:custGeom>
          <a:solidFill>
            <a:srgbClr val="F79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995928" y="1268730"/>
            <a:ext cx="1728470" cy="648335"/>
          </a:xfrm>
          <a:custGeom>
            <a:avLst/>
            <a:gdLst/>
            <a:ahLst/>
            <a:cxnLst/>
            <a:rect l="l" t="t" r="r" b="b"/>
            <a:pathLst>
              <a:path w="1728470" h="648335">
                <a:moveTo>
                  <a:pt x="0" y="108077"/>
                </a:moveTo>
                <a:lnTo>
                  <a:pt x="8453" y="66098"/>
                </a:lnTo>
                <a:lnTo>
                  <a:pt x="31503" y="31790"/>
                </a:lnTo>
                <a:lnTo>
                  <a:pt x="65685" y="8607"/>
                </a:lnTo>
                <a:lnTo>
                  <a:pt x="107535" y="0"/>
                </a:lnTo>
                <a:lnTo>
                  <a:pt x="1620139" y="0"/>
                </a:lnTo>
                <a:lnTo>
                  <a:pt x="1634762" y="980"/>
                </a:lnTo>
                <a:lnTo>
                  <a:pt x="1674548" y="14673"/>
                </a:lnTo>
                <a:lnTo>
                  <a:pt x="1705524" y="41811"/>
                </a:lnTo>
                <a:lnTo>
                  <a:pt x="1724245" y="78947"/>
                </a:lnTo>
                <a:lnTo>
                  <a:pt x="1728216" y="540004"/>
                </a:lnTo>
                <a:lnTo>
                  <a:pt x="1727235" y="554627"/>
                </a:lnTo>
                <a:lnTo>
                  <a:pt x="1713542" y="594413"/>
                </a:lnTo>
                <a:lnTo>
                  <a:pt x="1686404" y="625389"/>
                </a:lnTo>
                <a:lnTo>
                  <a:pt x="1649268" y="644110"/>
                </a:lnTo>
                <a:lnTo>
                  <a:pt x="107950" y="648081"/>
                </a:lnTo>
                <a:lnTo>
                  <a:pt x="93346" y="647098"/>
                </a:lnTo>
                <a:lnTo>
                  <a:pt x="53601" y="633390"/>
                </a:lnTo>
                <a:lnTo>
                  <a:pt x="22647" y="606224"/>
                </a:lnTo>
                <a:lnTo>
                  <a:pt x="3947" y="569053"/>
                </a:lnTo>
                <a:lnTo>
                  <a:pt x="0" y="108077"/>
                </a:lnTo>
                <a:close/>
              </a:path>
            </a:pathLst>
          </a:custGeom>
          <a:ln w="25400">
            <a:solidFill>
              <a:srgbClr val="375F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078985" y="1354569"/>
            <a:ext cx="1596390" cy="369570"/>
          </a:xfrm>
          <a:custGeom>
            <a:avLst/>
            <a:gdLst/>
            <a:ahLst/>
            <a:cxnLst/>
            <a:rect l="l" t="t" r="r" b="b"/>
            <a:pathLst>
              <a:path w="1596389" h="369569">
                <a:moveTo>
                  <a:pt x="0" y="369328"/>
                </a:moveTo>
                <a:lnTo>
                  <a:pt x="1596136" y="369328"/>
                </a:lnTo>
                <a:lnTo>
                  <a:pt x="1596136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solidFill>
            <a:srgbClr val="F79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321809" y="1406489"/>
            <a:ext cx="1109980" cy="2774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sz="900" b="1" spc="5" dirty="0">
                <a:latin typeface="Arial"/>
                <a:cs typeface="Arial"/>
              </a:rPr>
              <a:t>M</a:t>
            </a:r>
            <a:r>
              <a:rPr sz="900" b="1" dirty="0">
                <a:latin typeface="Arial"/>
                <a:cs typeface="Arial"/>
              </a:rPr>
              <a:t>ichael</a:t>
            </a:r>
            <a:r>
              <a:rPr sz="900" b="1" spc="-25" dirty="0">
                <a:latin typeface="Arial"/>
                <a:cs typeface="Arial"/>
              </a:rPr>
              <a:t> </a:t>
            </a:r>
            <a:r>
              <a:rPr sz="900" b="1" spc="5" dirty="0">
                <a:latin typeface="Arial"/>
                <a:cs typeface="Arial"/>
              </a:rPr>
              <a:t>M</a:t>
            </a:r>
            <a:r>
              <a:rPr sz="900" b="1" dirty="0">
                <a:latin typeface="Arial"/>
                <a:cs typeface="Arial"/>
              </a:rPr>
              <a:t>c</a:t>
            </a:r>
            <a:r>
              <a:rPr sz="900" b="1" spc="-5" dirty="0">
                <a:latin typeface="Arial"/>
                <a:cs typeface="Arial"/>
              </a:rPr>
              <a:t>G</a:t>
            </a:r>
            <a:r>
              <a:rPr sz="900" b="1" dirty="0">
                <a:latin typeface="Arial"/>
                <a:cs typeface="Arial"/>
              </a:rPr>
              <a:t>hee</a:t>
            </a:r>
            <a:endParaRPr sz="9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Ser</a:t>
            </a:r>
            <a:r>
              <a:rPr sz="900" spc="-10" dirty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9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Dire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tor</a:t>
            </a:r>
            <a:r>
              <a:rPr sz="9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900" spc="-5" dirty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endParaRPr sz="9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860035" y="1916810"/>
            <a:ext cx="0" cy="1440180"/>
          </a:xfrm>
          <a:custGeom>
            <a:avLst/>
            <a:gdLst/>
            <a:ahLst/>
            <a:cxnLst/>
            <a:rect l="l" t="t" r="r" b="b"/>
            <a:pathLst>
              <a:path h="1440179">
                <a:moveTo>
                  <a:pt x="0" y="0"/>
                </a:moveTo>
                <a:lnTo>
                  <a:pt x="0" y="1440179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6438898"/>
            <a:ext cx="9144000" cy="4191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910839" y="6446520"/>
            <a:ext cx="3374136" cy="41148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001136" y="6521212"/>
            <a:ext cx="3106420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000" b="1" spc="-10" dirty="0">
                <a:latin typeface="Arial"/>
                <a:cs typeface="Arial"/>
              </a:rPr>
              <a:t>Ke</a:t>
            </a:r>
            <a:r>
              <a:rPr sz="1000" b="1" spc="-25" dirty="0">
                <a:latin typeface="Arial"/>
                <a:cs typeface="Arial"/>
              </a:rPr>
              <a:t>y</a:t>
            </a:r>
            <a:r>
              <a:rPr sz="1000" b="1" spc="-5" dirty="0">
                <a:latin typeface="Arial"/>
                <a:cs typeface="Arial"/>
              </a:rPr>
              <a:t>: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000" b="1" spc="-10" dirty="0">
                <a:latin typeface="Arial"/>
                <a:cs typeface="Arial"/>
              </a:rPr>
              <a:t>NH:</a:t>
            </a:r>
            <a:r>
              <a:rPr sz="1000" b="1" spc="1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Ne</a:t>
            </a:r>
            <a:r>
              <a:rPr sz="1000" spc="-25" dirty="0">
                <a:latin typeface="Arial"/>
                <a:cs typeface="Arial"/>
              </a:rPr>
              <a:t>w</a:t>
            </a:r>
            <a:r>
              <a:rPr sz="1000" spc="-10" dirty="0">
                <a:latin typeface="Arial"/>
                <a:cs typeface="Arial"/>
              </a:rPr>
              <a:t>h</a:t>
            </a:r>
            <a:r>
              <a:rPr sz="1000" spc="-15" dirty="0">
                <a:latin typeface="Arial"/>
                <a:cs typeface="Arial"/>
              </a:rPr>
              <a:t>a</a:t>
            </a:r>
            <a:r>
              <a:rPr sz="1000" spc="-10" dirty="0">
                <a:latin typeface="Arial"/>
                <a:cs typeface="Arial"/>
              </a:rPr>
              <a:t>m</a:t>
            </a:r>
            <a:r>
              <a:rPr sz="1000" spc="20" dirty="0">
                <a:latin typeface="Arial"/>
                <a:cs typeface="Arial"/>
              </a:rPr>
              <a:t> </a:t>
            </a:r>
            <a:r>
              <a:rPr sz="1000" b="1" spc="0" dirty="0">
                <a:latin typeface="Arial"/>
                <a:cs typeface="Arial"/>
              </a:rPr>
              <a:t>T</a:t>
            </a:r>
            <a:r>
              <a:rPr sz="1000" b="1" spc="-10" dirty="0">
                <a:latin typeface="Arial"/>
                <a:cs typeface="Arial"/>
              </a:rPr>
              <a:t>H: </a:t>
            </a:r>
            <a:r>
              <a:rPr sz="1000" spc="0" dirty="0">
                <a:latin typeface="Arial"/>
                <a:cs typeface="Arial"/>
              </a:rPr>
              <a:t>T</a:t>
            </a:r>
            <a:r>
              <a:rPr sz="1000" spc="-10" dirty="0">
                <a:latin typeface="Arial"/>
                <a:cs typeface="Arial"/>
              </a:rPr>
              <a:t>o</a:t>
            </a:r>
            <a:r>
              <a:rPr sz="1000" spc="-25" dirty="0">
                <a:latin typeface="Arial"/>
                <a:cs typeface="Arial"/>
              </a:rPr>
              <a:t>w</a:t>
            </a:r>
            <a:r>
              <a:rPr sz="1000" spc="-5" dirty="0">
                <a:latin typeface="Arial"/>
                <a:cs typeface="Arial"/>
              </a:rPr>
              <a:t>er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Ha</a:t>
            </a:r>
            <a:r>
              <a:rPr sz="1000" spc="5" dirty="0">
                <a:latin typeface="Arial"/>
                <a:cs typeface="Arial"/>
              </a:rPr>
              <a:t>m</a:t>
            </a:r>
            <a:r>
              <a:rPr sz="1000" spc="-10" dirty="0">
                <a:latin typeface="Arial"/>
                <a:cs typeface="Arial"/>
              </a:rPr>
              <a:t>l</a:t>
            </a:r>
            <a:r>
              <a:rPr sz="1000" spc="-5" dirty="0">
                <a:latin typeface="Arial"/>
                <a:cs typeface="Arial"/>
              </a:rPr>
              <a:t>ets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B</a:t>
            </a:r>
            <a:r>
              <a:rPr sz="1000" b="1" spc="-15" dirty="0">
                <a:latin typeface="Arial"/>
                <a:cs typeface="Arial"/>
              </a:rPr>
              <a:t>E</a:t>
            </a:r>
            <a:r>
              <a:rPr sz="1000" b="1" spc="-10" dirty="0">
                <a:latin typeface="Arial"/>
                <a:cs typeface="Arial"/>
              </a:rPr>
              <a:t>D</a:t>
            </a:r>
            <a:r>
              <a:rPr sz="1000" b="1" spc="-15" dirty="0">
                <a:latin typeface="Arial"/>
                <a:cs typeface="Arial"/>
              </a:rPr>
              <a:t>S</a:t>
            </a:r>
            <a:r>
              <a:rPr sz="1000" b="1" spc="-5" dirty="0">
                <a:latin typeface="Arial"/>
                <a:cs typeface="Arial"/>
              </a:rPr>
              <a:t>:</a:t>
            </a:r>
            <a:r>
              <a:rPr sz="1000" b="1" spc="15" dirty="0">
                <a:latin typeface="Arial"/>
                <a:cs typeface="Arial"/>
              </a:rPr>
              <a:t> </a:t>
            </a:r>
            <a:r>
              <a:rPr sz="1000" spc="-15" dirty="0">
                <a:latin typeface="Arial"/>
                <a:cs typeface="Arial"/>
              </a:rPr>
              <a:t>B</a:t>
            </a:r>
            <a:r>
              <a:rPr sz="1000" spc="-10" dirty="0">
                <a:latin typeface="Arial"/>
                <a:cs typeface="Arial"/>
              </a:rPr>
              <a:t>e</a:t>
            </a:r>
            <a:r>
              <a:rPr sz="1000" spc="-15" dirty="0">
                <a:latin typeface="Arial"/>
                <a:cs typeface="Arial"/>
              </a:rPr>
              <a:t>d</a:t>
            </a:r>
            <a:r>
              <a:rPr sz="1000" spc="0" dirty="0">
                <a:latin typeface="Arial"/>
                <a:cs typeface="Arial"/>
              </a:rPr>
              <a:t>f</a:t>
            </a:r>
            <a:r>
              <a:rPr sz="1000" spc="-5" dirty="0">
                <a:latin typeface="Arial"/>
                <a:cs typeface="Arial"/>
              </a:rPr>
              <a:t>ord</a:t>
            </a:r>
            <a:r>
              <a:rPr sz="1000" dirty="0">
                <a:latin typeface="Arial"/>
                <a:cs typeface="Arial"/>
              </a:rPr>
              <a:t>s</a:t>
            </a:r>
            <a:r>
              <a:rPr sz="1000" spc="-10" dirty="0">
                <a:latin typeface="Arial"/>
                <a:cs typeface="Arial"/>
              </a:rPr>
              <a:t>h</a:t>
            </a:r>
            <a:r>
              <a:rPr sz="1000" spc="-15" dirty="0">
                <a:latin typeface="Arial"/>
                <a:cs typeface="Arial"/>
              </a:rPr>
              <a:t>i</a:t>
            </a:r>
            <a:r>
              <a:rPr sz="1000" spc="-5" dirty="0">
                <a:latin typeface="Arial"/>
                <a:cs typeface="Arial"/>
              </a:rPr>
              <a:t>re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993635" y="1268730"/>
            <a:ext cx="1369695" cy="580390"/>
          </a:xfrm>
          <a:custGeom>
            <a:avLst/>
            <a:gdLst/>
            <a:ahLst/>
            <a:cxnLst/>
            <a:rect l="l" t="t" r="r" b="b"/>
            <a:pathLst>
              <a:path w="1369695" h="580389">
                <a:moveTo>
                  <a:pt x="1272921" y="0"/>
                </a:moveTo>
                <a:lnTo>
                  <a:pt x="85454" y="639"/>
                </a:lnTo>
                <a:lnTo>
                  <a:pt x="45751" y="14455"/>
                </a:lnTo>
                <a:lnTo>
                  <a:pt x="16205" y="43038"/>
                </a:lnTo>
                <a:lnTo>
                  <a:pt x="1092" y="82064"/>
                </a:lnTo>
                <a:lnTo>
                  <a:pt x="0" y="96647"/>
                </a:lnTo>
                <a:lnTo>
                  <a:pt x="638" y="494404"/>
                </a:lnTo>
                <a:lnTo>
                  <a:pt x="14424" y="534074"/>
                </a:lnTo>
                <a:lnTo>
                  <a:pt x="42982" y="563643"/>
                </a:lnTo>
                <a:lnTo>
                  <a:pt x="82035" y="578786"/>
                </a:lnTo>
                <a:lnTo>
                  <a:pt x="96647" y="579882"/>
                </a:lnTo>
                <a:lnTo>
                  <a:pt x="1284090" y="579242"/>
                </a:lnTo>
                <a:lnTo>
                  <a:pt x="1323760" y="565426"/>
                </a:lnTo>
                <a:lnTo>
                  <a:pt x="1353329" y="536843"/>
                </a:lnTo>
                <a:lnTo>
                  <a:pt x="1368472" y="497817"/>
                </a:lnTo>
                <a:lnTo>
                  <a:pt x="1369568" y="483235"/>
                </a:lnTo>
                <a:lnTo>
                  <a:pt x="1368928" y="85477"/>
                </a:lnTo>
                <a:lnTo>
                  <a:pt x="1355112" y="45807"/>
                </a:lnTo>
                <a:lnTo>
                  <a:pt x="1326529" y="16238"/>
                </a:lnTo>
                <a:lnTo>
                  <a:pt x="1287503" y="1095"/>
                </a:lnTo>
                <a:lnTo>
                  <a:pt x="1272921" y="0"/>
                </a:lnTo>
                <a:close/>
              </a:path>
            </a:pathLst>
          </a:custGeom>
          <a:solidFill>
            <a:srgbClr val="F79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993635" y="1268730"/>
            <a:ext cx="1369695" cy="580390"/>
          </a:xfrm>
          <a:custGeom>
            <a:avLst/>
            <a:gdLst/>
            <a:ahLst/>
            <a:cxnLst/>
            <a:rect l="l" t="t" r="r" b="b"/>
            <a:pathLst>
              <a:path w="1369695" h="580389">
                <a:moveTo>
                  <a:pt x="0" y="96647"/>
                </a:moveTo>
                <a:lnTo>
                  <a:pt x="9353" y="55100"/>
                </a:lnTo>
                <a:lnTo>
                  <a:pt x="34563" y="22555"/>
                </a:lnTo>
                <a:lnTo>
                  <a:pt x="71355" y="3337"/>
                </a:lnTo>
                <a:lnTo>
                  <a:pt x="1272921" y="0"/>
                </a:lnTo>
                <a:lnTo>
                  <a:pt x="1287503" y="1095"/>
                </a:lnTo>
                <a:lnTo>
                  <a:pt x="1326529" y="16238"/>
                </a:lnTo>
                <a:lnTo>
                  <a:pt x="1355112" y="45807"/>
                </a:lnTo>
                <a:lnTo>
                  <a:pt x="1368928" y="85477"/>
                </a:lnTo>
                <a:lnTo>
                  <a:pt x="1369568" y="483235"/>
                </a:lnTo>
                <a:lnTo>
                  <a:pt x="1368472" y="497817"/>
                </a:lnTo>
                <a:lnTo>
                  <a:pt x="1353329" y="536843"/>
                </a:lnTo>
                <a:lnTo>
                  <a:pt x="1323760" y="565426"/>
                </a:lnTo>
                <a:lnTo>
                  <a:pt x="1284090" y="579242"/>
                </a:lnTo>
                <a:lnTo>
                  <a:pt x="96647" y="579882"/>
                </a:lnTo>
                <a:lnTo>
                  <a:pt x="82035" y="578786"/>
                </a:lnTo>
                <a:lnTo>
                  <a:pt x="42982" y="563643"/>
                </a:lnTo>
                <a:lnTo>
                  <a:pt x="14424" y="534074"/>
                </a:lnTo>
                <a:lnTo>
                  <a:pt x="638" y="494404"/>
                </a:lnTo>
                <a:lnTo>
                  <a:pt x="0" y="96647"/>
                </a:lnTo>
                <a:close/>
              </a:path>
            </a:pathLst>
          </a:custGeom>
          <a:ln w="25400">
            <a:solidFill>
              <a:srgbClr val="375F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006590" y="1324775"/>
            <a:ext cx="1343660" cy="508000"/>
          </a:xfrm>
          <a:custGeom>
            <a:avLst/>
            <a:gdLst/>
            <a:ahLst/>
            <a:cxnLst/>
            <a:rect l="l" t="t" r="r" b="b"/>
            <a:pathLst>
              <a:path w="1343659" h="508000">
                <a:moveTo>
                  <a:pt x="0" y="507834"/>
                </a:moveTo>
                <a:lnTo>
                  <a:pt x="1343659" y="507834"/>
                </a:lnTo>
                <a:lnTo>
                  <a:pt x="1343659" y="0"/>
                </a:lnTo>
                <a:lnTo>
                  <a:pt x="0" y="0"/>
                </a:lnTo>
                <a:lnTo>
                  <a:pt x="0" y="507834"/>
                </a:lnTo>
                <a:close/>
              </a:path>
            </a:pathLst>
          </a:custGeom>
          <a:solidFill>
            <a:srgbClr val="F79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188454" y="1376898"/>
            <a:ext cx="979805" cy="4140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7620" algn="ctr">
              <a:lnSpc>
                <a:spcPct val="100000"/>
              </a:lnSpc>
            </a:pPr>
            <a:r>
              <a:rPr sz="900" b="1" dirty="0">
                <a:latin typeface="Arial"/>
                <a:cs typeface="Arial"/>
              </a:rPr>
              <a:t>Ruth B</a:t>
            </a:r>
            <a:r>
              <a:rPr sz="900" b="1" spc="-5" dirty="0">
                <a:latin typeface="Arial"/>
                <a:cs typeface="Arial"/>
              </a:rPr>
              <a:t>r</a:t>
            </a:r>
            <a:r>
              <a:rPr sz="900" b="1" dirty="0">
                <a:latin typeface="Arial"/>
                <a:cs typeface="Arial"/>
              </a:rPr>
              <a:t>adley 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Dire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tor</a:t>
            </a:r>
            <a:r>
              <a:rPr sz="9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of Nur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ing </a:t>
            </a:r>
            <a:r>
              <a:rPr sz="900" spc="-5" dirty="0">
                <a:solidFill>
                  <a:srgbClr val="FFFFFF"/>
                </a:solidFill>
                <a:latin typeface="Arial"/>
                <a:cs typeface="Arial"/>
              </a:rPr>
              <a:t>CHS</a:t>
            </a:r>
            <a:endParaRPr sz="9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724144" y="1988820"/>
            <a:ext cx="1224280" cy="429895"/>
          </a:xfrm>
          <a:custGeom>
            <a:avLst/>
            <a:gdLst/>
            <a:ahLst/>
            <a:cxnLst/>
            <a:rect l="l" t="t" r="r" b="b"/>
            <a:pathLst>
              <a:path w="1224279" h="429894">
                <a:moveTo>
                  <a:pt x="1152525" y="0"/>
                </a:moveTo>
                <a:lnTo>
                  <a:pt x="57466" y="1398"/>
                </a:lnTo>
                <a:lnTo>
                  <a:pt x="21071" y="20886"/>
                </a:lnTo>
                <a:lnTo>
                  <a:pt x="1461" y="57168"/>
                </a:lnTo>
                <a:lnTo>
                  <a:pt x="0" y="71627"/>
                </a:lnTo>
                <a:lnTo>
                  <a:pt x="1393" y="372428"/>
                </a:lnTo>
                <a:lnTo>
                  <a:pt x="20838" y="408823"/>
                </a:lnTo>
                <a:lnTo>
                  <a:pt x="57131" y="428433"/>
                </a:lnTo>
                <a:lnTo>
                  <a:pt x="71627" y="429894"/>
                </a:lnTo>
                <a:lnTo>
                  <a:pt x="1166650" y="428501"/>
                </a:lnTo>
                <a:lnTo>
                  <a:pt x="1203033" y="409056"/>
                </a:lnTo>
                <a:lnTo>
                  <a:pt x="1222686" y="372763"/>
                </a:lnTo>
                <a:lnTo>
                  <a:pt x="1224152" y="358266"/>
                </a:lnTo>
                <a:lnTo>
                  <a:pt x="1222754" y="57502"/>
                </a:lnTo>
                <a:lnTo>
                  <a:pt x="1203266" y="21119"/>
                </a:lnTo>
                <a:lnTo>
                  <a:pt x="1166984" y="1466"/>
                </a:lnTo>
                <a:lnTo>
                  <a:pt x="1152525" y="0"/>
                </a:lnTo>
                <a:close/>
              </a:path>
            </a:pathLst>
          </a:custGeom>
          <a:solidFill>
            <a:srgbClr val="F79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724144" y="1988820"/>
            <a:ext cx="1224280" cy="429895"/>
          </a:xfrm>
          <a:custGeom>
            <a:avLst/>
            <a:gdLst/>
            <a:ahLst/>
            <a:cxnLst/>
            <a:rect l="l" t="t" r="r" b="b"/>
            <a:pathLst>
              <a:path w="1224279" h="429894">
                <a:moveTo>
                  <a:pt x="0" y="71627"/>
                </a:moveTo>
                <a:lnTo>
                  <a:pt x="12285" y="31504"/>
                </a:lnTo>
                <a:lnTo>
                  <a:pt x="43950" y="5540"/>
                </a:lnTo>
                <a:lnTo>
                  <a:pt x="1152525" y="0"/>
                </a:lnTo>
                <a:lnTo>
                  <a:pt x="1166984" y="1466"/>
                </a:lnTo>
                <a:lnTo>
                  <a:pt x="1203266" y="21119"/>
                </a:lnTo>
                <a:lnTo>
                  <a:pt x="1222754" y="57502"/>
                </a:lnTo>
                <a:lnTo>
                  <a:pt x="1224152" y="358266"/>
                </a:lnTo>
                <a:lnTo>
                  <a:pt x="1222686" y="372763"/>
                </a:lnTo>
                <a:lnTo>
                  <a:pt x="1203033" y="409056"/>
                </a:lnTo>
                <a:lnTo>
                  <a:pt x="1166650" y="428501"/>
                </a:lnTo>
                <a:lnTo>
                  <a:pt x="71627" y="429894"/>
                </a:lnTo>
                <a:lnTo>
                  <a:pt x="57131" y="428433"/>
                </a:lnTo>
                <a:lnTo>
                  <a:pt x="20838" y="408823"/>
                </a:lnTo>
                <a:lnTo>
                  <a:pt x="1393" y="372428"/>
                </a:lnTo>
                <a:lnTo>
                  <a:pt x="0" y="71627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945885" y="2041107"/>
            <a:ext cx="78232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 smtClean="0">
                <a:solidFill>
                  <a:srgbClr val="FFFFFF"/>
                </a:solidFill>
                <a:latin typeface="Arial"/>
                <a:cs typeface="Arial"/>
              </a:rPr>
              <a:t>Head</a:t>
            </a:r>
            <a:r>
              <a:rPr sz="900" spc="-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9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Ad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478913" y="1268730"/>
            <a:ext cx="941069" cy="648335"/>
          </a:xfrm>
          <a:custGeom>
            <a:avLst/>
            <a:gdLst/>
            <a:ahLst/>
            <a:cxnLst/>
            <a:rect l="l" t="t" r="r" b="b"/>
            <a:pathLst>
              <a:path w="941070" h="648335">
                <a:moveTo>
                  <a:pt x="832738" y="0"/>
                </a:moveTo>
                <a:lnTo>
                  <a:pt x="107556" y="1"/>
                </a:lnTo>
                <a:lnTo>
                  <a:pt x="65669" y="8636"/>
                </a:lnTo>
                <a:lnTo>
                  <a:pt x="31483" y="31825"/>
                </a:lnTo>
                <a:lnTo>
                  <a:pt x="8444" y="66120"/>
                </a:lnTo>
                <a:lnTo>
                  <a:pt x="34" y="107557"/>
                </a:lnTo>
                <a:lnTo>
                  <a:pt x="0" y="540545"/>
                </a:lnTo>
                <a:lnTo>
                  <a:pt x="1036" y="555133"/>
                </a:lnTo>
                <a:lnTo>
                  <a:pt x="14885" y="594812"/>
                </a:lnTo>
                <a:lnTo>
                  <a:pt x="42160" y="625669"/>
                </a:lnTo>
                <a:lnTo>
                  <a:pt x="79408" y="644238"/>
                </a:lnTo>
                <a:lnTo>
                  <a:pt x="108076" y="648081"/>
                </a:lnTo>
                <a:lnTo>
                  <a:pt x="833153" y="648080"/>
                </a:lnTo>
                <a:lnTo>
                  <a:pt x="875076" y="639475"/>
                </a:lnTo>
                <a:lnTo>
                  <a:pt x="909296" y="616306"/>
                </a:lnTo>
                <a:lnTo>
                  <a:pt x="932360" y="582036"/>
                </a:lnTo>
                <a:lnTo>
                  <a:pt x="940787" y="540545"/>
                </a:lnTo>
                <a:lnTo>
                  <a:pt x="940813" y="107557"/>
                </a:lnTo>
                <a:lnTo>
                  <a:pt x="939765" y="92952"/>
                </a:lnTo>
                <a:lnTo>
                  <a:pt x="925895" y="53249"/>
                </a:lnTo>
                <a:lnTo>
                  <a:pt x="898621" y="22396"/>
                </a:lnTo>
                <a:lnTo>
                  <a:pt x="861389" y="3838"/>
                </a:lnTo>
                <a:lnTo>
                  <a:pt x="832738" y="0"/>
                </a:lnTo>
                <a:close/>
              </a:path>
            </a:pathLst>
          </a:custGeom>
          <a:solidFill>
            <a:srgbClr val="F79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478913" y="1268730"/>
            <a:ext cx="941069" cy="648335"/>
          </a:xfrm>
          <a:custGeom>
            <a:avLst/>
            <a:gdLst/>
            <a:ahLst/>
            <a:cxnLst/>
            <a:rect l="l" t="t" r="r" b="b"/>
            <a:pathLst>
              <a:path w="941070" h="648335">
                <a:moveTo>
                  <a:pt x="0" y="108077"/>
                </a:moveTo>
                <a:lnTo>
                  <a:pt x="8445" y="66120"/>
                </a:lnTo>
                <a:lnTo>
                  <a:pt x="31484" y="31825"/>
                </a:lnTo>
                <a:lnTo>
                  <a:pt x="65670" y="8636"/>
                </a:lnTo>
                <a:lnTo>
                  <a:pt x="107557" y="1"/>
                </a:lnTo>
                <a:lnTo>
                  <a:pt x="832738" y="0"/>
                </a:lnTo>
                <a:lnTo>
                  <a:pt x="847362" y="980"/>
                </a:lnTo>
                <a:lnTo>
                  <a:pt x="887148" y="14673"/>
                </a:lnTo>
                <a:lnTo>
                  <a:pt x="918124" y="41811"/>
                </a:lnTo>
                <a:lnTo>
                  <a:pt x="936845" y="78947"/>
                </a:lnTo>
                <a:lnTo>
                  <a:pt x="940815" y="540131"/>
                </a:lnTo>
                <a:lnTo>
                  <a:pt x="939833" y="554734"/>
                </a:lnTo>
                <a:lnTo>
                  <a:pt x="926125" y="594479"/>
                </a:lnTo>
                <a:lnTo>
                  <a:pt x="898959" y="625433"/>
                </a:lnTo>
                <a:lnTo>
                  <a:pt x="861788" y="644133"/>
                </a:lnTo>
                <a:lnTo>
                  <a:pt x="108076" y="648081"/>
                </a:lnTo>
                <a:lnTo>
                  <a:pt x="93444" y="647098"/>
                </a:lnTo>
                <a:lnTo>
                  <a:pt x="53639" y="633395"/>
                </a:lnTo>
                <a:lnTo>
                  <a:pt x="22656" y="606249"/>
                </a:lnTo>
                <a:lnTo>
                  <a:pt x="3948" y="569126"/>
                </a:lnTo>
                <a:lnTo>
                  <a:pt x="0" y="108077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506472" y="1299273"/>
            <a:ext cx="869315" cy="584835"/>
          </a:xfrm>
          <a:custGeom>
            <a:avLst/>
            <a:gdLst/>
            <a:ahLst/>
            <a:cxnLst/>
            <a:rect l="l" t="t" r="r" b="b"/>
            <a:pathLst>
              <a:path w="869314" h="584835">
                <a:moveTo>
                  <a:pt x="0" y="584771"/>
                </a:moveTo>
                <a:lnTo>
                  <a:pt x="868908" y="584771"/>
                </a:lnTo>
                <a:lnTo>
                  <a:pt x="868908" y="0"/>
                </a:lnTo>
                <a:lnTo>
                  <a:pt x="0" y="0"/>
                </a:lnTo>
                <a:lnTo>
                  <a:pt x="0" y="584771"/>
                </a:lnTo>
                <a:close/>
              </a:path>
            </a:pathLst>
          </a:custGeom>
          <a:solidFill>
            <a:srgbClr val="F79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2607055" y="1349058"/>
            <a:ext cx="666115" cy="4933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</a:pPr>
            <a:r>
              <a:rPr sz="800" b="1" spc="-5" dirty="0">
                <a:latin typeface="Arial"/>
                <a:cs typeface="Arial"/>
              </a:rPr>
              <a:t>Je</a:t>
            </a:r>
            <a:r>
              <a:rPr sz="800" b="1" dirty="0">
                <a:latin typeface="Arial"/>
                <a:cs typeface="Arial"/>
              </a:rPr>
              <a:t>nni</a:t>
            </a:r>
            <a:r>
              <a:rPr sz="800" b="1" spc="-5" dirty="0">
                <a:latin typeface="Arial"/>
                <a:cs typeface="Arial"/>
              </a:rPr>
              <a:t>fe</a:t>
            </a:r>
            <a:r>
              <a:rPr sz="800" b="1" dirty="0">
                <a:latin typeface="Arial"/>
                <a:cs typeface="Arial"/>
              </a:rPr>
              <a:t>r Vi</a:t>
            </a:r>
            <a:r>
              <a:rPr sz="800" b="1" spc="-5" dirty="0">
                <a:latin typeface="Arial"/>
                <a:cs typeface="Arial"/>
              </a:rPr>
              <a:t>ta</a:t>
            </a:r>
            <a:r>
              <a:rPr sz="800" b="1" dirty="0">
                <a:latin typeface="Arial"/>
                <a:cs typeface="Arial"/>
              </a:rPr>
              <a:t>l 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en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ior E</a:t>
            </a:r>
            <a:r>
              <a:rPr sz="800" spc="-20" dirty="0">
                <a:solidFill>
                  <a:srgbClr val="FFFFFF"/>
                </a:solidFill>
                <a:latin typeface="Arial"/>
                <a:cs typeface="Arial"/>
              </a:rPr>
              <a:t>x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ti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e Assi</a:t>
            </a:r>
            <a:r>
              <a:rPr sz="800" spc="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endParaRPr sz="80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513041" y="1265174"/>
            <a:ext cx="1408430" cy="579755"/>
          </a:xfrm>
          <a:custGeom>
            <a:avLst/>
            <a:gdLst/>
            <a:ahLst/>
            <a:cxnLst/>
            <a:rect l="l" t="t" r="r" b="b"/>
            <a:pathLst>
              <a:path w="1408430" h="579755">
                <a:moveTo>
                  <a:pt x="1311440" y="0"/>
                </a:moveTo>
                <a:lnTo>
                  <a:pt x="85465" y="636"/>
                </a:lnTo>
                <a:lnTo>
                  <a:pt x="45791" y="14445"/>
                </a:lnTo>
                <a:lnTo>
                  <a:pt x="16229" y="43029"/>
                </a:lnTo>
                <a:lnTo>
                  <a:pt x="1094" y="82061"/>
                </a:lnTo>
                <a:lnTo>
                  <a:pt x="0" y="96647"/>
                </a:lnTo>
                <a:lnTo>
                  <a:pt x="624" y="494152"/>
                </a:lnTo>
                <a:lnTo>
                  <a:pt x="14397" y="533841"/>
                </a:lnTo>
                <a:lnTo>
                  <a:pt x="42967" y="563402"/>
                </a:lnTo>
                <a:lnTo>
                  <a:pt x="82012" y="578534"/>
                </a:lnTo>
                <a:lnTo>
                  <a:pt x="96608" y="579627"/>
                </a:lnTo>
                <a:lnTo>
                  <a:pt x="1322418" y="579011"/>
                </a:lnTo>
                <a:lnTo>
                  <a:pt x="1362135" y="565275"/>
                </a:lnTo>
                <a:lnTo>
                  <a:pt x="1391720" y="536737"/>
                </a:lnTo>
                <a:lnTo>
                  <a:pt x="1406865" y="497705"/>
                </a:lnTo>
                <a:lnTo>
                  <a:pt x="1407960" y="483108"/>
                </a:lnTo>
                <a:lnTo>
                  <a:pt x="1407332" y="85572"/>
                </a:lnTo>
                <a:lnTo>
                  <a:pt x="1393574" y="45862"/>
                </a:lnTo>
                <a:lnTo>
                  <a:pt x="1365039" y="16259"/>
                </a:lnTo>
                <a:lnTo>
                  <a:pt x="1326028" y="1096"/>
                </a:lnTo>
                <a:lnTo>
                  <a:pt x="1311440" y="0"/>
                </a:lnTo>
                <a:close/>
              </a:path>
            </a:pathLst>
          </a:custGeom>
          <a:solidFill>
            <a:srgbClr val="F79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13041" y="1265174"/>
            <a:ext cx="1408430" cy="579755"/>
          </a:xfrm>
          <a:custGeom>
            <a:avLst/>
            <a:gdLst/>
            <a:ahLst/>
            <a:cxnLst/>
            <a:rect l="l" t="t" r="r" b="b"/>
            <a:pathLst>
              <a:path w="1408430" h="579755">
                <a:moveTo>
                  <a:pt x="0" y="96647"/>
                </a:moveTo>
                <a:lnTo>
                  <a:pt x="9368" y="55092"/>
                </a:lnTo>
                <a:lnTo>
                  <a:pt x="34600" y="22545"/>
                </a:lnTo>
                <a:lnTo>
                  <a:pt x="71383" y="3330"/>
                </a:lnTo>
                <a:lnTo>
                  <a:pt x="1311440" y="0"/>
                </a:lnTo>
                <a:lnTo>
                  <a:pt x="1326028" y="1096"/>
                </a:lnTo>
                <a:lnTo>
                  <a:pt x="1365039" y="16259"/>
                </a:lnTo>
                <a:lnTo>
                  <a:pt x="1393574" y="45862"/>
                </a:lnTo>
                <a:lnTo>
                  <a:pt x="1407332" y="85572"/>
                </a:lnTo>
                <a:lnTo>
                  <a:pt x="1407960" y="483108"/>
                </a:lnTo>
                <a:lnTo>
                  <a:pt x="1406865" y="497705"/>
                </a:lnTo>
                <a:lnTo>
                  <a:pt x="1391720" y="536737"/>
                </a:lnTo>
                <a:lnTo>
                  <a:pt x="1362135" y="565275"/>
                </a:lnTo>
                <a:lnTo>
                  <a:pt x="1322418" y="579011"/>
                </a:lnTo>
                <a:lnTo>
                  <a:pt x="96608" y="579627"/>
                </a:lnTo>
                <a:lnTo>
                  <a:pt x="82012" y="578534"/>
                </a:lnTo>
                <a:lnTo>
                  <a:pt x="42967" y="563402"/>
                </a:lnTo>
                <a:lnTo>
                  <a:pt x="14397" y="533841"/>
                </a:lnTo>
                <a:lnTo>
                  <a:pt x="624" y="494152"/>
                </a:lnTo>
                <a:lnTo>
                  <a:pt x="0" y="96647"/>
                </a:lnTo>
                <a:close/>
              </a:path>
            </a:pathLst>
          </a:custGeom>
          <a:ln w="25399">
            <a:solidFill>
              <a:srgbClr val="375F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75563" y="1394066"/>
            <a:ext cx="1302385" cy="369570"/>
          </a:xfrm>
          <a:custGeom>
            <a:avLst/>
            <a:gdLst/>
            <a:ahLst/>
            <a:cxnLst/>
            <a:rect l="l" t="t" r="r" b="b"/>
            <a:pathLst>
              <a:path w="1302385" h="369569">
                <a:moveTo>
                  <a:pt x="0" y="369328"/>
                </a:moveTo>
                <a:lnTo>
                  <a:pt x="1302004" y="369328"/>
                </a:lnTo>
                <a:lnTo>
                  <a:pt x="1302004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solidFill>
            <a:srgbClr val="F79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664260" y="1446112"/>
            <a:ext cx="1123315" cy="276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sz="900" b="1" dirty="0">
                <a:latin typeface="Arial"/>
                <a:cs typeface="Arial"/>
              </a:rPr>
              <a:t>Dr</a:t>
            </a:r>
            <a:r>
              <a:rPr sz="900" b="1" spc="-5" dirty="0">
                <a:latin typeface="Arial"/>
                <a:cs typeface="Arial"/>
              </a:rPr>
              <a:t> </a:t>
            </a:r>
            <a:r>
              <a:rPr sz="900" b="1" dirty="0">
                <a:latin typeface="Arial"/>
                <a:cs typeface="Arial"/>
              </a:rPr>
              <a:t>Kate</a:t>
            </a:r>
            <a:r>
              <a:rPr sz="900" b="1" spc="-10" dirty="0">
                <a:latin typeface="Arial"/>
                <a:cs typeface="Arial"/>
              </a:rPr>
              <a:t> </a:t>
            </a:r>
            <a:r>
              <a:rPr sz="900" b="1" dirty="0">
                <a:latin typeface="Arial"/>
                <a:cs typeface="Arial"/>
              </a:rPr>
              <a:t>Corlett</a:t>
            </a:r>
            <a:endParaRPr sz="9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900" spc="-2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edi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al</a:t>
            </a:r>
            <a:r>
              <a:rPr sz="9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Dire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tor</a:t>
            </a:r>
            <a:r>
              <a:rPr sz="9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FFFFFF"/>
                </a:solidFill>
                <a:latin typeface="Arial"/>
                <a:cs typeface="Arial"/>
              </a:rPr>
              <a:t>CHS</a:t>
            </a:r>
            <a:endParaRPr sz="90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6804279" y="3212973"/>
            <a:ext cx="0" cy="360045"/>
          </a:xfrm>
          <a:custGeom>
            <a:avLst/>
            <a:gdLst/>
            <a:ahLst/>
            <a:cxnLst/>
            <a:rect l="l" t="t" r="r" b="b"/>
            <a:pathLst>
              <a:path h="360045">
                <a:moveTo>
                  <a:pt x="0" y="0"/>
                </a:moveTo>
                <a:lnTo>
                  <a:pt x="0" y="360044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956422" y="3356990"/>
            <a:ext cx="0" cy="216535"/>
          </a:xfrm>
          <a:custGeom>
            <a:avLst/>
            <a:gdLst/>
            <a:ahLst/>
            <a:cxnLst/>
            <a:rect l="l" t="t" r="r" b="b"/>
            <a:pathLst>
              <a:path h="216535">
                <a:moveTo>
                  <a:pt x="0" y="0"/>
                </a:moveTo>
                <a:lnTo>
                  <a:pt x="0" y="216026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987801" y="3356990"/>
            <a:ext cx="0" cy="216535"/>
          </a:xfrm>
          <a:custGeom>
            <a:avLst/>
            <a:gdLst/>
            <a:ahLst/>
            <a:cxnLst/>
            <a:rect l="l" t="t" r="r" b="b"/>
            <a:pathLst>
              <a:path h="216535">
                <a:moveTo>
                  <a:pt x="0" y="0"/>
                </a:moveTo>
                <a:lnTo>
                  <a:pt x="0" y="216026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159889" y="3717035"/>
            <a:ext cx="687705" cy="0"/>
          </a:xfrm>
          <a:custGeom>
            <a:avLst/>
            <a:gdLst/>
            <a:ahLst/>
            <a:cxnLst/>
            <a:rect l="l" t="t" r="r" b="b"/>
            <a:pathLst>
              <a:path w="687705">
                <a:moveTo>
                  <a:pt x="0" y="0"/>
                </a:moveTo>
                <a:lnTo>
                  <a:pt x="687324" y="0"/>
                </a:lnTo>
              </a:path>
            </a:pathLst>
          </a:custGeom>
          <a:ln w="15875">
            <a:solidFill>
              <a:srgbClr val="BEBEBE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763648" y="3212973"/>
            <a:ext cx="0" cy="360045"/>
          </a:xfrm>
          <a:custGeom>
            <a:avLst/>
            <a:gdLst/>
            <a:ahLst/>
            <a:cxnLst/>
            <a:rect l="l" t="t" r="r" b="b"/>
            <a:pathLst>
              <a:path h="360045">
                <a:moveTo>
                  <a:pt x="0" y="0"/>
                </a:moveTo>
                <a:lnTo>
                  <a:pt x="0" y="360044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39546" y="3212973"/>
            <a:ext cx="6264910" cy="0"/>
          </a:xfrm>
          <a:custGeom>
            <a:avLst/>
            <a:gdLst/>
            <a:ahLst/>
            <a:cxnLst/>
            <a:rect l="l" t="t" r="r" b="b"/>
            <a:pathLst>
              <a:path w="6264909">
                <a:moveTo>
                  <a:pt x="0" y="0"/>
                </a:moveTo>
                <a:lnTo>
                  <a:pt x="6264732" y="0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39546" y="3212973"/>
            <a:ext cx="0" cy="360045"/>
          </a:xfrm>
          <a:custGeom>
            <a:avLst/>
            <a:gdLst/>
            <a:ahLst/>
            <a:cxnLst/>
            <a:rect l="l" t="t" r="r" b="b"/>
            <a:pathLst>
              <a:path h="360045">
                <a:moveTo>
                  <a:pt x="0" y="0"/>
                </a:moveTo>
                <a:lnTo>
                  <a:pt x="0" y="360044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51536" y="3545713"/>
            <a:ext cx="598805" cy="300355"/>
          </a:xfrm>
          <a:custGeom>
            <a:avLst/>
            <a:gdLst/>
            <a:ahLst/>
            <a:cxnLst/>
            <a:rect l="l" t="t" r="r" b="b"/>
            <a:pathLst>
              <a:path w="598805" h="300354">
                <a:moveTo>
                  <a:pt x="548843" y="0"/>
                </a:moveTo>
                <a:lnTo>
                  <a:pt x="41704" y="680"/>
                </a:lnTo>
                <a:lnTo>
                  <a:pt x="7865" y="23059"/>
                </a:lnTo>
                <a:lnTo>
                  <a:pt x="0" y="50037"/>
                </a:lnTo>
                <a:lnTo>
                  <a:pt x="666" y="258105"/>
                </a:lnTo>
                <a:lnTo>
                  <a:pt x="23024" y="291972"/>
                </a:lnTo>
                <a:lnTo>
                  <a:pt x="49974" y="299847"/>
                </a:lnTo>
                <a:lnTo>
                  <a:pt x="557023" y="299181"/>
                </a:lnTo>
                <a:lnTo>
                  <a:pt x="590933" y="276850"/>
                </a:lnTo>
                <a:lnTo>
                  <a:pt x="598817" y="249936"/>
                </a:lnTo>
                <a:lnTo>
                  <a:pt x="598136" y="41743"/>
                </a:lnTo>
                <a:lnTo>
                  <a:pt x="575763" y="7861"/>
                </a:lnTo>
                <a:lnTo>
                  <a:pt x="54884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51536" y="3545713"/>
            <a:ext cx="598805" cy="300355"/>
          </a:xfrm>
          <a:custGeom>
            <a:avLst/>
            <a:gdLst/>
            <a:ahLst/>
            <a:cxnLst/>
            <a:rect l="l" t="t" r="r" b="b"/>
            <a:pathLst>
              <a:path w="598805" h="300354">
                <a:moveTo>
                  <a:pt x="0" y="50037"/>
                </a:moveTo>
                <a:lnTo>
                  <a:pt x="16802" y="12596"/>
                </a:lnTo>
                <a:lnTo>
                  <a:pt x="548843" y="0"/>
                </a:lnTo>
                <a:lnTo>
                  <a:pt x="563106" y="2063"/>
                </a:lnTo>
                <a:lnTo>
                  <a:pt x="593875" y="28292"/>
                </a:lnTo>
                <a:lnTo>
                  <a:pt x="598817" y="249936"/>
                </a:lnTo>
                <a:lnTo>
                  <a:pt x="596746" y="264197"/>
                </a:lnTo>
                <a:lnTo>
                  <a:pt x="570473" y="294940"/>
                </a:lnTo>
                <a:lnTo>
                  <a:pt x="49974" y="299847"/>
                </a:lnTo>
                <a:lnTo>
                  <a:pt x="35693" y="297778"/>
                </a:lnTo>
                <a:lnTo>
                  <a:pt x="4911" y="271537"/>
                </a:lnTo>
                <a:lnTo>
                  <a:pt x="0" y="50037"/>
                </a:lnTo>
                <a:close/>
              </a:path>
            </a:pathLst>
          </a:custGeom>
          <a:ln w="25399">
            <a:solidFill>
              <a:srgbClr val="375F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327456" y="3623120"/>
            <a:ext cx="497205" cy="127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AP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X</a:t>
            </a:r>
            <a:r>
              <a:rPr sz="8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1259638" y="3501009"/>
            <a:ext cx="925830" cy="325120"/>
          </a:xfrm>
          <a:custGeom>
            <a:avLst/>
            <a:gdLst/>
            <a:ahLst/>
            <a:cxnLst/>
            <a:rect l="l" t="t" r="r" b="b"/>
            <a:pathLst>
              <a:path w="925830" h="325120">
                <a:moveTo>
                  <a:pt x="871294" y="0"/>
                </a:moveTo>
                <a:lnTo>
                  <a:pt x="53642" y="2"/>
                </a:lnTo>
                <a:lnTo>
                  <a:pt x="15673" y="16050"/>
                </a:lnTo>
                <a:lnTo>
                  <a:pt x="61" y="53758"/>
                </a:lnTo>
                <a:lnTo>
                  <a:pt x="0" y="271318"/>
                </a:lnTo>
                <a:lnTo>
                  <a:pt x="2021" y="285588"/>
                </a:lnTo>
                <a:lnTo>
                  <a:pt x="26924" y="317665"/>
                </a:lnTo>
                <a:lnTo>
                  <a:pt x="54176" y="324992"/>
                </a:lnTo>
                <a:lnTo>
                  <a:pt x="871659" y="324991"/>
                </a:lnTo>
                <a:lnTo>
                  <a:pt x="909656" y="309013"/>
                </a:lnTo>
                <a:lnTo>
                  <a:pt x="925339" y="271318"/>
                </a:lnTo>
                <a:lnTo>
                  <a:pt x="925394" y="53758"/>
                </a:lnTo>
                <a:lnTo>
                  <a:pt x="923361" y="39444"/>
                </a:lnTo>
                <a:lnTo>
                  <a:pt x="898459" y="7325"/>
                </a:lnTo>
                <a:lnTo>
                  <a:pt x="871294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259636" y="3501009"/>
            <a:ext cx="925830" cy="325120"/>
          </a:xfrm>
          <a:custGeom>
            <a:avLst/>
            <a:gdLst/>
            <a:ahLst/>
            <a:cxnLst/>
            <a:rect l="l" t="t" r="r" b="b"/>
            <a:pathLst>
              <a:path w="925830" h="325120">
                <a:moveTo>
                  <a:pt x="0" y="54228"/>
                </a:moveTo>
                <a:lnTo>
                  <a:pt x="15675" y="16050"/>
                </a:lnTo>
                <a:lnTo>
                  <a:pt x="53644" y="2"/>
                </a:lnTo>
                <a:lnTo>
                  <a:pt x="871296" y="0"/>
                </a:lnTo>
                <a:lnTo>
                  <a:pt x="885594" y="1915"/>
                </a:lnTo>
                <a:lnTo>
                  <a:pt x="917855" y="26596"/>
                </a:lnTo>
                <a:lnTo>
                  <a:pt x="925398" y="270890"/>
                </a:lnTo>
                <a:lnTo>
                  <a:pt x="923478" y="285205"/>
                </a:lnTo>
                <a:lnTo>
                  <a:pt x="898782" y="317483"/>
                </a:lnTo>
                <a:lnTo>
                  <a:pt x="54178" y="324992"/>
                </a:lnTo>
                <a:lnTo>
                  <a:pt x="39823" y="323076"/>
                </a:lnTo>
                <a:lnTo>
                  <a:pt x="7520" y="298411"/>
                </a:lnTo>
                <a:lnTo>
                  <a:pt x="0" y="54228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1333880" y="3539199"/>
            <a:ext cx="737870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800" dirty="0" smtClean="0">
                <a:solidFill>
                  <a:srgbClr val="FFFFFF"/>
                </a:solidFill>
                <a:latin typeface="Arial"/>
                <a:cs typeface="Arial"/>
              </a:rPr>
              <a:t>li</a:t>
            </a: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80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800" spc="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80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800" spc="-1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ir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ct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2488945" y="3536441"/>
            <a:ext cx="598805" cy="300355"/>
          </a:xfrm>
          <a:custGeom>
            <a:avLst/>
            <a:gdLst/>
            <a:ahLst/>
            <a:cxnLst/>
            <a:rect l="l" t="t" r="r" b="b"/>
            <a:pathLst>
              <a:path w="598805" h="300354">
                <a:moveTo>
                  <a:pt x="548894" y="0"/>
                </a:moveTo>
                <a:lnTo>
                  <a:pt x="41788" y="673"/>
                </a:lnTo>
                <a:lnTo>
                  <a:pt x="7871" y="23010"/>
                </a:lnTo>
                <a:lnTo>
                  <a:pt x="0" y="49911"/>
                </a:lnTo>
                <a:lnTo>
                  <a:pt x="688" y="258148"/>
                </a:lnTo>
                <a:lnTo>
                  <a:pt x="23073" y="291994"/>
                </a:lnTo>
                <a:lnTo>
                  <a:pt x="50037" y="299847"/>
                </a:lnTo>
                <a:lnTo>
                  <a:pt x="557108" y="299173"/>
                </a:lnTo>
                <a:lnTo>
                  <a:pt x="590939" y="276802"/>
                </a:lnTo>
                <a:lnTo>
                  <a:pt x="598805" y="249809"/>
                </a:lnTo>
                <a:lnTo>
                  <a:pt x="598146" y="41787"/>
                </a:lnTo>
                <a:lnTo>
                  <a:pt x="575823" y="7884"/>
                </a:lnTo>
                <a:lnTo>
                  <a:pt x="548894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488945" y="3536441"/>
            <a:ext cx="598805" cy="300355"/>
          </a:xfrm>
          <a:custGeom>
            <a:avLst/>
            <a:gdLst/>
            <a:ahLst/>
            <a:cxnLst/>
            <a:rect l="l" t="t" r="r" b="b"/>
            <a:pathLst>
              <a:path w="598805" h="300354">
                <a:moveTo>
                  <a:pt x="0" y="49911"/>
                </a:moveTo>
                <a:lnTo>
                  <a:pt x="16821" y="12566"/>
                </a:lnTo>
                <a:lnTo>
                  <a:pt x="548894" y="0"/>
                </a:lnTo>
                <a:lnTo>
                  <a:pt x="563164" y="2070"/>
                </a:lnTo>
                <a:lnTo>
                  <a:pt x="593914" y="28341"/>
                </a:lnTo>
                <a:lnTo>
                  <a:pt x="598805" y="249809"/>
                </a:lnTo>
                <a:lnTo>
                  <a:pt x="596739" y="264118"/>
                </a:lnTo>
                <a:lnTo>
                  <a:pt x="570527" y="294922"/>
                </a:lnTo>
                <a:lnTo>
                  <a:pt x="50037" y="299847"/>
                </a:lnTo>
                <a:lnTo>
                  <a:pt x="35745" y="297785"/>
                </a:lnTo>
                <a:lnTo>
                  <a:pt x="4955" y="271585"/>
                </a:lnTo>
                <a:lnTo>
                  <a:pt x="0" y="49911"/>
                </a:lnTo>
                <a:close/>
              </a:path>
            </a:pathLst>
          </a:custGeom>
          <a:ln w="25399">
            <a:solidFill>
              <a:srgbClr val="375F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2639948" y="3625432"/>
            <a:ext cx="34290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b="1" dirty="0">
                <a:latin typeface="Arial"/>
                <a:cs typeface="Arial"/>
              </a:rPr>
              <a:t>BE</a:t>
            </a:r>
            <a:r>
              <a:rPr sz="900" b="1" spc="-5" dirty="0">
                <a:latin typeface="Arial"/>
                <a:cs typeface="Arial"/>
              </a:rPr>
              <a:t>D</a:t>
            </a:r>
            <a:r>
              <a:rPr sz="900" b="1" dirty="0">
                <a:latin typeface="Arial"/>
                <a:cs typeface="Arial"/>
              </a:rPr>
              <a:t>S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4273296" y="3717035"/>
            <a:ext cx="662305" cy="0"/>
          </a:xfrm>
          <a:custGeom>
            <a:avLst/>
            <a:gdLst/>
            <a:ahLst/>
            <a:cxnLst/>
            <a:rect l="l" t="t" r="r" b="b"/>
            <a:pathLst>
              <a:path w="662304">
                <a:moveTo>
                  <a:pt x="0" y="0"/>
                </a:moveTo>
                <a:lnTo>
                  <a:pt x="662177" y="0"/>
                </a:lnTo>
              </a:path>
            </a:pathLst>
          </a:custGeom>
          <a:ln w="15875">
            <a:solidFill>
              <a:srgbClr val="BEBEBE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347849" y="3501009"/>
            <a:ext cx="925830" cy="325120"/>
          </a:xfrm>
          <a:custGeom>
            <a:avLst/>
            <a:gdLst/>
            <a:ahLst/>
            <a:cxnLst/>
            <a:rect l="l" t="t" r="r" b="b"/>
            <a:pathLst>
              <a:path w="925829" h="325120">
                <a:moveTo>
                  <a:pt x="871345" y="0"/>
                </a:moveTo>
                <a:lnTo>
                  <a:pt x="53651" y="2"/>
                </a:lnTo>
                <a:lnTo>
                  <a:pt x="15684" y="16064"/>
                </a:lnTo>
                <a:lnTo>
                  <a:pt x="60" y="53758"/>
                </a:lnTo>
                <a:lnTo>
                  <a:pt x="0" y="271359"/>
                </a:lnTo>
                <a:lnTo>
                  <a:pt x="2034" y="285620"/>
                </a:lnTo>
                <a:lnTo>
                  <a:pt x="26973" y="317672"/>
                </a:lnTo>
                <a:lnTo>
                  <a:pt x="54227" y="324992"/>
                </a:lnTo>
                <a:lnTo>
                  <a:pt x="871709" y="324991"/>
                </a:lnTo>
                <a:lnTo>
                  <a:pt x="909707" y="309013"/>
                </a:lnTo>
                <a:lnTo>
                  <a:pt x="925384" y="271359"/>
                </a:lnTo>
                <a:lnTo>
                  <a:pt x="925445" y="53758"/>
                </a:lnTo>
                <a:lnTo>
                  <a:pt x="923411" y="39444"/>
                </a:lnTo>
                <a:lnTo>
                  <a:pt x="898509" y="7325"/>
                </a:lnTo>
                <a:lnTo>
                  <a:pt x="871345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347846" y="3501009"/>
            <a:ext cx="925830" cy="325120"/>
          </a:xfrm>
          <a:custGeom>
            <a:avLst/>
            <a:gdLst/>
            <a:ahLst/>
            <a:cxnLst/>
            <a:rect l="l" t="t" r="r" b="b"/>
            <a:pathLst>
              <a:path w="925829" h="325120">
                <a:moveTo>
                  <a:pt x="0" y="54228"/>
                </a:moveTo>
                <a:lnTo>
                  <a:pt x="15686" y="16064"/>
                </a:lnTo>
                <a:lnTo>
                  <a:pt x="53653" y="2"/>
                </a:lnTo>
                <a:lnTo>
                  <a:pt x="871347" y="0"/>
                </a:lnTo>
                <a:lnTo>
                  <a:pt x="885645" y="1915"/>
                </a:lnTo>
                <a:lnTo>
                  <a:pt x="917906" y="26596"/>
                </a:lnTo>
                <a:lnTo>
                  <a:pt x="925449" y="270890"/>
                </a:lnTo>
                <a:lnTo>
                  <a:pt x="923529" y="285205"/>
                </a:lnTo>
                <a:lnTo>
                  <a:pt x="898833" y="317483"/>
                </a:lnTo>
                <a:lnTo>
                  <a:pt x="54228" y="324992"/>
                </a:lnTo>
                <a:lnTo>
                  <a:pt x="39877" y="323077"/>
                </a:lnTo>
                <a:lnTo>
                  <a:pt x="7547" y="298433"/>
                </a:lnTo>
                <a:lnTo>
                  <a:pt x="0" y="54228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3442842" y="3556218"/>
            <a:ext cx="737870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800" dirty="0" smtClean="0">
                <a:solidFill>
                  <a:srgbClr val="FFFFFF"/>
                </a:solidFill>
                <a:latin typeface="Arial"/>
                <a:cs typeface="Arial"/>
              </a:rPr>
              <a:t>li</a:t>
            </a: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80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800" spc="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80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800" spc="-1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ir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ct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4557648" y="3536441"/>
            <a:ext cx="598805" cy="300355"/>
          </a:xfrm>
          <a:custGeom>
            <a:avLst/>
            <a:gdLst/>
            <a:ahLst/>
            <a:cxnLst/>
            <a:rect l="l" t="t" r="r" b="b"/>
            <a:pathLst>
              <a:path w="598804" h="300354">
                <a:moveTo>
                  <a:pt x="548766" y="0"/>
                </a:moveTo>
                <a:lnTo>
                  <a:pt x="41787" y="658"/>
                </a:lnTo>
                <a:lnTo>
                  <a:pt x="7884" y="22981"/>
                </a:lnTo>
                <a:lnTo>
                  <a:pt x="0" y="49911"/>
                </a:lnTo>
                <a:lnTo>
                  <a:pt x="673" y="258058"/>
                </a:lnTo>
                <a:lnTo>
                  <a:pt x="23010" y="291975"/>
                </a:lnTo>
                <a:lnTo>
                  <a:pt x="49911" y="299847"/>
                </a:lnTo>
                <a:lnTo>
                  <a:pt x="557106" y="299158"/>
                </a:lnTo>
                <a:lnTo>
                  <a:pt x="590952" y="276773"/>
                </a:lnTo>
                <a:lnTo>
                  <a:pt x="598804" y="249809"/>
                </a:lnTo>
                <a:lnTo>
                  <a:pt x="598131" y="41696"/>
                </a:lnTo>
                <a:lnTo>
                  <a:pt x="575760" y="7865"/>
                </a:lnTo>
                <a:lnTo>
                  <a:pt x="548766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557648" y="3536441"/>
            <a:ext cx="598805" cy="300355"/>
          </a:xfrm>
          <a:custGeom>
            <a:avLst/>
            <a:gdLst/>
            <a:ahLst/>
            <a:cxnLst/>
            <a:rect l="l" t="t" r="r" b="b"/>
            <a:pathLst>
              <a:path w="598804" h="300354">
                <a:moveTo>
                  <a:pt x="0" y="49911"/>
                </a:moveTo>
                <a:lnTo>
                  <a:pt x="16840" y="12531"/>
                </a:lnTo>
                <a:lnTo>
                  <a:pt x="548766" y="0"/>
                </a:lnTo>
                <a:lnTo>
                  <a:pt x="563076" y="2065"/>
                </a:lnTo>
                <a:lnTo>
                  <a:pt x="593880" y="28277"/>
                </a:lnTo>
                <a:lnTo>
                  <a:pt x="598804" y="249809"/>
                </a:lnTo>
                <a:lnTo>
                  <a:pt x="596743" y="264101"/>
                </a:lnTo>
                <a:lnTo>
                  <a:pt x="570543" y="294891"/>
                </a:lnTo>
                <a:lnTo>
                  <a:pt x="49911" y="299847"/>
                </a:lnTo>
                <a:lnTo>
                  <a:pt x="35658" y="297780"/>
                </a:lnTo>
                <a:lnTo>
                  <a:pt x="4921" y="271522"/>
                </a:lnTo>
                <a:lnTo>
                  <a:pt x="0" y="49911"/>
                </a:lnTo>
                <a:close/>
              </a:path>
            </a:pathLst>
          </a:custGeom>
          <a:ln w="25399">
            <a:solidFill>
              <a:srgbClr val="375F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4738242" y="3625432"/>
            <a:ext cx="17843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b="1" dirty="0">
                <a:latin typeface="Arial"/>
                <a:cs typeface="Arial"/>
              </a:rPr>
              <a:t>TH</a:t>
            </a:r>
            <a:endParaRPr sz="900">
              <a:latin typeface="Arial"/>
              <a:cs typeface="Arial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7262494" y="3717035"/>
            <a:ext cx="625475" cy="0"/>
          </a:xfrm>
          <a:custGeom>
            <a:avLst/>
            <a:gdLst/>
            <a:ahLst/>
            <a:cxnLst/>
            <a:rect l="l" t="t" r="r" b="b"/>
            <a:pathLst>
              <a:path w="625475">
                <a:moveTo>
                  <a:pt x="0" y="0"/>
                </a:moveTo>
                <a:lnTo>
                  <a:pt x="625348" y="0"/>
                </a:lnTo>
              </a:path>
            </a:pathLst>
          </a:custGeom>
          <a:ln w="15875">
            <a:solidFill>
              <a:srgbClr val="BEBEBE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228207" y="3501009"/>
            <a:ext cx="997585" cy="398780"/>
          </a:xfrm>
          <a:custGeom>
            <a:avLst/>
            <a:gdLst/>
            <a:ahLst/>
            <a:cxnLst/>
            <a:rect l="l" t="t" r="r" b="b"/>
            <a:pathLst>
              <a:path w="997584" h="398779">
                <a:moveTo>
                  <a:pt x="931037" y="0"/>
                </a:moveTo>
                <a:lnTo>
                  <a:pt x="60584" y="252"/>
                </a:lnTo>
                <a:lnTo>
                  <a:pt x="22479" y="16597"/>
                </a:lnTo>
                <a:lnTo>
                  <a:pt x="1573" y="51973"/>
                </a:lnTo>
                <a:lnTo>
                  <a:pt x="0" y="66420"/>
                </a:lnTo>
                <a:lnTo>
                  <a:pt x="252" y="338068"/>
                </a:lnTo>
                <a:lnTo>
                  <a:pt x="16597" y="376173"/>
                </a:lnTo>
                <a:lnTo>
                  <a:pt x="51973" y="397079"/>
                </a:lnTo>
                <a:lnTo>
                  <a:pt x="66420" y="398652"/>
                </a:lnTo>
                <a:lnTo>
                  <a:pt x="936873" y="398400"/>
                </a:lnTo>
                <a:lnTo>
                  <a:pt x="974978" y="382055"/>
                </a:lnTo>
                <a:lnTo>
                  <a:pt x="995884" y="346679"/>
                </a:lnTo>
                <a:lnTo>
                  <a:pt x="997458" y="332231"/>
                </a:lnTo>
                <a:lnTo>
                  <a:pt x="997205" y="60584"/>
                </a:lnTo>
                <a:lnTo>
                  <a:pt x="980860" y="22479"/>
                </a:lnTo>
                <a:lnTo>
                  <a:pt x="945484" y="1573"/>
                </a:lnTo>
                <a:lnTo>
                  <a:pt x="931037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228207" y="3501009"/>
            <a:ext cx="997585" cy="398780"/>
          </a:xfrm>
          <a:custGeom>
            <a:avLst/>
            <a:gdLst/>
            <a:ahLst/>
            <a:cxnLst/>
            <a:rect l="l" t="t" r="r" b="b"/>
            <a:pathLst>
              <a:path w="997584" h="398779">
                <a:moveTo>
                  <a:pt x="0" y="66420"/>
                </a:moveTo>
                <a:lnTo>
                  <a:pt x="13150" y="26724"/>
                </a:lnTo>
                <a:lnTo>
                  <a:pt x="46533" y="3024"/>
                </a:lnTo>
                <a:lnTo>
                  <a:pt x="931037" y="0"/>
                </a:lnTo>
                <a:lnTo>
                  <a:pt x="945484" y="1573"/>
                </a:lnTo>
                <a:lnTo>
                  <a:pt x="980860" y="22479"/>
                </a:lnTo>
                <a:lnTo>
                  <a:pt x="997205" y="60584"/>
                </a:lnTo>
                <a:lnTo>
                  <a:pt x="997458" y="332231"/>
                </a:lnTo>
                <a:lnTo>
                  <a:pt x="995884" y="346679"/>
                </a:lnTo>
                <a:lnTo>
                  <a:pt x="974978" y="382055"/>
                </a:lnTo>
                <a:lnTo>
                  <a:pt x="936873" y="398400"/>
                </a:lnTo>
                <a:lnTo>
                  <a:pt x="66420" y="398652"/>
                </a:lnTo>
                <a:lnTo>
                  <a:pt x="51973" y="397079"/>
                </a:lnTo>
                <a:lnTo>
                  <a:pt x="16597" y="376173"/>
                </a:lnTo>
                <a:lnTo>
                  <a:pt x="252" y="338068"/>
                </a:lnTo>
                <a:lnTo>
                  <a:pt x="0" y="66420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6360921" y="3598255"/>
            <a:ext cx="826135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6515">
              <a:lnSpc>
                <a:spcPct val="100000"/>
              </a:lnSpc>
              <a:spcBef>
                <a:spcPts val="5"/>
              </a:spcBef>
            </a:pP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800" dirty="0" smtClean="0">
                <a:solidFill>
                  <a:srgbClr val="FFFFFF"/>
                </a:solidFill>
                <a:latin typeface="Arial"/>
                <a:cs typeface="Arial"/>
              </a:rPr>
              <a:t>li</a:t>
            </a: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80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800" spc="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80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800" spc="-1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ir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ct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7601584" y="3536441"/>
            <a:ext cx="598805" cy="300355"/>
          </a:xfrm>
          <a:custGeom>
            <a:avLst/>
            <a:gdLst/>
            <a:ahLst/>
            <a:cxnLst/>
            <a:rect l="l" t="t" r="r" b="b"/>
            <a:pathLst>
              <a:path w="598804" h="300354">
                <a:moveTo>
                  <a:pt x="548767" y="0"/>
                </a:moveTo>
                <a:lnTo>
                  <a:pt x="41787" y="658"/>
                </a:lnTo>
                <a:lnTo>
                  <a:pt x="7884" y="22981"/>
                </a:lnTo>
                <a:lnTo>
                  <a:pt x="0" y="49911"/>
                </a:lnTo>
                <a:lnTo>
                  <a:pt x="673" y="258058"/>
                </a:lnTo>
                <a:lnTo>
                  <a:pt x="23010" y="291975"/>
                </a:lnTo>
                <a:lnTo>
                  <a:pt x="49911" y="299847"/>
                </a:lnTo>
                <a:lnTo>
                  <a:pt x="557074" y="299158"/>
                </a:lnTo>
                <a:lnTo>
                  <a:pt x="590921" y="276773"/>
                </a:lnTo>
                <a:lnTo>
                  <a:pt x="598805" y="249809"/>
                </a:lnTo>
                <a:lnTo>
                  <a:pt x="598128" y="41696"/>
                </a:lnTo>
                <a:lnTo>
                  <a:pt x="575704" y="7865"/>
                </a:lnTo>
                <a:lnTo>
                  <a:pt x="548767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7601584" y="3536441"/>
            <a:ext cx="598805" cy="300355"/>
          </a:xfrm>
          <a:custGeom>
            <a:avLst/>
            <a:gdLst/>
            <a:ahLst/>
            <a:cxnLst/>
            <a:rect l="l" t="t" r="r" b="b"/>
            <a:pathLst>
              <a:path w="598804" h="300354">
                <a:moveTo>
                  <a:pt x="0" y="49911"/>
                </a:moveTo>
                <a:lnTo>
                  <a:pt x="16840" y="12531"/>
                </a:lnTo>
                <a:lnTo>
                  <a:pt x="548767" y="0"/>
                </a:lnTo>
                <a:lnTo>
                  <a:pt x="563030" y="2065"/>
                </a:lnTo>
                <a:lnTo>
                  <a:pt x="593858" y="28277"/>
                </a:lnTo>
                <a:lnTo>
                  <a:pt x="598805" y="249809"/>
                </a:lnTo>
                <a:lnTo>
                  <a:pt x="596733" y="264101"/>
                </a:lnTo>
                <a:lnTo>
                  <a:pt x="570488" y="294891"/>
                </a:lnTo>
                <a:lnTo>
                  <a:pt x="49911" y="299847"/>
                </a:lnTo>
                <a:lnTo>
                  <a:pt x="35658" y="297780"/>
                </a:lnTo>
                <a:lnTo>
                  <a:pt x="4921" y="271522"/>
                </a:lnTo>
                <a:lnTo>
                  <a:pt x="0" y="49911"/>
                </a:lnTo>
                <a:close/>
              </a:path>
            </a:pathLst>
          </a:custGeom>
          <a:ln w="25399">
            <a:solidFill>
              <a:srgbClr val="375F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7828915" y="3625432"/>
            <a:ext cx="19050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b="1" spc="-5" dirty="0">
                <a:latin typeface="Arial"/>
                <a:cs typeface="Arial"/>
              </a:rPr>
              <a:t>NH</a:t>
            </a:r>
            <a:endParaRPr sz="900">
              <a:latin typeface="Arial"/>
              <a:cs typeface="Arial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2987801" y="3356990"/>
            <a:ext cx="4968875" cy="0"/>
          </a:xfrm>
          <a:custGeom>
            <a:avLst/>
            <a:gdLst/>
            <a:ahLst/>
            <a:cxnLst/>
            <a:rect l="l" t="t" r="r" b="b"/>
            <a:pathLst>
              <a:path w="4968875">
                <a:moveTo>
                  <a:pt x="0" y="0"/>
                </a:moveTo>
                <a:lnTo>
                  <a:pt x="4968621" y="0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8089900" y="2139442"/>
            <a:ext cx="730885" cy="0"/>
          </a:xfrm>
          <a:custGeom>
            <a:avLst/>
            <a:gdLst/>
            <a:ahLst/>
            <a:cxnLst/>
            <a:rect l="l" t="t" r="r" b="b"/>
            <a:pathLst>
              <a:path w="730884">
                <a:moveTo>
                  <a:pt x="730630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8100441" y="2139442"/>
            <a:ext cx="0" cy="144145"/>
          </a:xfrm>
          <a:custGeom>
            <a:avLst/>
            <a:gdLst/>
            <a:ahLst/>
            <a:cxnLst/>
            <a:rect l="l" t="t" r="r" b="b"/>
            <a:pathLst>
              <a:path h="144144">
                <a:moveTo>
                  <a:pt x="0" y="0"/>
                </a:moveTo>
                <a:lnTo>
                  <a:pt x="0" y="144018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657845" y="2283460"/>
            <a:ext cx="864235" cy="0"/>
          </a:xfrm>
          <a:custGeom>
            <a:avLst/>
            <a:gdLst/>
            <a:ahLst/>
            <a:cxnLst/>
            <a:rect l="l" t="t" r="r" b="b"/>
            <a:pathLst>
              <a:path w="864234">
                <a:moveTo>
                  <a:pt x="0" y="0"/>
                </a:moveTo>
                <a:lnTo>
                  <a:pt x="864107" y="0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657845" y="2283460"/>
            <a:ext cx="0" cy="144145"/>
          </a:xfrm>
          <a:custGeom>
            <a:avLst/>
            <a:gdLst/>
            <a:ahLst/>
            <a:cxnLst/>
            <a:rect l="l" t="t" r="r" b="b"/>
            <a:pathLst>
              <a:path h="144144">
                <a:moveTo>
                  <a:pt x="0" y="0"/>
                </a:moveTo>
                <a:lnTo>
                  <a:pt x="0" y="144017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8521954" y="2283460"/>
            <a:ext cx="0" cy="144145"/>
          </a:xfrm>
          <a:custGeom>
            <a:avLst/>
            <a:gdLst/>
            <a:ahLst/>
            <a:cxnLst/>
            <a:rect l="l" t="t" r="r" b="b"/>
            <a:pathLst>
              <a:path h="144144">
                <a:moveTo>
                  <a:pt x="0" y="0"/>
                </a:moveTo>
                <a:lnTo>
                  <a:pt x="0" y="144017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055104" y="2427477"/>
            <a:ext cx="963294" cy="720090"/>
          </a:xfrm>
          <a:custGeom>
            <a:avLst/>
            <a:gdLst/>
            <a:ahLst/>
            <a:cxnLst/>
            <a:rect l="l" t="t" r="r" b="b"/>
            <a:pathLst>
              <a:path w="963295" h="720089">
                <a:moveTo>
                  <a:pt x="842772" y="0"/>
                </a:moveTo>
                <a:lnTo>
                  <a:pt x="114632" y="118"/>
                </a:lnTo>
                <a:lnTo>
                  <a:pt x="73049" y="9556"/>
                </a:lnTo>
                <a:lnTo>
                  <a:pt x="38351" y="32105"/>
                </a:lnTo>
                <a:lnTo>
                  <a:pt x="13358" y="64971"/>
                </a:lnTo>
                <a:lnTo>
                  <a:pt x="887" y="105361"/>
                </a:lnTo>
                <a:lnTo>
                  <a:pt x="0" y="120014"/>
                </a:lnTo>
                <a:lnTo>
                  <a:pt x="119" y="605340"/>
                </a:lnTo>
                <a:lnTo>
                  <a:pt x="9574" y="646967"/>
                </a:lnTo>
                <a:lnTo>
                  <a:pt x="32150" y="681661"/>
                </a:lnTo>
                <a:lnTo>
                  <a:pt x="65026" y="706628"/>
                </a:lnTo>
                <a:lnTo>
                  <a:pt x="105386" y="719077"/>
                </a:lnTo>
                <a:lnTo>
                  <a:pt x="120015" y="719963"/>
                </a:lnTo>
                <a:lnTo>
                  <a:pt x="848164" y="719844"/>
                </a:lnTo>
                <a:lnTo>
                  <a:pt x="889791" y="710406"/>
                </a:lnTo>
                <a:lnTo>
                  <a:pt x="924485" y="687857"/>
                </a:lnTo>
                <a:lnTo>
                  <a:pt x="949452" y="654991"/>
                </a:lnTo>
                <a:lnTo>
                  <a:pt x="961901" y="614601"/>
                </a:lnTo>
                <a:lnTo>
                  <a:pt x="962787" y="599948"/>
                </a:lnTo>
                <a:lnTo>
                  <a:pt x="962668" y="114622"/>
                </a:lnTo>
                <a:lnTo>
                  <a:pt x="953230" y="72995"/>
                </a:lnTo>
                <a:lnTo>
                  <a:pt x="930681" y="38301"/>
                </a:lnTo>
                <a:lnTo>
                  <a:pt x="897815" y="13334"/>
                </a:lnTo>
                <a:lnTo>
                  <a:pt x="857425" y="885"/>
                </a:lnTo>
                <a:lnTo>
                  <a:pt x="842772" y="0"/>
                </a:lnTo>
                <a:close/>
              </a:path>
            </a:pathLst>
          </a:custGeom>
          <a:solidFill>
            <a:srgbClr val="F79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055104" y="2427477"/>
            <a:ext cx="963294" cy="720090"/>
          </a:xfrm>
          <a:custGeom>
            <a:avLst/>
            <a:gdLst/>
            <a:ahLst/>
            <a:cxnLst/>
            <a:rect l="l" t="t" r="r" b="b"/>
            <a:pathLst>
              <a:path w="963295" h="720089">
                <a:moveTo>
                  <a:pt x="0" y="120014"/>
                </a:moveTo>
                <a:lnTo>
                  <a:pt x="7670" y="77736"/>
                </a:lnTo>
                <a:lnTo>
                  <a:pt x="28803" y="42051"/>
                </a:lnTo>
                <a:lnTo>
                  <a:pt x="60579" y="15754"/>
                </a:lnTo>
                <a:lnTo>
                  <a:pt x="100180" y="1635"/>
                </a:lnTo>
                <a:lnTo>
                  <a:pt x="842772" y="0"/>
                </a:lnTo>
                <a:lnTo>
                  <a:pt x="857425" y="885"/>
                </a:lnTo>
                <a:lnTo>
                  <a:pt x="897815" y="13334"/>
                </a:lnTo>
                <a:lnTo>
                  <a:pt x="930681" y="38301"/>
                </a:lnTo>
                <a:lnTo>
                  <a:pt x="953230" y="72995"/>
                </a:lnTo>
                <a:lnTo>
                  <a:pt x="962668" y="114622"/>
                </a:lnTo>
                <a:lnTo>
                  <a:pt x="962787" y="599948"/>
                </a:lnTo>
                <a:lnTo>
                  <a:pt x="961901" y="614601"/>
                </a:lnTo>
                <a:lnTo>
                  <a:pt x="949452" y="654991"/>
                </a:lnTo>
                <a:lnTo>
                  <a:pt x="924485" y="687857"/>
                </a:lnTo>
                <a:lnTo>
                  <a:pt x="889791" y="710406"/>
                </a:lnTo>
                <a:lnTo>
                  <a:pt x="848164" y="719844"/>
                </a:lnTo>
                <a:lnTo>
                  <a:pt x="120015" y="719963"/>
                </a:lnTo>
                <a:lnTo>
                  <a:pt x="105386" y="719077"/>
                </a:lnTo>
                <a:lnTo>
                  <a:pt x="65026" y="706628"/>
                </a:lnTo>
                <a:lnTo>
                  <a:pt x="32150" y="681661"/>
                </a:lnTo>
                <a:lnTo>
                  <a:pt x="9574" y="646967"/>
                </a:lnTo>
                <a:lnTo>
                  <a:pt x="119" y="605340"/>
                </a:lnTo>
                <a:lnTo>
                  <a:pt x="0" y="120014"/>
                </a:lnTo>
                <a:close/>
              </a:path>
            </a:pathLst>
          </a:custGeom>
          <a:ln w="25399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 txBox="1"/>
          <p:nvPr/>
        </p:nvSpPr>
        <p:spPr>
          <a:xfrm>
            <a:off x="7258557" y="2516596"/>
            <a:ext cx="68897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1270" algn="ctr">
              <a:lnSpc>
                <a:spcPct val="100000"/>
              </a:lnSpc>
            </a:pPr>
            <a:r>
              <a:rPr sz="800" dirty="0" err="1" smtClean="0">
                <a:solidFill>
                  <a:srgbClr val="FFFFFF"/>
                </a:solidFill>
                <a:latin typeface="Arial"/>
                <a:cs typeface="Arial"/>
              </a:rPr>
              <a:t>Ass</a:t>
            </a:r>
            <a:r>
              <a:rPr sz="800" spc="-5" dirty="0" err="1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800" dirty="0" err="1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800" spc="-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ir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ct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r Q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ua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lity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&amp; 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Co</a:t>
            </a:r>
            <a:r>
              <a:rPr sz="800" spc="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li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ce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8161908" y="2427477"/>
            <a:ext cx="720090" cy="720090"/>
          </a:xfrm>
          <a:custGeom>
            <a:avLst/>
            <a:gdLst/>
            <a:ahLst/>
            <a:cxnLst/>
            <a:rect l="l" t="t" r="r" b="b"/>
            <a:pathLst>
              <a:path w="720090" h="720089">
                <a:moveTo>
                  <a:pt x="600075" y="0"/>
                </a:moveTo>
                <a:lnTo>
                  <a:pt x="114622" y="118"/>
                </a:lnTo>
                <a:lnTo>
                  <a:pt x="72995" y="9556"/>
                </a:lnTo>
                <a:lnTo>
                  <a:pt x="38301" y="32105"/>
                </a:lnTo>
                <a:lnTo>
                  <a:pt x="13334" y="64971"/>
                </a:lnTo>
                <a:lnTo>
                  <a:pt x="885" y="105361"/>
                </a:lnTo>
                <a:lnTo>
                  <a:pt x="0" y="120014"/>
                </a:lnTo>
                <a:lnTo>
                  <a:pt x="118" y="605340"/>
                </a:lnTo>
                <a:lnTo>
                  <a:pt x="9556" y="646967"/>
                </a:lnTo>
                <a:lnTo>
                  <a:pt x="32105" y="681661"/>
                </a:lnTo>
                <a:lnTo>
                  <a:pt x="64971" y="706628"/>
                </a:lnTo>
                <a:lnTo>
                  <a:pt x="105361" y="719077"/>
                </a:lnTo>
                <a:lnTo>
                  <a:pt x="120015" y="719963"/>
                </a:lnTo>
                <a:lnTo>
                  <a:pt x="605467" y="719844"/>
                </a:lnTo>
                <a:lnTo>
                  <a:pt x="647094" y="710406"/>
                </a:lnTo>
                <a:lnTo>
                  <a:pt x="681788" y="687857"/>
                </a:lnTo>
                <a:lnTo>
                  <a:pt x="706755" y="654991"/>
                </a:lnTo>
                <a:lnTo>
                  <a:pt x="719204" y="614601"/>
                </a:lnTo>
                <a:lnTo>
                  <a:pt x="720090" y="599948"/>
                </a:lnTo>
                <a:lnTo>
                  <a:pt x="719971" y="114622"/>
                </a:lnTo>
                <a:lnTo>
                  <a:pt x="710533" y="72995"/>
                </a:lnTo>
                <a:lnTo>
                  <a:pt x="687984" y="38301"/>
                </a:lnTo>
                <a:lnTo>
                  <a:pt x="655118" y="13334"/>
                </a:lnTo>
                <a:lnTo>
                  <a:pt x="614728" y="885"/>
                </a:lnTo>
                <a:lnTo>
                  <a:pt x="600075" y="0"/>
                </a:lnTo>
                <a:close/>
              </a:path>
            </a:pathLst>
          </a:custGeom>
          <a:solidFill>
            <a:srgbClr val="F79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8161908" y="2427477"/>
            <a:ext cx="720090" cy="720090"/>
          </a:xfrm>
          <a:custGeom>
            <a:avLst/>
            <a:gdLst/>
            <a:ahLst/>
            <a:cxnLst/>
            <a:rect l="l" t="t" r="r" b="b"/>
            <a:pathLst>
              <a:path w="720090" h="720089">
                <a:moveTo>
                  <a:pt x="0" y="120014"/>
                </a:moveTo>
                <a:lnTo>
                  <a:pt x="7655" y="77736"/>
                </a:lnTo>
                <a:lnTo>
                  <a:pt x="28760" y="42051"/>
                </a:lnTo>
                <a:lnTo>
                  <a:pt x="60522" y="15754"/>
                </a:lnTo>
                <a:lnTo>
                  <a:pt x="100148" y="1635"/>
                </a:lnTo>
                <a:lnTo>
                  <a:pt x="600075" y="0"/>
                </a:lnTo>
                <a:lnTo>
                  <a:pt x="614728" y="885"/>
                </a:lnTo>
                <a:lnTo>
                  <a:pt x="655118" y="13334"/>
                </a:lnTo>
                <a:lnTo>
                  <a:pt x="687984" y="38301"/>
                </a:lnTo>
                <a:lnTo>
                  <a:pt x="710533" y="72995"/>
                </a:lnTo>
                <a:lnTo>
                  <a:pt x="719971" y="114622"/>
                </a:lnTo>
                <a:lnTo>
                  <a:pt x="720090" y="599948"/>
                </a:lnTo>
                <a:lnTo>
                  <a:pt x="719204" y="614601"/>
                </a:lnTo>
                <a:lnTo>
                  <a:pt x="706755" y="654991"/>
                </a:lnTo>
                <a:lnTo>
                  <a:pt x="681788" y="687857"/>
                </a:lnTo>
                <a:lnTo>
                  <a:pt x="647094" y="710406"/>
                </a:lnTo>
                <a:lnTo>
                  <a:pt x="605467" y="719844"/>
                </a:lnTo>
                <a:lnTo>
                  <a:pt x="120015" y="719963"/>
                </a:lnTo>
                <a:lnTo>
                  <a:pt x="105361" y="719077"/>
                </a:lnTo>
                <a:lnTo>
                  <a:pt x="64971" y="706628"/>
                </a:lnTo>
                <a:lnTo>
                  <a:pt x="32105" y="681661"/>
                </a:lnTo>
                <a:lnTo>
                  <a:pt x="9556" y="646967"/>
                </a:lnTo>
                <a:lnTo>
                  <a:pt x="118" y="605340"/>
                </a:lnTo>
                <a:lnTo>
                  <a:pt x="0" y="120014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187690" y="2464282"/>
            <a:ext cx="648335" cy="646430"/>
          </a:xfrm>
          <a:custGeom>
            <a:avLst/>
            <a:gdLst/>
            <a:ahLst/>
            <a:cxnLst/>
            <a:rect l="l" t="t" r="r" b="b"/>
            <a:pathLst>
              <a:path w="648334" h="646430">
                <a:moveTo>
                  <a:pt x="0" y="646328"/>
                </a:moveTo>
                <a:lnTo>
                  <a:pt x="648068" y="646328"/>
                </a:lnTo>
                <a:lnTo>
                  <a:pt x="648068" y="0"/>
                </a:lnTo>
                <a:lnTo>
                  <a:pt x="0" y="0"/>
                </a:lnTo>
                <a:lnTo>
                  <a:pt x="0" y="646328"/>
                </a:lnTo>
                <a:close/>
              </a:path>
            </a:pathLst>
          </a:custGeom>
          <a:solidFill>
            <a:srgbClr val="F79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 txBox="1"/>
          <p:nvPr/>
        </p:nvSpPr>
        <p:spPr>
          <a:xfrm>
            <a:off x="8282685" y="2516596"/>
            <a:ext cx="45974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indent="-2540" algn="ctr">
              <a:lnSpc>
                <a:spcPct val="100000"/>
              </a:lnSpc>
            </a:pPr>
            <a:r>
              <a:rPr sz="900" spc="-1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900" dirty="0" smtClean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900" spc="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Lead Nur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755573" y="4506340"/>
            <a:ext cx="0" cy="127635"/>
          </a:xfrm>
          <a:custGeom>
            <a:avLst/>
            <a:gdLst/>
            <a:ahLst/>
            <a:cxnLst/>
            <a:rect l="l" t="t" r="r" b="b"/>
            <a:pathLst>
              <a:path h="127635">
                <a:moveTo>
                  <a:pt x="0" y="127126"/>
                </a:moveTo>
                <a:lnTo>
                  <a:pt x="0" y="0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128517" y="4514215"/>
            <a:ext cx="0" cy="127000"/>
          </a:xfrm>
          <a:custGeom>
            <a:avLst/>
            <a:gdLst/>
            <a:ahLst/>
            <a:cxnLst/>
            <a:rect l="l" t="t" r="r" b="b"/>
            <a:pathLst>
              <a:path h="127000">
                <a:moveTo>
                  <a:pt x="0" y="0"/>
                </a:moveTo>
                <a:lnTo>
                  <a:pt x="0" y="127000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192847" y="4382008"/>
            <a:ext cx="0" cy="127635"/>
          </a:xfrm>
          <a:custGeom>
            <a:avLst/>
            <a:gdLst/>
            <a:ahLst/>
            <a:cxnLst/>
            <a:rect l="l" t="t" r="r" b="b"/>
            <a:pathLst>
              <a:path h="127635">
                <a:moveTo>
                  <a:pt x="0" y="127127"/>
                </a:moveTo>
                <a:lnTo>
                  <a:pt x="0" y="0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740914" y="4359528"/>
            <a:ext cx="0" cy="154305"/>
          </a:xfrm>
          <a:custGeom>
            <a:avLst/>
            <a:gdLst/>
            <a:ahLst/>
            <a:cxnLst/>
            <a:rect l="l" t="t" r="r" b="b"/>
            <a:pathLst>
              <a:path h="154304">
                <a:moveTo>
                  <a:pt x="0" y="0"/>
                </a:moveTo>
                <a:lnTo>
                  <a:pt x="0" y="153797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106548" y="4005071"/>
            <a:ext cx="1269365" cy="354965"/>
          </a:xfrm>
          <a:custGeom>
            <a:avLst/>
            <a:gdLst/>
            <a:ahLst/>
            <a:cxnLst/>
            <a:rect l="l" t="t" r="r" b="b"/>
            <a:pathLst>
              <a:path w="1269364" h="354964">
                <a:moveTo>
                  <a:pt x="1209675" y="0"/>
                </a:moveTo>
                <a:lnTo>
                  <a:pt x="50633" y="594"/>
                </a:lnTo>
                <a:lnTo>
                  <a:pt x="14575" y="20187"/>
                </a:lnTo>
                <a:lnTo>
                  <a:pt x="0" y="59054"/>
                </a:lnTo>
                <a:lnTo>
                  <a:pt x="594" y="303823"/>
                </a:lnTo>
                <a:lnTo>
                  <a:pt x="20187" y="339881"/>
                </a:lnTo>
                <a:lnTo>
                  <a:pt x="59055" y="354456"/>
                </a:lnTo>
                <a:lnTo>
                  <a:pt x="1218191" y="353849"/>
                </a:lnTo>
                <a:lnTo>
                  <a:pt x="1254255" y="334235"/>
                </a:lnTo>
                <a:lnTo>
                  <a:pt x="1268856" y="295401"/>
                </a:lnTo>
                <a:lnTo>
                  <a:pt x="1268246" y="50541"/>
                </a:lnTo>
                <a:lnTo>
                  <a:pt x="1248563" y="14546"/>
                </a:lnTo>
                <a:lnTo>
                  <a:pt x="1209675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106548" y="4005071"/>
            <a:ext cx="1269365" cy="354965"/>
          </a:xfrm>
          <a:custGeom>
            <a:avLst/>
            <a:gdLst/>
            <a:ahLst/>
            <a:cxnLst/>
            <a:rect l="l" t="t" r="r" b="b"/>
            <a:pathLst>
              <a:path w="1269364" h="354964">
                <a:moveTo>
                  <a:pt x="0" y="59054"/>
                </a:moveTo>
                <a:lnTo>
                  <a:pt x="14575" y="20187"/>
                </a:lnTo>
                <a:lnTo>
                  <a:pt x="50633" y="594"/>
                </a:lnTo>
                <a:lnTo>
                  <a:pt x="1209675" y="0"/>
                </a:lnTo>
                <a:lnTo>
                  <a:pt x="1224055" y="1757"/>
                </a:lnTo>
                <a:lnTo>
                  <a:pt x="1257831" y="24727"/>
                </a:lnTo>
                <a:lnTo>
                  <a:pt x="1268856" y="295401"/>
                </a:lnTo>
                <a:lnTo>
                  <a:pt x="1267091" y="309774"/>
                </a:lnTo>
                <a:lnTo>
                  <a:pt x="1244045" y="343475"/>
                </a:lnTo>
                <a:lnTo>
                  <a:pt x="59055" y="354456"/>
                </a:lnTo>
                <a:lnTo>
                  <a:pt x="44667" y="352695"/>
                </a:lnTo>
                <a:lnTo>
                  <a:pt x="10947" y="329680"/>
                </a:lnTo>
                <a:lnTo>
                  <a:pt x="0" y="59054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 txBox="1"/>
          <p:nvPr/>
        </p:nvSpPr>
        <p:spPr>
          <a:xfrm>
            <a:off x="2371089" y="4064344"/>
            <a:ext cx="820419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 smtClean="0">
                <a:solidFill>
                  <a:srgbClr val="FFFFFF"/>
                </a:solidFill>
                <a:latin typeface="Arial"/>
                <a:cs typeface="Arial"/>
              </a:rPr>
              <a:t>Deputy</a:t>
            </a:r>
            <a:r>
              <a:rPr sz="900" spc="-1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Dire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tor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76" name="object 76"/>
          <p:cNvSpPr/>
          <p:nvPr/>
        </p:nvSpPr>
        <p:spPr>
          <a:xfrm>
            <a:off x="2704338" y="4646803"/>
            <a:ext cx="817244" cy="589280"/>
          </a:xfrm>
          <a:custGeom>
            <a:avLst/>
            <a:gdLst/>
            <a:ahLst/>
            <a:cxnLst/>
            <a:rect l="l" t="t" r="r" b="b"/>
            <a:pathLst>
              <a:path w="817245" h="589279">
                <a:moveTo>
                  <a:pt x="718820" y="0"/>
                </a:moveTo>
                <a:lnTo>
                  <a:pt x="84548" y="937"/>
                </a:lnTo>
                <a:lnTo>
                  <a:pt x="45215" y="15487"/>
                </a:lnTo>
                <a:lnTo>
                  <a:pt x="16000" y="44423"/>
                </a:lnTo>
                <a:lnTo>
                  <a:pt x="1077" y="83573"/>
                </a:lnTo>
                <a:lnTo>
                  <a:pt x="0" y="98171"/>
                </a:lnTo>
                <a:lnTo>
                  <a:pt x="937" y="504223"/>
                </a:lnTo>
                <a:lnTo>
                  <a:pt x="15487" y="543556"/>
                </a:lnTo>
                <a:lnTo>
                  <a:pt x="44423" y="572771"/>
                </a:lnTo>
                <a:lnTo>
                  <a:pt x="83573" y="587694"/>
                </a:lnTo>
                <a:lnTo>
                  <a:pt x="98170" y="588772"/>
                </a:lnTo>
                <a:lnTo>
                  <a:pt x="732442" y="587834"/>
                </a:lnTo>
                <a:lnTo>
                  <a:pt x="771775" y="573284"/>
                </a:lnTo>
                <a:lnTo>
                  <a:pt x="800990" y="544348"/>
                </a:lnTo>
                <a:lnTo>
                  <a:pt x="815913" y="505198"/>
                </a:lnTo>
                <a:lnTo>
                  <a:pt x="816990" y="490601"/>
                </a:lnTo>
                <a:lnTo>
                  <a:pt x="816053" y="84548"/>
                </a:lnTo>
                <a:lnTo>
                  <a:pt x="801503" y="45215"/>
                </a:lnTo>
                <a:lnTo>
                  <a:pt x="772567" y="16000"/>
                </a:lnTo>
                <a:lnTo>
                  <a:pt x="733417" y="1077"/>
                </a:lnTo>
                <a:lnTo>
                  <a:pt x="718820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704338" y="4646803"/>
            <a:ext cx="817244" cy="589280"/>
          </a:xfrm>
          <a:custGeom>
            <a:avLst/>
            <a:gdLst/>
            <a:ahLst/>
            <a:cxnLst/>
            <a:rect l="l" t="t" r="r" b="b"/>
            <a:pathLst>
              <a:path w="817245" h="589279">
                <a:moveTo>
                  <a:pt x="0" y="98171"/>
                </a:moveTo>
                <a:lnTo>
                  <a:pt x="9232" y="56545"/>
                </a:lnTo>
                <a:lnTo>
                  <a:pt x="34146" y="23740"/>
                </a:lnTo>
                <a:lnTo>
                  <a:pt x="70570" y="3931"/>
                </a:lnTo>
                <a:lnTo>
                  <a:pt x="718820" y="0"/>
                </a:lnTo>
                <a:lnTo>
                  <a:pt x="733417" y="1077"/>
                </a:lnTo>
                <a:lnTo>
                  <a:pt x="772567" y="16000"/>
                </a:lnTo>
                <a:lnTo>
                  <a:pt x="801503" y="45215"/>
                </a:lnTo>
                <a:lnTo>
                  <a:pt x="816053" y="84548"/>
                </a:lnTo>
                <a:lnTo>
                  <a:pt x="816990" y="490601"/>
                </a:lnTo>
                <a:lnTo>
                  <a:pt x="815913" y="505198"/>
                </a:lnTo>
                <a:lnTo>
                  <a:pt x="800990" y="544348"/>
                </a:lnTo>
                <a:lnTo>
                  <a:pt x="771775" y="573284"/>
                </a:lnTo>
                <a:lnTo>
                  <a:pt x="732442" y="587834"/>
                </a:lnTo>
                <a:lnTo>
                  <a:pt x="98170" y="588772"/>
                </a:lnTo>
                <a:lnTo>
                  <a:pt x="83573" y="587694"/>
                </a:lnTo>
                <a:lnTo>
                  <a:pt x="44423" y="572771"/>
                </a:lnTo>
                <a:lnTo>
                  <a:pt x="15487" y="543556"/>
                </a:lnTo>
                <a:lnTo>
                  <a:pt x="937" y="504223"/>
                </a:lnTo>
                <a:lnTo>
                  <a:pt x="0" y="98171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 txBox="1"/>
          <p:nvPr/>
        </p:nvSpPr>
        <p:spPr>
          <a:xfrm>
            <a:off x="2910585" y="4680294"/>
            <a:ext cx="425450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7620" algn="just">
              <a:lnSpc>
                <a:spcPct val="100000"/>
              </a:lnSpc>
            </a:pP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Genera</a:t>
            </a:r>
            <a:r>
              <a:rPr sz="800" dirty="0" smtClean="0">
                <a:solidFill>
                  <a:srgbClr val="FFFFFF"/>
                </a:solidFill>
                <a:latin typeface="Arial"/>
                <a:cs typeface="Arial"/>
              </a:rPr>
              <a:t>l 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anage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79" name="object 79"/>
          <p:cNvSpPr/>
          <p:nvPr/>
        </p:nvSpPr>
        <p:spPr>
          <a:xfrm>
            <a:off x="515251" y="4646803"/>
            <a:ext cx="864235" cy="589280"/>
          </a:xfrm>
          <a:custGeom>
            <a:avLst/>
            <a:gdLst/>
            <a:ahLst/>
            <a:cxnLst/>
            <a:rect l="l" t="t" r="r" b="b"/>
            <a:pathLst>
              <a:path w="864235" h="589279">
                <a:moveTo>
                  <a:pt x="765924" y="0"/>
                </a:moveTo>
                <a:lnTo>
                  <a:pt x="84544" y="933"/>
                </a:lnTo>
                <a:lnTo>
                  <a:pt x="45215" y="15477"/>
                </a:lnTo>
                <a:lnTo>
                  <a:pt x="16001" y="44414"/>
                </a:lnTo>
                <a:lnTo>
                  <a:pt x="1077" y="83570"/>
                </a:lnTo>
                <a:lnTo>
                  <a:pt x="0" y="98171"/>
                </a:lnTo>
                <a:lnTo>
                  <a:pt x="932" y="504196"/>
                </a:lnTo>
                <a:lnTo>
                  <a:pt x="15472" y="543540"/>
                </a:lnTo>
                <a:lnTo>
                  <a:pt x="44399" y="572765"/>
                </a:lnTo>
                <a:lnTo>
                  <a:pt x="83538" y="587694"/>
                </a:lnTo>
                <a:lnTo>
                  <a:pt x="98132" y="588772"/>
                </a:lnTo>
                <a:lnTo>
                  <a:pt x="779547" y="587834"/>
                </a:lnTo>
                <a:lnTo>
                  <a:pt x="818879" y="573284"/>
                </a:lnTo>
                <a:lnTo>
                  <a:pt x="848094" y="544348"/>
                </a:lnTo>
                <a:lnTo>
                  <a:pt x="863017" y="505198"/>
                </a:lnTo>
                <a:lnTo>
                  <a:pt x="864095" y="490601"/>
                </a:lnTo>
                <a:lnTo>
                  <a:pt x="863158" y="84548"/>
                </a:lnTo>
                <a:lnTo>
                  <a:pt x="848607" y="45215"/>
                </a:lnTo>
                <a:lnTo>
                  <a:pt x="819671" y="16000"/>
                </a:lnTo>
                <a:lnTo>
                  <a:pt x="780522" y="1077"/>
                </a:lnTo>
                <a:lnTo>
                  <a:pt x="765924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515251" y="4646803"/>
            <a:ext cx="864235" cy="589280"/>
          </a:xfrm>
          <a:custGeom>
            <a:avLst/>
            <a:gdLst/>
            <a:ahLst/>
            <a:cxnLst/>
            <a:rect l="l" t="t" r="r" b="b"/>
            <a:pathLst>
              <a:path w="864235" h="589279">
                <a:moveTo>
                  <a:pt x="0" y="98171"/>
                </a:moveTo>
                <a:lnTo>
                  <a:pt x="9232" y="56537"/>
                </a:lnTo>
                <a:lnTo>
                  <a:pt x="34147" y="23730"/>
                </a:lnTo>
                <a:lnTo>
                  <a:pt x="70568" y="3924"/>
                </a:lnTo>
                <a:lnTo>
                  <a:pt x="765924" y="0"/>
                </a:lnTo>
                <a:lnTo>
                  <a:pt x="780522" y="1077"/>
                </a:lnTo>
                <a:lnTo>
                  <a:pt x="819671" y="16000"/>
                </a:lnTo>
                <a:lnTo>
                  <a:pt x="848607" y="45215"/>
                </a:lnTo>
                <a:lnTo>
                  <a:pt x="863158" y="84548"/>
                </a:lnTo>
                <a:lnTo>
                  <a:pt x="864095" y="490601"/>
                </a:lnTo>
                <a:lnTo>
                  <a:pt x="863017" y="505198"/>
                </a:lnTo>
                <a:lnTo>
                  <a:pt x="848094" y="544348"/>
                </a:lnTo>
                <a:lnTo>
                  <a:pt x="818879" y="573284"/>
                </a:lnTo>
                <a:lnTo>
                  <a:pt x="779547" y="587834"/>
                </a:lnTo>
                <a:lnTo>
                  <a:pt x="98132" y="588772"/>
                </a:lnTo>
                <a:lnTo>
                  <a:pt x="83538" y="587694"/>
                </a:lnTo>
                <a:lnTo>
                  <a:pt x="44399" y="572765"/>
                </a:lnTo>
                <a:lnTo>
                  <a:pt x="15472" y="543540"/>
                </a:lnTo>
                <a:lnTo>
                  <a:pt x="932" y="504196"/>
                </a:lnTo>
                <a:lnTo>
                  <a:pt x="0" y="98171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 txBox="1"/>
          <p:nvPr/>
        </p:nvSpPr>
        <p:spPr>
          <a:xfrm>
            <a:off x="676148" y="4693756"/>
            <a:ext cx="425450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1905" algn="ctr">
              <a:lnSpc>
                <a:spcPct val="100000"/>
              </a:lnSpc>
            </a:pPr>
            <a:r>
              <a:rPr sz="800" dirty="0" smtClean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enera</a:t>
            </a:r>
            <a:r>
              <a:rPr sz="800" dirty="0" smtClean="0">
                <a:solidFill>
                  <a:srgbClr val="FFFFFF"/>
                </a:solidFill>
                <a:latin typeface="Arial"/>
                <a:cs typeface="Arial"/>
              </a:rPr>
              <a:t>l 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anage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82" name="object 82"/>
          <p:cNvSpPr/>
          <p:nvPr/>
        </p:nvSpPr>
        <p:spPr>
          <a:xfrm>
            <a:off x="4355972" y="4526026"/>
            <a:ext cx="0" cy="127635"/>
          </a:xfrm>
          <a:custGeom>
            <a:avLst/>
            <a:gdLst/>
            <a:ahLst/>
            <a:cxnLst/>
            <a:rect l="l" t="t" r="r" b="b"/>
            <a:pathLst>
              <a:path h="127635">
                <a:moveTo>
                  <a:pt x="0" y="0"/>
                </a:moveTo>
                <a:lnTo>
                  <a:pt x="0" y="127126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800346" y="4359528"/>
            <a:ext cx="0" cy="149860"/>
          </a:xfrm>
          <a:custGeom>
            <a:avLst/>
            <a:gdLst/>
            <a:ahLst/>
            <a:cxnLst/>
            <a:rect l="l" t="t" r="r" b="b"/>
            <a:pathLst>
              <a:path h="149860">
                <a:moveTo>
                  <a:pt x="0" y="0"/>
                </a:moveTo>
                <a:lnTo>
                  <a:pt x="0" y="149606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4166108" y="3933063"/>
            <a:ext cx="1288415" cy="375285"/>
          </a:xfrm>
          <a:custGeom>
            <a:avLst/>
            <a:gdLst/>
            <a:ahLst/>
            <a:cxnLst/>
            <a:rect l="l" t="t" r="r" b="b"/>
            <a:pathLst>
              <a:path w="1288414" h="375285">
                <a:moveTo>
                  <a:pt x="1225550" y="0"/>
                </a:moveTo>
                <a:lnTo>
                  <a:pt x="48647" y="1533"/>
                </a:lnTo>
                <a:lnTo>
                  <a:pt x="13872" y="23194"/>
                </a:lnTo>
                <a:lnTo>
                  <a:pt x="0" y="62484"/>
                </a:lnTo>
                <a:lnTo>
                  <a:pt x="1533" y="326217"/>
                </a:lnTo>
                <a:lnTo>
                  <a:pt x="23194" y="360991"/>
                </a:lnTo>
                <a:lnTo>
                  <a:pt x="62483" y="374904"/>
                </a:lnTo>
                <a:lnTo>
                  <a:pt x="1239347" y="373364"/>
                </a:lnTo>
                <a:lnTo>
                  <a:pt x="1274121" y="351655"/>
                </a:lnTo>
                <a:lnTo>
                  <a:pt x="1288033" y="312419"/>
                </a:lnTo>
                <a:lnTo>
                  <a:pt x="1286494" y="48647"/>
                </a:lnTo>
                <a:lnTo>
                  <a:pt x="1264785" y="13872"/>
                </a:lnTo>
                <a:lnTo>
                  <a:pt x="1225550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4166108" y="3933063"/>
            <a:ext cx="1288415" cy="375285"/>
          </a:xfrm>
          <a:custGeom>
            <a:avLst/>
            <a:gdLst/>
            <a:ahLst/>
            <a:cxnLst/>
            <a:rect l="l" t="t" r="r" b="b"/>
            <a:pathLst>
              <a:path w="1288414" h="375285">
                <a:moveTo>
                  <a:pt x="0" y="62484"/>
                </a:moveTo>
                <a:lnTo>
                  <a:pt x="13872" y="23194"/>
                </a:lnTo>
                <a:lnTo>
                  <a:pt x="48647" y="1533"/>
                </a:lnTo>
                <a:lnTo>
                  <a:pt x="1225550" y="0"/>
                </a:lnTo>
                <a:lnTo>
                  <a:pt x="1239931" y="1668"/>
                </a:lnTo>
                <a:lnTo>
                  <a:pt x="1274485" y="23648"/>
                </a:lnTo>
                <a:lnTo>
                  <a:pt x="1288033" y="312419"/>
                </a:lnTo>
                <a:lnTo>
                  <a:pt x="1286359" y="326801"/>
                </a:lnTo>
                <a:lnTo>
                  <a:pt x="1264332" y="361355"/>
                </a:lnTo>
                <a:lnTo>
                  <a:pt x="62483" y="374904"/>
                </a:lnTo>
                <a:lnTo>
                  <a:pt x="48062" y="373229"/>
                </a:lnTo>
                <a:lnTo>
                  <a:pt x="13509" y="351202"/>
                </a:lnTo>
                <a:lnTo>
                  <a:pt x="0" y="62484"/>
                </a:lnTo>
                <a:close/>
              </a:path>
            </a:pathLst>
          </a:custGeom>
          <a:ln w="25399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 txBox="1"/>
          <p:nvPr/>
        </p:nvSpPr>
        <p:spPr>
          <a:xfrm>
            <a:off x="4400550" y="3991193"/>
            <a:ext cx="820419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dirty="0" smtClean="0">
                <a:solidFill>
                  <a:srgbClr val="FFFFFF"/>
                </a:solidFill>
                <a:latin typeface="Arial"/>
                <a:cs typeface="Arial"/>
              </a:rPr>
              <a:t>Deputy</a:t>
            </a:r>
            <a:r>
              <a:rPr sz="900" spc="-1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Dire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tor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87" name="object 87"/>
          <p:cNvSpPr/>
          <p:nvPr/>
        </p:nvSpPr>
        <p:spPr>
          <a:xfrm>
            <a:off x="4355972" y="4514215"/>
            <a:ext cx="936625" cy="4445"/>
          </a:xfrm>
          <a:custGeom>
            <a:avLst/>
            <a:gdLst/>
            <a:ahLst/>
            <a:cxnLst/>
            <a:rect l="l" t="t" r="r" b="b"/>
            <a:pathLst>
              <a:path w="936625" h="4445">
                <a:moveTo>
                  <a:pt x="0" y="4191"/>
                </a:moveTo>
                <a:lnTo>
                  <a:pt x="936116" y="0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4860035" y="4653153"/>
            <a:ext cx="936625" cy="601345"/>
          </a:xfrm>
          <a:custGeom>
            <a:avLst/>
            <a:gdLst/>
            <a:ahLst/>
            <a:cxnLst/>
            <a:rect l="l" t="t" r="r" b="b"/>
            <a:pathLst>
              <a:path w="936625" h="601345">
                <a:moveTo>
                  <a:pt x="835913" y="0"/>
                </a:moveTo>
                <a:lnTo>
                  <a:pt x="97855" y="26"/>
                </a:lnTo>
                <a:lnTo>
                  <a:pt x="56497" y="9996"/>
                </a:lnTo>
                <a:lnTo>
                  <a:pt x="23920" y="35201"/>
                </a:lnTo>
                <a:lnTo>
                  <a:pt x="4123" y="71641"/>
                </a:lnTo>
                <a:lnTo>
                  <a:pt x="0" y="100203"/>
                </a:lnTo>
                <a:lnTo>
                  <a:pt x="26" y="503489"/>
                </a:lnTo>
                <a:lnTo>
                  <a:pt x="9996" y="544847"/>
                </a:lnTo>
                <a:lnTo>
                  <a:pt x="35201" y="577424"/>
                </a:lnTo>
                <a:lnTo>
                  <a:pt x="71641" y="597221"/>
                </a:lnTo>
                <a:lnTo>
                  <a:pt x="100202" y="601345"/>
                </a:lnTo>
                <a:lnTo>
                  <a:pt x="838256" y="601318"/>
                </a:lnTo>
                <a:lnTo>
                  <a:pt x="879564" y="591348"/>
                </a:lnTo>
                <a:lnTo>
                  <a:pt x="912154" y="566143"/>
                </a:lnTo>
                <a:lnTo>
                  <a:pt x="931983" y="529703"/>
                </a:lnTo>
                <a:lnTo>
                  <a:pt x="936116" y="501142"/>
                </a:lnTo>
                <a:lnTo>
                  <a:pt x="936090" y="97855"/>
                </a:lnTo>
                <a:lnTo>
                  <a:pt x="926098" y="56497"/>
                </a:lnTo>
                <a:lnTo>
                  <a:pt x="900863" y="23920"/>
                </a:lnTo>
                <a:lnTo>
                  <a:pt x="864429" y="4123"/>
                </a:lnTo>
                <a:lnTo>
                  <a:pt x="835913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4860035" y="4653153"/>
            <a:ext cx="936625" cy="601345"/>
          </a:xfrm>
          <a:custGeom>
            <a:avLst/>
            <a:gdLst/>
            <a:ahLst/>
            <a:cxnLst/>
            <a:rect l="l" t="t" r="r" b="b"/>
            <a:pathLst>
              <a:path w="936625" h="601345">
                <a:moveTo>
                  <a:pt x="0" y="100203"/>
                </a:moveTo>
                <a:lnTo>
                  <a:pt x="9055" y="58493"/>
                </a:lnTo>
                <a:lnTo>
                  <a:pt x="33556" y="25353"/>
                </a:lnTo>
                <a:lnTo>
                  <a:pt x="69504" y="4783"/>
                </a:lnTo>
                <a:lnTo>
                  <a:pt x="835913" y="0"/>
                </a:lnTo>
                <a:lnTo>
                  <a:pt x="850494" y="1055"/>
                </a:lnTo>
                <a:lnTo>
                  <a:pt x="889763" y="15703"/>
                </a:lnTo>
                <a:lnTo>
                  <a:pt x="919181" y="44465"/>
                </a:lnTo>
                <a:lnTo>
                  <a:pt x="934702" y="83340"/>
                </a:lnTo>
                <a:lnTo>
                  <a:pt x="936116" y="501142"/>
                </a:lnTo>
                <a:lnTo>
                  <a:pt x="935058" y="515750"/>
                </a:lnTo>
                <a:lnTo>
                  <a:pt x="920381" y="555048"/>
                </a:lnTo>
                <a:lnTo>
                  <a:pt x="891596" y="584442"/>
                </a:lnTo>
                <a:lnTo>
                  <a:pt x="852745" y="599934"/>
                </a:lnTo>
                <a:lnTo>
                  <a:pt x="100202" y="601345"/>
                </a:lnTo>
                <a:lnTo>
                  <a:pt x="85594" y="600289"/>
                </a:lnTo>
                <a:lnTo>
                  <a:pt x="46296" y="585641"/>
                </a:lnTo>
                <a:lnTo>
                  <a:pt x="16902" y="556879"/>
                </a:lnTo>
                <a:lnTo>
                  <a:pt x="1410" y="518004"/>
                </a:lnTo>
                <a:lnTo>
                  <a:pt x="0" y="100203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 txBox="1"/>
          <p:nvPr/>
        </p:nvSpPr>
        <p:spPr>
          <a:xfrm>
            <a:off x="4940046" y="4702907"/>
            <a:ext cx="777240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Lead</a:t>
            </a:r>
            <a:endParaRPr sz="8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Th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rap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800" spc="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91" name="object 91"/>
          <p:cNvSpPr/>
          <p:nvPr/>
        </p:nvSpPr>
        <p:spPr>
          <a:xfrm>
            <a:off x="3995928" y="4653153"/>
            <a:ext cx="810260" cy="576580"/>
          </a:xfrm>
          <a:custGeom>
            <a:avLst/>
            <a:gdLst/>
            <a:ahLst/>
            <a:cxnLst/>
            <a:rect l="l" t="t" r="r" b="b"/>
            <a:pathLst>
              <a:path w="810260" h="576579">
                <a:moveTo>
                  <a:pt x="714121" y="0"/>
                </a:moveTo>
                <a:lnTo>
                  <a:pt x="85870" y="529"/>
                </a:lnTo>
                <a:lnTo>
                  <a:pt x="46063" y="14003"/>
                </a:lnTo>
                <a:lnTo>
                  <a:pt x="16343" y="42411"/>
                </a:lnTo>
                <a:lnTo>
                  <a:pt x="1102" y="81409"/>
                </a:lnTo>
                <a:lnTo>
                  <a:pt x="0" y="96012"/>
                </a:lnTo>
                <a:lnTo>
                  <a:pt x="531" y="490201"/>
                </a:lnTo>
                <a:lnTo>
                  <a:pt x="14033" y="530008"/>
                </a:lnTo>
                <a:lnTo>
                  <a:pt x="42466" y="559728"/>
                </a:lnTo>
                <a:lnTo>
                  <a:pt x="81438" y="574969"/>
                </a:lnTo>
                <a:lnTo>
                  <a:pt x="96012" y="576072"/>
                </a:lnTo>
                <a:lnTo>
                  <a:pt x="724262" y="575540"/>
                </a:lnTo>
                <a:lnTo>
                  <a:pt x="764069" y="562038"/>
                </a:lnTo>
                <a:lnTo>
                  <a:pt x="793789" y="533605"/>
                </a:lnTo>
                <a:lnTo>
                  <a:pt x="809030" y="494633"/>
                </a:lnTo>
                <a:lnTo>
                  <a:pt x="810133" y="480060"/>
                </a:lnTo>
                <a:lnTo>
                  <a:pt x="809601" y="85848"/>
                </a:lnTo>
                <a:lnTo>
                  <a:pt x="796099" y="46007"/>
                </a:lnTo>
                <a:lnTo>
                  <a:pt x="767666" y="16309"/>
                </a:lnTo>
                <a:lnTo>
                  <a:pt x="728694" y="1099"/>
                </a:lnTo>
                <a:lnTo>
                  <a:pt x="714121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3995928" y="4653153"/>
            <a:ext cx="810260" cy="576580"/>
          </a:xfrm>
          <a:custGeom>
            <a:avLst/>
            <a:gdLst/>
            <a:ahLst/>
            <a:cxnLst/>
            <a:rect l="l" t="t" r="r" b="b"/>
            <a:pathLst>
              <a:path w="810260" h="576579">
                <a:moveTo>
                  <a:pt x="0" y="96012"/>
                </a:moveTo>
                <a:lnTo>
                  <a:pt x="9437" y="54448"/>
                </a:lnTo>
                <a:lnTo>
                  <a:pt x="34818" y="22027"/>
                </a:lnTo>
                <a:lnTo>
                  <a:pt x="71751" y="3093"/>
                </a:lnTo>
                <a:lnTo>
                  <a:pt x="714121" y="0"/>
                </a:lnTo>
                <a:lnTo>
                  <a:pt x="728694" y="1099"/>
                </a:lnTo>
                <a:lnTo>
                  <a:pt x="767666" y="16309"/>
                </a:lnTo>
                <a:lnTo>
                  <a:pt x="796099" y="46007"/>
                </a:lnTo>
                <a:lnTo>
                  <a:pt x="809601" y="85848"/>
                </a:lnTo>
                <a:lnTo>
                  <a:pt x="810133" y="480060"/>
                </a:lnTo>
                <a:lnTo>
                  <a:pt x="809030" y="494633"/>
                </a:lnTo>
                <a:lnTo>
                  <a:pt x="793789" y="533605"/>
                </a:lnTo>
                <a:lnTo>
                  <a:pt x="764069" y="562038"/>
                </a:lnTo>
                <a:lnTo>
                  <a:pt x="724262" y="575540"/>
                </a:lnTo>
                <a:lnTo>
                  <a:pt x="96012" y="576072"/>
                </a:lnTo>
                <a:lnTo>
                  <a:pt x="81438" y="574969"/>
                </a:lnTo>
                <a:lnTo>
                  <a:pt x="42466" y="559728"/>
                </a:lnTo>
                <a:lnTo>
                  <a:pt x="14033" y="530008"/>
                </a:lnTo>
                <a:lnTo>
                  <a:pt x="531" y="490201"/>
                </a:lnTo>
                <a:lnTo>
                  <a:pt x="0" y="96012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 txBox="1"/>
          <p:nvPr/>
        </p:nvSpPr>
        <p:spPr>
          <a:xfrm>
            <a:off x="4182871" y="4711155"/>
            <a:ext cx="440690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Lead 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Nur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se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94" name="object 94"/>
          <p:cNvSpPr/>
          <p:nvPr/>
        </p:nvSpPr>
        <p:spPr>
          <a:xfrm>
            <a:off x="6228207" y="4509134"/>
            <a:ext cx="0" cy="127000"/>
          </a:xfrm>
          <a:custGeom>
            <a:avLst/>
            <a:gdLst/>
            <a:ahLst/>
            <a:cxnLst/>
            <a:rect l="l" t="t" r="r" b="b"/>
            <a:pathLst>
              <a:path h="127000">
                <a:moveTo>
                  <a:pt x="0" y="127000"/>
                </a:moveTo>
                <a:lnTo>
                  <a:pt x="0" y="0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7812405" y="4509134"/>
            <a:ext cx="0" cy="127000"/>
          </a:xfrm>
          <a:custGeom>
            <a:avLst/>
            <a:gdLst/>
            <a:ahLst/>
            <a:cxnLst/>
            <a:rect l="l" t="t" r="r" b="b"/>
            <a:pathLst>
              <a:path h="127000">
                <a:moveTo>
                  <a:pt x="0" y="0"/>
                </a:moveTo>
                <a:lnTo>
                  <a:pt x="0" y="127000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7092315" y="4509134"/>
            <a:ext cx="0" cy="127000"/>
          </a:xfrm>
          <a:custGeom>
            <a:avLst/>
            <a:gdLst/>
            <a:ahLst/>
            <a:cxnLst/>
            <a:rect l="l" t="t" r="r" b="b"/>
            <a:pathLst>
              <a:path h="127000">
                <a:moveTo>
                  <a:pt x="0" y="127000"/>
                </a:moveTo>
                <a:lnTo>
                  <a:pt x="0" y="0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6228207" y="4504944"/>
            <a:ext cx="2654300" cy="0"/>
          </a:xfrm>
          <a:custGeom>
            <a:avLst/>
            <a:gdLst/>
            <a:ahLst/>
            <a:cxnLst/>
            <a:rect l="l" t="t" r="r" b="b"/>
            <a:pathLst>
              <a:path w="2654300">
                <a:moveTo>
                  <a:pt x="0" y="0"/>
                </a:moveTo>
                <a:lnTo>
                  <a:pt x="2653791" y="0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8892540" y="4513326"/>
            <a:ext cx="0" cy="152400"/>
          </a:xfrm>
          <a:custGeom>
            <a:avLst/>
            <a:gdLst/>
            <a:ahLst/>
            <a:cxnLst/>
            <a:rect l="l" t="t" r="r" b="b"/>
            <a:pathLst>
              <a:path h="152400">
                <a:moveTo>
                  <a:pt x="0" y="0"/>
                </a:moveTo>
                <a:lnTo>
                  <a:pt x="0" y="152400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7244460" y="3933063"/>
            <a:ext cx="1288415" cy="375285"/>
          </a:xfrm>
          <a:custGeom>
            <a:avLst/>
            <a:gdLst/>
            <a:ahLst/>
            <a:cxnLst/>
            <a:rect l="l" t="t" r="r" b="b"/>
            <a:pathLst>
              <a:path w="1288415" h="375285">
                <a:moveTo>
                  <a:pt x="1225550" y="0"/>
                </a:moveTo>
                <a:lnTo>
                  <a:pt x="48647" y="1533"/>
                </a:lnTo>
                <a:lnTo>
                  <a:pt x="13872" y="23194"/>
                </a:lnTo>
                <a:lnTo>
                  <a:pt x="0" y="62484"/>
                </a:lnTo>
                <a:lnTo>
                  <a:pt x="1533" y="326217"/>
                </a:lnTo>
                <a:lnTo>
                  <a:pt x="23194" y="360991"/>
                </a:lnTo>
                <a:lnTo>
                  <a:pt x="62484" y="374904"/>
                </a:lnTo>
                <a:lnTo>
                  <a:pt x="1239347" y="373364"/>
                </a:lnTo>
                <a:lnTo>
                  <a:pt x="1274121" y="351655"/>
                </a:lnTo>
                <a:lnTo>
                  <a:pt x="1288034" y="312419"/>
                </a:lnTo>
                <a:lnTo>
                  <a:pt x="1286494" y="48647"/>
                </a:lnTo>
                <a:lnTo>
                  <a:pt x="1264785" y="13872"/>
                </a:lnTo>
                <a:lnTo>
                  <a:pt x="122555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7244460" y="3933063"/>
            <a:ext cx="1288415" cy="375285"/>
          </a:xfrm>
          <a:custGeom>
            <a:avLst/>
            <a:gdLst/>
            <a:ahLst/>
            <a:cxnLst/>
            <a:rect l="l" t="t" r="r" b="b"/>
            <a:pathLst>
              <a:path w="1288415" h="375285">
                <a:moveTo>
                  <a:pt x="0" y="62484"/>
                </a:moveTo>
                <a:lnTo>
                  <a:pt x="13872" y="23194"/>
                </a:lnTo>
                <a:lnTo>
                  <a:pt x="48647" y="1533"/>
                </a:lnTo>
                <a:lnTo>
                  <a:pt x="1225550" y="0"/>
                </a:lnTo>
                <a:lnTo>
                  <a:pt x="1239931" y="1668"/>
                </a:lnTo>
                <a:lnTo>
                  <a:pt x="1274485" y="23648"/>
                </a:lnTo>
                <a:lnTo>
                  <a:pt x="1288034" y="312419"/>
                </a:lnTo>
                <a:lnTo>
                  <a:pt x="1286359" y="326801"/>
                </a:lnTo>
                <a:lnTo>
                  <a:pt x="1264332" y="361355"/>
                </a:lnTo>
                <a:lnTo>
                  <a:pt x="62484" y="374904"/>
                </a:lnTo>
                <a:lnTo>
                  <a:pt x="48062" y="373229"/>
                </a:lnTo>
                <a:lnTo>
                  <a:pt x="13509" y="351202"/>
                </a:lnTo>
                <a:lnTo>
                  <a:pt x="0" y="62484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 txBox="1"/>
          <p:nvPr/>
        </p:nvSpPr>
        <p:spPr>
          <a:xfrm>
            <a:off x="7443596" y="3991193"/>
            <a:ext cx="820419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 smtClean="0">
                <a:solidFill>
                  <a:srgbClr val="FFFFFF"/>
                </a:solidFill>
                <a:latin typeface="Arial"/>
                <a:cs typeface="Arial"/>
              </a:rPr>
              <a:t>Deputy</a:t>
            </a:r>
            <a:r>
              <a:rPr sz="900" spc="-1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Dire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tor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102" name="object 102"/>
          <p:cNvSpPr/>
          <p:nvPr/>
        </p:nvSpPr>
        <p:spPr>
          <a:xfrm>
            <a:off x="5868161" y="4653153"/>
            <a:ext cx="775970" cy="576580"/>
          </a:xfrm>
          <a:custGeom>
            <a:avLst/>
            <a:gdLst/>
            <a:ahLst/>
            <a:cxnLst/>
            <a:rect l="l" t="t" r="r" b="b"/>
            <a:pathLst>
              <a:path w="775970" h="576579">
                <a:moveTo>
                  <a:pt x="679577" y="0"/>
                </a:moveTo>
                <a:lnTo>
                  <a:pt x="85848" y="529"/>
                </a:lnTo>
                <a:lnTo>
                  <a:pt x="46007" y="14003"/>
                </a:lnTo>
                <a:lnTo>
                  <a:pt x="16309" y="42411"/>
                </a:lnTo>
                <a:lnTo>
                  <a:pt x="1099" y="81409"/>
                </a:lnTo>
                <a:lnTo>
                  <a:pt x="0" y="96012"/>
                </a:lnTo>
                <a:lnTo>
                  <a:pt x="529" y="490201"/>
                </a:lnTo>
                <a:lnTo>
                  <a:pt x="14003" y="530008"/>
                </a:lnTo>
                <a:lnTo>
                  <a:pt x="42411" y="559728"/>
                </a:lnTo>
                <a:lnTo>
                  <a:pt x="81409" y="574969"/>
                </a:lnTo>
                <a:lnTo>
                  <a:pt x="96012" y="576072"/>
                </a:lnTo>
                <a:lnTo>
                  <a:pt x="689740" y="575540"/>
                </a:lnTo>
                <a:lnTo>
                  <a:pt x="729581" y="562038"/>
                </a:lnTo>
                <a:lnTo>
                  <a:pt x="759279" y="533605"/>
                </a:lnTo>
                <a:lnTo>
                  <a:pt x="774489" y="494633"/>
                </a:lnTo>
                <a:lnTo>
                  <a:pt x="775588" y="480060"/>
                </a:lnTo>
                <a:lnTo>
                  <a:pt x="775059" y="85848"/>
                </a:lnTo>
                <a:lnTo>
                  <a:pt x="761585" y="46007"/>
                </a:lnTo>
                <a:lnTo>
                  <a:pt x="733177" y="16309"/>
                </a:lnTo>
                <a:lnTo>
                  <a:pt x="694179" y="1099"/>
                </a:lnTo>
                <a:lnTo>
                  <a:pt x="679577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5868161" y="4653153"/>
            <a:ext cx="775970" cy="576580"/>
          </a:xfrm>
          <a:custGeom>
            <a:avLst/>
            <a:gdLst/>
            <a:ahLst/>
            <a:cxnLst/>
            <a:rect l="l" t="t" r="r" b="b"/>
            <a:pathLst>
              <a:path w="775970" h="576579">
                <a:moveTo>
                  <a:pt x="0" y="96012"/>
                </a:moveTo>
                <a:lnTo>
                  <a:pt x="9415" y="54448"/>
                </a:lnTo>
                <a:lnTo>
                  <a:pt x="34766" y="22027"/>
                </a:lnTo>
                <a:lnTo>
                  <a:pt x="71709" y="3093"/>
                </a:lnTo>
                <a:lnTo>
                  <a:pt x="679577" y="0"/>
                </a:lnTo>
                <a:lnTo>
                  <a:pt x="694179" y="1099"/>
                </a:lnTo>
                <a:lnTo>
                  <a:pt x="733177" y="16309"/>
                </a:lnTo>
                <a:lnTo>
                  <a:pt x="761585" y="46007"/>
                </a:lnTo>
                <a:lnTo>
                  <a:pt x="775059" y="85848"/>
                </a:lnTo>
                <a:lnTo>
                  <a:pt x="775588" y="480060"/>
                </a:lnTo>
                <a:lnTo>
                  <a:pt x="774489" y="494633"/>
                </a:lnTo>
                <a:lnTo>
                  <a:pt x="759279" y="533605"/>
                </a:lnTo>
                <a:lnTo>
                  <a:pt x="729581" y="562038"/>
                </a:lnTo>
                <a:lnTo>
                  <a:pt x="689740" y="575540"/>
                </a:lnTo>
                <a:lnTo>
                  <a:pt x="96012" y="576072"/>
                </a:lnTo>
                <a:lnTo>
                  <a:pt x="81409" y="574969"/>
                </a:lnTo>
                <a:lnTo>
                  <a:pt x="42411" y="559728"/>
                </a:lnTo>
                <a:lnTo>
                  <a:pt x="14003" y="530008"/>
                </a:lnTo>
                <a:lnTo>
                  <a:pt x="529" y="490201"/>
                </a:lnTo>
                <a:lnTo>
                  <a:pt x="0" y="96012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 txBox="1"/>
          <p:nvPr/>
        </p:nvSpPr>
        <p:spPr>
          <a:xfrm>
            <a:off x="6044310" y="4718394"/>
            <a:ext cx="425450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indent="-1270" algn="ctr">
              <a:lnSpc>
                <a:spcPct val="100000"/>
              </a:lnSpc>
            </a:pPr>
            <a:r>
              <a:rPr sz="800" dirty="0" smtClean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enera</a:t>
            </a:r>
            <a:r>
              <a:rPr sz="800" dirty="0" smtClean="0">
                <a:solidFill>
                  <a:srgbClr val="FFFFFF"/>
                </a:solidFill>
                <a:latin typeface="Arial"/>
                <a:cs typeface="Arial"/>
              </a:rPr>
              <a:t>l 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anage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05" name="object 105"/>
          <p:cNvSpPr/>
          <p:nvPr/>
        </p:nvSpPr>
        <p:spPr>
          <a:xfrm>
            <a:off x="8288146" y="4636134"/>
            <a:ext cx="855980" cy="612775"/>
          </a:xfrm>
          <a:custGeom>
            <a:avLst/>
            <a:gdLst/>
            <a:ahLst/>
            <a:cxnLst/>
            <a:rect l="l" t="t" r="r" b="b"/>
            <a:pathLst>
              <a:path w="855979" h="612775">
                <a:moveTo>
                  <a:pt x="753745" y="0"/>
                </a:moveTo>
                <a:lnTo>
                  <a:pt x="96622" y="144"/>
                </a:lnTo>
                <a:lnTo>
                  <a:pt x="55634" y="11137"/>
                </a:lnTo>
                <a:lnTo>
                  <a:pt x="23501" y="36888"/>
                </a:lnTo>
                <a:lnTo>
                  <a:pt x="4043" y="73533"/>
                </a:lnTo>
                <a:lnTo>
                  <a:pt x="0" y="102107"/>
                </a:lnTo>
                <a:lnTo>
                  <a:pt x="149" y="516126"/>
                </a:lnTo>
                <a:lnTo>
                  <a:pt x="11145" y="557101"/>
                </a:lnTo>
                <a:lnTo>
                  <a:pt x="36869" y="589249"/>
                </a:lnTo>
                <a:lnTo>
                  <a:pt x="73504" y="608726"/>
                </a:lnTo>
                <a:lnTo>
                  <a:pt x="102107" y="612774"/>
                </a:lnTo>
                <a:lnTo>
                  <a:pt x="759319" y="612625"/>
                </a:lnTo>
                <a:lnTo>
                  <a:pt x="800224" y="601602"/>
                </a:lnTo>
                <a:lnTo>
                  <a:pt x="832337" y="575830"/>
                </a:lnTo>
                <a:lnTo>
                  <a:pt x="851804" y="539153"/>
                </a:lnTo>
                <a:lnTo>
                  <a:pt x="855852" y="510539"/>
                </a:lnTo>
                <a:lnTo>
                  <a:pt x="855708" y="96634"/>
                </a:lnTo>
                <a:lnTo>
                  <a:pt x="844715" y="55690"/>
                </a:lnTo>
                <a:lnTo>
                  <a:pt x="818964" y="23542"/>
                </a:lnTo>
                <a:lnTo>
                  <a:pt x="782319" y="4052"/>
                </a:lnTo>
                <a:lnTo>
                  <a:pt x="753745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8288146" y="4636134"/>
            <a:ext cx="855980" cy="612775"/>
          </a:xfrm>
          <a:custGeom>
            <a:avLst/>
            <a:gdLst/>
            <a:ahLst/>
            <a:cxnLst/>
            <a:rect l="l" t="t" r="r" b="b"/>
            <a:pathLst>
              <a:path w="855979" h="612775">
                <a:moveTo>
                  <a:pt x="0" y="102107"/>
                </a:moveTo>
                <a:lnTo>
                  <a:pt x="8884" y="60346"/>
                </a:lnTo>
                <a:lnTo>
                  <a:pt x="32992" y="26903"/>
                </a:lnTo>
                <a:lnTo>
                  <a:pt x="68502" y="5642"/>
                </a:lnTo>
                <a:lnTo>
                  <a:pt x="753745" y="0"/>
                </a:lnTo>
                <a:lnTo>
                  <a:pt x="768351" y="1037"/>
                </a:lnTo>
                <a:lnTo>
                  <a:pt x="807769" y="15448"/>
                </a:lnTo>
                <a:lnTo>
                  <a:pt x="837580" y="43806"/>
                </a:lnTo>
                <a:lnTo>
                  <a:pt x="853922" y="82247"/>
                </a:lnTo>
                <a:lnTo>
                  <a:pt x="855852" y="510539"/>
                </a:lnTo>
                <a:lnTo>
                  <a:pt x="854817" y="525168"/>
                </a:lnTo>
                <a:lnTo>
                  <a:pt x="840422" y="564627"/>
                </a:lnTo>
                <a:lnTo>
                  <a:pt x="812095" y="594460"/>
                </a:lnTo>
                <a:lnTo>
                  <a:pt x="773692" y="610826"/>
                </a:lnTo>
                <a:lnTo>
                  <a:pt x="102107" y="612774"/>
                </a:lnTo>
                <a:lnTo>
                  <a:pt x="87482" y="611739"/>
                </a:lnTo>
                <a:lnTo>
                  <a:pt x="48056" y="597338"/>
                </a:lnTo>
                <a:lnTo>
                  <a:pt x="18272" y="568988"/>
                </a:lnTo>
                <a:lnTo>
                  <a:pt x="1943" y="530528"/>
                </a:lnTo>
                <a:lnTo>
                  <a:pt x="0" y="102107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 txBox="1"/>
          <p:nvPr/>
        </p:nvSpPr>
        <p:spPr>
          <a:xfrm>
            <a:off x="8475091" y="4725239"/>
            <a:ext cx="509270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indent="635" algn="ctr">
              <a:lnSpc>
                <a:spcPct val="100000"/>
              </a:lnSpc>
            </a:pPr>
            <a:r>
              <a:rPr sz="800" dirty="0" smtClean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enera</a:t>
            </a:r>
            <a:r>
              <a:rPr sz="800" dirty="0" smtClean="0">
                <a:solidFill>
                  <a:srgbClr val="FFFFFF"/>
                </a:solidFill>
                <a:latin typeface="Arial"/>
                <a:cs typeface="Arial"/>
              </a:rPr>
              <a:t>l 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anage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08" name="object 108"/>
          <p:cNvSpPr/>
          <p:nvPr/>
        </p:nvSpPr>
        <p:spPr>
          <a:xfrm>
            <a:off x="6699504" y="4640453"/>
            <a:ext cx="765175" cy="576580"/>
          </a:xfrm>
          <a:custGeom>
            <a:avLst/>
            <a:gdLst/>
            <a:ahLst/>
            <a:cxnLst/>
            <a:rect l="l" t="t" r="r" b="b"/>
            <a:pathLst>
              <a:path w="765175" h="576579">
                <a:moveTo>
                  <a:pt x="668654" y="0"/>
                </a:moveTo>
                <a:lnTo>
                  <a:pt x="85848" y="529"/>
                </a:lnTo>
                <a:lnTo>
                  <a:pt x="46007" y="14003"/>
                </a:lnTo>
                <a:lnTo>
                  <a:pt x="16309" y="42411"/>
                </a:lnTo>
                <a:lnTo>
                  <a:pt x="1099" y="81409"/>
                </a:lnTo>
                <a:lnTo>
                  <a:pt x="0" y="96012"/>
                </a:lnTo>
                <a:lnTo>
                  <a:pt x="529" y="490201"/>
                </a:lnTo>
                <a:lnTo>
                  <a:pt x="14003" y="530008"/>
                </a:lnTo>
                <a:lnTo>
                  <a:pt x="42411" y="559728"/>
                </a:lnTo>
                <a:lnTo>
                  <a:pt x="81409" y="574969"/>
                </a:lnTo>
                <a:lnTo>
                  <a:pt x="96012" y="576072"/>
                </a:lnTo>
                <a:lnTo>
                  <a:pt x="678818" y="575540"/>
                </a:lnTo>
                <a:lnTo>
                  <a:pt x="718659" y="562038"/>
                </a:lnTo>
                <a:lnTo>
                  <a:pt x="748357" y="533605"/>
                </a:lnTo>
                <a:lnTo>
                  <a:pt x="763567" y="494633"/>
                </a:lnTo>
                <a:lnTo>
                  <a:pt x="764667" y="480060"/>
                </a:lnTo>
                <a:lnTo>
                  <a:pt x="764137" y="85848"/>
                </a:lnTo>
                <a:lnTo>
                  <a:pt x="750663" y="46007"/>
                </a:lnTo>
                <a:lnTo>
                  <a:pt x="722255" y="16309"/>
                </a:lnTo>
                <a:lnTo>
                  <a:pt x="683257" y="1099"/>
                </a:lnTo>
                <a:lnTo>
                  <a:pt x="668654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6699504" y="4640453"/>
            <a:ext cx="765175" cy="576580"/>
          </a:xfrm>
          <a:custGeom>
            <a:avLst/>
            <a:gdLst/>
            <a:ahLst/>
            <a:cxnLst/>
            <a:rect l="l" t="t" r="r" b="b"/>
            <a:pathLst>
              <a:path w="765175" h="576579">
                <a:moveTo>
                  <a:pt x="0" y="96012"/>
                </a:moveTo>
                <a:lnTo>
                  <a:pt x="9415" y="54448"/>
                </a:lnTo>
                <a:lnTo>
                  <a:pt x="34766" y="22027"/>
                </a:lnTo>
                <a:lnTo>
                  <a:pt x="71709" y="3093"/>
                </a:lnTo>
                <a:lnTo>
                  <a:pt x="668654" y="0"/>
                </a:lnTo>
                <a:lnTo>
                  <a:pt x="683257" y="1099"/>
                </a:lnTo>
                <a:lnTo>
                  <a:pt x="722255" y="16309"/>
                </a:lnTo>
                <a:lnTo>
                  <a:pt x="750663" y="46007"/>
                </a:lnTo>
                <a:lnTo>
                  <a:pt x="764137" y="85848"/>
                </a:lnTo>
                <a:lnTo>
                  <a:pt x="764667" y="480060"/>
                </a:lnTo>
                <a:lnTo>
                  <a:pt x="763567" y="494633"/>
                </a:lnTo>
                <a:lnTo>
                  <a:pt x="748357" y="533605"/>
                </a:lnTo>
                <a:lnTo>
                  <a:pt x="718659" y="562038"/>
                </a:lnTo>
                <a:lnTo>
                  <a:pt x="678818" y="575540"/>
                </a:lnTo>
                <a:lnTo>
                  <a:pt x="96012" y="576072"/>
                </a:lnTo>
                <a:lnTo>
                  <a:pt x="81409" y="574969"/>
                </a:lnTo>
                <a:lnTo>
                  <a:pt x="42411" y="559728"/>
                </a:lnTo>
                <a:lnTo>
                  <a:pt x="14003" y="530008"/>
                </a:lnTo>
                <a:lnTo>
                  <a:pt x="529" y="490201"/>
                </a:lnTo>
                <a:lnTo>
                  <a:pt x="0" y="96012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 txBox="1"/>
          <p:nvPr/>
        </p:nvSpPr>
        <p:spPr>
          <a:xfrm>
            <a:off x="6902577" y="4679151"/>
            <a:ext cx="485140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Lead 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ur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se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11" name="object 111"/>
          <p:cNvSpPr/>
          <p:nvPr/>
        </p:nvSpPr>
        <p:spPr>
          <a:xfrm>
            <a:off x="7511046" y="4650232"/>
            <a:ext cx="723265" cy="598805"/>
          </a:xfrm>
          <a:custGeom>
            <a:avLst/>
            <a:gdLst/>
            <a:ahLst/>
            <a:cxnLst/>
            <a:rect l="l" t="t" r="r" b="b"/>
            <a:pathLst>
              <a:path w="723265" h="598804">
                <a:moveTo>
                  <a:pt x="623176" y="0"/>
                </a:moveTo>
                <a:lnTo>
                  <a:pt x="98068" y="12"/>
                </a:lnTo>
                <a:lnTo>
                  <a:pt x="56631" y="9750"/>
                </a:lnTo>
                <a:lnTo>
                  <a:pt x="23976" y="34852"/>
                </a:lnTo>
                <a:lnTo>
                  <a:pt x="4123" y="71264"/>
                </a:lnTo>
                <a:lnTo>
                  <a:pt x="0" y="500470"/>
                </a:lnTo>
                <a:lnTo>
                  <a:pt x="1285" y="515013"/>
                </a:lnTo>
                <a:lnTo>
                  <a:pt x="16559" y="554005"/>
                </a:lnTo>
                <a:lnTo>
                  <a:pt x="45830" y="582890"/>
                </a:lnTo>
                <a:lnTo>
                  <a:pt x="85078" y="597616"/>
                </a:lnTo>
                <a:lnTo>
                  <a:pt x="99682" y="598678"/>
                </a:lnTo>
                <a:lnTo>
                  <a:pt x="624790" y="598665"/>
                </a:lnTo>
                <a:lnTo>
                  <a:pt x="666226" y="588927"/>
                </a:lnTo>
                <a:lnTo>
                  <a:pt x="698882" y="563825"/>
                </a:lnTo>
                <a:lnTo>
                  <a:pt x="718735" y="527413"/>
                </a:lnTo>
                <a:lnTo>
                  <a:pt x="722858" y="98207"/>
                </a:lnTo>
                <a:lnTo>
                  <a:pt x="721573" y="83664"/>
                </a:lnTo>
                <a:lnTo>
                  <a:pt x="706299" y="44672"/>
                </a:lnTo>
                <a:lnTo>
                  <a:pt x="677027" y="15787"/>
                </a:lnTo>
                <a:lnTo>
                  <a:pt x="637780" y="1061"/>
                </a:lnTo>
                <a:lnTo>
                  <a:pt x="623176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7511033" y="4650232"/>
            <a:ext cx="723265" cy="598805"/>
          </a:xfrm>
          <a:custGeom>
            <a:avLst/>
            <a:gdLst/>
            <a:ahLst/>
            <a:cxnLst/>
            <a:rect l="l" t="t" r="r" b="b"/>
            <a:pathLst>
              <a:path w="723265" h="598804">
                <a:moveTo>
                  <a:pt x="0" y="99822"/>
                </a:moveTo>
                <a:lnTo>
                  <a:pt x="9082" y="58120"/>
                </a:lnTo>
                <a:lnTo>
                  <a:pt x="33650" y="25028"/>
                </a:lnTo>
                <a:lnTo>
                  <a:pt x="69679" y="4597"/>
                </a:lnTo>
                <a:lnTo>
                  <a:pt x="623189" y="0"/>
                </a:lnTo>
                <a:lnTo>
                  <a:pt x="637793" y="1061"/>
                </a:lnTo>
                <a:lnTo>
                  <a:pt x="677040" y="15787"/>
                </a:lnTo>
                <a:lnTo>
                  <a:pt x="706312" y="44672"/>
                </a:lnTo>
                <a:lnTo>
                  <a:pt x="721585" y="83664"/>
                </a:lnTo>
                <a:lnTo>
                  <a:pt x="722884" y="498856"/>
                </a:lnTo>
                <a:lnTo>
                  <a:pt x="721825" y="513462"/>
                </a:lnTo>
                <a:lnTo>
                  <a:pt x="707133" y="552744"/>
                </a:lnTo>
                <a:lnTo>
                  <a:pt x="678298" y="582066"/>
                </a:lnTo>
                <a:lnTo>
                  <a:pt x="639342" y="597376"/>
                </a:lnTo>
                <a:lnTo>
                  <a:pt x="99695" y="598678"/>
                </a:lnTo>
                <a:lnTo>
                  <a:pt x="85090" y="597616"/>
                </a:lnTo>
                <a:lnTo>
                  <a:pt x="45843" y="582890"/>
                </a:lnTo>
                <a:lnTo>
                  <a:pt x="16571" y="554005"/>
                </a:lnTo>
                <a:lnTo>
                  <a:pt x="1298" y="515013"/>
                </a:lnTo>
                <a:lnTo>
                  <a:pt x="0" y="99822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 txBox="1"/>
          <p:nvPr/>
        </p:nvSpPr>
        <p:spPr>
          <a:xfrm>
            <a:off x="7614284" y="4686137"/>
            <a:ext cx="452755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1270" algn="ctr">
              <a:lnSpc>
                <a:spcPct val="100000"/>
              </a:lnSpc>
            </a:pPr>
            <a:r>
              <a:rPr sz="800" spc="-5" dirty="0" smtClean="0">
                <a:solidFill>
                  <a:srgbClr val="FFFFFF"/>
                </a:solidFill>
                <a:latin typeface="Arial"/>
                <a:cs typeface="Arial"/>
              </a:rPr>
              <a:t>Lead 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herap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ist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14" name="object 114"/>
          <p:cNvSpPr/>
          <p:nvPr/>
        </p:nvSpPr>
        <p:spPr>
          <a:xfrm>
            <a:off x="755573" y="3990213"/>
            <a:ext cx="1241425" cy="375285"/>
          </a:xfrm>
          <a:custGeom>
            <a:avLst/>
            <a:gdLst/>
            <a:ahLst/>
            <a:cxnLst/>
            <a:rect l="l" t="t" r="r" b="b"/>
            <a:pathLst>
              <a:path w="1241425" h="375285">
                <a:moveTo>
                  <a:pt x="1178636" y="0"/>
                </a:moveTo>
                <a:lnTo>
                  <a:pt x="48659" y="1539"/>
                </a:lnTo>
                <a:lnTo>
                  <a:pt x="13884" y="23248"/>
                </a:lnTo>
                <a:lnTo>
                  <a:pt x="0" y="62484"/>
                </a:lnTo>
                <a:lnTo>
                  <a:pt x="1534" y="326256"/>
                </a:lnTo>
                <a:lnTo>
                  <a:pt x="23210" y="361031"/>
                </a:lnTo>
                <a:lnTo>
                  <a:pt x="62484" y="374904"/>
                </a:lnTo>
                <a:lnTo>
                  <a:pt x="1192472" y="373370"/>
                </a:lnTo>
                <a:lnTo>
                  <a:pt x="1227248" y="351709"/>
                </a:lnTo>
                <a:lnTo>
                  <a:pt x="1241120" y="312419"/>
                </a:lnTo>
                <a:lnTo>
                  <a:pt x="1239587" y="48686"/>
                </a:lnTo>
                <a:lnTo>
                  <a:pt x="1217925" y="13912"/>
                </a:lnTo>
                <a:lnTo>
                  <a:pt x="1178636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755573" y="3990213"/>
            <a:ext cx="1241425" cy="375285"/>
          </a:xfrm>
          <a:custGeom>
            <a:avLst/>
            <a:gdLst/>
            <a:ahLst/>
            <a:cxnLst/>
            <a:rect l="l" t="t" r="r" b="b"/>
            <a:pathLst>
              <a:path w="1241425" h="375285">
                <a:moveTo>
                  <a:pt x="0" y="62484"/>
                </a:moveTo>
                <a:lnTo>
                  <a:pt x="13884" y="23248"/>
                </a:lnTo>
                <a:lnTo>
                  <a:pt x="48659" y="1539"/>
                </a:lnTo>
                <a:lnTo>
                  <a:pt x="1178636" y="0"/>
                </a:lnTo>
                <a:lnTo>
                  <a:pt x="1193057" y="1674"/>
                </a:lnTo>
                <a:lnTo>
                  <a:pt x="1227611" y="23701"/>
                </a:lnTo>
                <a:lnTo>
                  <a:pt x="1241120" y="312419"/>
                </a:lnTo>
                <a:lnTo>
                  <a:pt x="1239452" y="326841"/>
                </a:lnTo>
                <a:lnTo>
                  <a:pt x="1217472" y="361394"/>
                </a:lnTo>
                <a:lnTo>
                  <a:pt x="62484" y="374904"/>
                </a:lnTo>
                <a:lnTo>
                  <a:pt x="48074" y="373235"/>
                </a:lnTo>
                <a:lnTo>
                  <a:pt x="13520" y="351255"/>
                </a:lnTo>
                <a:lnTo>
                  <a:pt x="0" y="62484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 txBox="1"/>
          <p:nvPr/>
        </p:nvSpPr>
        <p:spPr>
          <a:xfrm>
            <a:off x="901090" y="4035121"/>
            <a:ext cx="1004569" cy="1320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80"/>
              </a:lnSpc>
            </a:pPr>
            <a:r>
              <a:rPr sz="900" dirty="0" smtClean="0">
                <a:solidFill>
                  <a:srgbClr val="FFFFFF"/>
                </a:solidFill>
                <a:latin typeface="Arial"/>
                <a:cs typeface="Arial"/>
              </a:rPr>
              <a:t>Deputy</a:t>
            </a:r>
            <a:r>
              <a:rPr sz="900" spc="-1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dirty="0" smtClean="0">
                <a:solidFill>
                  <a:srgbClr val="FFFFFF"/>
                </a:solidFill>
                <a:latin typeface="Arial"/>
                <a:cs typeface="Arial"/>
              </a:rPr>
              <a:t>Dire</a:t>
            </a:r>
            <a:r>
              <a:rPr sz="900" spc="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900" dirty="0" smtClean="0">
                <a:solidFill>
                  <a:srgbClr val="FFFFFF"/>
                </a:solidFill>
                <a:latin typeface="Arial"/>
                <a:cs typeface="Arial"/>
              </a:rPr>
              <a:t>tor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117" name="object 117"/>
          <p:cNvSpPr/>
          <p:nvPr/>
        </p:nvSpPr>
        <p:spPr>
          <a:xfrm>
            <a:off x="1217041" y="1844801"/>
            <a:ext cx="0" cy="1368425"/>
          </a:xfrm>
          <a:custGeom>
            <a:avLst/>
            <a:gdLst/>
            <a:ahLst/>
            <a:cxnLst/>
            <a:rect l="l" t="t" r="r" b="b"/>
            <a:pathLst>
              <a:path h="1368425">
                <a:moveTo>
                  <a:pt x="0" y="0"/>
                </a:moveTo>
                <a:lnTo>
                  <a:pt x="0" y="1368171"/>
                </a:lnTo>
              </a:path>
            </a:pathLst>
          </a:custGeom>
          <a:ln w="9525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758951" y="4504944"/>
            <a:ext cx="2372995" cy="13970"/>
          </a:xfrm>
          <a:custGeom>
            <a:avLst/>
            <a:gdLst/>
            <a:ahLst/>
            <a:cxnLst/>
            <a:rect l="l" t="t" r="r" b="b"/>
            <a:pathLst>
              <a:path w="2372995" h="13970">
                <a:moveTo>
                  <a:pt x="0" y="0"/>
                </a:moveTo>
                <a:lnTo>
                  <a:pt x="2372868" y="13461"/>
                </a:lnTo>
              </a:path>
            </a:pathLst>
          </a:custGeom>
          <a:ln w="9525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9" name="Picture 118" descr="East London NHS Foundation Trust RGB BLUE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81" t="15767" r="6115" b="32674"/>
          <a:stretch/>
        </p:blipFill>
        <p:spPr bwMode="auto">
          <a:xfrm>
            <a:off x="7315713" y="110191"/>
            <a:ext cx="1504950" cy="75755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20" name="TextBox 119"/>
          <p:cNvSpPr txBox="1"/>
          <p:nvPr/>
        </p:nvSpPr>
        <p:spPr>
          <a:xfrm>
            <a:off x="7469693" y="6453573"/>
            <a:ext cx="17422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Updated 27 February 2019</a:t>
            </a:r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1287147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42313" y="416777"/>
            <a:ext cx="5457609" cy="4596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572" b="1" dirty="0">
                <a:latin typeface="Calibri"/>
                <a:cs typeface="Calibri"/>
              </a:rPr>
              <a:t>B</a:t>
            </a:r>
            <a:r>
              <a:rPr sz="1572" b="1" spc="-3" dirty="0">
                <a:latin typeface="Calibri"/>
                <a:cs typeface="Calibri"/>
              </a:rPr>
              <a:t>e</a:t>
            </a:r>
            <a:r>
              <a:rPr sz="1572" b="1" spc="-6" dirty="0">
                <a:latin typeface="Calibri"/>
                <a:cs typeface="Calibri"/>
              </a:rPr>
              <a:t>d</a:t>
            </a:r>
            <a:r>
              <a:rPr sz="1572" b="1" dirty="0">
                <a:latin typeface="Calibri"/>
                <a:cs typeface="Calibri"/>
              </a:rPr>
              <a:t>fo</a:t>
            </a:r>
            <a:r>
              <a:rPr sz="1572" b="1" spc="-3" dirty="0">
                <a:latin typeface="Calibri"/>
                <a:cs typeface="Calibri"/>
              </a:rPr>
              <a:t>rd</a:t>
            </a:r>
            <a:r>
              <a:rPr sz="1572" b="1" spc="3" dirty="0">
                <a:latin typeface="Calibri"/>
                <a:cs typeface="Calibri"/>
              </a:rPr>
              <a:t>s</a:t>
            </a:r>
            <a:r>
              <a:rPr sz="1572" b="1" spc="-3" dirty="0">
                <a:latin typeface="Calibri"/>
                <a:cs typeface="Calibri"/>
              </a:rPr>
              <a:t>h</a:t>
            </a:r>
            <a:r>
              <a:rPr sz="1572" b="1" spc="-12" dirty="0">
                <a:latin typeface="Calibri"/>
                <a:cs typeface="Calibri"/>
              </a:rPr>
              <a:t>i</a:t>
            </a:r>
            <a:r>
              <a:rPr sz="1572" b="1" spc="-3" dirty="0">
                <a:latin typeface="Calibri"/>
                <a:cs typeface="Calibri"/>
              </a:rPr>
              <a:t>r</a:t>
            </a:r>
            <a:r>
              <a:rPr sz="1572" b="1" dirty="0">
                <a:latin typeface="Calibri"/>
                <a:cs typeface="Calibri"/>
              </a:rPr>
              <a:t>e</a:t>
            </a:r>
            <a:r>
              <a:rPr sz="1572" b="1" spc="-3" dirty="0">
                <a:latin typeface="Calibri"/>
                <a:cs typeface="Calibri"/>
              </a:rPr>
              <a:t> an</a:t>
            </a:r>
            <a:r>
              <a:rPr sz="1572" b="1" dirty="0">
                <a:latin typeface="Calibri"/>
                <a:cs typeface="Calibri"/>
              </a:rPr>
              <a:t>d</a:t>
            </a:r>
            <a:r>
              <a:rPr sz="1572" b="1" spc="-3" dirty="0">
                <a:latin typeface="Calibri"/>
                <a:cs typeface="Calibri"/>
              </a:rPr>
              <a:t> </a:t>
            </a:r>
            <a:r>
              <a:rPr sz="1572" b="1" dirty="0">
                <a:latin typeface="Calibri"/>
                <a:cs typeface="Calibri"/>
              </a:rPr>
              <a:t>L</a:t>
            </a:r>
            <a:r>
              <a:rPr sz="1572" b="1" spc="-3" dirty="0">
                <a:latin typeface="Calibri"/>
                <a:cs typeface="Calibri"/>
              </a:rPr>
              <a:t>ut</a:t>
            </a:r>
            <a:r>
              <a:rPr sz="1572" b="1" dirty="0">
                <a:latin typeface="Calibri"/>
                <a:cs typeface="Calibri"/>
              </a:rPr>
              <a:t>on</a:t>
            </a:r>
            <a:r>
              <a:rPr sz="1572" b="1" spc="-3" dirty="0">
                <a:latin typeface="Calibri"/>
                <a:cs typeface="Calibri"/>
              </a:rPr>
              <a:t> </a:t>
            </a:r>
            <a:r>
              <a:rPr sz="1572" b="1" spc="3" dirty="0">
                <a:latin typeface="Calibri"/>
                <a:cs typeface="Calibri"/>
              </a:rPr>
              <a:t>S</a:t>
            </a:r>
            <a:r>
              <a:rPr sz="1572" b="1" spc="-3" dirty="0">
                <a:latin typeface="Calibri"/>
                <a:cs typeface="Calibri"/>
              </a:rPr>
              <a:t>e</a:t>
            </a:r>
            <a:r>
              <a:rPr sz="1572" b="1" spc="-6" dirty="0">
                <a:latin typeface="Calibri"/>
                <a:cs typeface="Calibri"/>
              </a:rPr>
              <a:t>n</a:t>
            </a:r>
            <a:r>
              <a:rPr sz="1572" b="1" spc="-9" dirty="0">
                <a:latin typeface="Calibri"/>
                <a:cs typeface="Calibri"/>
              </a:rPr>
              <a:t>i</a:t>
            </a:r>
            <a:r>
              <a:rPr sz="1572" b="1" dirty="0">
                <a:latin typeface="Calibri"/>
                <a:cs typeface="Calibri"/>
              </a:rPr>
              <a:t>or</a:t>
            </a:r>
            <a:r>
              <a:rPr sz="1572" b="1" spc="-3" dirty="0">
                <a:latin typeface="Calibri"/>
                <a:cs typeface="Calibri"/>
              </a:rPr>
              <a:t> </a:t>
            </a:r>
            <a:r>
              <a:rPr sz="1572" b="1" spc="-6" dirty="0">
                <a:latin typeface="Calibri"/>
                <a:cs typeface="Calibri"/>
              </a:rPr>
              <a:t>M</a:t>
            </a:r>
            <a:r>
              <a:rPr sz="1572" b="1" spc="-3" dirty="0">
                <a:latin typeface="Calibri"/>
                <a:cs typeface="Calibri"/>
              </a:rPr>
              <a:t>a</a:t>
            </a:r>
            <a:r>
              <a:rPr sz="1572" b="1" spc="-6" dirty="0">
                <a:latin typeface="Calibri"/>
                <a:cs typeface="Calibri"/>
              </a:rPr>
              <a:t>n</a:t>
            </a:r>
            <a:r>
              <a:rPr sz="1572" b="1" spc="-3" dirty="0">
                <a:latin typeface="Calibri"/>
                <a:cs typeface="Calibri"/>
              </a:rPr>
              <a:t>a</a:t>
            </a:r>
            <a:r>
              <a:rPr sz="1572" b="1" dirty="0">
                <a:latin typeface="Calibri"/>
                <a:cs typeface="Calibri"/>
              </a:rPr>
              <a:t>g</a:t>
            </a:r>
            <a:r>
              <a:rPr sz="1572" b="1" spc="-3" dirty="0">
                <a:latin typeface="Calibri"/>
                <a:cs typeface="Calibri"/>
              </a:rPr>
              <a:t>e</a:t>
            </a:r>
            <a:r>
              <a:rPr sz="1572" b="1" spc="3" dirty="0">
                <a:latin typeface="Calibri"/>
                <a:cs typeface="Calibri"/>
              </a:rPr>
              <a:t>m</a:t>
            </a:r>
            <a:r>
              <a:rPr sz="1572" b="1" spc="-3" dirty="0">
                <a:latin typeface="Calibri"/>
                <a:cs typeface="Calibri"/>
              </a:rPr>
              <a:t>e</a:t>
            </a:r>
            <a:r>
              <a:rPr sz="1572" b="1" spc="-6" dirty="0">
                <a:latin typeface="Calibri"/>
                <a:cs typeface="Calibri"/>
              </a:rPr>
              <a:t>n</a:t>
            </a:r>
            <a:r>
              <a:rPr sz="1572" b="1" dirty="0">
                <a:latin typeface="Calibri"/>
                <a:cs typeface="Calibri"/>
              </a:rPr>
              <a:t>t</a:t>
            </a:r>
            <a:r>
              <a:rPr sz="1572" b="1" spc="-3" dirty="0">
                <a:latin typeface="Calibri"/>
                <a:cs typeface="Calibri"/>
              </a:rPr>
              <a:t> </a:t>
            </a:r>
            <a:r>
              <a:rPr sz="1572" b="1" dirty="0">
                <a:latin typeface="Calibri"/>
                <a:cs typeface="Calibri"/>
              </a:rPr>
              <a:t>O</a:t>
            </a:r>
            <a:r>
              <a:rPr sz="1572" b="1" spc="-3" dirty="0">
                <a:latin typeface="Calibri"/>
                <a:cs typeface="Calibri"/>
              </a:rPr>
              <a:t>r</a:t>
            </a:r>
            <a:r>
              <a:rPr sz="1572" b="1" dirty="0">
                <a:latin typeface="Calibri"/>
                <a:cs typeface="Calibri"/>
              </a:rPr>
              <a:t>g</a:t>
            </a:r>
            <a:r>
              <a:rPr sz="1572" b="1" spc="-3" dirty="0">
                <a:latin typeface="Calibri"/>
                <a:cs typeface="Calibri"/>
              </a:rPr>
              <a:t>a</a:t>
            </a:r>
            <a:r>
              <a:rPr sz="1572" b="1" spc="-6" dirty="0">
                <a:latin typeface="Calibri"/>
                <a:cs typeface="Calibri"/>
              </a:rPr>
              <a:t>n</a:t>
            </a:r>
            <a:r>
              <a:rPr sz="1572" b="1" spc="-9" dirty="0">
                <a:latin typeface="Calibri"/>
                <a:cs typeface="Calibri"/>
              </a:rPr>
              <a:t>i</a:t>
            </a:r>
            <a:r>
              <a:rPr sz="1572" b="1" spc="3" dirty="0">
                <a:latin typeface="Calibri"/>
                <a:cs typeface="Calibri"/>
              </a:rPr>
              <a:t>s</a:t>
            </a:r>
            <a:r>
              <a:rPr sz="1572" b="1" spc="-3" dirty="0">
                <a:latin typeface="Calibri"/>
                <a:cs typeface="Calibri"/>
              </a:rPr>
              <a:t>at</a:t>
            </a:r>
            <a:r>
              <a:rPr sz="1572" b="1" spc="-12" dirty="0">
                <a:latin typeface="Calibri"/>
                <a:cs typeface="Calibri"/>
              </a:rPr>
              <a:t>i</a:t>
            </a:r>
            <a:r>
              <a:rPr sz="1572" b="1" dirty="0">
                <a:latin typeface="Calibri"/>
                <a:cs typeface="Calibri"/>
              </a:rPr>
              <a:t>o</a:t>
            </a:r>
            <a:r>
              <a:rPr sz="1572" b="1" spc="-6" dirty="0">
                <a:latin typeface="Calibri"/>
                <a:cs typeface="Calibri"/>
              </a:rPr>
              <a:t>n</a:t>
            </a:r>
            <a:r>
              <a:rPr sz="1572" b="1" spc="-3" dirty="0">
                <a:latin typeface="Calibri"/>
                <a:cs typeface="Calibri"/>
              </a:rPr>
              <a:t>a</a:t>
            </a:r>
            <a:r>
              <a:rPr sz="1572" b="1" dirty="0">
                <a:latin typeface="Calibri"/>
                <a:cs typeface="Calibri"/>
              </a:rPr>
              <a:t>l</a:t>
            </a:r>
            <a:r>
              <a:rPr sz="1572" b="1" spc="-3" dirty="0">
                <a:latin typeface="Calibri"/>
                <a:cs typeface="Calibri"/>
              </a:rPr>
              <a:t> </a:t>
            </a:r>
            <a:r>
              <a:rPr sz="1572" b="1" dirty="0">
                <a:latin typeface="Calibri"/>
                <a:cs typeface="Calibri"/>
              </a:rPr>
              <a:t>C</a:t>
            </a:r>
            <a:r>
              <a:rPr sz="1572" b="1" spc="-6" dirty="0">
                <a:latin typeface="Calibri"/>
                <a:cs typeface="Calibri"/>
              </a:rPr>
              <a:t>h</a:t>
            </a:r>
            <a:r>
              <a:rPr sz="1572" b="1" spc="-3" dirty="0">
                <a:latin typeface="Calibri"/>
                <a:cs typeface="Calibri"/>
              </a:rPr>
              <a:t>ar</a:t>
            </a:r>
            <a:r>
              <a:rPr sz="1572" b="1" dirty="0">
                <a:latin typeface="Calibri"/>
                <a:cs typeface="Calibri"/>
              </a:rPr>
              <a:t>t</a:t>
            </a:r>
            <a:endParaRPr sz="1572">
              <a:latin typeface="Calibri"/>
              <a:cs typeface="Calibri"/>
            </a:endParaRPr>
          </a:p>
          <a:p>
            <a:pPr algn="ctr">
              <a:spcBef>
                <a:spcPts val="892"/>
              </a:spcBef>
            </a:pPr>
            <a:r>
              <a:rPr sz="665" b="1" dirty="0">
                <a:latin typeface="Calibri"/>
                <a:cs typeface="Calibri"/>
              </a:rPr>
              <a:t>-</a:t>
            </a:r>
            <a:endParaRPr sz="665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7986" y="6120323"/>
            <a:ext cx="1018872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/>
            <a:r>
              <a:rPr lang="en-GB" sz="800" spc="-3" dirty="0" smtClean="0">
                <a:latin typeface="Calibri"/>
                <a:cs typeface="Calibri"/>
              </a:rPr>
              <a:t>Updated </a:t>
            </a:r>
            <a:r>
              <a:rPr sz="800" spc="-3" dirty="0" smtClean="0">
                <a:latin typeface="Calibri"/>
                <a:cs typeface="Calibri"/>
              </a:rPr>
              <a:t>Januar</a:t>
            </a:r>
            <a:r>
              <a:rPr sz="800" dirty="0" smtClean="0">
                <a:latin typeface="Calibri"/>
                <a:cs typeface="Calibri"/>
              </a:rPr>
              <a:t>y</a:t>
            </a:r>
            <a:r>
              <a:rPr sz="800" spc="3" dirty="0" smtClean="0">
                <a:latin typeface="Calibri"/>
                <a:cs typeface="Calibri"/>
              </a:rPr>
              <a:t> </a:t>
            </a:r>
            <a:r>
              <a:rPr sz="800" spc="-6" dirty="0">
                <a:latin typeface="Calibri"/>
                <a:cs typeface="Calibri"/>
              </a:rPr>
              <a:t>2</a:t>
            </a:r>
            <a:r>
              <a:rPr sz="800" dirty="0">
                <a:latin typeface="Calibri"/>
                <a:cs typeface="Calibri"/>
              </a:rPr>
              <a:t>0</a:t>
            </a:r>
            <a:r>
              <a:rPr sz="800" spc="-6" dirty="0">
                <a:latin typeface="Calibri"/>
                <a:cs typeface="Calibri"/>
              </a:rPr>
              <a:t>1</a:t>
            </a:r>
            <a:r>
              <a:rPr sz="800" dirty="0">
                <a:latin typeface="Calibri"/>
                <a:cs typeface="Calibri"/>
              </a:rPr>
              <a:t>9</a:t>
            </a:r>
          </a:p>
        </p:txBody>
      </p:sp>
      <p:sp>
        <p:nvSpPr>
          <p:cNvPr id="4" name="object 4"/>
          <p:cNvSpPr/>
          <p:nvPr/>
        </p:nvSpPr>
        <p:spPr>
          <a:xfrm>
            <a:off x="992251" y="841578"/>
            <a:ext cx="2024117" cy="53712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088763" y="926261"/>
            <a:ext cx="1832639" cy="3866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846" b="1" spc="-3" dirty="0">
                <a:latin typeface="Calibri"/>
                <a:cs typeface="Calibri"/>
              </a:rPr>
              <a:t>M</a:t>
            </a:r>
            <a:r>
              <a:rPr sz="846" b="1" dirty="0">
                <a:latin typeface="Calibri"/>
                <a:cs typeface="Calibri"/>
              </a:rPr>
              <a:t>ich</a:t>
            </a:r>
            <a:r>
              <a:rPr sz="846" b="1" spc="-9" dirty="0">
                <a:latin typeface="Calibri"/>
                <a:cs typeface="Calibri"/>
              </a:rPr>
              <a:t>e</a:t>
            </a:r>
            <a:r>
              <a:rPr sz="846" b="1" dirty="0">
                <a:latin typeface="Calibri"/>
                <a:cs typeface="Calibri"/>
              </a:rPr>
              <a:t>lle</a:t>
            </a:r>
            <a:r>
              <a:rPr sz="846" b="1" spc="-3" dirty="0">
                <a:latin typeface="Calibri"/>
                <a:cs typeface="Calibri"/>
              </a:rPr>
              <a:t> </a:t>
            </a:r>
            <a:r>
              <a:rPr sz="846" b="1" spc="-6" dirty="0">
                <a:latin typeface="Calibri"/>
                <a:cs typeface="Calibri"/>
              </a:rPr>
              <a:t>B</a:t>
            </a:r>
            <a:r>
              <a:rPr sz="846" b="1" spc="3" dirty="0">
                <a:latin typeface="Calibri"/>
                <a:cs typeface="Calibri"/>
              </a:rPr>
              <a:t>r</a:t>
            </a:r>
            <a:r>
              <a:rPr sz="846" b="1" spc="-6" dirty="0">
                <a:latin typeface="Calibri"/>
                <a:cs typeface="Calibri"/>
              </a:rPr>
              <a:t>a</a:t>
            </a:r>
            <a:r>
              <a:rPr sz="846" b="1" dirty="0">
                <a:latin typeface="Calibri"/>
                <a:cs typeface="Calibri"/>
              </a:rPr>
              <a:t>dley</a:t>
            </a:r>
            <a:r>
              <a:rPr sz="846" b="1" spc="-6" dirty="0">
                <a:latin typeface="Calibri"/>
                <a:cs typeface="Calibri"/>
              </a:rPr>
              <a:t> </a:t>
            </a:r>
            <a:r>
              <a:rPr sz="846" b="1" dirty="0">
                <a:latin typeface="Calibri"/>
                <a:cs typeface="Calibri"/>
              </a:rPr>
              <a:t>-</a:t>
            </a:r>
            <a:endParaRPr sz="846">
              <a:latin typeface="Calibri"/>
              <a:cs typeface="Calibri"/>
            </a:endParaRPr>
          </a:p>
          <a:p>
            <a:pPr marL="7677" marR="3071" algn="ctr">
              <a:lnSpc>
                <a:spcPts val="1040"/>
              </a:lnSpc>
              <a:spcBef>
                <a:spcPts val="27"/>
              </a:spcBef>
            </a:pPr>
            <a:r>
              <a:rPr sz="846" b="1" dirty="0">
                <a:latin typeface="Calibri"/>
                <a:cs typeface="Calibri"/>
              </a:rPr>
              <a:t>Di</a:t>
            </a:r>
            <a:r>
              <a:rPr sz="846" b="1" spc="-6" dirty="0">
                <a:latin typeface="Calibri"/>
                <a:cs typeface="Calibri"/>
              </a:rPr>
              <a:t>r</a:t>
            </a:r>
            <a:r>
              <a:rPr sz="846" b="1" dirty="0">
                <a:latin typeface="Calibri"/>
                <a:cs typeface="Calibri"/>
              </a:rPr>
              <a:t>ec</a:t>
            </a:r>
            <a:r>
              <a:rPr sz="846" b="1" spc="-6" dirty="0">
                <a:latin typeface="Calibri"/>
                <a:cs typeface="Calibri"/>
              </a:rPr>
              <a:t>t</a:t>
            </a:r>
            <a:r>
              <a:rPr sz="846" b="1" dirty="0">
                <a:latin typeface="Calibri"/>
                <a:cs typeface="Calibri"/>
              </a:rPr>
              <a:t>or of</a:t>
            </a:r>
            <a:r>
              <a:rPr sz="846" b="1" spc="-3" dirty="0">
                <a:latin typeface="Calibri"/>
                <a:cs typeface="Calibri"/>
              </a:rPr>
              <a:t> M</a:t>
            </a:r>
            <a:r>
              <a:rPr sz="846" b="1" dirty="0">
                <a:latin typeface="Calibri"/>
                <a:cs typeface="Calibri"/>
              </a:rPr>
              <a:t>e</a:t>
            </a:r>
            <a:r>
              <a:rPr sz="846" b="1" spc="-6" dirty="0">
                <a:latin typeface="Calibri"/>
                <a:cs typeface="Calibri"/>
              </a:rPr>
              <a:t>n</a:t>
            </a:r>
            <a:r>
              <a:rPr sz="846" b="1" spc="3" dirty="0">
                <a:latin typeface="Calibri"/>
                <a:cs typeface="Calibri"/>
              </a:rPr>
              <a:t>t</a:t>
            </a:r>
            <a:r>
              <a:rPr sz="846" b="1" spc="-6" dirty="0">
                <a:latin typeface="Calibri"/>
                <a:cs typeface="Calibri"/>
              </a:rPr>
              <a:t>a</a:t>
            </a:r>
            <a:r>
              <a:rPr sz="846" b="1" dirty="0">
                <a:latin typeface="Calibri"/>
                <a:cs typeface="Calibri"/>
              </a:rPr>
              <a:t>l</a:t>
            </a:r>
            <a:r>
              <a:rPr sz="846" b="1" spc="-3" dirty="0">
                <a:latin typeface="Calibri"/>
                <a:cs typeface="Calibri"/>
              </a:rPr>
              <a:t> </a:t>
            </a:r>
            <a:r>
              <a:rPr sz="846" b="1" spc="-6" dirty="0">
                <a:latin typeface="Calibri"/>
                <a:cs typeface="Calibri"/>
              </a:rPr>
              <a:t>H</a:t>
            </a:r>
            <a:r>
              <a:rPr sz="846" b="1" dirty="0">
                <a:latin typeface="Calibri"/>
                <a:cs typeface="Calibri"/>
              </a:rPr>
              <a:t>ea</a:t>
            </a:r>
            <a:r>
              <a:rPr sz="846" b="1" spc="-6" dirty="0">
                <a:latin typeface="Calibri"/>
                <a:cs typeface="Calibri"/>
              </a:rPr>
              <a:t>l</a:t>
            </a:r>
            <a:r>
              <a:rPr sz="846" b="1" spc="3" dirty="0">
                <a:latin typeface="Calibri"/>
                <a:cs typeface="Calibri"/>
              </a:rPr>
              <a:t>t</a:t>
            </a:r>
            <a:r>
              <a:rPr sz="846" b="1" dirty="0">
                <a:latin typeface="Calibri"/>
                <a:cs typeface="Calibri"/>
              </a:rPr>
              <a:t>h</a:t>
            </a:r>
            <a:r>
              <a:rPr sz="846" b="1" spc="-3" dirty="0">
                <a:latin typeface="Calibri"/>
                <a:cs typeface="Calibri"/>
              </a:rPr>
              <a:t> </a:t>
            </a:r>
            <a:r>
              <a:rPr sz="846" b="1" dirty="0">
                <a:latin typeface="Calibri"/>
                <a:cs typeface="Calibri"/>
              </a:rPr>
              <a:t>a</a:t>
            </a:r>
            <a:r>
              <a:rPr sz="846" b="1" spc="-6" dirty="0">
                <a:latin typeface="Calibri"/>
                <a:cs typeface="Calibri"/>
              </a:rPr>
              <a:t>n</a:t>
            </a:r>
            <a:r>
              <a:rPr sz="846" b="1" dirty="0">
                <a:latin typeface="Calibri"/>
                <a:cs typeface="Calibri"/>
              </a:rPr>
              <a:t>d</a:t>
            </a:r>
            <a:r>
              <a:rPr sz="846" b="1" spc="-3" dirty="0">
                <a:latin typeface="Calibri"/>
                <a:cs typeface="Calibri"/>
              </a:rPr>
              <a:t> W</a:t>
            </a:r>
            <a:r>
              <a:rPr sz="846" b="1" dirty="0">
                <a:latin typeface="Calibri"/>
                <a:cs typeface="Calibri"/>
              </a:rPr>
              <a:t>e</a:t>
            </a:r>
            <a:r>
              <a:rPr sz="846" b="1" spc="-6" dirty="0">
                <a:latin typeface="Calibri"/>
                <a:cs typeface="Calibri"/>
              </a:rPr>
              <a:t>l</a:t>
            </a:r>
            <a:r>
              <a:rPr sz="846" b="1" dirty="0">
                <a:latin typeface="Calibri"/>
                <a:cs typeface="Calibri"/>
              </a:rPr>
              <a:t>lb</a:t>
            </a:r>
            <a:r>
              <a:rPr sz="846" b="1" spc="-9" dirty="0">
                <a:latin typeface="Calibri"/>
                <a:cs typeface="Calibri"/>
              </a:rPr>
              <a:t>e</a:t>
            </a:r>
            <a:r>
              <a:rPr sz="846" b="1" dirty="0">
                <a:latin typeface="Calibri"/>
                <a:cs typeface="Calibri"/>
              </a:rPr>
              <a:t>ing </a:t>
            </a:r>
            <a:r>
              <a:rPr sz="846" b="1" spc="-3" dirty="0">
                <a:latin typeface="Calibri"/>
                <a:cs typeface="Calibri"/>
              </a:rPr>
              <a:t>S</a:t>
            </a:r>
            <a:r>
              <a:rPr sz="846" b="1" dirty="0">
                <a:latin typeface="Calibri"/>
                <a:cs typeface="Calibri"/>
              </a:rPr>
              <a:t>e</a:t>
            </a:r>
            <a:r>
              <a:rPr sz="846" b="1" spc="3" dirty="0">
                <a:latin typeface="Calibri"/>
                <a:cs typeface="Calibri"/>
              </a:rPr>
              <a:t>r</a:t>
            </a:r>
            <a:r>
              <a:rPr sz="846" b="1" spc="-3" dirty="0">
                <a:latin typeface="Calibri"/>
                <a:cs typeface="Calibri"/>
              </a:rPr>
              <a:t>v</a:t>
            </a:r>
            <a:r>
              <a:rPr sz="846" b="1" dirty="0">
                <a:latin typeface="Calibri"/>
                <a:cs typeface="Calibri"/>
              </a:rPr>
              <a:t>ic</a:t>
            </a:r>
            <a:r>
              <a:rPr sz="846" b="1" spc="-9" dirty="0">
                <a:latin typeface="Calibri"/>
                <a:cs typeface="Calibri"/>
              </a:rPr>
              <a:t>e</a:t>
            </a:r>
            <a:r>
              <a:rPr sz="846" b="1" dirty="0">
                <a:latin typeface="Calibri"/>
                <a:cs typeface="Calibri"/>
              </a:rPr>
              <a:t>s,</a:t>
            </a:r>
            <a:r>
              <a:rPr sz="846" b="1" spc="-6" dirty="0">
                <a:latin typeface="Calibri"/>
                <a:cs typeface="Calibri"/>
              </a:rPr>
              <a:t> </a:t>
            </a:r>
            <a:r>
              <a:rPr sz="846" b="1" spc="3" dirty="0">
                <a:latin typeface="Calibri"/>
                <a:cs typeface="Calibri"/>
              </a:rPr>
              <a:t>B</a:t>
            </a:r>
            <a:r>
              <a:rPr sz="846" b="1" dirty="0">
                <a:latin typeface="Calibri"/>
                <a:cs typeface="Calibri"/>
              </a:rPr>
              <a:t>e</a:t>
            </a:r>
            <a:r>
              <a:rPr sz="846" b="1" spc="-6" dirty="0">
                <a:latin typeface="Calibri"/>
                <a:cs typeface="Calibri"/>
              </a:rPr>
              <a:t>d</a:t>
            </a:r>
            <a:r>
              <a:rPr sz="846" b="1" spc="-3" dirty="0">
                <a:latin typeface="Calibri"/>
                <a:cs typeface="Calibri"/>
              </a:rPr>
              <a:t>f</a:t>
            </a:r>
            <a:r>
              <a:rPr sz="846" b="1" dirty="0">
                <a:latin typeface="Calibri"/>
                <a:cs typeface="Calibri"/>
              </a:rPr>
              <a:t>o</a:t>
            </a:r>
            <a:r>
              <a:rPr sz="846" b="1" spc="-6" dirty="0">
                <a:latin typeface="Calibri"/>
                <a:cs typeface="Calibri"/>
              </a:rPr>
              <a:t>r</a:t>
            </a:r>
            <a:r>
              <a:rPr sz="846" b="1" dirty="0">
                <a:latin typeface="Calibri"/>
                <a:cs typeface="Calibri"/>
              </a:rPr>
              <a:t>d</a:t>
            </a:r>
            <a:r>
              <a:rPr sz="846" b="1" spc="-6" dirty="0">
                <a:latin typeface="Calibri"/>
                <a:cs typeface="Calibri"/>
              </a:rPr>
              <a:t>s</a:t>
            </a:r>
            <a:r>
              <a:rPr sz="846" b="1" dirty="0">
                <a:latin typeface="Calibri"/>
                <a:cs typeface="Calibri"/>
              </a:rPr>
              <a:t>hi</a:t>
            </a:r>
            <a:r>
              <a:rPr sz="846" b="1" spc="-6" dirty="0">
                <a:latin typeface="Calibri"/>
                <a:cs typeface="Calibri"/>
              </a:rPr>
              <a:t>r</a:t>
            </a:r>
            <a:r>
              <a:rPr sz="846" b="1" dirty="0">
                <a:latin typeface="Calibri"/>
                <a:cs typeface="Calibri"/>
              </a:rPr>
              <a:t>e</a:t>
            </a:r>
            <a:r>
              <a:rPr sz="846" b="1" spc="-3" dirty="0">
                <a:latin typeface="Calibri"/>
                <a:cs typeface="Calibri"/>
              </a:rPr>
              <a:t> </a:t>
            </a:r>
            <a:r>
              <a:rPr sz="846" b="1" dirty="0">
                <a:latin typeface="Calibri"/>
                <a:cs typeface="Calibri"/>
              </a:rPr>
              <a:t>&amp;</a:t>
            </a:r>
            <a:r>
              <a:rPr sz="846" b="1" spc="-6" dirty="0">
                <a:latin typeface="Calibri"/>
                <a:cs typeface="Calibri"/>
              </a:rPr>
              <a:t> L</a:t>
            </a:r>
            <a:r>
              <a:rPr sz="846" b="1" dirty="0">
                <a:latin typeface="Calibri"/>
                <a:cs typeface="Calibri"/>
              </a:rPr>
              <a:t>u</a:t>
            </a:r>
            <a:r>
              <a:rPr sz="846" b="1" spc="3" dirty="0">
                <a:latin typeface="Calibri"/>
                <a:cs typeface="Calibri"/>
              </a:rPr>
              <a:t>t</a:t>
            </a:r>
            <a:r>
              <a:rPr sz="846" b="1" dirty="0">
                <a:latin typeface="Calibri"/>
                <a:cs typeface="Calibri"/>
              </a:rPr>
              <a:t>on</a:t>
            </a:r>
            <a:endParaRPr sz="846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002698" y="2269467"/>
            <a:ext cx="0" cy="270635"/>
          </a:xfrm>
          <a:custGeom>
            <a:avLst/>
            <a:gdLst/>
            <a:ahLst/>
            <a:cxnLst/>
            <a:rect l="l" t="t" r="r" b="b"/>
            <a:pathLst>
              <a:path h="447675">
                <a:moveTo>
                  <a:pt x="0" y="0"/>
                </a:moveTo>
                <a:lnTo>
                  <a:pt x="0" y="447675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002698" y="1386544"/>
            <a:ext cx="0" cy="473707"/>
          </a:xfrm>
          <a:custGeom>
            <a:avLst/>
            <a:gdLst/>
            <a:ahLst/>
            <a:cxnLst/>
            <a:rect l="l" t="t" r="r" b="b"/>
            <a:pathLst>
              <a:path h="783589">
                <a:moveTo>
                  <a:pt x="0" y="0"/>
                </a:moveTo>
                <a:lnTo>
                  <a:pt x="0" y="78359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666056" y="2560742"/>
            <a:ext cx="978430" cy="28468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953197" y="2649802"/>
            <a:ext cx="404609" cy="1115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/>
            <a:r>
              <a:rPr sz="725" b="1" spc="-6" dirty="0">
                <a:latin typeface="Calibri"/>
                <a:cs typeface="Calibri"/>
              </a:rPr>
              <a:t>Inp</a:t>
            </a:r>
            <a:r>
              <a:rPr sz="725" b="1" spc="-9" dirty="0">
                <a:latin typeface="Calibri"/>
                <a:cs typeface="Calibri"/>
              </a:rPr>
              <a:t>a</a:t>
            </a:r>
            <a:r>
              <a:rPr sz="725" b="1" spc="-3" dirty="0">
                <a:latin typeface="Calibri"/>
                <a:cs typeface="Calibri"/>
              </a:rPr>
              <a:t>t</a:t>
            </a:r>
            <a:r>
              <a:rPr sz="725" b="1" dirty="0">
                <a:latin typeface="Calibri"/>
                <a:cs typeface="Calibri"/>
              </a:rPr>
              <a:t>i</a:t>
            </a:r>
            <a:r>
              <a:rPr sz="725" b="1" spc="-3" dirty="0">
                <a:latin typeface="Calibri"/>
                <a:cs typeface="Calibri"/>
              </a:rPr>
              <a:t>e</a:t>
            </a:r>
            <a:r>
              <a:rPr sz="725" b="1" spc="-12" dirty="0">
                <a:latin typeface="Calibri"/>
                <a:cs typeface="Calibri"/>
              </a:rPr>
              <a:t>n</a:t>
            </a:r>
            <a:r>
              <a:rPr sz="725" b="1" spc="-3" dirty="0">
                <a:latin typeface="Calibri"/>
                <a:cs typeface="Calibri"/>
              </a:rPr>
              <a:t>ts</a:t>
            </a:r>
            <a:endParaRPr sz="725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837961" y="2560742"/>
            <a:ext cx="912096" cy="29666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932549" y="2663622"/>
            <a:ext cx="723996" cy="1115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/>
            <a:r>
              <a:rPr sz="725" b="1" spc="-3" dirty="0">
                <a:latin typeface="Calibri"/>
                <a:cs typeface="Calibri"/>
              </a:rPr>
              <a:t>P</a:t>
            </a:r>
            <a:r>
              <a:rPr sz="725" b="1" spc="3" dirty="0">
                <a:latin typeface="Calibri"/>
                <a:cs typeface="Calibri"/>
              </a:rPr>
              <a:t>r</a:t>
            </a:r>
            <a:r>
              <a:rPr sz="725" b="1" spc="-6" dirty="0">
                <a:latin typeface="Calibri"/>
                <a:cs typeface="Calibri"/>
              </a:rPr>
              <a:t>o</a:t>
            </a:r>
            <a:r>
              <a:rPr sz="725" b="1" dirty="0">
                <a:latin typeface="Calibri"/>
                <a:cs typeface="Calibri"/>
              </a:rPr>
              <a:t>f</a:t>
            </a:r>
            <a:r>
              <a:rPr sz="725" b="1" spc="-3" dirty="0">
                <a:latin typeface="Calibri"/>
                <a:cs typeface="Calibri"/>
              </a:rPr>
              <a:t>e</a:t>
            </a:r>
            <a:r>
              <a:rPr sz="725" b="1" dirty="0">
                <a:latin typeface="Calibri"/>
                <a:cs typeface="Calibri"/>
              </a:rPr>
              <a:t>s</a:t>
            </a:r>
            <a:r>
              <a:rPr sz="725" b="1" spc="-3" dirty="0">
                <a:latin typeface="Calibri"/>
                <a:cs typeface="Calibri"/>
              </a:rPr>
              <a:t>s</a:t>
            </a:r>
            <a:r>
              <a:rPr sz="725" b="1" dirty="0">
                <a:latin typeface="Calibri"/>
                <a:cs typeface="Calibri"/>
              </a:rPr>
              <a:t>i</a:t>
            </a:r>
            <a:r>
              <a:rPr sz="725" b="1" spc="-12" dirty="0">
                <a:latin typeface="Calibri"/>
                <a:cs typeface="Calibri"/>
              </a:rPr>
              <a:t>o</a:t>
            </a:r>
            <a:r>
              <a:rPr sz="725" b="1" spc="-6" dirty="0">
                <a:latin typeface="Calibri"/>
                <a:cs typeface="Calibri"/>
              </a:rPr>
              <a:t>n</a:t>
            </a:r>
            <a:r>
              <a:rPr sz="725" b="1" spc="-9" dirty="0">
                <a:latin typeface="Calibri"/>
                <a:cs typeface="Calibri"/>
              </a:rPr>
              <a:t>a</a:t>
            </a:r>
            <a:r>
              <a:rPr sz="725" b="1" spc="-3" dirty="0">
                <a:latin typeface="Calibri"/>
                <a:cs typeface="Calibri"/>
              </a:rPr>
              <a:t>l</a:t>
            </a:r>
            <a:r>
              <a:rPr sz="725" b="1" spc="6" dirty="0">
                <a:latin typeface="Calibri"/>
                <a:cs typeface="Calibri"/>
              </a:rPr>
              <a:t> </a:t>
            </a:r>
            <a:r>
              <a:rPr sz="725" b="1" spc="-9" dirty="0">
                <a:latin typeface="Calibri"/>
                <a:cs typeface="Calibri"/>
              </a:rPr>
              <a:t>Lea</a:t>
            </a:r>
            <a:r>
              <a:rPr sz="725" b="1" spc="-6" dirty="0">
                <a:latin typeface="Calibri"/>
                <a:cs typeface="Calibri"/>
              </a:rPr>
              <a:t>ds</a:t>
            </a:r>
            <a:endParaRPr sz="725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048021" y="3736333"/>
            <a:ext cx="702037" cy="49474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7121417" y="3889885"/>
            <a:ext cx="555857" cy="102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21"/>
              </a:spcBef>
            </a:pPr>
            <a:r>
              <a:rPr sz="665" b="1" dirty="0" smtClean="0">
                <a:latin typeface="Calibri"/>
                <a:cs typeface="Calibri"/>
              </a:rPr>
              <a:t> </a:t>
            </a:r>
            <a:r>
              <a:rPr sz="665" b="1" dirty="0">
                <a:latin typeface="Calibri"/>
                <a:cs typeface="Calibri"/>
              </a:rPr>
              <a:t>Ps</a:t>
            </a:r>
            <a:r>
              <a:rPr sz="665" b="1" spc="-6" dirty="0">
                <a:latin typeface="Calibri"/>
                <a:cs typeface="Calibri"/>
              </a:rPr>
              <a:t>y</a:t>
            </a:r>
            <a:r>
              <a:rPr sz="665" b="1" spc="3" dirty="0">
                <a:latin typeface="Calibri"/>
                <a:cs typeface="Calibri"/>
              </a:rPr>
              <a:t>c</a:t>
            </a:r>
            <a:r>
              <a:rPr sz="665" b="1" spc="-3" dirty="0">
                <a:latin typeface="Calibri"/>
                <a:cs typeface="Calibri"/>
              </a:rPr>
              <a:t>ho</a:t>
            </a:r>
            <a:r>
              <a:rPr sz="665" b="1" dirty="0">
                <a:latin typeface="Calibri"/>
                <a:cs typeface="Calibri"/>
              </a:rPr>
              <a:t>l</a:t>
            </a:r>
            <a:r>
              <a:rPr sz="665" b="1" spc="-3" dirty="0">
                <a:latin typeface="Calibri"/>
                <a:cs typeface="Calibri"/>
              </a:rPr>
              <a:t>o</a:t>
            </a:r>
            <a:r>
              <a:rPr sz="665" b="1" spc="-6" dirty="0">
                <a:latin typeface="Calibri"/>
                <a:cs typeface="Calibri"/>
              </a:rPr>
              <a:t>g</a:t>
            </a:r>
            <a:r>
              <a:rPr sz="665" b="1" dirty="0">
                <a:latin typeface="Calibri"/>
                <a:cs typeface="Calibri"/>
              </a:rPr>
              <a:t>y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7048021" y="4380329"/>
            <a:ext cx="698352" cy="47723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7120497" y="4473074"/>
            <a:ext cx="553553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2815" marR="17657" indent="-110551">
              <a:lnSpc>
                <a:spcPts val="822"/>
              </a:lnSpc>
              <a:spcBef>
                <a:spcPts val="15"/>
              </a:spcBef>
            </a:pPr>
            <a:r>
              <a:rPr sz="665" b="1" dirty="0" smtClean="0">
                <a:latin typeface="Calibri"/>
                <a:cs typeface="Calibri"/>
              </a:rPr>
              <a:t> </a:t>
            </a:r>
            <a:r>
              <a:rPr sz="665" b="1" spc="-3" dirty="0">
                <a:latin typeface="Calibri"/>
                <a:cs typeface="Calibri"/>
              </a:rPr>
              <a:t>O</a:t>
            </a:r>
            <a:r>
              <a:rPr sz="665" b="1" spc="3" dirty="0">
                <a:latin typeface="Calibri"/>
                <a:cs typeface="Calibri"/>
              </a:rPr>
              <a:t>cc</a:t>
            </a:r>
            <a:r>
              <a:rPr sz="665" b="1" spc="-3" dirty="0">
                <a:latin typeface="Calibri"/>
                <a:cs typeface="Calibri"/>
              </a:rPr>
              <a:t>upa</a:t>
            </a:r>
            <a:r>
              <a:rPr sz="665" b="1" spc="-9" dirty="0">
                <a:latin typeface="Calibri"/>
                <a:cs typeface="Calibri"/>
              </a:rPr>
              <a:t>t</a:t>
            </a:r>
            <a:r>
              <a:rPr sz="665" b="1" dirty="0">
                <a:latin typeface="Calibri"/>
                <a:cs typeface="Calibri"/>
              </a:rPr>
              <a:t>i</a:t>
            </a:r>
            <a:r>
              <a:rPr sz="665" b="1" spc="-6" dirty="0">
                <a:latin typeface="Calibri"/>
                <a:cs typeface="Calibri"/>
              </a:rPr>
              <a:t>o</a:t>
            </a:r>
            <a:r>
              <a:rPr sz="665" b="1" spc="-3" dirty="0">
                <a:latin typeface="Calibri"/>
                <a:cs typeface="Calibri"/>
              </a:rPr>
              <a:t>na</a:t>
            </a:r>
            <a:r>
              <a:rPr sz="665" b="1" dirty="0">
                <a:latin typeface="Calibri"/>
                <a:cs typeface="Calibri"/>
              </a:rPr>
              <a:t>l </a:t>
            </a:r>
            <a:r>
              <a:rPr sz="665" b="1" spc="3" dirty="0">
                <a:latin typeface="Calibri"/>
                <a:cs typeface="Calibri"/>
              </a:rPr>
              <a:t>T</a:t>
            </a:r>
            <a:r>
              <a:rPr sz="665" b="1" spc="-3" dirty="0">
                <a:latin typeface="Calibri"/>
                <a:cs typeface="Calibri"/>
              </a:rPr>
              <a:t>he</a:t>
            </a:r>
            <a:r>
              <a:rPr sz="665" b="1" dirty="0">
                <a:latin typeface="Calibri"/>
                <a:cs typeface="Calibri"/>
              </a:rPr>
              <a:t>r</a:t>
            </a:r>
            <a:r>
              <a:rPr sz="665" b="1" spc="-3" dirty="0">
                <a:latin typeface="Calibri"/>
                <a:cs typeface="Calibri"/>
              </a:rPr>
              <a:t>apy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7048020" y="3108921"/>
            <a:ext cx="697431" cy="50119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7143529" y="3265237"/>
            <a:ext cx="507488" cy="1064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1801" marR="3071" indent="-54508">
              <a:lnSpc>
                <a:spcPct val="103600"/>
              </a:lnSpc>
            </a:pPr>
            <a:r>
              <a:rPr sz="665" b="1" dirty="0" smtClean="0">
                <a:latin typeface="Calibri"/>
                <a:cs typeface="Calibri"/>
              </a:rPr>
              <a:t> </a:t>
            </a:r>
            <a:r>
              <a:rPr sz="665" b="1" spc="-6" dirty="0">
                <a:latin typeface="Calibri"/>
                <a:cs typeface="Calibri"/>
              </a:rPr>
              <a:t>S</a:t>
            </a:r>
            <a:r>
              <a:rPr sz="665" b="1" spc="-3" dirty="0">
                <a:latin typeface="Calibri"/>
                <a:cs typeface="Calibri"/>
              </a:rPr>
              <a:t>o</a:t>
            </a:r>
            <a:r>
              <a:rPr sz="665" b="1" spc="3" dirty="0">
                <a:latin typeface="Calibri"/>
                <a:cs typeface="Calibri"/>
              </a:rPr>
              <a:t>c</a:t>
            </a:r>
            <a:r>
              <a:rPr sz="665" b="1" dirty="0">
                <a:latin typeface="Calibri"/>
                <a:cs typeface="Calibri"/>
              </a:rPr>
              <a:t>i</a:t>
            </a:r>
            <a:r>
              <a:rPr sz="665" b="1" spc="-6" dirty="0">
                <a:latin typeface="Calibri"/>
                <a:cs typeface="Calibri"/>
              </a:rPr>
              <a:t>a</a:t>
            </a:r>
            <a:r>
              <a:rPr sz="665" b="1" dirty="0">
                <a:latin typeface="Calibri"/>
                <a:cs typeface="Calibri"/>
              </a:rPr>
              <a:t>l</a:t>
            </a:r>
            <a:r>
              <a:rPr sz="665" b="1" spc="3" dirty="0">
                <a:latin typeface="Calibri"/>
                <a:cs typeface="Calibri"/>
              </a:rPr>
              <a:t> </a:t>
            </a:r>
            <a:r>
              <a:rPr sz="665" b="1" dirty="0">
                <a:latin typeface="Calibri"/>
                <a:cs typeface="Calibri"/>
              </a:rPr>
              <a:t>C</a:t>
            </a:r>
            <a:r>
              <a:rPr sz="665" b="1" spc="-12" dirty="0">
                <a:latin typeface="Calibri"/>
                <a:cs typeface="Calibri"/>
              </a:rPr>
              <a:t>a</a:t>
            </a:r>
            <a:r>
              <a:rPr sz="665" b="1" dirty="0">
                <a:latin typeface="Calibri"/>
                <a:cs typeface="Calibri"/>
              </a:rPr>
              <a:t>re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7943533" y="2552451"/>
            <a:ext cx="948949" cy="30218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8081422" y="2649802"/>
            <a:ext cx="672940" cy="1115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/>
            <a:r>
              <a:rPr sz="725" b="1" spc="-9" dirty="0">
                <a:latin typeface="Calibri"/>
                <a:cs typeface="Calibri"/>
              </a:rPr>
              <a:t>B</a:t>
            </a:r>
            <a:r>
              <a:rPr sz="725" b="1" spc="-6" dirty="0">
                <a:latin typeface="Calibri"/>
                <a:cs typeface="Calibri"/>
              </a:rPr>
              <a:t>us</a:t>
            </a:r>
            <a:r>
              <a:rPr sz="725" b="1" dirty="0">
                <a:latin typeface="Calibri"/>
                <a:cs typeface="Calibri"/>
              </a:rPr>
              <a:t>in</a:t>
            </a:r>
            <a:r>
              <a:rPr sz="725" b="1" spc="-3" dirty="0">
                <a:latin typeface="Calibri"/>
                <a:cs typeface="Calibri"/>
              </a:rPr>
              <a:t>ess</a:t>
            </a:r>
            <a:r>
              <a:rPr sz="725" b="1" spc="3" dirty="0">
                <a:latin typeface="Calibri"/>
                <a:cs typeface="Calibri"/>
              </a:rPr>
              <a:t> </a:t>
            </a:r>
            <a:r>
              <a:rPr sz="725" b="1" spc="-9" dirty="0">
                <a:latin typeface="Calibri"/>
                <a:cs typeface="Calibri"/>
              </a:rPr>
              <a:t>S</a:t>
            </a:r>
            <a:r>
              <a:rPr sz="725" b="1" spc="-12" dirty="0">
                <a:latin typeface="Calibri"/>
                <a:cs typeface="Calibri"/>
              </a:rPr>
              <a:t>u</a:t>
            </a:r>
            <a:r>
              <a:rPr sz="725" b="1" spc="-6" dirty="0">
                <a:latin typeface="Calibri"/>
                <a:cs typeface="Calibri"/>
              </a:rPr>
              <a:t>pp</a:t>
            </a:r>
            <a:r>
              <a:rPr sz="725" b="1" spc="-12" dirty="0">
                <a:latin typeface="Calibri"/>
                <a:cs typeface="Calibri"/>
              </a:rPr>
              <a:t>o</a:t>
            </a:r>
            <a:r>
              <a:rPr sz="725" b="1" spc="3" dirty="0">
                <a:latin typeface="Calibri"/>
                <a:cs typeface="Calibri"/>
              </a:rPr>
              <a:t>r</a:t>
            </a:r>
            <a:r>
              <a:rPr sz="725" b="1" spc="-3" dirty="0">
                <a:latin typeface="Calibri"/>
                <a:cs typeface="Calibri"/>
              </a:rPr>
              <a:t>t</a:t>
            </a:r>
            <a:endParaRPr sz="725">
              <a:latin typeface="Calibri"/>
              <a:cs typeface="Calibr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8153593" y="3736333"/>
            <a:ext cx="690981" cy="49474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8231596" y="3838292"/>
            <a:ext cx="532056" cy="2067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 marR="3071" algn="ctr">
              <a:lnSpc>
                <a:spcPct val="101400"/>
              </a:lnSpc>
            </a:pPr>
            <a:r>
              <a:rPr sz="665" b="1" dirty="0" smtClean="0">
                <a:latin typeface="Calibri"/>
                <a:cs typeface="Calibri"/>
              </a:rPr>
              <a:t> </a:t>
            </a:r>
            <a:r>
              <a:rPr sz="665" b="1" spc="-3" dirty="0">
                <a:latin typeface="Calibri"/>
                <a:cs typeface="Calibri"/>
              </a:rPr>
              <a:t>Qua</a:t>
            </a:r>
            <a:r>
              <a:rPr sz="665" b="1" dirty="0">
                <a:latin typeface="Calibri"/>
                <a:cs typeface="Calibri"/>
              </a:rPr>
              <a:t>lity</a:t>
            </a:r>
            <a:r>
              <a:rPr sz="665" b="1" spc="-3" dirty="0">
                <a:latin typeface="Calibri"/>
                <a:cs typeface="Calibri"/>
              </a:rPr>
              <a:t> </a:t>
            </a:r>
            <a:r>
              <a:rPr sz="665" b="1" dirty="0">
                <a:latin typeface="Calibri"/>
                <a:cs typeface="Calibri"/>
              </a:rPr>
              <a:t>&amp; P</a:t>
            </a:r>
            <a:r>
              <a:rPr sz="665" b="1" spc="-3" dirty="0">
                <a:latin typeface="Calibri"/>
                <a:cs typeface="Calibri"/>
              </a:rPr>
              <a:t>e</a:t>
            </a:r>
            <a:r>
              <a:rPr sz="665" b="1" dirty="0">
                <a:latin typeface="Calibri"/>
                <a:cs typeface="Calibri"/>
              </a:rPr>
              <a:t>r</a:t>
            </a:r>
            <a:r>
              <a:rPr sz="665" b="1" spc="-3" dirty="0">
                <a:latin typeface="Calibri"/>
                <a:cs typeface="Calibri"/>
              </a:rPr>
              <a:t>f</a:t>
            </a:r>
            <a:r>
              <a:rPr sz="665" b="1" spc="-6" dirty="0">
                <a:latin typeface="Calibri"/>
                <a:cs typeface="Calibri"/>
              </a:rPr>
              <a:t>o</a:t>
            </a:r>
            <a:r>
              <a:rPr sz="665" b="1" dirty="0">
                <a:latin typeface="Calibri"/>
                <a:cs typeface="Calibri"/>
              </a:rPr>
              <a:t>rm</a:t>
            </a:r>
            <a:r>
              <a:rPr sz="665" b="1" spc="-3" dirty="0">
                <a:latin typeface="Calibri"/>
                <a:cs typeface="Calibri"/>
              </a:rPr>
              <a:t>an</a:t>
            </a:r>
            <a:r>
              <a:rPr sz="665" b="1" spc="3" dirty="0">
                <a:latin typeface="Calibri"/>
                <a:cs typeface="Calibri"/>
              </a:rPr>
              <a:t>c</a:t>
            </a:r>
            <a:r>
              <a:rPr sz="665" b="1" dirty="0">
                <a:latin typeface="Calibri"/>
                <a:cs typeface="Calibri"/>
              </a:rPr>
              <a:t>e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4486779" y="2552451"/>
            <a:ext cx="1001463" cy="28468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4583209" y="2639668"/>
            <a:ext cx="807298" cy="1115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/>
            <a:r>
              <a:rPr sz="725" b="1" dirty="0">
                <a:latin typeface="Calibri"/>
                <a:cs typeface="Calibri"/>
              </a:rPr>
              <a:t>C</a:t>
            </a:r>
            <a:r>
              <a:rPr sz="725" b="1" spc="-6" dirty="0">
                <a:latin typeface="Calibri"/>
                <a:cs typeface="Calibri"/>
              </a:rPr>
              <a:t>ount</a:t>
            </a:r>
            <a:r>
              <a:rPr sz="725" b="1" spc="-9" dirty="0">
                <a:latin typeface="Calibri"/>
                <a:cs typeface="Calibri"/>
              </a:rPr>
              <a:t>y</a:t>
            </a:r>
            <a:r>
              <a:rPr sz="725" b="1" spc="-6" dirty="0">
                <a:latin typeface="Calibri"/>
                <a:cs typeface="Calibri"/>
              </a:rPr>
              <a:t>w</a:t>
            </a:r>
            <a:r>
              <a:rPr sz="725" b="1" dirty="0">
                <a:latin typeface="Calibri"/>
                <a:cs typeface="Calibri"/>
              </a:rPr>
              <a:t>i</a:t>
            </a:r>
            <a:r>
              <a:rPr sz="725" b="1" spc="-6" dirty="0">
                <a:latin typeface="Calibri"/>
                <a:cs typeface="Calibri"/>
              </a:rPr>
              <a:t>d</a:t>
            </a:r>
            <a:r>
              <a:rPr sz="725" b="1" dirty="0">
                <a:latin typeface="Calibri"/>
                <a:cs typeface="Calibri"/>
              </a:rPr>
              <a:t>e </a:t>
            </a:r>
            <a:r>
              <a:rPr sz="725" b="1" spc="-3" dirty="0">
                <a:latin typeface="Calibri"/>
                <a:cs typeface="Calibri"/>
              </a:rPr>
              <a:t>Se</a:t>
            </a:r>
            <a:r>
              <a:rPr sz="725" b="1" dirty="0">
                <a:latin typeface="Calibri"/>
                <a:cs typeface="Calibri"/>
              </a:rPr>
              <a:t>r</a:t>
            </a:r>
            <a:r>
              <a:rPr sz="725" b="1" spc="-9" dirty="0">
                <a:latin typeface="Calibri"/>
                <a:cs typeface="Calibri"/>
              </a:rPr>
              <a:t>v</a:t>
            </a:r>
            <a:r>
              <a:rPr sz="725" b="1" dirty="0">
                <a:latin typeface="Calibri"/>
                <a:cs typeface="Calibri"/>
              </a:rPr>
              <a:t>ic</a:t>
            </a:r>
            <a:r>
              <a:rPr sz="725" b="1" spc="-3" dirty="0">
                <a:latin typeface="Calibri"/>
                <a:cs typeface="Calibri"/>
              </a:rPr>
              <a:t>es</a:t>
            </a:r>
            <a:endParaRPr sz="725">
              <a:latin typeface="Calibri"/>
              <a:cs typeface="Calibr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5942449" y="3117214"/>
            <a:ext cx="693746" cy="489215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6039800" y="3268001"/>
            <a:ext cx="499427" cy="102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21"/>
              </a:spcBef>
            </a:pPr>
            <a:r>
              <a:rPr sz="665" b="1" dirty="0" smtClean="0">
                <a:latin typeface="Calibri"/>
                <a:cs typeface="Calibri"/>
              </a:rPr>
              <a:t> </a:t>
            </a:r>
            <a:r>
              <a:rPr sz="665" b="1" dirty="0">
                <a:latin typeface="Calibri"/>
                <a:cs typeface="Calibri"/>
              </a:rPr>
              <a:t>L</a:t>
            </a:r>
            <a:r>
              <a:rPr sz="665" b="1" spc="-3" dirty="0">
                <a:latin typeface="Calibri"/>
                <a:cs typeface="Calibri"/>
              </a:rPr>
              <a:t>u</a:t>
            </a:r>
            <a:r>
              <a:rPr sz="665" b="1" dirty="0">
                <a:latin typeface="Calibri"/>
                <a:cs typeface="Calibri"/>
              </a:rPr>
              <a:t>t</a:t>
            </a:r>
            <a:r>
              <a:rPr sz="665" b="1" spc="-6" dirty="0">
                <a:latin typeface="Calibri"/>
                <a:cs typeface="Calibri"/>
              </a:rPr>
              <a:t>o</a:t>
            </a:r>
            <a:r>
              <a:rPr sz="665" b="1" dirty="0">
                <a:latin typeface="Calibri"/>
                <a:cs typeface="Calibri"/>
              </a:rPr>
              <a:t>n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5942449" y="3744626"/>
            <a:ext cx="692824" cy="489215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6074810" y="3894491"/>
            <a:ext cx="428793" cy="102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21"/>
              </a:spcBef>
            </a:pPr>
            <a:r>
              <a:rPr sz="665" b="1" dirty="0" smtClean="0">
                <a:latin typeface="Calibri"/>
                <a:cs typeface="Calibri"/>
              </a:rPr>
              <a:t> </a:t>
            </a:r>
            <a:r>
              <a:rPr sz="665" b="1" spc="3" dirty="0">
                <a:latin typeface="Calibri"/>
                <a:cs typeface="Calibri"/>
              </a:rPr>
              <a:t>B</a:t>
            </a:r>
            <a:r>
              <a:rPr sz="665" b="1" spc="-3" dirty="0">
                <a:latin typeface="Calibri"/>
                <a:cs typeface="Calibri"/>
              </a:rPr>
              <a:t>edfo</a:t>
            </a:r>
            <a:r>
              <a:rPr sz="665" b="1" dirty="0">
                <a:latin typeface="Calibri"/>
                <a:cs typeface="Calibri"/>
              </a:rPr>
              <a:t>rd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7048020" y="4981944"/>
            <a:ext cx="697431" cy="494743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7125110" y="5083903"/>
            <a:ext cx="543956" cy="2067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 marR="3071" indent="384" algn="ctr">
              <a:lnSpc>
                <a:spcPct val="101800"/>
              </a:lnSpc>
            </a:pPr>
            <a:r>
              <a:rPr sz="665" b="1" dirty="0" smtClean="0">
                <a:latin typeface="Calibri"/>
                <a:cs typeface="Calibri"/>
              </a:rPr>
              <a:t>A</a:t>
            </a:r>
            <a:r>
              <a:rPr sz="665" b="1" spc="-3" dirty="0" smtClean="0">
                <a:latin typeface="Calibri"/>
                <a:cs typeface="Calibri"/>
              </a:rPr>
              <a:t>d</a:t>
            </a:r>
            <a:r>
              <a:rPr sz="665" b="1" dirty="0" smtClean="0">
                <a:latin typeface="Calibri"/>
                <a:cs typeface="Calibri"/>
              </a:rPr>
              <a:t>mi</a:t>
            </a:r>
            <a:r>
              <a:rPr sz="665" b="1" spc="-3" dirty="0" smtClean="0">
                <a:latin typeface="Calibri"/>
                <a:cs typeface="Calibri"/>
              </a:rPr>
              <a:t>n</a:t>
            </a:r>
            <a:r>
              <a:rPr sz="665" b="1" spc="-6" dirty="0" smtClean="0">
                <a:latin typeface="Calibri"/>
                <a:cs typeface="Calibri"/>
              </a:rPr>
              <a:t>i</a:t>
            </a:r>
            <a:r>
              <a:rPr sz="665" b="1" dirty="0" smtClean="0">
                <a:latin typeface="Calibri"/>
                <a:cs typeface="Calibri"/>
              </a:rPr>
              <a:t>s</a:t>
            </a:r>
            <a:r>
              <a:rPr sz="665" b="1" spc="-9" dirty="0" smtClean="0">
                <a:latin typeface="Calibri"/>
                <a:cs typeface="Calibri"/>
              </a:rPr>
              <a:t>t</a:t>
            </a:r>
            <a:r>
              <a:rPr sz="665" b="1" dirty="0" smtClean="0">
                <a:latin typeface="Calibri"/>
                <a:cs typeface="Calibri"/>
              </a:rPr>
              <a:t>r</a:t>
            </a:r>
            <a:r>
              <a:rPr sz="665" b="1" spc="-3" dirty="0" smtClean="0">
                <a:latin typeface="Calibri"/>
                <a:cs typeface="Calibri"/>
              </a:rPr>
              <a:t>a</a:t>
            </a:r>
            <a:r>
              <a:rPr sz="665" b="1" dirty="0" smtClean="0">
                <a:latin typeface="Calibri"/>
                <a:cs typeface="Calibri"/>
              </a:rPr>
              <a:t>ti</a:t>
            </a:r>
            <a:r>
              <a:rPr sz="665" b="1" spc="-6" dirty="0" smtClean="0">
                <a:latin typeface="Calibri"/>
                <a:cs typeface="Calibri"/>
              </a:rPr>
              <a:t>o</a:t>
            </a:r>
            <a:r>
              <a:rPr sz="665" b="1" dirty="0" smtClean="0">
                <a:latin typeface="Calibri"/>
                <a:cs typeface="Calibri"/>
              </a:rPr>
              <a:t>n</a:t>
            </a:r>
            <a:endParaRPr sz="665" dirty="0">
              <a:latin typeface="Calibri"/>
              <a:cs typeface="Calibri"/>
            </a:endParaRPr>
          </a:p>
          <a:p>
            <a:pPr algn="ctr">
              <a:spcBef>
                <a:spcPts val="21"/>
              </a:spcBef>
            </a:pPr>
            <a:r>
              <a:rPr sz="665" b="1" dirty="0">
                <a:latin typeface="Calibri"/>
                <a:cs typeface="Calibri"/>
              </a:rPr>
              <a:t>- L</a:t>
            </a:r>
            <a:r>
              <a:rPr sz="665" b="1" spc="-3" dirty="0">
                <a:latin typeface="Calibri"/>
                <a:cs typeface="Calibri"/>
              </a:rPr>
              <a:t>u</a:t>
            </a:r>
            <a:r>
              <a:rPr sz="665" b="1" dirty="0">
                <a:latin typeface="Calibri"/>
                <a:cs typeface="Calibri"/>
              </a:rPr>
              <a:t>t</a:t>
            </a:r>
            <a:r>
              <a:rPr sz="665" b="1" spc="-6" dirty="0">
                <a:latin typeface="Calibri"/>
                <a:cs typeface="Calibri"/>
              </a:rPr>
              <a:t>o</a:t>
            </a:r>
            <a:r>
              <a:rPr sz="665" b="1" dirty="0">
                <a:latin typeface="Calibri"/>
                <a:cs typeface="Calibri"/>
              </a:rPr>
              <a:t>n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8153592" y="3101552"/>
            <a:ext cx="690982" cy="505798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8328334" y="3259709"/>
            <a:ext cx="338965" cy="21082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2490" marR="3071" indent="-95197">
              <a:lnSpc>
                <a:spcPct val="102699"/>
              </a:lnSpc>
            </a:pPr>
            <a:r>
              <a:rPr sz="665" b="1" spc="-3" dirty="0">
                <a:latin typeface="Calibri"/>
                <a:cs typeface="Calibri"/>
              </a:rPr>
              <a:t>M</a:t>
            </a:r>
            <a:r>
              <a:rPr sz="665" b="1" dirty="0">
                <a:latin typeface="Calibri"/>
                <a:cs typeface="Calibri"/>
              </a:rPr>
              <a:t>W</a:t>
            </a:r>
            <a:r>
              <a:rPr sz="665" b="1" spc="-3" dirty="0">
                <a:latin typeface="Calibri"/>
                <a:cs typeface="Calibri"/>
              </a:rPr>
              <a:t> </a:t>
            </a:r>
            <a:r>
              <a:rPr sz="665" b="1" dirty="0">
                <a:latin typeface="Calibri"/>
                <a:cs typeface="Calibri"/>
              </a:rPr>
              <a:t>P</a:t>
            </a:r>
            <a:r>
              <a:rPr sz="665" b="1" spc="-6" dirty="0">
                <a:latin typeface="Calibri"/>
                <a:cs typeface="Calibri"/>
              </a:rPr>
              <a:t>o</a:t>
            </a:r>
            <a:r>
              <a:rPr sz="665" b="1" dirty="0">
                <a:latin typeface="Calibri"/>
                <a:cs typeface="Calibri"/>
              </a:rPr>
              <a:t>st </a:t>
            </a:r>
            <a:r>
              <a:rPr sz="665" b="1" spc="3" dirty="0">
                <a:latin typeface="Calibri"/>
                <a:cs typeface="Calibri"/>
              </a:rPr>
              <a:t>T</a:t>
            </a:r>
            <a:r>
              <a:rPr sz="665" b="1" spc="-6" dirty="0">
                <a:latin typeface="Calibri"/>
                <a:cs typeface="Calibri"/>
              </a:rPr>
              <a:t>B</a:t>
            </a:r>
            <a:r>
              <a:rPr sz="665" b="1" dirty="0">
                <a:latin typeface="Calibri"/>
                <a:cs typeface="Calibri"/>
              </a:rPr>
              <a:t>C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4828584" y="3117213"/>
            <a:ext cx="657815" cy="495664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4893705" y="3219171"/>
            <a:ext cx="528218" cy="311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 marR="3071" indent="12667">
              <a:lnSpc>
                <a:spcPct val="101800"/>
              </a:lnSpc>
            </a:pPr>
            <a:r>
              <a:rPr sz="665" b="1" dirty="0" smtClean="0">
                <a:latin typeface="Calibri"/>
                <a:cs typeface="Calibri"/>
              </a:rPr>
              <a:t> </a:t>
            </a:r>
            <a:r>
              <a:rPr sz="665" b="1" dirty="0">
                <a:latin typeface="Calibri"/>
                <a:cs typeface="Calibri"/>
              </a:rPr>
              <a:t>CR</a:t>
            </a:r>
            <a:r>
              <a:rPr sz="665" b="1" spc="-9" dirty="0">
                <a:latin typeface="Calibri"/>
                <a:cs typeface="Calibri"/>
              </a:rPr>
              <a:t>H</a:t>
            </a:r>
            <a:r>
              <a:rPr sz="665" b="1" spc="3" dirty="0">
                <a:latin typeface="Calibri"/>
                <a:cs typeface="Calibri"/>
              </a:rPr>
              <a:t>T</a:t>
            </a:r>
            <a:r>
              <a:rPr sz="665" b="1" dirty="0">
                <a:latin typeface="Calibri"/>
                <a:cs typeface="Calibri"/>
              </a:rPr>
              <a:t>,</a:t>
            </a:r>
            <a:r>
              <a:rPr sz="665" b="1" spc="3" dirty="0">
                <a:latin typeface="Calibri"/>
                <a:cs typeface="Calibri"/>
              </a:rPr>
              <a:t> </a:t>
            </a:r>
            <a:r>
              <a:rPr sz="665" b="1" spc="-9" dirty="0">
                <a:latin typeface="Calibri"/>
                <a:cs typeface="Calibri"/>
              </a:rPr>
              <a:t>P</a:t>
            </a:r>
            <a:r>
              <a:rPr sz="665" b="1" dirty="0">
                <a:latin typeface="Calibri"/>
                <a:cs typeface="Calibri"/>
              </a:rPr>
              <a:t>L</a:t>
            </a:r>
            <a:r>
              <a:rPr sz="665" b="1" spc="-6" dirty="0">
                <a:latin typeface="Calibri"/>
                <a:cs typeface="Calibri"/>
              </a:rPr>
              <a:t>S</a:t>
            </a:r>
            <a:r>
              <a:rPr sz="665" b="1" dirty="0">
                <a:latin typeface="Calibri"/>
                <a:cs typeface="Calibri"/>
              </a:rPr>
              <a:t>,</a:t>
            </a:r>
            <a:r>
              <a:rPr sz="665" b="1" spc="-6" dirty="0">
                <a:latin typeface="Calibri"/>
                <a:cs typeface="Calibri"/>
              </a:rPr>
              <a:t> </a:t>
            </a:r>
            <a:r>
              <a:rPr sz="665" b="1" dirty="0">
                <a:latin typeface="Calibri"/>
                <a:cs typeface="Calibri"/>
              </a:rPr>
              <a:t>CLT</a:t>
            </a:r>
            <a:endParaRPr sz="665" dirty="0">
              <a:latin typeface="Calibri"/>
              <a:cs typeface="Calibri"/>
            </a:endParaRPr>
          </a:p>
          <a:p>
            <a:pPr marL="38770">
              <a:spcBef>
                <a:spcPts val="21"/>
              </a:spcBef>
            </a:pPr>
            <a:r>
              <a:rPr sz="665" b="1" spc="-6" dirty="0">
                <a:latin typeface="Calibri"/>
                <a:cs typeface="Calibri"/>
              </a:rPr>
              <a:t>S</a:t>
            </a:r>
            <a:r>
              <a:rPr sz="665" b="1" dirty="0">
                <a:latin typeface="Calibri"/>
                <a:cs typeface="Calibri"/>
              </a:rPr>
              <a:t>tr</a:t>
            </a:r>
            <a:r>
              <a:rPr sz="665" b="1" spc="-3" dirty="0">
                <a:latin typeface="Calibri"/>
                <a:cs typeface="Calibri"/>
              </a:rPr>
              <a:t>ee</a:t>
            </a:r>
            <a:r>
              <a:rPr sz="665" b="1" dirty="0">
                <a:latin typeface="Calibri"/>
                <a:cs typeface="Calibri"/>
              </a:rPr>
              <a:t>t </a:t>
            </a:r>
            <a:r>
              <a:rPr sz="665" b="1" spc="-6" dirty="0">
                <a:latin typeface="Calibri"/>
                <a:cs typeface="Calibri"/>
              </a:rPr>
              <a:t>T</a:t>
            </a:r>
            <a:r>
              <a:rPr sz="665" b="1" dirty="0">
                <a:latin typeface="Calibri"/>
                <a:cs typeface="Calibri"/>
              </a:rPr>
              <a:t>ri</a:t>
            </a:r>
            <a:r>
              <a:rPr sz="665" b="1" spc="-3" dirty="0">
                <a:latin typeface="Calibri"/>
                <a:cs typeface="Calibri"/>
              </a:rPr>
              <a:t>a</a:t>
            </a:r>
            <a:r>
              <a:rPr sz="665" b="1" dirty="0">
                <a:latin typeface="Calibri"/>
                <a:cs typeface="Calibri"/>
              </a:rPr>
              <a:t>ge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4828584" y="3736334"/>
            <a:ext cx="657814" cy="494743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4933307" y="3838291"/>
            <a:ext cx="449906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244" marR="28405" indent="-2303" algn="ctr">
              <a:lnSpc>
                <a:spcPts val="810"/>
              </a:lnSpc>
              <a:spcBef>
                <a:spcPts val="24"/>
              </a:spcBef>
            </a:pPr>
            <a:r>
              <a:rPr sz="665" b="1" dirty="0" smtClean="0">
                <a:latin typeface="Calibri"/>
                <a:cs typeface="Calibri"/>
              </a:rPr>
              <a:t>L</a:t>
            </a:r>
            <a:r>
              <a:rPr sz="665" b="1" spc="-3" dirty="0" smtClean="0">
                <a:latin typeface="Calibri"/>
                <a:cs typeface="Calibri"/>
              </a:rPr>
              <a:t>ea</a:t>
            </a:r>
            <a:r>
              <a:rPr sz="665" b="1" dirty="0" smtClean="0">
                <a:latin typeface="Calibri"/>
                <a:cs typeface="Calibri"/>
              </a:rPr>
              <a:t>r</a:t>
            </a:r>
            <a:r>
              <a:rPr sz="665" b="1" spc="-3" dirty="0" smtClean="0">
                <a:latin typeface="Calibri"/>
                <a:cs typeface="Calibri"/>
              </a:rPr>
              <a:t>n</a:t>
            </a:r>
            <a:r>
              <a:rPr sz="665" b="1" dirty="0" smtClean="0">
                <a:latin typeface="Calibri"/>
                <a:cs typeface="Calibri"/>
              </a:rPr>
              <a:t>i</a:t>
            </a:r>
            <a:r>
              <a:rPr sz="665" b="1" spc="-3" dirty="0" smtClean="0">
                <a:latin typeface="Calibri"/>
                <a:cs typeface="Calibri"/>
              </a:rPr>
              <a:t>ng </a:t>
            </a:r>
            <a:r>
              <a:rPr sz="665" b="1" dirty="0">
                <a:latin typeface="Calibri"/>
                <a:cs typeface="Calibri"/>
              </a:rPr>
              <a:t>Dis</a:t>
            </a:r>
            <a:r>
              <a:rPr sz="665" b="1" spc="-3" dirty="0">
                <a:latin typeface="Calibri"/>
                <a:cs typeface="Calibri"/>
              </a:rPr>
              <a:t>ab</a:t>
            </a:r>
            <a:r>
              <a:rPr sz="665" b="1" spc="-6" dirty="0">
                <a:latin typeface="Calibri"/>
                <a:cs typeface="Calibri"/>
              </a:rPr>
              <a:t>i</a:t>
            </a:r>
            <a:r>
              <a:rPr sz="665" b="1" dirty="0">
                <a:latin typeface="Calibri"/>
                <a:cs typeface="Calibri"/>
              </a:rPr>
              <a:t>li</a:t>
            </a:r>
            <a:r>
              <a:rPr sz="665" b="1" spc="-9" dirty="0">
                <a:latin typeface="Calibri"/>
                <a:cs typeface="Calibri"/>
              </a:rPr>
              <a:t>t</a:t>
            </a:r>
            <a:r>
              <a:rPr sz="665" b="1" dirty="0">
                <a:latin typeface="Calibri"/>
                <a:cs typeface="Calibri"/>
              </a:rPr>
              <a:t>i</a:t>
            </a:r>
            <a:r>
              <a:rPr sz="665" b="1" spc="-3" dirty="0">
                <a:latin typeface="Calibri"/>
                <a:cs typeface="Calibri"/>
              </a:rPr>
              <a:t>e</a:t>
            </a:r>
            <a:r>
              <a:rPr sz="665" b="1" dirty="0">
                <a:latin typeface="Calibri"/>
                <a:cs typeface="Calibri"/>
              </a:rPr>
              <a:t>s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3714721" y="3117214"/>
            <a:ext cx="708487" cy="493821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3823136" y="3218250"/>
            <a:ext cx="491749" cy="3131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 marR="3071" algn="ctr">
              <a:lnSpc>
                <a:spcPct val="102200"/>
              </a:lnSpc>
            </a:pPr>
            <a:r>
              <a:rPr sz="665" b="1" spc="-6" dirty="0">
                <a:latin typeface="Calibri"/>
                <a:cs typeface="Calibri"/>
              </a:rPr>
              <a:t>S</a:t>
            </a:r>
            <a:r>
              <a:rPr sz="665" b="1" spc="-3" dirty="0">
                <a:latin typeface="Calibri"/>
                <a:cs typeface="Calibri"/>
              </a:rPr>
              <a:t>e</a:t>
            </a:r>
            <a:r>
              <a:rPr sz="665" b="1" dirty="0">
                <a:latin typeface="Calibri"/>
                <a:cs typeface="Calibri"/>
              </a:rPr>
              <a:t>r</a:t>
            </a:r>
            <a:r>
              <a:rPr sz="665" b="1" spc="3" dirty="0">
                <a:latin typeface="Calibri"/>
                <a:cs typeface="Calibri"/>
              </a:rPr>
              <a:t>v</a:t>
            </a:r>
            <a:r>
              <a:rPr sz="665" b="1" spc="-6" dirty="0">
                <a:latin typeface="Calibri"/>
                <a:cs typeface="Calibri"/>
              </a:rPr>
              <a:t>i</a:t>
            </a:r>
            <a:r>
              <a:rPr sz="665" b="1" spc="3" dirty="0">
                <a:latin typeface="Calibri"/>
                <a:cs typeface="Calibri"/>
              </a:rPr>
              <a:t>c</a:t>
            </a:r>
            <a:r>
              <a:rPr sz="665" b="1" dirty="0">
                <a:latin typeface="Calibri"/>
                <a:cs typeface="Calibri"/>
              </a:rPr>
              <a:t>e D</a:t>
            </a:r>
            <a:r>
              <a:rPr sz="665" b="1" spc="-3" dirty="0">
                <a:latin typeface="Calibri"/>
                <a:cs typeface="Calibri"/>
              </a:rPr>
              <a:t>e</a:t>
            </a:r>
            <a:r>
              <a:rPr sz="665" b="1" spc="3" dirty="0">
                <a:latin typeface="Calibri"/>
                <a:cs typeface="Calibri"/>
              </a:rPr>
              <a:t>v</a:t>
            </a:r>
            <a:r>
              <a:rPr sz="665" b="1" spc="-3" dirty="0">
                <a:latin typeface="Calibri"/>
                <a:cs typeface="Calibri"/>
              </a:rPr>
              <a:t>e</a:t>
            </a:r>
            <a:r>
              <a:rPr sz="665" b="1" dirty="0">
                <a:latin typeface="Calibri"/>
                <a:cs typeface="Calibri"/>
              </a:rPr>
              <a:t>l</a:t>
            </a:r>
            <a:r>
              <a:rPr sz="665" b="1" spc="-6" dirty="0">
                <a:latin typeface="Calibri"/>
                <a:cs typeface="Calibri"/>
              </a:rPr>
              <a:t>o</a:t>
            </a:r>
            <a:r>
              <a:rPr sz="665" b="1" spc="-3" dirty="0">
                <a:latin typeface="Calibri"/>
                <a:cs typeface="Calibri"/>
              </a:rPr>
              <a:t>p</a:t>
            </a:r>
            <a:r>
              <a:rPr sz="665" b="1" dirty="0">
                <a:latin typeface="Calibri"/>
                <a:cs typeface="Calibri"/>
              </a:rPr>
              <a:t>m</a:t>
            </a:r>
            <a:r>
              <a:rPr sz="665" b="1" spc="-3" dirty="0">
                <a:latin typeface="Calibri"/>
                <a:cs typeface="Calibri"/>
              </a:rPr>
              <a:t>en</a:t>
            </a:r>
            <a:r>
              <a:rPr sz="665" b="1" dirty="0">
                <a:latin typeface="Calibri"/>
                <a:cs typeface="Calibri"/>
              </a:rPr>
              <a:t>t L</a:t>
            </a:r>
            <a:r>
              <a:rPr sz="665" b="1" spc="-3" dirty="0">
                <a:latin typeface="Calibri"/>
                <a:cs typeface="Calibri"/>
              </a:rPr>
              <a:t>ea</a:t>
            </a:r>
            <a:r>
              <a:rPr sz="665" b="1" dirty="0">
                <a:latin typeface="Calibri"/>
                <a:cs typeface="Calibri"/>
              </a:rPr>
              <a:t>d</a:t>
            </a:r>
            <a:r>
              <a:rPr sz="665" b="1" spc="-3" dirty="0">
                <a:latin typeface="Calibri"/>
                <a:cs typeface="Calibri"/>
              </a:rPr>
              <a:t> </a:t>
            </a:r>
            <a:r>
              <a:rPr sz="665" b="1" dirty="0">
                <a:latin typeface="Calibri"/>
                <a:cs typeface="Calibri"/>
              </a:rPr>
              <a:t>- NEW</a:t>
            </a:r>
            <a:endParaRPr sz="665">
              <a:latin typeface="Calibri"/>
              <a:cs typeface="Calibri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4017945" y="2224552"/>
            <a:ext cx="4491385" cy="0"/>
          </a:xfrm>
          <a:custGeom>
            <a:avLst/>
            <a:gdLst/>
            <a:ahLst/>
            <a:cxnLst/>
            <a:rect l="l" t="t" r="r" b="b"/>
            <a:pathLst>
              <a:path w="7429500">
                <a:moveTo>
                  <a:pt x="0" y="0"/>
                </a:moveTo>
                <a:lnTo>
                  <a:pt x="7429131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021459" y="1747008"/>
            <a:ext cx="0" cy="1381581"/>
          </a:xfrm>
          <a:custGeom>
            <a:avLst/>
            <a:gdLst/>
            <a:ahLst/>
            <a:cxnLst/>
            <a:rect l="l" t="t" r="r" b="b"/>
            <a:pathLst>
              <a:path h="2285365">
                <a:moveTo>
                  <a:pt x="0" y="0"/>
                </a:moveTo>
                <a:lnTo>
                  <a:pt x="0" y="2285362"/>
                </a:lnTo>
              </a:path>
            </a:pathLst>
          </a:custGeom>
          <a:ln w="4019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983210" y="2224552"/>
            <a:ext cx="0" cy="339733"/>
          </a:xfrm>
          <a:custGeom>
            <a:avLst/>
            <a:gdLst/>
            <a:ahLst/>
            <a:cxnLst/>
            <a:rect l="l" t="t" r="r" b="b"/>
            <a:pathLst>
              <a:path h="561975">
                <a:moveTo>
                  <a:pt x="0" y="0"/>
                </a:moveTo>
                <a:lnTo>
                  <a:pt x="0" y="561975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154727" y="2224552"/>
            <a:ext cx="0" cy="339733"/>
          </a:xfrm>
          <a:custGeom>
            <a:avLst/>
            <a:gdLst/>
            <a:ahLst/>
            <a:cxnLst/>
            <a:rect l="l" t="t" r="r" b="b"/>
            <a:pathLst>
              <a:path h="561975">
                <a:moveTo>
                  <a:pt x="0" y="0"/>
                </a:moveTo>
                <a:lnTo>
                  <a:pt x="0" y="561975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334495" y="2224552"/>
            <a:ext cx="0" cy="345491"/>
          </a:xfrm>
          <a:custGeom>
            <a:avLst/>
            <a:gdLst/>
            <a:ahLst/>
            <a:cxnLst/>
            <a:rect l="l" t="t" r="r" b="b"/>
            <a:pathLst>
              <a:path h="571500">
                <a:moveTo>
                  <a:pt x="0" y="0"/>
                </a:moveTo>
                <a:lnTo>
                  <a:pt x="0" y="57150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506012" y="2224552"/>
            <a:ext cx="0" cy="339733"/>
          </a:xfrm>
          <a:custGeom>
            <a:avLst/>
            <a:gdLst/>
            <a:ahLst/>
            <a:cxnLst/>
            <a:rect l="l" t="t" r="r" b="b"/>
            <a:pathLst>
              <a:path h="561975">
                <a:moveTo>
                  <a:pt x="0" y="0"/>
                </a:moveTo>
                <a:lnTo>
                  <a:pt x="0" y="561975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636704" y="2843343"/>
            <a:ext cx="0" cy="1094055"/>
          </a:xfrm>
          <a:custGeom>
            <a:avLst/>
            <a:gdLst/>
            <a:ahLst/>
            <a:cxnLst/>
            <a:rect l="l" t="t" r="r" b="b"/>
            <a:pathLst>
              <a:path h="1809750">
                <a:moveTo>
                  <a:pt x="0" y="0"/>
                </a:moveTo>
                <a:lnTo>
                  <a:pt x="0" y="180975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644955" y="3330125"/>
            <a:ext cx="195778" cy="0"/>
          </a:xfrm>
          <a:custGeom>
            <a:avLst/>
            <a:gdLst/>
            <a:ahLst/>
            <a:cxnLst/>
            <a:rect l="l" t="t" r="r" b="b"/>
            <a:pathLst>
              <a:path w="323850">
                <a:moveTo>
                  <a:pt x="0" y="0"/>
                </a:moveTo>
                <a:lnTo>
                  <a:pt x="323837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644955" y="3940664"/>
            <a:ext cx="195778" cy="0"/>
          </a:xfrm>
          <a:custGeom>
            <a:avLst/>
            <a:gdLst/>
            <a:ahLst/>
            <a:cxnLst/>
            <a:rect l="l" t="t" r="r" b="b"/>
            <a:pathLst>
              <a:path w="323850">
                <a:moveTo>
                  <a:pt x="0" y="0"/>
                </a:moveTo>
                <a:lnTo>
                  <a:pt x="323837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742221" y="2843343"/>
            <a:ext cx="0" cy="1104420"/>
          </a:xfrm>
          <a:custGeom>
            <a:avLst/>
            <a:gdLst/>
            <a:ahLst/>
            <a:cxnLst/>
            <a:rect l="l" t="t" r="r" b="b"/>
            <a:pathLst>
              <a:path h="1826895">
                <a:moveTo>
                  <a:pt x="0" y="0"/>
                </a:moveTo>
                <a:lnTo>
                  <a:pt x="0" y="1826895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750471" y="3330125"/>
            <a:ext cx="207295" cy="0"/>
          </a:xfrm>
          <a:custGeom>
            <a:avLst/>
            <a:gdLst/>
            <a:ahLst/>
            <a:cxnLst/>
            <a:rect l="l" t="t" r="r" b="b"/>
            <a:pathLst>
              <a:path w="342900">
                <a:moveTo>
                  <a:pt x="0" y="0"/>
                </a:moveTo>
                <a:lnTo>
                  <a:pt x="342887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750471" y="3948914"/>
            <a:ext cx="207295" cy="0"/>
          </a:xfrm>
          <a:custGeom>
            <a:avLst/>
            <a:gdLst/>
            <a:ahLst/>
            <a:cxnLst/>
            <a:rect l="l" t="t" r="r" b="b"/>
            <a:pathLst>
              <a:path w="342900">
                <a:moveTo>
                  <a:pt x="0" y="0"/>
                </a:moveTo>
                <a:lnTo>
                  <a:pt x="342887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913739" y="2843343"/>
            <a:ext cx="0" cy="2348188"/>
          </a:xfrm>
          <a:custGeom>
            <a:avLst/>
            <a:gdLst/>
            <a:ahLst/>
            <a:cxnLst/>
            <a:rect l="l" t="t" r="r" b="b"/>
            <a:pathLst>
              <a:path h="3884295">
                <a:moveTo>
                  <a:pt x="0" y="0"/>
                </a:moveTo>
                <a:lnTo>
                  <a:pt x="0" y="3884295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921988" y="3330125"/>
            <a:ext cx="138196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587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921988" y="3948914"/>
            <a:ext cx="138196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587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921988" y="4567704"/>
            <a:ext cx="138196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587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921988" y="5186495"/>
            <a:ext cx="138196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587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8019255" y="2843343"/>
            <a:ext cx="0" cy="1180428"/>
          </a:xfrm>
          <a:custGeom>
            <a:avLst/>
            <a:gdLst/>
            <a:ahLst/>
            <a:cxnLst/>
            <a:rect l="l" t="t" r="r" b="b"/>
            <a:pathLst>
              <a:path h="1952625">
                <a:moveTo>
                  <a:pt x="0" y="0"/>
                </a:moveTo>
                <a:lnTo>
                  <a:pt x="0" y="1952625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8027505" y="3330125"/>
            <a:ext cx="138196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587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8027505" y="4023170"/>
            <a:ext cx="138196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587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258294" y="5077761"/>
            <a:ext cx="1062270" cy="294819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 txBox="1"/>
          <p:nvPr/>
        </p:nvSpPr>
        <p:spPr>
          <a:xfrm>
            <a:off x="4411846" y="5170506"/>
            <a:ext cx="754322" cy="1115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/>
            <a:r>
              <a:rPr sz="725" b="1" spc="-9" dirty="0">
                <a:latin typeface="Calibri"/>
                <a:cs typeface="Calibri"/>
              </a:rPr>
              <a:t>S</a:t>
            </a:r>
            <a:r>
              <a:rPr sz="725" b="1" spc="-3" dirty="0">
                <a:latin typeface="Calibri"/>
                <a:cs typeface="Calibri"/>
              </a:rPr>
              <a:t>a</a:t>
            </a:r>
            <a:r>
              <a:rPr sz="725" b="1" dirty="0">
                <a:latin typeface="Calibri"/>
                <a:cs typeface="Calibri"/>
              </a:rPr>
              <a:t>f</a:t>
            </a:r>
            <a:r>
              <a:rPr sz="725" b="1" spc="-3" dirty="0">
                <a:latin typeface="Calibri"/>
                <a:cs typeface="Calibri"/>
              </a:rPr>
              <a:t>e</a:t>
            </a:r>
            <a:r>
              <a:rPr sz="725" b="1" spc="-9" dirty="0">
                <a:latin typeface="Calibri"/>
                <a:cs typeface="Calibri"/>
              </a:rPr>
              <a:t>g</a:t>
            </a:r>
            <a:r>
              <a:rPr sz="725" b="1" spc="-6" dirty="0">
                <a:latin typeface="Calibri"/>
                <a:cs typeface="Calibri"/>
              </a:rPr>
              <a:t>u</a:t>
            </a:r>
            <a:r>
              <a:rPr sz="725" b="1" spc="-3" dirty="0">
                <a:latin typeface="Calibri"/>
                <a:cs typeface="Calibri"/>
              </a:rPr>
              <a:t>a</a:t>
            </a:r>
            <a:r>
              <a:rPr sz="725" b="1" spc="3" dirty="0">
                <a:latin typeface="Calibri"/>
                <a:cs typeface="Calibri"/>
              </a:rPr>
              <a:t>r</a:t>
            </a:r>
            <a:r>
              <a:rPr sz="725" b="1" spc="-6" dirty="0">
                <a:latin typeface="Calibri"/>
                <a:cs typeface="Calibri"/>
              </a:rPr>
              <a:t>d</a:t>
            </a:r>
            <a:r>
              <a:rPr sz="725" b="1" dirty="0">
                <a:latin typeface="Calibri"/>
                <a:cs typeface="Calibri"/>
              </a:rPr>
              <a:t>i</a:t>
            </a:r>
            <a:r>
              <a:rPr sz="725" b="1" spc="-6" dirty="0">
                <a:latin typeface="Calibri"/>
                <a:cs typeface="Calibri"/>
              </a:rPr>
              <a:t>n</a:t>
            </a:r>
            <a:r>
              <a:rPr sz="725" b="1" dirty="0">
                <a:latin typeface="Calibri"/>
                <a:cs typeface="Calibri"/>
              </a:rPr>
              <a:t>g</a:t>
            </a:r>
            <a:r>
              <a:rPr sz="725" b="1" spc="-3" dirty="0">
                <a:latin typeface="Calibri"/>
                <a:cs typeface="Calibri"/>
              </a:rPr>
              <a:t> </a:t>
            </a:r>
            <a:r>
              <a:rPr sz="725" b="1" spc="-6" dirty="0">
                <a:latin typeface="Calibri"/>
                <a:cs typeface="Calibri"/>
              </a:rPr>
              <a:t>L</a:t>
            </a:r>
            <a:r>
              <a:rPr sz="725" b="1" spc="-3" dirty="0">
                <a:latin typeface="Calibri"/>
                <a:cs typeface="Calibri"/>
              </a:rPr>
              <a:t>e</a:t>
            </a:r>
            <a:r>
              <a:rPr sz="725" b="1" spc="-9" dirty="0">
                <a:latin typeface="Calibri"/>
                <a:cs typeface="Calibri"/>
              </a:rPr>
              <a:t>a</a:t>
            </a:r>
            <a:r>
              <a:rPr sz="725" b="1" spc="-6" dirty="0">
                <a:latin typeface="Calibri"/>
                <a:cs typeface="Calibri"/>
              </a:rPr>
              <a:t>ds</a:t>
            </a:r>
            <a:endParaRPr sz="725">
              <a:latin typeface="Calibri"/>
              <a:cs typeface="Calibri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5312272" y="5641602"/>
            <a:ext cx="628333" cy="425645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5423429" y="5707629"/>
            <a:ext cx="407296" cy="1043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293" marR="3071" indent="-768" algn="ctr">
              <a:lnSpc>
                <a:spcPct val="102200"/>
              </a:lnSpc>
            </a:pPr>
            <a:r>
              <a:rPr sz="665" b="1" spc="3" dirty="0" smtClean="0">
                <a:latin typeface="Calibri"/>
                <a:cs typeface="Calibri"/>
              </a:rPr>
              <a:t>B</a:t>
            </a:r>
            <a:r>
              <a:rPr sz="665" b="1" spc="-3" dirty="0" smtClean="0">
                <a:latin typeface="Calibri"/>
                <a:cs typeface="Calibri"/>
              </a:rPr>
              <a:t>edfo</a:t>
            </a:r>
            <a:r>
              <a:rPr sz="665" b="1" dirty="0" smtClean="0">
                <a:latin typeface="Calibri"/>
                <a:cs typeface="Calibri"/>
              </a:rPr>
              <a:t>rd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3582052" y="5641602"/>
            <a:ext cx="628333" cy="425645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 txBox="1"/>
          <p:nvPr/>
        </p:nvSpPr>
        <p:spPr>
          <a:xfrm>
            <a:off x="3650844" y="5759222"/>
            <a:ext cx="492132" cy="1023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65" b="1" dirty="0" err="1" smtClean="0">
                <a:latin typeface="Calibri"/>
                <a:cs typeface="Calibri"/>
              </a:rPr>
              <a:t>L</a:t>
            </a:r>
            <a:r>
              <a:rPr sz="665" b="1" spc="-3" dirty="0" err="1" smtClean="0">
                <a:latin typeface="Calibri"/>
                <a:cs typeface="Calibri"/>
              </a:rPr>
              <a:t>u</a:t>
            </a:r>
            <a:r>
              <a:rPr sz="665" b="1" dirty="0" err="1" smtClean="0">
                <a:latin typeface="Calibri"/>
                <a:cs typeface="Calibri"/>
              </a:rPr>
              <a:t>t</a:t>
            </a:r>
            <a:r>
              <a:rPr sz="665" b="1" spc="-6" dirty="0" err="1" smtClean="0">
                <a:latin typeface="Calibri"/>
                <a:cs typeface="Calibri"/>
              </a:rPr>
              <a:t>o</a:t>
            </a:r>
            <a:r>
              <a:rPr sz="665" b="1" dirty="0" err="1" smtClean="0">
                <a:latin typeface="Calibri"/>
                <a:cs typeface="Calibri"/>
              </a:rPr>
              <a:t>n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4443477" y="5641602"/>
            <a:ext cx="657815" cy="425645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4526088" y="5707629"/>
            <a:ext cx="494436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293" marR="3071" algn="ctr">
              <a:lnSpc>
                <a:spcPct val="102200"/>
              </a:lnSpc>
            </a:pPr>
            <a:r>
              <a:rPr sz="665" b="1" dirty="0" smtClean="0">
                <a:latin typeface="Calibri"/>
                <a:cs typeface="Calibri"/>
              </a:rPr>
              <a:t>C</a:t>
            </a:r>
            <a:r>
              <a:rPr sz="665" b="1" spc="-3" dirty="0" smtClean="0">
                <a:latin typeface="Calibri"/>
                <a:cs typeface="Calibri"/>
              </a:rPr>
              <a:t>en</a:t>
            </a:r>
            <a:r>
              <a:rPr sz="665" b="1" dirty="0" smtClean="0">
                <a:latin typeface="Calibri"/>
                <a:cs typeface="Calibri"/>
              </a:rPr>
              <a:t>tr</a:t>
            </a:r>
            <a:r>
              <a:rPr sz="665" b="1" spc="-3" dirty="0" smtClean="0">
                <a:latin typeface="Calibri"/>
                <a:cs typeface="Calibri"/>
              </a:rPr>
              <a:t>a</a:t>
            </a:r>
            <a:r>
              <a:rPr sz="665" b="1" dirty="0" smtClean="0">
                <a:latin typeface="Calibri"/>
                <a:cs typeface="Calibri"/>
              </a:rPr>
              <a:t>l </a:t>
            </a:r>
            <a:r>
              <a:rPr sz="665" b="1" spc="3" dirty="0">
                <a:latin typeface="Calibri"/>
                <a:cs typeface="Calibri"/>
              </a:rPr>
              <a:t>B</a:t>
            </a:r>
            <a:r>
              <a:rPr sz="665" b="1" spc="-3" dirty="0">
                <a:latin typeface="Calibri"/>
                <a:cs typeface="Calibri"/>
              </a:rPr>
              <a:t>edf</a:t>
            </a:r>
            <a:r>
              <a:rPr sz="665" b="1" spc="-6" dirty="0">
                <a:latin typeface="Calibri"/>
                <a:cs typeface="Calibri"/>
              </a:rPr>
              <a:t>o</a:t>
            </a:r>
            <a:r>
              <a:rPr sz="665" b="1" dirty="0">
                <a:latin typeface="Calibri"/>
                <a:cs typeface="Calibri"/>
              </a:rPr>
              <a:t>r</a:t>
            </a:r>
            <a:r>
              <a:rPr sz="665" b="1" spc="-3" dirty="0">
                <a:latin typeface="Calibri"/>
                <a:cs typeface="Calibri"/>
              </a:rPr>
              <a:t>d</a:t>
            </a:r>
            <a:r>
              <a:rPr sz="665" b="1" dirty="0">
                <a:latin typeface="Calibri"/>
                <a:cs typeface="Calibri"/>
              </a:rPr>
              <a:t>s</a:t>
            </a:r>
            <a:r>
              <a:rPr sz="665" b="1" spc="-3" dirty="0">
                <a:latin typeface="Calibri"/>
                <a:cs typeface="Calibri"/>
              </a:rPr>
              <a:t>h</a:t>
            </a:r>
            <a:r>
              <a:rPr sz="665" b="1" dirty="0">
                <a:latin typeface="Calibri"/>
                <a:cs typeface="Calibri"/>
              </a:rPr>
              <a:t>ire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3868868" y="5503791"/>
            <a:ext cx="1796554" cy="1152"/>
          </a:xfrm>
          <a:custGeom>
            <a:avLst/>
            <a:gdLst/>
            <a:ahLst/>
            <a:cxnLst/>
            <a:rect l="l" t="t" r="r" b="b"/>
            <a:pathLst>
              <a:path w="2971800" h="1904">
                <a:moveTo>
                  <a:pt x="0" y="1905"/>
                </a:moveTo>
                <a:lnTo>
                  <a:pt x="2971800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868868" y="5503792"/>
            <a:ext cx="0" cy="142803"/>
          </a:xfrm>
          <a:custGeom>
            <a:avLst/>
            <a:gdLst/>
            <a:ahLst/>
            <a:cxnLst/>
            <a:rect l="l" t="t" r="r" b="b"/>
            <a:pathLst>
              <a:path h="236220">
                <a:moveTo>
                  <a:pt x="0" y="0"/>
                </a:moveTo>
                <a:lnTo>
                  <a:pt x="0" y="236156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4766246" y="5362688"/>
            <a:ext cx="0" cy="282919"/>
          </a:xfrm>
          <a:custGeom>
            <a:avLst/>
            <a:gdLst/>
            <a:ahLst/>
            <a:cxnLst/>
            <a:rect l="l" t="t" r="r" b="b"/>
            <a:pathLst>
              <a:path h="467995">
                <a:moveTo>
                  <a:pt x="0" y="0"/>
                </a:moveTo>
                <a:lnTo>
                  <a:pt x="0" y="467664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5663623" y="5503792"/>
            <a:ext cx="0" cy="142803"/>
          </a:xfrm>
          <a:custGeom>
            <a:avLst/>
            <a:gdLst/>
            <a:ahLst/>
            <a:cxnLst/>
            <a:rect l="l" t="t" r="r" b="b"/>
            <a:pathLst>
              <a:path h="236220">
                <a:moveTo>
                  <a:pt x="0" y="0"/>
                </a:moveTo>
                <a:lnTo>
                  <a:pt x="0" y="236156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830806" y="850792"/>
            <a:ext cx="2024117" cy="537123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 txBox="1"/>
          <p:nvPr/>
        </p:nvSpPr>
        <p:spPr>
          <a:xfrm>
            <a:off x="4309573" y="935474"/>
            <a:ext cx="1067568" cy="3983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 marR="3071" algn="ctr">
              <a:lnSpc>
                <a:spcPct val="101800"/>
              </a:lnSpc>
            </a:pPr>
            <a:r>
              <a:rPr sz="846" b="1" dirty="0">
                <a:latin typeface="Calibri"/>
                <a:cs typeface="Calibri"/>
              </a:rPr>
              <a:t>Du</a:t>
            </a:r>
            <a:r>
              <a:rPr sz="846" b="1" spc="-6" dirty="0">
                <a:latin typeface="Calibri"/>
                <a:cs typeface="Calibri"/>
              </a:rPr>
              <a:t>d</a:t>
            </a:r>
            <a:r>
              <a:rPr sz="846" b="1" dirty="0">
                <a:latin typeface="Calibri"/>
                <a:cs typeface="Calibri"/>
              </a:rPr>
              <a:t>ley</a:t>
            </a:r>
            <a:r>
              <a:rPr sz="846" b="1" spc="-6" dirty="0">
                <a:latin typeface="Calibri"/>
                <a:cs typeface="Calibri"/>
              </a:rPr>
              <a:t> </a:t>
            </a:r>
            <a:r>
              <a:rPr sz="846" b="1" spc="-3" dirty="0">
                <a:latin typeface="Calibri"/>
                <a:cs typeface="Calibri"/>
              </a:rPr>
              <a:t>M</a:t>
            </a:r>
            <a:r>
              <a:rPr sz="846" b="1" dirty="0">
                <a:latin typeface="Calibri"/>
                <a:cs typeface="Calibri"/>
              </a:rPr>
              <a:t>an</a:t>
            </a:r>
            <a:r>
              <a:rPr sz="846" b="1" spc="-6" dirty="0">
                <a:latin typeface="Calibri"/>
                <a:cs typeface="Calibri"/>
              </a:rPr>
              <a:t>n</a:t>
            </a:r>
            <a:r>
              <a:rPr sz="846" b="1" dirty="0">
                <a:latin typeface="Calibri"/>
                <a:cs typeface="Calibri"/>
              </a:rPr>
              <a:t>s</a:t>
            </a:r>
            <a:r>
              <a:rPr sz="846" b="1" spc="-3" dirty="0">
                <a:latin typeface="Calibri"/>
                <a:cs typeface="Calibri"/>
              </a:rPr>
              <a:t> </a:t>
            </a:r>
            <a:r>
              <a:rPr sz="846" b="1" dirty="0">
                <a:latin typeface="Calibri"/>
                <a:cs typeface="Calibri"/>
              </a:rPr>
              <a:t>- </a:t>
            </a:r>
            <a:r>
              <a:rPr sz="846" b="1" spc="-3" dirty="0">
                <a:latin typeface="Calibri"/>
                <a:cs typeface="Calibri"/>
              </a:rPr>
              <a:t>M</a:t>
            </a:r>
            <a:r>
              <a:rPr sz="846" b="1" dirty="0">
                <a:latin typeface="Calibri"/>
                <a:cs typeface="Calibri"/>
              </a:rPr>
              <a:t>edi</a:t>
            </a:r>
            <a:r>
              <a:rPr sz="846" b="1" spc="-9" dirty="0">
                <a:latin typeface="Calibri"/>
                <a:cs typeface="Calibri"/>
              </a:rPr>
              <a:t>c</a:t>
            </a:r>
            <a:r>
              <a:rPr sz="846" b="1" dirty="0">
                <a:latin typeface="Calibri"/>
                <a:cs typeface="Calibri"/>
              </a:rPr>
              <a:t>al</a:t>
            </a:r>
            <a:r>
              <a:rPr sz="846" b="1" spc="-3" dirty="0">
                <a:latin typeface="Calibri"/>
                <a:cs typeface="Calibri"/>
              </a:rPr>
              <a:t> </a:t>
            </a:r>
            <a:r>
              <a:rPr sz="846" b="1" dirty="0">
                <a:latin typeface="Calibri"/>
                <a:cs typeface="Calibri"/>
              </a:rPr>
              <a:t>D</a:t>
            </a:r>
            <a:r>
              <a:rPr sz="846" b="1" spc="-6" dirty="0">
                <a:latin typeface="Calibri"/>
                <a:cs typeface="Calibri"/>
              </a:rPr>
              <a:t>i</a:t>
            </a:r>
            <a:r>
              <a:rPr sz="846" b="1" dirty="0">
                <a:latin typeface="Calibri"/>
                <a:cs typeface="Calibri"/>
              </a:rPr>
              <a:t>re</a:t>
            </a:r>
            <a:r>
              <a:rPr sz="846" b="1" spc="-9" dirty="0">
                <a:latin typeface="Calibri"/>
                <a:cs typeface="Calibri"/>
              </a:rPr>
              <a:t>c</a:t>
            </a:r>
            <a:r>
              <a:rPr sz="846" b="1" spc="3" dirty="0">
                <a:latin typeface="Calibri"/>
                <a:cs typeface="Calibri"/>
              </a:rPr>
              <a:t>t</a:t>
            </a:r>
            <a:r>
              <a:rPr sz="846" b="1" spc="-9" dirty="0">
                <a:latin typeface="Calibri"/>
                <a:cs typeface="Calibri"/>
              </a:rPr>
              <a:t>o</a:t>
            </a:r>
            <a:r>
              <a:rPr sz="846" b="1" dirty="0">
                <a:latin typeface="Calibri"/>
                <a:cs typeface="Calibri"/>
              </a:rPr>
              <a:t>r </a:t>
            </a:r>
            <a:r>
              <a:rPr sz="846" b="1" spc="3" dirty="0">
                <a:latin typeface="Calibri"/>
                <a:cs typeface="Calibri"/>
              </a:rPr>
              <a:t>B</a:t>
            </a:r>
            <a:r>
              <a:rPr sz="846" b="1" dirty="0">
                <a:latin typeface="Calibri"/>
                <a:cs typeface="Calibri"/>
              </a:rPr>
              <a:t>ed</a:t>
            </a:r>
            <a:r>
              <a:rPr sz="846" b="1" spc="-9" dirty="0">
                <a:latin typeface="Calibri"/>
                <a:cs typeface="Calibri"/>
              </a:rPr>
              <a:t>f</a:t>
            </a:r>
            <a:r>
              <a:rPr sz="846" b="1" dirty="0">
                <a:latin typeface="Calibri"/>
                <a:cs typeface="Calibri"/>
              </a:rPr>
              <a:t>o</a:t>
            </a:r>
            <a:r>
              <a:rPr sz="846" b="1" spc="-6" dirty="0">
                <a:latin typeface="Calibri"/>
                <a:cs typeface="Calibri"/>
              </a:rPr>
              <a:t>r</a:t>
            </a:r>
            <a:r>
              <a:rPr sz="846" b="1" dirty="0">
                <a:latin typeface="Calibri"/>
                <a:cs typeface="Calibri"/>
              </a:rPr>
              <a:t>ds</a:t>
            </a:r>
            <a:r>
              <a:rPr sz="846" b="1" spc="-6" dirty="0">
                <a:latin typeface="Calibri"/>
                <a:cs typeface="Calibri"/>
              </a:rPr>
              <a:t>h</a:t>
            </a:r>
            <a:r>
              <a:rPr sz="846" b="1" dirty="0">
                <a:latin typeface="Calibri"/>
                <a:cs typeface="Calibri"/>
              </a:rPr>
              <a:t>i</a:t>
            </a:r>
            <a:r>
              <a:rPr sz="846" b="1" spc="-6" dirty="0">
                <a:latin typeface="Calibri"/>
                <a:cs typeface="Calibri"/>
              </a:rPr>
              <a:t>r</a:t>
            </a:r>
            <a:r>
              <a:rPr sz="846" b="1" dirty="0">
                <a:latin typeface="Calibri"/>
                <a:cs typeface="Calibri"/>
              </a:rPr>
              <a:t>e</a:t>
            </a:r>
            <a:r>
              <a:rPr sz="846" b="1" spc="-3" dirty="0">
                <a:latin typeface="Calibri"/>
                <a:cs typeface="Calibri"/>
              </a:rPr>
              <a:t> </a:t>
            </a:r>
            <a:r>
              <a:rPr sz="846" b="1" dirty="0">
                <a:latin typeface="Calibri"/>
                <a:cs typeface="Calibri"/>
              </a:rPr>
              <a:t>and</a:t>
            </a:r>
            <a:r>
              <a:rPr sz="846" b="1" spc="-3" dirty="0">
                <a:latin typeface="Calibri"/>
                <a:cs typeface="Calibri"/>
              </a:rPr>
              <a:t> </a:t>
            </a:r>
            <a:r>
              <a:rPr sz="846" b="1" spc="-6" dirty="0">
                <a:latin typeface="Calibri"/>
                <a:cs typeface="Calibri"/>
              </a:rPr>
              <a:t>Lut</a:t>
            </a:r>
            <a:r>
              <a:rPr sz="846" b="1" dirty="0">
                <a:latin typeface="Calibri"/>
                <a:cs typeface="Calibri"/>
              </a:rPr>
              <a:t>on</a:t>
            </a:r>
            <a:endParaRPr sz="846">
              <a:latin typeface="Calibri"/>
              <a:cs typeface="Calibri"/>
            </a:endParaRPr>
          </a:p>
        </p:txBody>
      </p:sp>
      <p:sp>
        <p:nvSpPr>
          <p:cNvPr id="72" name="object 72"/>
          <p:cNvSpPr/>
          <p:nvPr/>
        </p:nvSpPr>
        <p:spPr>
          <a:xfrm>
            <a:off x="6383756" y="860004"/>
            <a:ext cx="2024117" cy="537123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 txBox="1"/>
          <p:nvPr/>
        </p:nvSpPr>
        <p:spPr>
          <a:xfrm>
            <a:off x="6861437" y="944687"/>
            <a:ext cx="1067568" cy="3983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 marR="3071" indent="24951" algn="ctr">
              <a:lnSpc>
                <a:spcPct val="101800"/>
              </a:lnSpc>
            </a:pPr>
            <a:r>
              <a:rPr sz="846" b="1" dirty="0">
                <a:latin typeface="Calibri"/>
                <a:cs typeface="Calibri"/>
              </a:rPr>
              <a:t>Clai</a:t>
            </a:r>
            <a:r>
              <a:rPr sz="846" b="1" spc="-6" dirty="0">
                <a:latin typeface="Calibri"/>
                <a:cs typeface="Calibri"/>
              </a:rPr>
              <a:t>r</a:t>
            </a:r>
            <a:r>
              <a:rPr sz="846" b="1" dirty="0">
                <a:latin typeface="Calibri"/>
                <a:cs typeface="Calibri"/>
              </a:rPr>
              <a:t>e</a:t>
            </a:r>
            <a:r>
              <a:rPr sz="846" b="1" spc="-3" dirty="0">
                <a:latin typeface="Calibri"/>
                <a:cs typeface="Calibri"/>
              </a:rPr>
              <a:t> M</a:t>
            </a:r>
            <a:r>
              <a:rPr sz="846" b="1" dirty="0">
                <a:latin typeface="Calibri"/>
                <a:cs typeface="Calibri"/>
              </a:rPr>
              <a:t>cKe</a:t>
            </a:r>
            <a:r>
              <a:rPr sz="846" b="1" spc="-6" dirty="0">
                <a:latin typeface="Calibri"/>
                <a:cs typeface="Calibri"/>
              </a:rPr>
              <a:t>n</a:t>
            </a:r>
            <a:r>
              <a:rPr sz="846" b="1" dirty="0">
                <a:latin typeface="Calibri"/>
                <a:cs typeface="Calibri"/>
              </a:rPr>
              <a:t>na</a:t>
            </a:r>
            <a:r>
              <a:rPr sz="846" b="1" spc="-3" dirty="0">
                <a:latin typeface="Calibri"/>
                <a:cs typeface="Calibri"/>
              </a:rPr>
              <a:t> </a:t>
            </a:r>
            <a:r>
              <a:rPr sz="846" b="1" dirty="0">
                <a:latin typeface="Calibri"/>
                <a:cs typeface="Calibri"/>
              </a:rPr>
              <a:t>- Di</a:t>
            </a:r>
            <a:r>
              <a:rPr sz="846" b="1" spc="-6" dirty="0">
                <a:latin typeface="Calibri"/>
                <a:cs typeface="Calibri"/>
              </a:rPr>
              <a:t>r</a:t>
            </a:r>
            <a:r>
              <a:rPr sz="846" b="1" dirty="0">
                <a:latin typeface="Calibri"/>
                <a:cs typeface="Calibri"/>
              </a:rPr>
              <a:t>ec</a:t>
            </a:r>
            <a:r>
              <a:rPr sz="846" b="1" spc="-6" dirty="0">
                <a:latin typeface="Calibri"/>
                <a:cs typeface="Calibri"/>
              </a:rPr>
              <a:t>t</a:t>
            </a:r>
            <a:r>
              <a:rPr sz="846" b="1" dirty="0">
                <a:latin typeface="Calibri"/>
                <a:cs typeface="Calibri"/>
              </a:rPr>
              <a:t>or of</a:t>
            </a:r>
            <a:r>
              <a:rPr sz="846" b="1" spc="-3" dirty="0">
                <a:latin typeface="Calibri"/>
                <a:cs typeface="Calibri"/>
              </a:rPr>
              <a:t> N</a:t>
            </a:r>
            <a:r>
              <a:rPr sz="846" b="1" spc="-6" dirty="0">
                <a:latin typeface="Calibri"/>
                <a:cs typeface="Calibri"/>
              </a:rPr>
              <a:t>u</a:t>
            </a:r>
            <a:r>
              <a:rPr sz="846" b="1" dirty="0">
                <a:latin typeface="Calibri"/>
                <a:cs typeface="Calibri"/>
              </a:rPr>
              <a:t>r</a:t>
            </a:r>
            <a:r>
              <a:rPr sz="846" b="1" spc="-6" dirty="0">
                <a:latin typeface="Calibri"/>
                <a:cs typeface="Calibri"/>
              </a:rPr>
              <a:t>s</a:t>
            </a:r>
            <a:r>
              <a:rPr sz="846" b="1" dirty="0">
                <a:latin typeface="Calibri"/>
                <a:cs typeface="Calibri"/>
              </a:rPr>
              <a:t>ing </a:t>
            </a:r>
            <a:r>
              <a:rPr sz="846" b="1" spc="3" dirty="0">
                <a:latin typeface="Calibri"/>
                <a:cs typeface="Calibri"/>
              </a:rPr>
              <a:t>B</a:t>
            </a:r>
            <a:r>
              <a:rPr sz="846" b="1" dirty="0">
                <a:latin typeface="Calibri"/>
                <a:cs typeface="Calibri"/>
              </a:rPr>
              <a:t>ed</a:t>
            </a:r>
            <a:r>
              <a:rPr sz="846" b="1" spc="-9" dirty="0">
                <a:latin typeface="Calibri"/>
                <a:cs typeface="Calibri"/>
              </a:rPr>
              <a:t>f</a:t>
            </a:r>
            <a:r>
              <a:rPr sz="846" b="1" dirty="0">
                <a:latin typeface="Calibri"/>
                <a:cs typeface="Calibri"/>
              </a:rPr>
              <a:t>o</a:t>
            </a:r>
            <a:r>
              <a:rPr sz="846" b="1" spc="-6" dirty="0">
                <a:latin typeface="Calibri"/>
                <a:cs typeface="Calibri"/>
              </a:rPr>
              <a:t>r</a:t>
            </a:r>
            <a:r>
              <a:rPr sz="846" b="1" dirty="0">
                <a:latin typeface="Calibri"/>
                <a:cs typeface="Calibri"/>
              </a:rPr>
              <a:t>ds</a:t>
            </a:r>
            <a:r>
              <a:rPr sz="846" b="1" spc="-6" dirty="0">
                <a:latin typeface="Calibri"/>
                <a:cs typeface="Calibri"/>
              </a:rPr>
              <a:t>h</a:t>
            </a:r>
            <a:r>
              <a:rPr sz="846" b="1" dirty="0">
                <a:latin typeface="Calibri"/>
                <a:cs typeface="Calibri"/>
              </a:rPr>
              <a:t>i</a:t>
            </a:r>
            <a:r>
              <a:rPr sz="846" b="1" spc="-6" dirty="0">
                <a:latin typeface="Calibri"/>
                <a:cs typeface="Calibri"/>
              </a:rPr>
              <a:t>r</a:t>
            </a:r>
            <a:r>
              <a:rPr sz="846" b="1" dirty="0">
                <a:latin typeface="Calibri"/>
                <a:cs typeface="Calibri"/>
              </a:rPr>
              <a:t>e</a:t>
            </a:r>
            <a:r>
              <a:rPr sz="846" b="1" spc="-3" dirty="0">
                <a:latin typeface="Calibri"/>
                <a:cs typeface="Calibri"/>
              </a:rPr>
              <a:t> </a:t>
            </a:r>
            <a:r>
              <a:rPr sz="846" b="1" dirty="0">
                <a:latin typeface="Calibri"/>
                <a:cs typeface="Calibri"/>
              </a:rPr>
              <a:t>and</a:t>
            </a:r>
            <a:r>
              <a:rPr sz="846" b="1" spc="-3" dirty="0">
                <a:latin typeface="Calibri"/>
                <a:cs typeface="Calibri"/>
              </a:rPr>
              <a:t> </a:t>
            </a:r>
            <a:r>
              <a:rPr sz="846" b="1" spc="-6" dirty="0">
                <a:latin typeface="Calibri"/>
                <a:cs typeface="Calibri"/>
              </a:rPr>
              <a:t>Lut</a:t>
            </a:r>
            <a:r>
              <a:rPr sz="846" b="1" dirty="0">
                <a:latin typeface="Calibri"/>
                <a:cs typeface="Calibri"/>
              </a:rPr>
              <a:t>on</a:t>
            </a:r>
            <a:endParaRPr sz="846">
              <a:latin typeface="Calibri"/>
              <a:cs typeface="Calibri"/>
            </a:endParaRPr>
          </a:p>
        </p:txBody>
      </p:sp>
      <p:sp>
        <p:nvSpPr>
          <p:cNvPr id="74" name="object 74"/>
          <p:cNvSpPr/>
          <p:nvPr/>
        </p:nvSpPr>
        <p:spPr>
          <a:xfrm>
            <a:off x="1467647" y="1851334"/>
            <a:ext cx="1047529" cy="429329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 txBox="1"/>
          <p:nvPr/>
        </p:nvSpPr>
        <p:spPr>
          <a:xfrm>
            <a:off x="1702303" y="1971719"/>
            <a:ext cx="576970" cy="21082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 marR="3071" indent="110167" algn="ctr">
              <a:lnSpc>
                <a:spcPct val="102699"/>
              </a:lnSpc>
            </a:pPr>
            <a:r>
              <a:rPr sz="665" b="1" dirty="0" smtClean="0">
                <a:latin typeface="Calibri"/>
                <a:cs typeface="Calibri"/>
              </a:rPr>
              <a:t>D</a:t>
            </a:r>
            <a:r>
              <a:rPr sz="665" b="1" spc="-3" dirty="0" smtClean="0">
                <a:latin typeface="Calibri"/>
                <a:cs typeface="Calibri"/>
              </a:rPr>
              <a:t>epu</a:t>
            </a:r>
            <a:r>
              <a:rPr sz="665" b="1" dirty="0" smtClean="0">
                <a:latin typeface="Calibri"/>
                <a:cs typeface="Calibri"/>
              </a:rPr>
              <a:t>ty</a:t>
            </a:r>
            <a:r>
              <a:rPr lang="en-GB" sz="665" b="1" spc="3" dirty="0" smtClean="0">
                <a:latin typeface="Calibri"/>
                <a:cs typeface="Calibri"/>
              </a:rPr>
              <a:t> </a:t>
            </a:r>
            <a:r>
              <a:rPr sz="665" b="1" dirty="0" smtClean="0">
                <a:latin typeface="Calibri"/>
                <a:cs typeface="Calibri"/>
              </a:rPr>
              <a:t>D</a:t>
            </a:r>
            <a:r>
              <a:rPr sz="665" b="1" spc="-6" dirty="0" smtClean="0">
                <a:latin typeface="Calibri"/>
                <a:cs typeface="Calibri"/>
              </a:rPr>
              <a:t>i</a:t>
            </a:r>
            <a:r>
              <a:rPr sz="665" b="1" dirty="0" smtClean="0">
                <a:latin typeface="Calibri"/>
                <a:cs typeface="Calibri"/>
              </a:rPr>
              <a:t>r</a:t>
            </a:r>
            <a:r>
              <a:rPr sz="665" b="1" spc="-3" dirty="0" smtClean="0">
                <a:latin typeface="Calibri"/>
                <a:cs typeface="Calibri"/>
              </a:rPr>
              <a:t>e</a:t>
            </a:r>
            <a:r>
              <a:rPr sz="665" b="1" spc="-6" dirty="0" smtClean="0">
                <a:latin typeface="Calibri"/>
                <a:cs typeface="Calibri"/>
              </a:rPr>
              <a:t>c</a:t>
            </a:r>
            <a:r>
              <a:rPr sz="665" b="1" dirty="0" smtClean="0">
                <a:latin typeface="Calibri"/>
                <a:cs typeface="Calibri"/>
              </a:rPr>
              <a:t>t</a:t>
            </a:r>
            <a:r>
              <a:rPr sz="665" b="1" spc="-3" dirty="0" smtClean="0">
                <a:latin typeface="Calibri"/>
                <a:cs typeface="Calibri"/>
              </a:rPr>
              <a:t>or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76" name="object 76"/>
          <p:cNvSpPr/>
          <p:nvPr/>
        </p:nvSpPr>
        <p:spPr>
          <a:xfrm>
            <a:off x="1458434" y="2546922"/>
            <a:ext cx="1056742" cy="296661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 txBox="1"/>
          <p:nvPr/>
        </p:nvSpPr>
        <p:spPr>
          <a:xfrm>
            <a:off x="1622119" y="2640589"/>
            <a:ext cx="730138" cy="1115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/>
            <a:r>
              <a:rPr sz="725" b="1" dirty="0">
                <a:latin typeface="Calibri"/>
                <a:cs typeface="Calibri"/>
              </a:rPr>
              <a:t>C</a:t>
            </a:r>
            <a:r>
              <a:rPr sz="725" b="1" spc="-6" dirty="0">
                <a:latin typeface="Calibri"/>
                <a:cs typeface="Calibri"/>
              </a:rPr>
              <a:t>o</a:t>
            </a:r>
            <a:r>
              <a:rPr sz="725" b="1" spc="-3" dirty="0">
                <a:latin typeface="Calibri"/>
                <a:cs typeface="Calibri"/>
              </a:rPr>
              <a:t>mm</a:t>
            </a:r>
            <a:r>
              <a:rPr sz="725" b="1" dirty="0">
                <a:latin typeface="Calibri"/>
                <a:cs typeface="Calibri"/>
              </a:rPr>
              <a:t>u</a:t>
            </a:r>
            <a:r>
              <a:rPr sz="725" b="1" spc="-6" dirty="0">
                <a:latin typeface="Calibri"/>
                <a:cs typeface="Calibri"/>
              </a:rPr>
              <a:t>n</a:t>
            </a:r>
            <a:r>
              <a:rPr sz="725" b="1" dirty="0">
                <a:latin typeface="Calibri"/>
                <a:cs typeface="Calibri"/>
              </a:rPr>
              <a:t>i</a:t>
            </a:r>
            <a:r>
              <a:rPr sz="725" b="1" spc="-3" dirty="0">
                <a:latin typeface="Calibri"/>
                <a:cs typeface="Calibri"/>
              </a:rPr>
              <a:t>ty</a:t>
            </a:r>
            <a:r>
              <a:rPr sz="725" b="1" spc="-9" dirty="0">
                <a:latin typeface="Calibri"/>
                <a:cs typeface="Calibri"/>
              </a:rPr>
              <a:t> </a:t>
            </a:r>
            <a:r>
              <a:rPr sz="725" b="1" spc="3" dirty="0">
                <a:latin typeface="Calibri"/>
                <a:cs typeface="Calibri"/>
              </a:rPr>
              <a:t>T</a:t>
            </a:r>
            <a:r>
              <a:rPr sz="725" b="1" spc="-3" dirty="0">
                <a:latin typeface="Calibri"/>
                <a:cs typeface="Calibri"/>
              </a:rPr>
              <a:t>eams</a:t>
            </a:r>
            <a:endParaRPr sz="725" dirty="0">
              <a:latin typeface="Calibri"/>
              <a:cs typeface="Calibri"/>
            </a:endParaRPr>
          </a:p>
        </p:txBody>
      </p:sp>
      <p:sp>
        <p:nvSpPr>
          <p:cNvPr id="78" name="object 78"/>
          <p:cNvSpPr/>
          <p:nvPr/>
        </p:nvSpPr>
        <p:spPr>
          <a:xfrm>
            <a:off x="3358178" y="2686366"/>
            <a:ext cx="0" cy="1293289"/>
          </a:xfrm>
          <a:custGeom>
            <a:avLst/>
            <a:gdLst/>
            <a:ahLst/>
            <a:cxnLst/>
            <a:rect l="l" t="t" r="r" b="b"/>
            <a:pathLst>
              <a:path h="2139315">
                <a:moveTo>
                  <a:pt x="0" y="0"/>
                </a:moveTo>
                <a:lnTo>
                  <a:pt x="0" y="2139086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508384" y="2694615"/>
            <a:ext cx="852595" cy="0"/>
          </a:xfrm>
          <a:custGeom>
            <a:avLst/>
            <a:gdLst/>
            <a:ahLst/>
            <a:cxnLst/>
            <a:rect l="l" t="t" r="r" b="b"/>
            <a:pathLst>
              <a:path w="1410335">
                <a:moveTo>
                  <a:pt x="0" y="0"/>
                </a:moveTo>
                <a:lnTo>
                  <a:pt x="1410284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75049" y="3387157"/>
            <a:ext cx="662421" cy="489215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 txBox="1"/>
          <p:nvPr/>
        </p:nvSpPr>
        <p:spPr>
          <a:xfrm>
            <a:off x="296391" y="3485430"/>
            <a:ext cx="419964" cy="3131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 marR="3071" indent="384" algn="ctr">
              <a:lnSpc>
                <a:spcPct val="102200"/>
              </a:lnSpc>
            </a:pPr>
            <a:r>
              <a:rPr lang="en-GB" sz="665" b="1" dirty="0" smtClean="0">
                <a:latin typeface="Calibri"/>
                <a:cs typeface="Calibri"/>
              </a:rPr>
              <a:t>Service Manager -  </a:t>
            </a:r>
            <a:r>
              <a:rPr sz="665" b="1" dirty="0" smtClean="0">
                <a:latin typeface="Calibri"/>
                <a:cs typeface="Calibri"/>
              </a:rPr>
              <a:t> </a:t>
            </a:r>
            <a:r>
              <a:rPr sz="665" b="1" dirty="0">
                <a:latin typeface="Calibri"/>
                <a:cs typeface="Calibri"/>
              </a:rPr>
              <a:t>L</a:t>
            </a:r>
            <a:r>
              <a:rPr sz="665" b="1" spc="-3" dirty="0">
                <a:latin typeface="Calibri"/>
                <a:cs typeface="Calibri"/>
              </a:rPr>
              <a:t>u</a:t>
            </a:r>
            <a:r>
              <a:rPr sz="665" b="1" dirty="0">
                <a:latin typeface="Calibri"/>
                <a:cs typeface="Calibri"/>
              </a:rPr>
              <a:t>t</a:t>
            </a:r>
            <a:r>
              <a:rPr sz="665" b="1" spc="-6" dirty="0">
                <a:latin typeface="Calibri"/>
                <a:cs typeface="Calibri"/>
              </a:rPr>
              <a:t>o</a:t>
            </a:r>
            <a:r>
              <a:rPr sz="665" b="1" dirty="0">
                <a:latin typeface="Calibri"/>
                <a:cs typeface="Calibri"/>
              </a:rPr>
              <a:t>n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82" name="object 82"/>
          <p:cNvSpPr/>
          <p:nvPr/>
        </p:nvSpPr>
        <p:spPr>
          <a:xfrm>
            <a:off x="928680" y="3373338"/>
            <a:ext cx="662421" cy="505798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 txBox="1"/>
          <p:nvPr/>
        </p:nvSpPr>
        <p:spPr>
          <a:xfrm>
            <a:off x="1025071" y="3417253"/>
            <a:ext cx="471787" cy="417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 marR="3071" indent="-1152" algn="ctr">
              <a:lnSpc>
                <a:spcPct val="101800"/>
              </a:lnSpc>
            </a:pPr>
            <a:r>
              <a:rPr lang="en-GB" sz="665" b="1" dirty="0" smtClean="0">
                <a:latin typeface="Calibri"/>
                <a:cs typeface="Calibri"/>
              </a:rPr>
              <a:t>Clinical Team Lead - </a:t>
            </a:r>
            <a:r>
              <a:rPr sz="665" b="1" dirty="0" smtClean="0">
                <a:latin typeface="Calibri"/>
                <a:cs typeface="Calibri"/>
              </a:rPr>
              <a:t>C</a:t>
            </a:r>
            <a:r>
              <a:rPr sz="665" b="1" spc="-3" dirty="0" smtClean="0">
                <a:latin typeface="Calibri"/>
                <a:cs typeface="Calibri"/>
              </a:rPr>
              <a:t>en</a:t>
            </a:r>
            <a:r>
              <a:rPr sz="665" b="1" dirty="0" smtClean="0">
                <a:latin typeface="Calibri"/>
                <a:cs typeface="Calibri"/>
              </a:rPr>
              <a:t>tr</a:t>
            </a:r>
            <a:r>
              <a:rPr sz="665" b="1" spc="-3" dirty="0" smtClean="0">
                <a:latin typeface="Calibri"/>
                <a:cs typeface="Calibri"/>
              </a:rPr>
              <a:t>a</a:t>
            </a:r>
            <a:r>
              <a:rPr sz="665" b="1" dirty="0" smtClean="0">
                <a:latin typeface="Calibri"/>
                <a:cs typeface="Calibri"/>
              </a:rPr>
              <a:t>l </a:t>
            </a:r>
            <a:r>
              <a:rPr sz="665" b="1" spc="3" dirty="0">
                <a:latin typeface="Calibri"/>
                <a:cs typeface="Calibri"/>
              </a:rPr>
              <a:t>B</a:t>
            </a:r>
            <a:r>
              <a:rPr sz="665" b="1" spc="-3" dirty="0">
                <a:latin typeface="Calibri"/>
                <a:cs typeface="Calibri"/>
              </a:rPr>
              <a:t>edf</a:t>
            </a:r>
            <a:r>
              <a:rPr sz="665" b="1" spc="-6" dirty="0">
                <a:latin typeface="Calibri"/>
                <a:cs typeface="Calibri"/>
              </a:rPr>
              <a:t>o</a:t>
            </a:r>
            <a:r>
              <a:rPr sz="665" b="1" dirty="0">
                <a:latin typeface="Calibri"/>
                <a:cs typeface="Calibri"/>
              </a:rPr>
              <a:t>r</a:t>
            </a:r>
            <a:r>
              <a:rPr sz="665" b="1" spc="-3" dirty="0">
                <a:latin typeface="Calibri"/>
                <a:cs typeface="Calibri"/>
              </a:rPr>
              <a:t>d</a:t>
            </a:r>
            <a:r>
              <a:rPr sz="665" b="1" dirty="0">
                <a:latin typeface="Calibri"/>
                <a:cs typeface="Calibri"/>
              </a:rPr>
              <a:t>s</a:t>
            </a:r>
            <a:r>
              <a:rPr sz="665" b="1" spc="-3" dirty="0">
                <a:latin typeface="Calibri"/>
                <a:cs typeface="Calibri"/>
              </a:rPr>
              <a:t>h</a:t>
            </a:r>
            <a:r>
              <a:rPr sz="665" b="1" dirty="0">
                <a:latin typeface="Calibri"/>
                <a:cs typeface="Calibri"/>
              </a:rPr>
              <a:t>ire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84" name="object 84"/>
          <p:cNvSpPr/>
          <p:nvPr/>
        </p:nvSpPr>
        <p:spPr>
          <a:xfrm>
            <a:off x="1668492" y="3373338"/>
            <a:ext cx="661500" cy="505798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 txBox="1"/>
          <p:nvPr/>
        </p:nvSpPr>
        <p:spPr>
          <a:xfrm>
            <a:off x="1825729" y="3479902"/>
            <a:ext cx="347027" cy="3131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 marR="3071" indent="384" algn="ctr">
              <a:lnSpc>
                <a:spcPct val="102200"/>
              </a:lnSpc>
            </a:pPr>
            <a:r>
              <a:rPr sz="665" b="1" dirty="0" smtClean="0">
                <a:latin typeface="Calibri"/>
                <a:cs typeface="Calibri"/>
              </a:rPr>
              <a:t> </a:t>
            </a:r>
            <a:r>
              <a:rPr lang="en-GB" sz="665" b="1" dirty="0">
                <a:latin typeface="Calibri"/>
                <a:cs typeface="Calibri"/>
              </a:rPr>
              <a:t>Service Manager - </a:t>
            </a:r>
            <a:r>
              <a:rPr sz="665" b="1" spc="3" dirty="0" smtClean="0">
                <a:latin typeface="Calibri"/>
                <a:cs typeface="Calibri"/>
              </a:rPr>
              <a:t>B</a:t>
            </a:r>
            <a:r>
              <a:rPr sz="665" b="1" spc="-3" dirty="0" smtClean="0">
                <a:latin typeface="Calibri"/>
                <a:cs typeface="Calibri"/>
              </a:rPr>
              <a:t>edf</a:t>
            </a:r>
            <a:r>
              <a:rPr sz="665" b="1" spc="-6" dirty="0" smtClean="0">
                <a:latin typeface="Calibri"/>
                <a:cs typeface="Calibri"/>
              </a:rPr>
              <a:t>o</a:t>
            </a:r>
            <a:r>
              <a:rPr sz="665" b="1" dirty="0" smtClean="0">
                <a:latin typeface="Calibri"/>
                <a:cs typeface="Calibri"/>
              </a:rPr>
              <a:t>rd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86" name="object 86"/>
          <p:cNvSpPr/>
          <p:nvPr/>
        </p:nvSpPr>
        <p:spPr>
          <a:xfrm>
            <a:off x="1676784" y="4181326"/>
            <a:ext cx="661500" cy="494743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 txBox="1"/>
          <p:nvPr/>
        </p:nvSpPr>
        <p:spPr>
          <a:xfrm>
            <a:off x="1746496" y="4259330"/>
            <a:ext cx="522843" cy="2338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 marR="3071" algn="ctr">
              <a:lnSpc>
                <a:spcPct val="117700"/>
              </a:lnSpc>
            </a:pPr>
            <a:r>
              <a:rPr sz="665" b="1" dirty="0" smtClean="0">
                <a:latin typeface="Calibri"/>
                <a:cs typeface="Calibri"/>
              </a:rPr>
              <a:t>– </a:t>
            </a:r>
            <a:r>
              <a:rPr sz="665" b="1" dirty="0">
                <a:latin typeface="Calibri"/>
                <a:cs typeface="Calibri"/>
              </a:rPr>
              <a:t>E</a:t>
            </a:r>
            <a:r>
              <a:rPr sz="665" b="1" spc="-3" dirty="0">
                <a:latin typeface="Calibri"/>
                <a:cs typeface="Calibri"/>
              </a:rPr>
              <a:t>a</a:t>
            </a:r>
            <a:r>
              <a:rPr sz="665" b="1" dirty="0">
                <a:latin typeface="Calibri"/>
                <a:cs typeface="Calibri"/>
              </a:rPr>
              <a:t>ti</a:t>
            </a:r>
            <a:r>
              <a:rPr sz="665" b="1" spc="-3" dirty="0">
                <a:latin typeface="Calibri"/>
                <a:cs typeface="Calibri"/>
              </a:rPr>
              <a:t>ng D</a:t>
            </a:r>
            <a:r>
              <a:rPr sz="665" b="1" dirty="0">
                <a:latin typeface="Calibri"/>
                <a:cs typeface="Calibri"/>
              </a:rPr>
              <a:t>is</a:t>
            </a:r>
            <a:r>
              <a:rPr sz="665" b="1" spc="-6" dirty="0">
                <a:latin typeface="Calibri"/>
                <a:cs typeface="Calibri"/>
              </a:rPr>
              <a:t>o</a:t>
            </a:r>
            <a:r>
              <a:rPr sz="665" b="1" dirty="0">
                <a:latin typeface="Calibri"/>
                <a:cs typeface="Calibri"/>
              </a:rPr>
              <a:t>r</a:t>
            </a:r>
            <a:r>
              <a:rPr sz="665" b="1" spc="-3" dirty="0">
                <a:latin typeface="Calibri"/>
                <a:cs typeface="Calibri"/>
              </a:rPr>
              <a:t>de</a:t>
            </a:r>
            <a:r>
              <a:rPr sz="665" b="1" spc="-6" dirty="0">
                <a:latin typeface="Calibri"/>
                <a:cs typeface="Calibri"/>
              </a:rPr>
              <a:t>r</a:t>
            </a:r>
            <a:r>
              <a:rPr sz="665" b="1" dirty="0">
                <a:latin typeface="Calibri"/>
                <a:cs typeface="Calibri"/>
              </a:rPr>
              <a:t>s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88" name="object 88"/>
          <p:cNvSpPr/>
          <p:nvPr/>
        </p:nvSpPr>
        <p:spPr>
          <a:xfrm>
            <a:off x="166757" y="4181326"/>
            <a:ext cx="662421" cy="494743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 txBox="1"/>
          <p:nvPr/>
        </p:nvSpPr>
        <p:spPr>
          <a:xfrm>
            <a:off x="262240" y="4282363"/>
            <a:ext cx="471020" cy="208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 marR="3071" indent="768" algn="ctr">
              <a:lnSpc>
                <a:spcPct val="101800"/>
              </a:lnSpc>
            </a:pPr>
            <a:r>
              <a:rPr sz="665" b="1" dirty="0" smtClean="0">
                <a:latin typeface="Calibri"/>
                <a:cs typeface="Calibri"/>
              </a:rPr>
              <a:t>- </a:t>
            </a:r>
            <a:r>
              <a:rPr sz="665" b="1" dirty="0">
                <a:latin typeface="Calibri"/>
                <a:cs typeface="Calibri"/>
              </a:rPr>
              <a:t>Pr</a:t>
            </a:r>
            <a:r>
              <a:rPr sz="665" b="1" spc="-6" dirty="0">
                <a:latin typeface="Calibri"/>
                <a:cs typeface="Calibri"/>
              </a:rPr>
              <a:t>i</a:t>
            </a:r>
            <a:r>
              <a:rPr sz="665" b="1" dirty="0">
                <a:latin typeface="Calibri"/>
                <a:cs typeface="Calibri"/>
              </a:rPr>
              <a:t>m</a:t>
            </a:r>
            <a:r>
              <a:rPr sz="665" b="1" spc="-3" dirty="0">
                <a:latin typeface="Calibri"/>
                <a:cs typeface="Calibri"/>
              </a:rPr>
              <a:t>a</a:t>
            </a:r>
            <a:r>
              <a:rPr sz="665" b="1" dirty="0">
                <a:latin typeface="Calibri"/>
                <a:cs typeface="Calibri"/>
              </a:rPr>
              <a:t>ry</a:t>
            </a:r>
            <a:r>
              <a:rPr sz="665" b="1" spc="-3" dirty="0">
                <a:latin typeface="Calibri"/>
                <a:cs typeface="Calibri"/>
              </a:rPr>
              <a:t> </a:t>
            </a:r>
            <a:r>
              <a:rPr sz="665" b="1" dirty="0">
                <a:latin typeface="Calibri"/>
                <a:cs typeface="Calibri"/>
              </a:rPr>
              <a:t>C</a:t>
            </a:r>
            <a:r>
              <a:rPr sz="665" b="1" spc="-3" dirty="0">
                <a:latin typeface="Calibri"/>
                <a:cs typeface="Calibri"/>
              </a:rPr>
              <a:t>a</a:t>
            </a:r>
            <a:r>
              <a:rPr sz="665" b="1" dirty="0">
                <a:latin typeface="Calibri"/>
                <a:cs typeface="Calibri"/>
              </a:rPr>
              <a:t>re L</a:t>
            </a:r>
            <a:r>
              <a:rPr sz="665" b="1" spc="-3" dirty="0">
                <a:latin typeface="Calibri"/>
                <a:cs typeface="Calibri"/>
              </a:rPr>
              <a:t>ea</a:t>
            </a:r>
            <a:r>
              <a:rPr sz="665" b="1" dirty="0">
                <a:latin typeface="Calibri"/>
                <a:cs typeface="Calibri"/>
              </a:rPr>
              <a:t>d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90" name="object 90"/>
          <p:cNvSpPr/>
          <p:nvPr/>
        </p:nvSpPr>
        <p:spPr>
          <a:xfrm>
            <a:off x="934208" y="4181326"/>
            <a:ext cx="661500" cy="494743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/>
          <p:nvPr/>
        </p:nvSpPr>
        <p:spPr>
          <a:xfrm>
            <a:off x="1082232" y="4231691"/>
            <a:ext cx="366605" cy="2067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 marR="3071" algn="ctr">
              <a:lnSpc>
                <a:spcPct val="101499"/>
              </a:lnSpc>
            </a:pPr>
            <a:r>
              <a:rPr sz="665" b="1" dirty="0" smtClean="0">
                <a:latin typeface="Calibri"/>
                <a:cs typeface="Calibri"/>
              </a:rPr>
              <a:t> </a:t>
            </a:r>
            <a:r>
              <a:rPr sz="665" b="1" dirty="0">
                <a:latin typeface="Calibri"/>
                <a:cs typeface="Calibri"/>
              </a:rPr>
              <a:t>C</a:t>
            </a:r>
            <a:r>
              <a:rPr sz="665" b="1" spc="-6" dirty="0">
                <a:latin typeface="Calibri"/>
                <a:cs typeface="Calibri"/>
              </a:rPr>
              <a:t>o</a:t>
            </a:r>
            <a:r>
              <a:rPr sz="665" b="1" dirty="0">
                <a:latin typeface="Calibri"/>
                <a:cs typeface="Calibri"/>
              </a:rPr>
              <a:t>m</a:t>
            </a:r>
            <a:r>
              <a:rPr sz="665" b="1" spc="-3" dirty="0">
                <a:latin typeface="Calibri"/>
                <a:cs typeface="Calibri"/>
              </a:rPr>
              <a:t>p</a:t>
            </a:r>
            <a:r>
              <a:rPr sz="665" b="1" dirty="0">
                <a:latin typeface="Calibri"/>
                <a:cs typeface="Calibri"/>
              </a:rPr>
              <a:t>l</a:t>
            </a:r>
            <a:r>
              <a:rPr sz="665" b="1" spc="-3" dirty="0">
                <a:latin typeface="Calibri"/>
                <a:cs typeface="Calibri"/>
              </a:rPr>
              <a:t>ex </a:t>
            </a:r>
            <a:r>
              <a:rPr sz="665" b="1" dirty="0">
                <a:latin typeface="Calibri"/>
                <a:cs typeface="Calibri"/>
              </a:rPr>
              <a:t>N</a:t>
            </a:r>
            <a:r>
              <a:rPr sz="665" b="1" spc="-3" dirty="0">
                <a:latin typeface="Calibri"/>
                <a:cs typeface="Calibri"/>
              </a:rPr>
              <a:t>eed</a:t>
            </a:r>
            <a:r>
              <a:rPr sz="665" b="1" dirty="0">
                <a:latin typeface="Calibri"/>
                <a:cs typeface="Calibri"/>
              </a:rPr>
              <a:t>s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92" name="object 92"/>
          <p:cNvSpPr/>
          <p:nvPr/>
        </p:nvSpPr>
        <p:spPr>
          <a:xfrm>
            <a:off x="2444235" y="4181326"/>
            <a:ext cx="661500" cy="494743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 txBox="1"/>
          <p:nvPr/>
        </p:nvSpPr>
        <p:spPr>
          <a:xfrm>
            <a:off x="2527766" y="4333956"/>
            <a:ext cx="495204" cy="1007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364" marR="3071" indent="-3071">
              <a:lnSpc>
                <a:spcPct val="101800"/>
              </a:lnSpc>
            </a:pPr>
            <a:r>
              <a:rPr sz="665" b="1" dirty="0" smtClean="0">
                <a:latin typeface="Calibri"/>
                <a:cs typeface="Calibri"/>
              </a:rPr>
              <a:t>Art</a:t>
            </a:r>
            <a:r>
              <a:rPr sz="665" b="1" spc="-6" dirty="0" smtClean="0">
                <a:latin typeface="Calibri"/>
                <a:cs typeface="Calibri"/>
              </a:rPr>
              <a:t> </a:t>
            </a:r>
            <a:r>
              <a:rPr sz="665" b="1" spc="3" dirty="0">
                <a:latin typeface="Calibri"/>
                <a:cs typeface="Calibri"/>
              </a:rPr>
              <a:t>T</a:t>
            </a:r>
            <a:r>
              <a:rPr sz="665" b="1" spc="-3" dirty="0">
                <a:latin typeface="Calibri"/>
                <a:cs typeface="Calibri"/>
              </a:rPr>
              <a:t>he</a:t>
            </a:r>
            <a:r>
              <a:rPr sz="665" b="1" dirty="0">
                <a:latin typeface="Calibri"/>
                <a:cs typeface="Calibri"/>
              </a:rPr>
              <a:t>r</a:t>
            </a:r>
            <a:r>
              <a:rPr sz="665" b="1" spc="-3" dirty="0">
                <a:latin typeface="Calibri"/>
                <a:cs typeface="Calibri"/>
              </a:rPr>
              <a:t>ap</a:t>
            </a:r>
            <a:r>
              <a:rPr sz="665" b="1" dirty="0">
                <a:latin typeface="Calibri"/>
                <a:cs typeface="Calibri"/>
              </a:rPr>
              <a:t>i</a:t>
            </a:r>
            <a:r>
              <a:rPr sz="665" b="1" spc="-3" dirty="0">
                <a:latin typeface="Calibri"/>
                <a:cs typeface="Calibri"/>
              </a:rPr>
              <a:t>e</a:t>
            </a:r>
            <a:r>
              <a:rPr sz="665" b="1" dirty="0">
                <a:latin typeface="Calibri"/>
                <a:cs typeface="Calibri"/>
              </a:rPr>
              <a:t>s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94" name="object 94"/>
          <p:cNvSpPr/>
          <p:nvPr/>
        </p:nvSpPr>
        <p:spPr>
          <a:xfrm>
            <a:off x="2435943" y="3373337"/>
            <a:ext cx="669792" cy="521154"/>
          </a:xfrm>
          <a:prstGeom prst="rect">
            <a:avLst/>
          </a:prstGeom>
          <a:blipFill>
            <a:blip r:embed="rId3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 txBox="1"/>
          <p:nvPr/>
        </p:nvSpPr>
        <p:spPr>
          <a:xfrm>
            <a:off x="2532373" y="3422989"/>
            <a:ext cx="469100" cy="417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 marR="3071" algn="ctr">
              <a:lnSpc>
                <a:spcPct val="102200"/>
              </a:lnSpc>
            </a:pPr>
            <a:r>
              <a:rPr lang="en-GB" sz="665" b="1" dirty="0">
                <a:latin typeface="Calibri"/>
                <a:cs typeface="Calibri"/>
              </a:rPr>
              <a:t>Service Manager - </a:t>
            </a:r>
            <a:r>
              <a:rPr sz="665" b="1" dirty="0" smtClean="0">
                <a:latin typeface="Calibri"/>
                <a:cs typeface="Calibri"/>
              </a:rPr>
              <a:t>R</a:t>
            </a:r>
            <a:r>
              <a:rPr sz="665" b="1" spc="-3" dirty="0" smtClean="0">
                <a:latin typeface="Calibri"/>
                <a:cs typeface="Calibri"/>
              </a:rPr>
              <a:t>e</a:t>
            </a:r>
            <a:r>
              <a:rPr sz="665" b="1" spc="3" dirty="0" smtClean="0">
                <a:latin typeface="Calibri"/>
                <a:cs typeface="Calibri"/>
              </a:rPr>
              <a:t>c</a:t>
            </a:r>
            <a:r>
              <a:rPr sz="665" b="1" spc="-6" dirty="0" smtClean="0">
                <a:latin typeface="Calibri"/>
                <a:cs typeface="Calibri"/>
              </a:rPr>
              <a:t>o</a:t>
            </a:r>
            <a:r>
              <a:rPr sz="665" b="1" spc="3" dirty="0" smtClean="0">
                <a:latin typeface="Calibri"/>
                <a:cs typeface="Calibri"/>
              </a:rPr>
              <a:t>v</a:t>
            </a:r>
            <a:r>
              <a:rPr sz="665" b="1" spc="-3" dirty="0" smtClean="0">
                <a:latin typeface="Calibri"/>
                <a:cs typeface="Calibri"/>
              </a:rPr>
              <a:t>e</a:t>
            </a:r>
            <a:r>
              <a:rPr sz="665" b="1" spc="-6" dirty="0" smtClean="0">
                <a:latin typeface="Calibri"/>
                <a:cs typeface="Calibri"/>
              </a:rPr>
              <a:t>r</a:t>
            </a:r>
            <a:r>
              <a:rPr sz="665" b="1" dirty="0" smtClean="0">
                <a:latin typeface="Calibri"/>
                <a:cs typeface="Calibri"/>
              </a:rPr>
              <a:t>y </a:t>
            </a:r>
            <a:r>
              <a:rPr sz="665" b="1" spc="-6" dirty="0">
                <a:latin typeface="Calibri"/>
                <a:cs typeface="Calibri"/>
              </a:rPr>
              <a:t>S</a:t>
            </a:r>
            <a:r>
              <a:rPr sz="665" b="1" spc="-3" dirty="0">
                <a:latin typeface="Calibri"/>
                <a:cs typeface="Calibri"/>
              </a:rPr>
              <a:t>e</a:t>
            </a:r>
            <a:r>
              <a:rPr sz="665" b="1" dirty="0">
                <a:latin typeface="Calibri"/>
                <a:cs typeface="Calibri"/>
              </a:rPr>
              <a:t>r</a:t>
            </a:r>
            <a:r>
              <a:rPr sz="665" b="1" spc="3" dirty="0">
                <a:latin typeface="Calibri"/>
                <a:cs typeface="Calibri"/>
              </a:rPr>
              <a:t>v</a:t>
            </a:r>
            <a:r>
              <a:rPr sz="665" b="1" spc="-6" dirty="0">
                <a:latin typeface="Calibri"/>
                <a:cs typeface="Calibri"/>
              </a:rPr>
              <a:t>i</a:t>
            </a:r>
            <a:r>
              <a:rPr sz="665" b="1" spc="3" dirty="0">
                <a:latin typeface="Calibri"/>
                <a:cs typeface="Calibri"/>
              </a:rPr>
              <a:t>c</a:t>
            </a:r>
            <a:r>
              <a:rPr sz="665" b="1" spc="-3" dirty="0">
                <a:latin typeface="Calibri"/>
                <a:cs typeface="Calibri"/>
              </a:rPr>
              <a:t>es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96" name="object 96"/>
          <p:cNvSpPr/>
          <p:nvPr/>
        </p:nvSpPr>
        <p:spPr>
          <a:xfrm>
            <a:off x="3186810" y="4181326"/>
            <a:ext cx="661500" cy="494743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 txBox="1"/>
          <p:nvPr/>
        </p:nvSpPr>
        <p:spPr>
          <a:xfrm>
            <a:off x="3246356" y="4231691"/>
            <a:ext cx="543956" cy="2056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77" marR="3071" indent="-384" algn="ctr">
              <a:lnSpc>
                <a:spcPct val="101299"/>
              </a:lnSpc>
            </a:pPr>
            <a:r>
              <a:rPr sz="665" b="1" dirty="0" smtClean="0">
                <a:latin typeface="Calibri"/>
                <a:cs typeface="Calibri"/>
              </a:rPr>
              <a:t>A</a:t>
            </a:r>
            <a:r>
              <a:rPr sz="665" b="1" spc="-3" dirty="0" smtClean="0">
                <a:latin typeface="Calibri"/>
                <a:cs typeface="Calibri"/>
              </a:rPr>
              <a:t>d</a:t>
            </a:r>
            <a:r>
              <a:rPr sz="665" b="1" dirty="0" smtClean="0">
                <a:latin typeface="Calibri"/>
                <a:cs typeface="Calibri"/>
              </a:rPr>
              <a:t>mi</a:t>
            </a:r>
            <a:r>
              <a:rPr sz="665" b="1" spc="-3" dirty="0" smtClean="0">
                <a:latin typeface="Calibri"/>
                <a:cs typeface="Calibri"/>
              </a:rPr>
              <a:t>n</a:t>
            </a:r>
            <a:r>
              <a:rPr sz="665" b="1" spc="-6" dirty="0" smtClean="0">
                <a:latin typeface="Calibri"/>
                <a:cs typeface="Calibri"/>
              </a:rPr>
              <a:t>i</a:t>
            </a:r>
            <a:r>
              <a:rPr sz="665" b="1" dirty="0" smtClean="0">
                <a:latin typeface="Calibri"/>
                <a:cs typeface="Calibri"/>
              </a:rPr>
              <a:t>s</a:t>
            </a:r>
            <a:r>
              <a:rPr sz="665" b="1" spc="-9" dirty="0" smtClean="0">
                <a:latin typeface="Calibri"/>
                <a:cs typeface="Calibri"/>
              </a:rPr>
              <a:t>t</a:t>
            </a:r>
            <a:r>
              <a:rPr sz="665" b="1" dirty="0" smtClean="0">
                <a:latin typeface="Calibri"/>
                <a:cs typeface="Calibri"/>
              </a:rPr>
              <a:t>r</a:t>
            </a:r>
            <a:r>
              <a:rPr sz="665" b="1" spc="-3" dirty="0" smtClean="0">
                <a:latin typeface="Calibri"/>
                <a:cs typeface="Calibri"/>
              </a:rPr>
              <a:t>a</a:t>
            </a:r>
            <a:r>
              <a:rPr sz="665" b="1" dirty="0" smtClean="0">
                <a:latin typeface="Calibri"/>
                <a:cs typeface="Calibri"/>
              </a:rPr>
              <a:t>ti</a:t>
            </a:r>
            <a:r>
              <a:rPr sz="665" b="1" spc="-6" dirty="0" smtClean="0">
                <a:latin typeface="Calibri"/>
                <a:cs typeface="Calibri"/>
              </a:rPr>
              <a:t>o</a:t>
            </a:r>
            <a:r>
              <a:rPr sz="665" b="1" dirty="0" smtClean="0">
                <a:latin typeface="Calibri"/>
                <a:cs typeface="Calibri"/>
              </a:rPr>
              <a:t>n</a:t>
            </a:r>
            <a:endParaRPr sz="665" dirty="0">
              <a:latin typeface="Calibri"/>
              <a:cs typeface="Calibri"/>
            </a:endParaRPr>
          </a:p>
          <a:p>
            <a:pPr algn="ctr">
              <a:spcBef>
                <a:spcPts val="15"/>
              </a:spcBef>
            </a:pPr>
            <a:r>
              <a:rPr sz="665" b="1" dirty="0">
                <a:latin typeface="Calibri"/>
                <a:cs typeface="Calibri"/>
              </a:rPr>
              <a:t>- </a:t>
            </a:r>
            <a:r>
              <a:rPr sz="665" b="1" spc="3" dirty="0">
                <a:latin typeface="Calibri"/>
                <a:cs typeface="Calibri"/>
              </a:rPr>
              <a:t>B</a:t>
            </a:r>
            <a:r>
              <a:rPr sz="665" b="1" spc="-3" dirty="0">
                <a:latin typeface="Calibri"/>
                <a:cs typeface="Calibri"/>
              </a:rPr>
              <a:t>edf</a:t>
            </a:r>
            <a:r>
              <a:rPr sz="665" b="1" spc="-6" dirty="0">
                <a:latin typeface="Calibri"/>
                <a:cs typeface="Calibri"/>
              </a:rPr>
              <a:t>o</a:t>
            </a:r>
            <a:r>
              <a:rPr sz="665" b="1" dirty="0">
                <a:latin typeface="Calibri"/>
                <a:cs typeface="Calibri"/>
              </a:rPr>
              <a:t>r</a:t>
            </a:r>
            <a:r>
              <a:rPr sz="665" b="1" spc="-3" dirty="0">
                <a:latin typeface="Calibri"/>
                <a:cs typeface="Calibri"/>
              </a:rPr>
              <a:t>d</a:t>
            </a:r>
            <a:r>
              <a:rPr sz="665" b="1" dirty="0">
                <a:latin typeface="Calibri"/>
                <a:cs typeface="Calibri"/>
              </a:rPr>
              <a:t>s</a:t>
            </a:r>
            <a:r>
              <a:rPr sz="665" b="1" spc="-3" dirty="0">
                <a:latin typeface="Calibri"/>
                <a:cs typeface="Calibri"/>
              </a:rPr>
              <a:t>h</a:t>
            </a:r>
            <a:r>
              <a:rPr sz="665" b="1" spc="-6" dirty="0">
                <a:latin typeface="Calibri"/>
                <a:cs typeface="Calibri"/>
              </a:rPr>
              <a:t>i</a:t>
            </a:r>
            <a:r>
              <a:rPr sz="665" b="1" dirty="0">
                <a:latin typeface="Calibri"/>
                <a:cs typeface="Calibri"/>
              </a:rPr>
              <a:t>re</a:t>
            </a:r>
            <a:endParaRPr sz="665" dirty="0">
              <a:latin typeface="Calibri"/>
              <a:cs typeface="Calibri"/>
            </a:endParaRPr>
          </a:p>
        </p:txBody>
      </p:sp>
      <p:sp>
        <p:nvSpPr>
          <p:cNvPr id="98" name="object 98"/>
          <p:cNvSpPr/>
          <p:nvPr/>
        </p:nvSpPr>
        <p:spPr>
          <a:xfrm>
            <a:off x="487030" y="3239090"/>
            <a:ext cx="2871799" cy="0"/>
          </a:xfrm>
          <a:custGeom>
            <a:avLst/>
            <a:gdLst/>
            <a:ahLst/>
            <a:cxnLst/>
            <a:rect l="l" t="t" r="r" b="b"/>
            <a:pathLst>
              <a:path w="4750435">
                <a:moveTo>
                  <a:pt x="0" y="0"/>
                </a:moveTo>
                <a:lnTo>
                  <a:pt x="4750066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487030" y="3989809"/>
            <a:ext cx="0" cy="189252"/>
          </a:xfrm>
          <a:custGeom>
            <a:avLst/>
            <a:gdLst/>
            <a:ahLst/>
            <a:cxnLst/>
            <a:rect l="l" t="t" r="r" b="b"/>
            <a:pathLst>
              <a:path h="313054">
                <a:moveTo>
                  <a:pt x="0" y="0"/>
                </a:moveTo>
                <a:lnTo>
                  <a:pt x="0" y="313016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487030" y="3239091"/>
            <a:ext cx="0" cy="152400"/>
          </a:xfrm>
          <a:custGeom>
            <a:avLst/>
            <a:gdLst/>
            <a:ahLst/>
            <a:cxnLst/>
            <a:rect l="l" t="t" r="r" b="b"/>
            <a:pathLst>
              <a:path h="252095">
                <a:moveTo>
                  <a:pt x="0" y="0"/>
                </a:moveTo>
                <a:lnTo>
                  <a:pt x="0" y="252069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1270820" y="3239090"/>
            <a:ext cx="0" cy="139348"/>
          </a:xfrm>
          <a:custGeom>
            <a:avLst/>
            <a:gdLst/>
            <a:ahLst/>
            <a:cxnLst/>
            <a:rect l="l" t="t" r="r" b="b"/>
            <a:pathLst>
              <a:path h="230504">
                <a:moveTo>
                  <a:pt x="0" y="0"/>
                </a:moveTo>
                <a:lnTo>
                  <a:pt x="0" y="230479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2005108" y="3247342"/>
            <a:ext cx="0" cy="132438"/>
          </a:xfrm>
          <a:custGeom>
            <a:avLst/>
            <a:gdLst/>
            <a:ahLst/>
            <a:cxnLst/>
            <a:rect l="l" t="t" r="r" b="b"/>
            <a:pathLst>
              <a:path h="219075">
                <a:moveTo>
                  <a:pt x="0" y="0"/>
                </a:moveTo>
                <a:lnTo>
                  <a:pt x="0" y="219049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487030" y="3989808"/>
            <a:ext cx="3051071" cy="0"/>
          </a:xfrm>
          <a:custGeom>
            <a:avLst/>
            <a:gdLst/>
            <a:ahLst/>
            <a:cxnLst/>
            <a:rect l="l" t="t" r="r" b="b"/>
            <a:pathLst>
              <a:path w="5046980">
                <a:moveTo>
                  <a:pt x="0" y="0"/>
                </a:moveTo>
                <a:lnTo>
                  <a:pt x="5046916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1254319" y="3989808"/>
            <a:ext cx="0" cy="207295"/>
          </a:xfrm>
          <a:custGeom>
            <a:avLst/>
            <a:gdLst/>
            <a:ahLst/>
            <a:cxnLst/>
            <a:rect l="l" t="t" r="r" b="b"/>
            <a:pathLst>
              <a:path h="342900">
                <a:moveTo>
                  <a:pt x="0" y="0"/>
                </a:moveTo>
                <a:lnTo>
                  <a:pt x="0" y="342861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2013359" y="3989808"/>
            <a:ext cx="0" cy="207295"/>
          </a:xfrm>
          <a:custGeom>
            <a:avLst/>
            <a:gdLst/>
            <a:ahLst/>
            <a:cxnLst/>
            <a:rect l="l" t="t" r="r" b="b"/>
            <a:pathLst>
              <a:path h="342900">
                <a:moveTo>
                  <a:pt x="0" y="0"/>
                </a:moveTo>
                <a:lnTo>
                  <a:pt x="0" y="342861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2780648" y="3989808"/>
            <a:ext cx="0" cy="207295"/>
          </a:xfrm>
          <a:custGeom>
            <a:avLst/>
            <a:gdLst/>
            <a:ahLst/>
            <a:cxnLst/>
            <a:rect l="l" t="t" r="r" b="b"/>
            <a:pathLst>
              <a:path h="342900">
                <a:moveTo>
                  <a:pt x="0" y="0"/>
                </a:moveTo>
                <a:lnTo>
                  <a:pt x="0" y="342861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3531437" y="3989808"/>
            <a:ext cx="0" cy="195778"/>
          </a:xfrm>
          <a:custGeom>
            <a:avLst/>
            <a:gdLst/>
            <a:ahLst/>
            <a:cxnLst/>
            <a:rect l="l" t="t" r="r" b="b"/>
            <a:pathLst>
              <a:path h="323850">
                <a:moveTo>
                  <a:pt x="0" y="0"/>
                </a:moveTo>
                <a:lnTo>
                  <a:pt x="0" y="32357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2780648" y="3239091"/>
            <a:ext cx="0" cy="132438"/>
          </a:xfrm>
          <a:custGeom>
            <a:avLst/>
            <a:gdLst/>
            <a:ahLst/>
            <a:cxnLst/>
            <a:rect l="l" t="t" r="r" b="b"/>
            <a:pathLst>
              <a:path h="219075">
                <a:moveTo>
                  <a:pt x="0" y="0"/>
                </a:moveTo>
                <a:lnTo>
                  <a:pt x="0" y="219049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2771992" y="1358137"/>
            <a:ext cx="0" cy="387718"/>
          </a:xfrm>
          <a:custGeom>
            <a:avLst/>
            <a:gdLst/>
            <a:ahLst/>
            <a:cxnLst/>
            <a:rect l="l" t="t" r="r" b="b"/>
            <a:pathLst>
              <a:path h="641350">
                <a:moveTo>
                  <a:pt x="0" y="0"/>
                </a:moveTo>
                <a:lnTo>
                  <a:pt x="0" y="64135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2771992" y="1745855"/>
            <a:ext cx="1245303" cy="0"/>
          </a:xfrm>
          <a:custGeom>
            <a:avLst/>
            <a:gdLst/>
            <a:ahLst/>
            <a:cxnLst/>
            <a:rect l="l" t="t" r="r" b="b"/>
            <a:pathLst>
              <a:path w="2059940">
                <a:moveTo>
                  <a:pt x="0" y="0"/>
                </a:moveTo>
                <a:lnTo>
                  <a:pt x="2059939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76193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2" name="Text Box 75"/>
          <p:cNvSpPr txBox="1">
            <a:spLocks noChangeArrowheads="1"/>
          </p:cNvSpPr>
          <p:nvPr/>
        </p:nvSpPr>
        <p:spPr bwMode="auto">
          <a:xfrm>
            <a:off x="2265716" y="260350"/>
            <a:ext cx="42681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City &amp; Hackney Directorate Structure</a:t>
            </a: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Line 46"/>
          <p:cNvSpPr>
            <a:spLocks noChangeShapeType="1"/>
          </p:cNvSpPr>
          <p:nvPr/>
        </p:nvSpPr>
        <p:spPr bwMode="auto">
          <a:xfrm flipH="1">
            <a:off x="2536267" y="2430802"/>
            <a:ext cx="5136" cy="255011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7" name="Line 53"/>
          <p:cNvSpPr>
            <a:spLocks noChangeShapeType="1"/>
          </p:cNvSpPr>
          <p:nvPr/>
        </p:nvSpPr>
        <p:spPr bwMode="auto">
          <a:xfrm>
            <a:off x="623756" y="1480843"/>
            <a:ext cx="670102" cy="14389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8" name="Line 49"/>
          <p:cNvSpPr>
            <a:spLocks noChangeShapeType="1"/>
          </p:cNvSpPr>
          <p:nvPr/>
        </p:nvSpPr>
        <p:spPr bwMode="auto">
          <a:xfrm rot="5400000" flipV="1">
            <a:off x="5454323" y="-476481"/>
            <a:ext cx="6052" cy="5831892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9" name="Line 55"/>
          <p:cNvSpPr>
            <a:spLocks noChangeShapeType="1"/>
          </p:cNvSpPr>
          <p:nvPr/>
        </p:nvSpPr>
        <p:spPr bwMode="auto">
          <a:xfrm>
            <a:off x="8358881" y="2442491"/>
            <a:ext cx="0" cy="27213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0" name="Line 47"/>
          <p:cNvSpPr>
            <a:spLocks noChangeShapeType="1"/>
          </p:cNvSpPr>
          <p:nvPr/>
        </p:nvSpPr>
        <p:spPr bwMode="auto">
          <a:xfrm>
            <a:off x="3654722" y="1207675"/>
            <a:ext cx="12553" cy="1353452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" name="Line 46"/>
          <p:cNvSpPr>
            <a:spLocks noChangeShapeType="1"/>
          </p:cNvSpPr>
          <p:nvPr/>
        </p:nvSpPr>
        <p:spPr bwMode="auto">
          <a:xfrm>
            <a:off x="4802089" y="2436439"/>
            <a:ext cx="0" cy="24937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3147342" y="838342"/>
            <a:ext cx="1136401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b="1" dirty="0" smtClean="0">
                <a:latin typeface="Candara" pitchFamily="34" charset="0"/>
              </a:rPr>
              <a:t>Dean Henderson</a:t>
            </a:r>
          </a:p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Borough Director 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33" name="Line 42"/>
          <p:cNvSpPr>
            <a:spLocks noChangeShapeType="1"/>
          </p:cNvSpPr>
          <p:nvPr/>
        </p:nvSpPr>
        <p:spPr bwMode="auto">
          <a:xfrm>
            <a:off x="1319586" y="1706280"/>
            <a:ext cx="0" cy="120083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4" name="Line 42"/>
          <p:cNvSpPr>
            <a:spLocks noChangeShapeType="1"/>
          </p:cNvSpPr>
          <p:nvPr/>
        </p:nvSpPr>
        <p:spPr bwMode="auto">
          <a:xfrm flipH="1">
            <a:off x="530683" y="1594921"/>
            <a:ext cx="720" cy="143403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5" name="Text Box 5"/>
          <p:cNvSpPr txBox="1">
            <a:spLocks noChangeArrowheads="1"/>
          </p:cNvSpPr>
          <p:nvPr/>
        </p:nvSpPr>
        <p:spPr bwMode="auto">
          <a:xfrm>
            <a:off x="6821212" y="1052736"/>
            <a:ext cx="1439863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b="1" dirty="0">
                <a:latin typeface="Candara" pitchFamily="34" charset="0"/>
              </a:rPr>
              <a:t>Dr </a:t>
            </a:r>
            <a:r>
              <a:rPr lang="en-GB" sz="900" b="1" dirty="0" smtClean="0">
                <a:latin typeface="Candara" pitchFamily="34" charset="0"/>
              </a:rPr>
              <a:t>Sheraz Ahmad</a:t>
            </a:r>
          </a:p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Clinical </a:t>
            </a:r>
            <a:r>
              <a:rPr lang="en-GB" sz="900" dirty="0">
                <a:latin typeface="Candara" pitchFamily="34" charset="0"/>
              </a:rPr>
              <a:t>Director</a:t>
            </a:r>
          </a:p>
        </p:txBody>
      </p:sp>
      <p:sp>
        <p:nvSpPr>
          <p:cNvPr id="36" name="Text Box 11"/>
          <p:cNvSpPr txBox="1">
            <a:spLocks noChangeArrowheads="1"/>
          </p:cNvSpPr>
          <p:nvPr/>
        </p:nvSpPr>
        <p:spPr bwMode="auto">
          <a:xfrm>
            <a:off x="4308476" y="2676595"/>
            <a:ext cx="1015802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Borough </a:t>
            </a:r>
            <a:r>
              <a:rPr lang="en-GB" sz="900" dirty="0">
                <a:latin typeface="Candara" pitchFamily="34" charset="0"/>
              </a:rPr>
              <a:t>Lead Nurse </a:t>
            </a:r>
            <a:endParaRPr lang="en-GB" sz="9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37" name="Text Box 11"/>
          <p:cNvSpPr txBox="1">
            <a:spLocks noChangeArrowheads="1"/>
          </p:cNvSpPr>
          <p:nvPr/>
        </p:nvSpPr>
        <p:spPr bwMode="auto">
          <a:xfrm>
            <a:off x="3180030" y="2578558"/>
            <a:ext cx="1008063" cy="50783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Service Manager</a:t>
            </a:r>
          </a:p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Urgent Care &amp;</a:t>
            </a:r>
          </a:p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Specialist Teams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38" name="Text Box 11"/>
          <p:cNvSpPr txBox="1">
            <a:spLocks noChangeArrowheads="1"/>
          </p:cNvSpPr>
          <p:nvPr/>
        </p:nvSpPr>
        <p:spPr bwMode="auto">
          <a:xfrm>
            <a:off x="2077245" y="2676595"/>
            <a:ext cx="962620" cy="50783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Lead Psychotherapy</a:t>
            </a:r>
          </a:p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&amp; Psychology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40" name="Rectangle 31"/>
          <p:cNvSpPr>
            <a:spLocks noChangeArrowheads="1"/>
          </p:cNvSpPr>
          <p:nvPr/>
        </p:nvSpPr>
        <p:spPr bwMode="auto">
          <a:xfrm>
            <a:off x="5464709" y="2686474"/>
            <a:ext cx="931491" cy="650509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Quality &amp; </a:t>
            </a:r>
          </a:p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Performance </a:t>
            </a:r>
          </a:p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Manager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42" name="Text Box 11"/>
          <p:cNvSpPr txBox="1">
            <a:spLocks noChangeArrowheads="1"/>
          </p:cNvSpPr>
          <p:nvPr/>
        </p:nvSpPr>
        <p:spPr bwMode="auto">
          <a:xfrm>
            <a:off x="1049504" y="6247775"/>
            <a:ext cx="1525489" cy="2308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Operational Lead MHCOP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43" name="Line 46"/>
          <p:cNvSpPr>
            <a:spLocks noChangeShapeType="1"/>
          </p:cNvSpPr>
          <p:nvPr/>
        </p:nvSpPr>
        <p:spPr bwMode="auto">
          <a:xfrm>
            <a:off x="5961584" y="2430802"/>
            <a:ext cx="0" cy="255672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4" name="Line 55"/>
          <p:cNvSpPr>
            <a:spLocks noChangeShapeType="1"/>
          </p:cNvSpPr>
          <p:nvPr/>
        </p:nvSpPr>
        <p:spPr bwMode="auto">
          <a:xfrm>
            <a:off x="7077970" y="2442491"/>
            <a:ext cx="2132" cy="31209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5" name="Line 55"/>
          <p:cNvSpPr>
            <a:spLocks noChangeShapeType="1"/>
          </p:cNvSpPr>
          <p:nvPr/>
        </p:nvSpPr>
        <p:spPr bwMode="auto">
          <a:xfrm flipH="1">
            <a:off x="8363643" y="3181420"/>
            <a:ext cx="0" cy="184231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6528866" y="2676595"/>
            <a:ext cx="1131093" cy="5048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HR Business Partner</a:t>
            </a:r>
          </a:p>
        </p:txBody>
      </p:sp>
      <p:sp>
        <p:nvSpPr>
          <p:cNvPr id="49" name="Text Box 6"/>
          <p:cNvSpPr txBox="1">
            <a:spLocks noChangeArrowheads="1"/>
          </p:cNvSpPr>
          <p:nvPr/>
        </p:nvSpPr>
        <p:spPr bwMode="auto">
          <a:xfrm>
            <a:off x="117476" y="3028949"/>
            <a:ext cx="827856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Head of OT &amp; Life Skills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50" name="Text Box 11"/>
          <p:cNvSpPr txBox="1">
            <a:spLocks noChangeArrowheads="1"/>
          </p:cNvSpPr>
          <p:nvPr/>
        </p:nvSpPr>
        <p:spPr bwMode="auto">
          <a:xfrm>
            <a:off x="7823892" y="2686474"/>
            <a:ext cx="1095761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 Head of </a:t>
            </a:r>
          </a:p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Administration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56" name="Line 49"/>
          <p:cNvSpPr>
            <a:spLocks noChangeShapeType="1"/>
          </p:cNvSpPr>
          <p:nvPr/>
        </p:nvSpPr>
        <p:spPr bwMode="auto">
          <a:xfrm rot="5400000" flipV="1">
            <a:off x="2532339" y="415861"/>
            <a:ext cx="7856" cy="122215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pic>
        <p:nvPicPr>
          <p:cNvPr id="39" name="Picture 38"/>
          <p:cNvPicPr/>
          <p:nvPr/>
        </p:nvPicPr>
        <p:blipFill>
          <a:blip r:embed="rId2"/>
          <a:stretch>
            <a:fillRect/>
          </a:stretch>
        </p:blipFill>
        <p:spPr>
          <a:xfrm>
            <a:off x="7652829" y="132536"/>
            <a:ext cx="1266825" cy="809625"/>
          </a:xfrm>
          <a:prstGeom prst="rect">
            <a:avLst/>
          </a:prstGeom>
        </p:spPr>
      </p:pic>
      <p:sp>
        <p:nvSpPr>
          <p:cNvPr id="52" name="Rectangle 31"/>
          <p:cNvSpPr>
            <a:spLocks noChangeArrowheads="1"/>
          </p:cNvSpPr>
          <p:nvPr/>
        </p:nvSpPr>
        <p:spPr bwMode="auto">
          <a:xfrm>
            <a:off x="4171308" y="1808341"/>
            <a:ext cx="931491" cy="5048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900" b="1" dirty="0" smtClean="0">
                <a:latin typeface="Candara" pitchFamily="34" charset="0"/>
              </a:rPr>
              <a:t>Waleed </a:t>
            </a:r>
            <a:r>
              <a:rPr lang="en-GB" sz="900" b="1" dirty="0" err="1" smtClean="0">
                <a:latin typeface="Candara" pitchFamily="34" charset="0"/>
              </a:rPr>
              <a:t>Fawzi</a:t>
            </a:r>
            <a:endParaRPr lang="en-GB" sz="900" b="1" dirty="0">
              <a:latin typeface="Candara" pitchFamily="34" charset="0"/>
            </a:endParaRPr>
          </a:p>
          <a:p>
            <a:pPr algn="ctr"/>
            <a:r>
              <a:rPr lang="en-GB" sz="900" dirty="0" smtClean="0">
                <a:latin typeface="Candara" pitchFamily="34" charset="0"/>
              </a:rPr>
              <a:t>Associate Clinical </a:t>
            </a:r>
          </a:p>
          <a:p>
            <a:pPr algn="ctr"/>
            <a:r>
              <a:rPr lang="en-GB" sz="900" dirty="0" smtClean="0">
                <a:latin typeface="Candara" pitchFamily="34" charset="0"/>
              </a:rPr>
              <a:t>Director</a:t>
            </a:r>
            <a:r>
              <a:rPr lang="en-GB" sz="900" dirty="0">
                <a:latin typeface="Candara" pitchFamily="34" charset="0"/>
              </a:rPr>
              <a:t> </a:t>
            </a:r>
            <a:endParaRPr lang="en-GB" sz="900" dirty="0" smtClean="0">
              <a:latin typeface="Candara" pitchFamily="34" charset="0"/>
            </a:endParaRPr>
          </a:p>
          <a:p>
            <a:pPr algn="ctr"/>
            <a:r>
              <a:rPr lang="en-GB" sz="900" dirty="0" smtClean="0">
                <a:latin typeface="Candara" pitchFamily="34" charset="0"/>
              </a:rPr>
              <a:t>MHCOP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53" name="Rectangle 31"/>
          <p:cNvSpPr>
            <a:spLocks noChangeArrowheads="1"/>
          </p:cNvSpPr>
          <p:nvPr/>
        </p:nvSpPr>
        <p:spPr bwMode="auto">
          <a:xfrm>
            <a:off x="5199570" y="1808340"/>
            <a:ext cx="931491" cy="5048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900" b="1" dirty="0" smtClean="0">
                <a:latin typeface="Candara" pitchFamily="34" charset="0"/>
              </a:rPr>
              <a:t>Peter Macrae</a:t>
            </a:r>
            <a:endParaRPr lang="en-GB" sz="900" b="1" dirty="0">
              <a:latin typeface="Candara" pitchFamily="34" charset="0"/>
            </a:endParaRPr>
          </a:p>
          <a:p>
            <a:pPr algn="ctr"/>
            <a:r>
              <a:rPr lang="en-GB" sz="900" dirty="0" smtClean="0">
                <a:latin typeface="Candara" pitchFamily="34" charset="0"/>
              </a:rPr>
              <a:t>Associate Clinical </a:t>
            </a:r>
          </a:p>
          <a:p>
            <a:pPr algn="ctr"/>
            <a:r>
              <a:rPr lang="en-GB" sz="900" dirty="0" smtClean="0">
                <a:latin typeface="Candara" pitchFamily="34" charset="0"/>
              </a:rPr>
              <a:t>Director</a:t>
            </a:r>
          </a:p>
          <a:p>
            <a:pPr algn="ctr"/>
            <a:r>
              <a:rPr lang="en-GB" sz="900" dirty="0" smtClean="0">
                <a:latin typeface="Candara" pitchFamily="34" charset="0"/>
              </a:rPr>
              <a:t>Inpatient Services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55" name="Rectangle 31"/>
          <p:cNvSpPr>
            <a:spLocks noChangeArrowheads="1"/>
          </p:cNvSpPr>
          <p:nvPr/>
        </p:nvSpPr>
        <p:spPr bwMode="auto">
          <a:xfrm>
            <a:off x="8101577" y="1808339"/>
            <a:ext cx="931491" cy="5048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900" b="1" dirty="0" smtClean="0">
                <a:latin typeface="Candara" pitchFamily="34" charset="0"/>
              </a:rPr>
              <a:t>Sandra Lewis</a:t>
            </a:r>
            <a:endParaRPr lang="en-GB" sz="900" b="1" dirty="0">
              <a:latin typeface="Candara" pitchFamily="34" charset="0"/>
            </a:endParaRPr>
          </a:p>
          <a:p>
            <a:pPr algn="ctr"/>
            <a:r>
              <a:rPr lang="en-GB" sz="900" dirty="0" smtClean="0">
                <a:latin typeface="Candara" pitchFamily="34" charset="0"/>
              </a:rPr>
              <a:t>Executive Assistant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57" name="Rectangle 31"/>
          <p:cNvSpPr>
            <a:spLocks noChangeArrowheads="1"/>
          </p:cNvSpPr>
          <p:nvPr/>
        </p:nvSpPr>
        <p:spPr bwMode="auto">
          <a:xfrm>
            <a:off x="7208255" y="1808341"/>
            <a:ext cx="808351" cy="23119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900" dirty="0" smtClean="0">
                <a:latin typeface="Candara" pitchFamily="34" charset="0"/>
              </a:rPr>
              <a:t>All Consultants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58" name="Rectangle 31"/>
          <p:cNvSpPr>
            <a:spLocks noChangeArrowheads="1"/>
          </p:cNvSpPr>
          <p:nvPr/>
        </p:nvSpPr>
        <p:spPr bwMode="auto">
          <a:xfrm>
            <a:off x="1304227" y="1242820"/>
            <a:ext cx="1258683" cy="5048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900" b="1" dirty="0" smtClean="0">
                <a:latin typeface="Candara" pitchFamily="34" charset="0"/>
              </a:rPr>
              <a:t>Tony Madden</a:t>
            </a:r>
            <a:endParaRPr lang="en-GB" sz="900" b="1" dirty="0">
              <a:latin typeface="Candara" pitchFamily="34" charset="0"/>
            </a:endParaRPr>
          </a:p>
          <a:p>
            <a:pPr algn="ctr"/>
            <a:r>
              <a:rPr lang="en-GB" sz="900" dirty="0" smtClean="0">
                <a:latin typeface="Candara" pitchFamily="34" charset="0"/>
              </a:rPr>
              <a:t>Deputy Borough Director</a:t>
            </a:r>
          </a:p>
          <a:p>
            <a:pPr algn="ctr"/>
            <a:r>
              <a:rPr lang="en-GB" sz="900" dirty="0" smtClean="0">
                <a:latin typeface="Candara" pitchFamily="34" charset="0"/>
              </a:rPr>
              <a:t>&amp; Social Care Lead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61" name="Rectangle 31"/>
          <p:cNvSpPr>
            <a:spLocks noChangeArrowheads="1"/>
          </p:cNvSpPr>
          <p:nvPr/>
        </p:nvSpPr>
        <p:spPr bwMode="auto">
          <a:xfrm>
            <a:off x="1457056" y="1834704"/>
            <a:ext cx="931491" cy="5048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900" b="1" dirty="0" smtClean="0">
                <a:latin typeface="Candara" pitchFamily="34" charset="0"/>
              </a:rPr>
              <a:t>Steve Garner</a:t>
            </a:r>
            <a:endParaRPr lang="en-GB" sz="900" b="1" dirty="0">
              <a:latin typeface="Candara" pitchFamily="34" charset="0"/>
            </a:endParaRPr>
          </a:p>
          <a:p>
            <a:pPr algn="ctr"/>
            <a:r>
              <a:rPr lang="en-GB" sz="900" dirty="0" smtClean="0">
                <a:latin typeface="Candara" pitchFamily="34" charset="0"/>
              </a:rPr>
              <a:t>Senior Executive</a:t>
            </a:r>
          </a:p>
          <a:p>
            <a:pPr algn="ctr"/>
            <a:r>
              <a:rPr lang="en-GB" sz="900" dirty="0" smtClean="0">
                <a:latin typeface="Candara" pitchFamily="34" charset="0"/>
              </a:rPr>
              <a:t>Assistant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62" name="Rectangle 31"/>
          <p:cNvSpPr>
            <a:spLocks noChangeArrowheads="1"/>
          </p:cNvSpPr>
          <p:nvPr/>
        </p:nvSpPr>
        <p:spPr bwMode="auto">
          <a:xfrm>
            <a:off x="167506" y="825054"/>
            <a:ext cx="931491" cy="504825"/>
          </a:xfrm>
          <a:prstGeom prst="rect">
            <a:avLst/>
          </a:prstGeom>
          <a:noFill/>
          <a:ln w="38100">
            <a:solidFill>
              <a:srgbClr val="000086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900" b="1" dirty="0" smtClean="0">
                <a:latin typeface="Candara" pitchFamily="34" charset="0"/>
              </a:rPr>
              <a:t>Simon </a:t>
            </a:r>
            <a:r>
              <a:rPr lang="en-GB" sz="900" b="1" dirty="0" err="1" smtClean="0">
                <a:latin typeface="Candara" pitchFamily="34" charset="0"/>
              </a:rPr>
              <a:t>Galczynski</a:t>
            </a:r>
            <a:endParaRPr lang="en-GB" sz="900" b="1" dirty="0">
              <a:latin typeface="Candara" pitchFamily="34" charset="0"/>
            </a:endParaRPr>
          </a:p>
          <a:p>
            <a:pPr algn="ctr"/>
            <a:r>
              <a:rPr lang="en-GB" sz="900" dirty="0" smtClean="0">
                <a:latin typeface="Candara" pitchFamily="34" charset="0"/>
              </a:rPr>
              <a:t>LBH Director of </a:t>
            </a:r>
          </a:p>
          <a:p>
            <a:pPr algn="ctr"/>
            <a:r>
              <a:rPr lang="en-GB" sz="900" dirty="0" smtClean="0">
                <a:latin typeface="Candara" pitchFamily="34" charset="0"/>
              </a:rPr>
              <a:t>Adult Services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63" name="Text Box 11"/>
          <p:cNvSpPr txBox="1">
            <a:spLocks noChangeArrowheads="1"/>
          </p:cNvSpPr>
          <p:nvPr/>
        </p:nvSpPr>
        <p:spPr bwMode="auto">
          <a:xfrm>
            <a:off x="1045806" y="2913527"/>
            <a:ext cx="962620" cy="2308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AMHP Manager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64" name="Text Box 11"/>
          <p:cNvSpPr txBox="1">
            <a:spLocks noChangeArrowheads="1"/>
          </p:cNvSpPr>
          <p:nvPr/>
        </p:nvSpPr>
        <p:spPr bwMode="auto">
          <a:xfrm>
            <a:off x="1045806" y="3365651"/>
            <a:ext cx="1471609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Operational Lead North Hackney Recover Team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65" name="Text Box 11"/>
          <p:cNvSpPr txBox="1">
            <a:spLocks noChangeArrowheads="1"/>
          </p:cNvSpPr>
          <p:nvPr/>
        </p:nvSpPr>
        <p:spPr bwMode="auto">
          <a:xfrm>
            <a:off x="1049504" y="5799069"/>
            <a:ext cx="1520032" cy="2308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Operational Lead MHCOP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66" name="Text Box 11"/>
          <p:cNvSpPr txBox="1">
            <a:spLocks noChangeArrowheads="1"/>
          </p:cNvSpPr>
          <p:nvPr/>
        </p:nvSpPr>
        <p:spPr bwMode="auto">
          <a:xfrm>
            <a:off x="1046776" y="5245927"/>
            <a:ext cx="1525489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Senior Practitioner Homelessness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67" name="Text Box 11"/>
          <p:cNvSpPr txBox="1">
            <a:spLocks noChangeArrowheads="1"/>
          </p:cNvSpPr>
          <p:nvPr/>
        </p:nvSpPr>
        <p:spPr bwMode="auto">
          <a:xfrm>
            <a:off x="1038523" y="4541344"/>
            <a:ext cx="1520032" cy="50783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Operational Lead Assertive Outreach Service &amp; Rehabilitation Service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68" name="Text Box 11"/>
          <p:cNvSpPr txBox="1">
            <a:spLocks noChangeArrowheads="1"/>
          </p:cNvSpPr>
          <p:nvPr/>
        </p:nvSpPr>
        <p:spPr bwMode="auto">
          <a:xfrm>
            <a:off x="1031930" y="3953473"/>
            <a:ext cx="1478997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Operational Lead South Hackney Recovery Team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69" name="Text Box 11"/>
          <p:cNvSpPr txBox="1">
            <a:spLocks noChangeArrowheads="1"/>
          </p:cNvSpPr>
          <p:nvPr/>
        </p:nvSpPr>
        <p:spPr bwMode="auto">
          <a:xfrm>
            <a:off x="2923265" y="3336983"/>
            <a:ext cx="1248043" cy="50783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err="1" smtClean="0">
                <a:latin typeface="Candara" pitchFamily="34" charset="0"/>
              </a:rPr>
              <a:t>Homerton</a:t>
            </a:r>
            <a:r>
              <a:rPr lang="en-GB" sz="900" dirty="0">
                <a:latin typeface="Candara" pitchFamily="34" charset="0"/>
              </a:rPr>
              <a:t> </a:t>
            </a:r>
            <a:r>
              <a:rPr lang="en-GB" sz="900" dirty="0" smtClean="0">
                <a:latin typeface="Candara" pitchFamily="34" charset="0"/>
              </a:rPr>
              <a:t>Psychological Medicine Liaison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70" name="Text Box 11"/>
          <p:cNvSpPr txBox="1">
            <a:spLocks noChangeArrowheads="1"/>
          </p:cNvSpPr>
          <p:nvPr/>
        </p:nvSpPr>
        <p:spPr bwMode="auto">
          <a:xfrm>
            <a:off x="2915817" y="3863936"/>
            <a:ext cx="1255491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Crisis / Home Treatment Team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71" name="Text Box 11"/>
          <p:cNvSpPr txBox="1">
            <a:spLocks noChangeArrowheads="1"/>
          </p:cNvSpPr>
          <p:nvPr/>
        </p:nvSpPr>
        <p:spPr bwMode="auto">
          <a:xfrm>
            <a:off x="2915817" y="5828959"/>
            <a:ext cx="1252378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Operational Lead EQUIP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73" name="Text Box 11"/>
          <p:cNvSpPr txBox="1">
            <a:spLocks noChangeArrowheads="1"/>
          </p:cNvSpPr>
          <p:nvPr/>
        </p:nvSpPr>
        <p:spPr bwMode="auto">
          <a:xfrm>
            <a:off x="2944474" y="5106571"/>
            <a:ext cx="1226834" cy="50783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Operational Lead</a:t>
            </a:r>
          </a:p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Autism Assessment Service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74" name="Text Box 11"/>
          <p:cNvSpPr txBox="1">
            <a:spLocks noChangeArrowheads="1"/>
          </p:cNvSpPr>
          <p:nvPr/>
        </p:nvSpPr>
        <p:spPr bwMode="auto">
          <a:xfrm>
            <a:off x="2924413" y="4431047"/>
            <a:ext cx="1255491" cy="50783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Operational Lead CHAMRAS / Primary Care Liaison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75" name="Text Box 11"/>
          <p:cNvSpPr txBox="1">
            <a:spLocks noChangeArrowheads="1"/>
          </p:cNvSpPr>
          <p:nvPr/>
        </p:nvSpPr>
        <p:spPr bwMode="auto">
          <a:xfrm>
            <a:off x="4279847" y="3871619"/>
            <a:ext cx="1311700" cy="2308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b="1" dirty="0" smtClean="0">
                <a:latin typeface="Candara" pitchFamily="34" charset="0"/>
              </a:rPr>
              <a:t>Modern Matrons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76" name="Text Box 11"/>
          <p:cNvSpPr txBox="1">
            <a:spLocks noChangeArrowheads="1"/>
          </p:cNvSpPr>
          <p:nvPr/>
        </p:nvSpPr>
        <p:spPr bwMode="auto">
          <a:xfrm>
            <a:off x="4276946" y="4151877"/>
            <a:ext cx="1317501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err="1" smtClean="0">
                <a:latin typeface="Candara" pitchFamily="34" charset="0"/>
              </a:rPr>
              <a:t>Conolly</a:t>
            </a:r>
            <a:r>
              <a:rPr lang="en-GB" sz="900" dirty="0" smtClean="0">
                <a:latin typeface="Candara" pitchFamily="34" charset="0"/>
              </a:rPr>
              <a:t> Ward</a:t>
            </a:r>
          </a:p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Gardner Ward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77" name="Text Box 11"/>
          <p:cNvSpPr txBox="1">
            <a:spLocks noChangeArrowheads="1"/>
          </p:cNvSpPr>
          <p:nvPr/>
        </p:nvSpPr>
        <p:spPr bwMode="auto">
          <a:xfrm>
            <a:off x="4283743" y="6354645"/>
            <a:ext cx="1520331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Inpatient Service Manager/ Site Service Manager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78" name="Text Box 11"/>
          <p:cNvSpPr txBox="1">
            <a:spLocks noChangeArrowheads="1"/>
          </p:cNvSpPr>
          <p:nvPr/>
        </p:nvSpPr>
        <p:spPr bwMode="auto">
          <a:xfrm>
            <a:off x="4276946" y="5806346"/>
            <a:ext cx="1302880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Mother &amp; Baby Unit</a:t>
            </a:r>
          </a:p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Perinatal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79" name="Text Box 11"/>
          <p:cNvSpPr txBox="1">
            <a:spLocks noChangeArrowheads="1"/>
          </p:cNvSpPr>
          <p:nvPr/>
        </p:nvSpPr>
        <p:spPr bwMode="auto">
          <a:xfrm>
            <a:off x="4282915" y="5253261"/>
            <a:ext cx="1302880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Brett Ward</a:t>
            </a:r>
          </a:p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Joshua Ward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80" name="Text Box 11"/>
          <p:cNvSpPr txBox="1">
            <a:spLocks noChangeArrowheads="1"/>
          </p:cNvSpPr>
          <p:nvPr/>
        </p:nvSpPr>
        <p:spPr bwMode="auto">
          <a:xfrm>
            <a:off x="4282916" y="4702569"/>
            <a:ext cx="1302880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Ruth Seifert Ward</a:t>
            </a:r>
          </a:p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Bevan Ward</a:t>
            </a:r>
          </a:p>
        </p:txBody>
      </p:sp>
      <p:sp>
        <p:nvSpPr>
          <p:cNvPr id="81" name="Text Box 11"/>
          <p:cNvSpPr txBox="1">
            <a:spLocks noChangeArrowheads="1"/>
          </p:cNvSpPr>
          <p:nvPr/>
        </p:nvSpPr>
        <p:spPr bwMode="auto">
          <a:xfrm>
            <a:off x="5736909" y="3600011"/>
            <a:ext cx="842532" cy="50783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Quality &amp; Performance Lead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82" name="Text Box 11"/>
          <p:cNvSpPr txBox="1">
            <a:spLocks noChangeArrowheads="1"/>
          </p:cNvSpPr>
          <p:nvPr/>
        </p:nvSpPr>
        <p:spPr bwMode="auto">
          <a:xfrm>
            <a:off x="5736909" y="4337292"/>
            <a:ext cx="847628" cy="50783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Quality &amp; Performance Coordinator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83" name="Text Box 11"/>
          <p:cNvSpPr txBox="1">
            <a:spLocks noChangeArrowheads="1"/>
          </p:cNvSpPr>
          <p:nvPr/>
        </p:nvSpPr>
        <p:spPr bwMode="auto">
          <a:xfrm>
            <a:off x="7823892" y="3360334"/>
            <a:ext cx="1147601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Business Support Manager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84" name="Text Box 11"/>
          <p:cNvSpPr txBox="1">
            <a:spLocks noChangeArrowheads="1"/>
          </p:cNvSpPr>
          <p:nvPr/>
        </p:nvSpPr>
        <p:spPr bwMode="auto">
          <a:xfrm>
            <a:off x="7841422" y="3910103"/>
            <a:ext cx="1130072" cy="50783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Senior Executive Assistant &amp; Office Manager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85" name="Text Box 11"/>
          <p:cNvSpPr txBox="1">
            <a:spLocks noChangeArrowheads="1"/>
          </p:cNvSpPr>
          <p:nvPr/>
        </p:nvSpPr>
        <p:spPr bwMode="auto">
          <a:xfrm>
            <a:off x="7863808" y="5914147"/>
            <a:ext cx="1117644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Senior Admin Lead South CMHT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86" name="Text Box 11"/>
          <p:cNvSpPr txBox="1">
            <a:spLocks noChangeArrowheads="1"/>
          </p:cNvSpPr>
          <p:nvPr/>
        </p:nvSpPr>
        <p:spPr bwMode="auto">
          <a:xfrm>
            <a:off x="7847636" y="5317581"/>
            <a:ext cx="1133816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Senior Admin Lead North CMHT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87" name="Text Box 11"/>
          <p:cNvSpPr txBox="1">
            <a:spLocks noChangeArrowheads="1"/>
          </p:cNvSpPr>
          <p:nvPr/>
        </p:nvSpPr>
        <p:spPr bwMode="auto">
          <a:xfrm>
            <a:off x="7857594" y="4757933"/>
            <a:ext cx="1113900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Medical Records Manager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88" name="Line 49"/>
          <p:cNvSpPr>
            <a:spLocks noChangeShapeType="1"/>
          </p:cNvSpPr>
          <p:nvPr/>
        </p:nvSpPr>
        <p:spPr bwMode="auto">
          <a:xfrm rot="5400000" flipH="1" flipV="1">
            <a:off x="6257825" y="664430"/>
            <a:ext cx="1482" cy="1144461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9" name="Line 49"/>
          <p:cNvSpPr>
            <a:spLocks noChangeShapeType="1"/>
          </p:cNvSpPr>
          <p:nvPr/>
        </p:nvSpPr>
        <p:spPr bwMode="auto">
          <a:xfrm rot="5400000" flipH="1" flipV="1">
            <a:off x="5131518" y="1038614"/>
            <a:ext cx="19196" cy="109044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" name="Line 46"/>
          <p:cNvSpPr>
            <a:spLocks noChangeShapeType="1"/>
          </p:cNvSpPr>
          <p:nvPr/>
        </p:nvSpPr>
        <p:spPr bwMode="auto">
          <a:xfrm>
            <a:off x="4595895" y="1593436"/>
            <a:ext cx="0" cy="21490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1" name="Line 46"/>
          <p:cNvSpPr>
            <a:spLocks noChangeShapeType="1"/>
          </p:cNvSpPr>
          <p:nvPr/>
        </p:nvSpPr>
        <p:spPr bwMode="auto">
          <a:xfrm flipH="1">
            <a:off x="5686335" y="1235920"/>
            <a:ext cx="0" cy="57242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3" name="Line 46"/>
          <p:cNvSpPr>
            <a:spLocks noChangeShapeType="1"/>
          </p:cNvSpPr>
          <p:nvPr/>
        </p:nvSpPr>
        <p:spPr bwMode="auto">
          <a:xfrm>
            <a:off x="7521963" y="1410767"/>
            <a:ext cx="0" cy="42393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4" name="Line 46"/>
          <p:cNvSpPr>
            <a:spLocks noChangeShapeType="1"/>
          </p:cNvSpPr>
          <p:nvPr/>
        </p:nvSpPr>
        <p:spPr bwMode="auto">
          <a:xfrm>
            <a:off x="8567322" y="1235919"/>
            <a:ext cx="0" cy="59878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5" name="Line 49"/>
          <p:cNvSpPr>
            <a:spLocks noChangeShapeType="1"/>
          </p:cNvSpPr>
          <p:nvPr/>
        </p:nvSpPr>
        <p:spPr bwMode="auto">
          <a:xfrm rot="5400000" flipV="1">
            <a:off x="8406458" y="1075670"/>
            <a:ext cx="0" cy="32346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6" name="Line 49"/>
          <p:cNvSpPr>
            <a:spLocks noChangeShapeType="1"/>
          </p:cNvSpPr>
          <p:nvPr/>
        </p:nvSpPr>
        <p:spPr bwMode="auto">
          <a:xfrm rot="5400000" flipV="1">
            <a:off x="922641" y="1213333"/>
            <a:ext cx="0" cy="76317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7" name="Line 46"/>
          <p:cNvSpPr>
            <a:spLocks noChangeShapeType="1"/>
          </p:cNvSpPr>
          <p:nvPr/>
        </p:nvSpPr>
        <p:spPr bwMode="auto">
          <a:xfrm flipH="1">
            <a:off x="1925190" y="1023008"/>
            <a:ext cx="2" cy="21439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9" name="Line 46"/>
          <p:cNvSpPr>
            <a:spLocks noChangeShapeType="1"/>
          </p:cNvSpPr>
          <p:nvPr/>
        </p:nvSpPr>
        <p:spPr bwMode="auto">
          <a:xfrm flipH="1">
            <a:off x="3654722" y="3221926"/>
            <a:ext cx="5104" cy="1010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00" name="Line 46"/>
          <p:cNvSpPr>
            <a:spLocks noChangeShapeType="1"/>
          </p:cNvSpPr>
          <p:nvPr/>
        </p:nvSpPr>
        <p:spPr bwMode="auto">
          <a:xfrm>
            <a:off x="4828752" y="3332278"/>
            <a:ext cx="0" cy="14150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01" name="Line 46"/>
          <p:cNvSpPr>
            <a:spLocks noChangeShapeType="1"/>
          </p:cNvSpPr>
          <p:nvPr/>
        </p:nvSpPr>
        <p:spPr bwMode="auto">
          <a:xfrm flipH="1">
            <a:off x="5961584" y="3332278"/>
            <a:ext cx="0" cy="257906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02" name="Text Box 11"/>
          <p:cNvSpPr txBox="1">
            <a:spLocks noChangeArrowheads="1"/>
          </p:cNvSpPr>
          <p:nvPr/>
        </p:nvSpPr>
        <p:spPr bwMode="auto">
          <a:xfrm>
            <a:off x="6687980" y="3336269"/>
            <a:ext cx="837482" cy="2308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HR Advisor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103" name="Line 46"/>
          <p:cNvSpPr>
            <a:spLocks noChangeShapeType="1"/>
          </p:cNvSpPr>
          <p:nvPr/>
        </p:nvSpPr>
        <p:spPr bwMode="auto">
          <a:xfrm flipH="1">
            <a:off x="7103000" y="3184427"/>
            <a:ext cx="0" cy="152556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04" name="Line 46"/>
          <p:cNvSpPr>
            <a:spLocks noChangeShapeType="1"/>
          </p:cNvSpPr>
          <p:nvPr/>
        </p:nvSpPr>
        <p:spPr bwMode="auto">
          <a:xfrm flipH="1">
            <a:off x="1923997" y="1736522"/>
            <a:ext cx="1194" cy="98182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05" name="Line 46"/>
          <p:cNvSpPr>
            <a:spLocks noChangeShapeType="1"/>
          </p:cNvSpPr>
          <p:nvPr/>
        </p:nvSpPr>
        <p:spPr bwMode="auto">
          <a:xfrm flipH="1">
            <a:off x="623754" y="1348543"/>
            <a:ext cx="2" cy="132300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06" name="Text Box 11"/>
          <p:cNvSpPr txBox="1">
            <a:spLocks noChangeArrowheads="1"/>
          </p:cNvSpPr>
          <p:nvPr/>
        </p:nvSpPr>
        <p:spPr bwMode="auto">
          <a:xfrm>
            <a:off x="4279846" y="3442718"/>
            <a:ext cx="1305949" cy="2308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Senior EA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6594139" y="6544140"/>
            <a:ext cx="17422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Updated 18 January 2019</a:t>
            </a:r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169720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2" name="Text Box 75"/>
          <p:cNvSpPr txBox="1">
            <a:spLocks noChangeArrowheads="1"/>
          </p:cNvSpPr>
          <p:nvPr/>
        </p:nvSpPr>
        <p:spPr bwMode="auto">
          <a:xfrm>
            <a:off x="2265716" y="260350"/>
            <a:ext cx="42681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Forensic Services Directorate</a:t>
            </a: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Line 46"/>
          <p:cNvSpPr>
            <a:spLocks noChangeShapeType="1"/>
          </p:cNvSpPr>
          <p:nvPr/>
        </p:nvSpPr>
        <p:spPr bwMode="auto">
          <a:xfrm>
            <a:off x="6080397" y="4050599"/>
            <a:ext cx="0" cy="103881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6" name="Line 46"/>
          <p:cNvSpPr>
            <a:spLocks noChangeShapeType="1"/>
          </p:cNvSpPr>
          <p:nvPr/>
        </p:nvSpPr>
        <p:spPr bwMode="auto">
          <a:xfrm>
            <a:off x="4801812" y="2726313"/>
            <a:ext cx="0" cy="39199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8" name="Line 49"/>
          <p:cNvSpPr>
            <a:spLocks noChangeShapeType="1"/>
          </p:cNvSpPr>
          <p:nvPr/>
        </p:nvSpPr>
        <p:spPr bwMode="auto">
          <a:xfrm rot="5400000" flipV="1">
            <a:off x="4263676" y="-1017647"/>
            <a:ext cx="23377" cy="7487921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9" name="Line 55"/>
          <p:cNvSpPr>
            <a:spLocks noChangeShapeType="1"/>
          </p:cNvSpPr>
          <p:nvPr/>
        </p:nvSpPr>
        <p:spPr bwMode="auto">
          <a:xfrm>
            <a:off x="8019324" y="2724450"/>
            <a:ext cx="0" cy="448136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0" name="Line 47"/>
          <p:cNvSpPr>
            <a:spLocks noChangeShapeType="1"/>
          </p:cNvSpPr>
          <p:nvPr/>
        </p:nvSpPr>
        <p:spPr bwMode="auto">
          <a:xfrm>
            <a:off x="4399784" y="2161737"/>
            <a:ext cx="0" cy="57626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" name="Line 46"/>
          <p:cNvSpPr>
            <a:spLocks noChangeShapeType="1"/>
          </p:cNvSpPr>
          <p:nvPr/>
        </p:nvSpPr>
        <p:spPr bwMode="auto">
          <a:xfrm>
            <a:off x="7239957" y="5055360"/>
            <a:ext cx="0" cy="370139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3831583" y="1723155"/>
            <a:ext cx="1136401" cy="43858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900" b="1" dirty="0" smtClean="0">
                <a:latin typeface="Candara" pitchFamily="34" charset="0"/>
              </a:rPr>
              <a:t>Dr Phil Baker </a:t>
            </a:r>
          </a:p>
          <a:p>
            <a:pPr algn="ctr">
              <a:spcBef>
                <a:spcPct val="50000"/>
              </a:spcBef>
            </a:pPr>
            <a:r>
              <a:rPr lang="en-GB" sz="900" dirty="0" smtClean="0">
                <a:latin typeface="Candara" pitchFamily="34" charset="0"/>
              </a:rPr>
              <a:t>Head of Service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33" name="Line 42"/>
          <p:cNvSpPr>
            <a:spLocks noChangeShapeType="1"/>
          </p:cNvSpPr>
          <p:nvPr/>
        </p:nvSpPr>
        <p:spPr bwMode="auto">
          <a:xfrm>
            <a:off x="2502511" y="2712097"/>
            <a:ext cx="0" cy="39839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4" name="Line 42"/>
          <p:cNvSpPr>
            <a:spLocks noChangeShapeType="1"/>
          </p:cNvSpPr>
          <p:nvPr/>
        </p:nvSpPr>
        <p:spPr bwMode="auto">
          <a:xfrm>
            <a:off x="531404" y="2705098"/>
            <a:ext cx="0" cy="42563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6" name="Text Box 11"/>
          <p:cNvSpPr txBox="1">
            <a:spLocks noChangeArrowheads="1"/>
          </p:cNvSpPr>
          <p:nvPr/>
        </p:nvSpPr>
        <p:spPr bwMode="auto">
          <a:xfrm>
            <a:off x="4275364" y="3110899"/>
            <a:ext cx="1015802" cy="64633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Associate Clinical Director</a:t>
            </a:r>
          </a:p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John Howard Centre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37" name="Text Box 11"/>
          <p:cNvSpPr txBox="1">
            <a:spLocks noChangeArrowheads="1"/>
          </p:cNvSpPr>
          <p:nvPr/>
        </p:nvSpPr>
        <p:spPr bwMode="auto">
          <a:xfrm>
            <a:off x="3059856" y="3122447"/>
            <a:ext cx="1008063" cy="50783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Associate Clinical Director</a:t>
            </a:r>
          </a:p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Wolfson House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42" name="Text Box 11"/>
          <p:cNvSpPr txBox="1">
            <a:spLocks noChangeArrowheads="1"/>
          </p:cNvSpPr>
          <p:nvPr/>
        </p:nvSpPr>
        <p:spPr bwMode="auto">
          <a:xfrm>
            <a:off x="5599088" y="3130371"/>
            <a:ext cx="962620" cy="64633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Associate Clinical Director Recovery and Therapies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43" name="Line 46"/>
          <p:cNvSpPr>
            <a:spLocks noChangeShapeType="1"/>
          </p:cNvSpPr>
          <p:nvPr/>
        </p:nvSpPr>
        <p:spPr bwMode="auto">
          <a:xfrm flipH="1">
            <a:off x="6080397" y="2705098"/>
            <a:ext cx="1" cy="417349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9" name="Text Box 6"/>
          <p:cNvSpPr txBox="1">
            <a:spLocks noChangeArrowheads="1"/>
          </p:cNvSpPr>
          <p:nvPr/>
        </p:nvSpPr>
        <p:spPr bwMode="auto">
          <a:xfrm>
            <a:off x="7791245" y="3110490"/>
            <a:ext cx="989992" cy="78483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Associate Clinical Director Safety, Security &amp; Head of Nursing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51" name="Line 42"/>
          <p:cNvSpPr>
            <a:spLocks noChangeShapeType="1"/>
          </p:cNvSpPr>
          <p:nvPr/>
        </p:nvSpPr>
        <p:spPr bwMode="auto">
          <a:xfrm>
            <a:off x="4769053" y="5055358"/>
            <a:ext cx="0" cy="370141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9" name="Line 49"/>
          <p:cNvSpPr>
            <a:spLocks noChangeShapeType="1"/>
          </p:cNvSpPr>
          <p:nvPr/>
        </p:nvSpPr>
        <p:spPr bwMode="auto">
          <a:xfrm rot="5400000" flipH="1" flipV="1">
            <a:off x="6003915" y="3868760"/>
            <a:ext cx="0" cy="24413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pic>
        <p:nvPicPr>
          <p:cNvPr id="39" name="Picture 38"/>
          <p:cNvPicPr/>
          <p:nvPr/>
        </p:nvPicPr>
        <p:blipFill>
          <a:blip r:embed="rId2"/>
          <a:stretch>
            <a:fillRect/>
          </a:stretch>
        </p:blipFill>
        <p:spPr>
          <a:xfrm>
            <a:off x="7652829" y="132536"/>
            <a:ext cx="1266825" cy="809625"/>
          </a:xfrm>
          <a:prstGeom prst="rect">
            <a:avLst/>
          </a:prstGeom>
        </p:spPr>
      </p:pic>
      <p:sp>
        <p:nvSpPr>
          <p:cNvPr id="52" name="Text Box 6"/>
          <p:cNvSpPr txBox="1">
            <a:spLocks noChangeArrowheads="1"/>
          </p:cNvSpPr>
          <p:nvPr/>
        </p:nvSpPr>
        <p:spPr bwMode="auto">
          <a:xfrm>
            <a:off x="2088583" y="3134249"/>
            <a:ext cx="827856" cy="78483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Interim Human Resources Business Partner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53" name="Text Box 6"/>
          <p:cNvSpPr txBox="1">
            <a:spLocks noChangeArrowheads="1"/>
          </p:cNvSpPr>
          <p:nvPr/>
        </p:nvSpPr>
        <p:spPr bwMode="auto">
          <a:xfrm>
            <a:off x="4192504" y="5415659"/>
            <a:ext cx="1218615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Head of Administration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754332" y="4288633"/>
            <a:ext cx="1063818" cy="2308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Head of Security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24" name="Text Box 11"/>
          <p:cNvSpPr txBox="1">
            <a:spLocks noChangeArrowheads="1"/>
          </p:cNvSpPr>
          <p:nvPr/>
        </p:nvSpPr>
        <p:spPr bwMode="auto">
          <a:xfrm>
            <a:off x="6703669" y="5415659"/>
            <a:ext cx="962620" cy="50783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People Participation Lead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27" name="Text Box 11"/>
          <p:cNvSpPr txBox="1">
            <a:spLocks noChangeArrowheads="1"/>
          </p:cNvSpPr>
          <p:nvPr/>
        </p:nvSpPr>
        <p:spPr bwMode="auto">
          <a:xfrm>
            <a:off x="6747228" y="3110899"/>
            <a:ext cx="834119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Performance Manager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35" name="Text Box 11"/>
          <p:cNvSpPr txBox="1">
            <a:spLocks noChangeArrowheads="1"/>
          </p:cNvSpPr>
          <p:nvPr/>
        </p:nvSpPr>
        <p:spPr bwMode="auto">
          <a:xfrm>
            <a:off x="1201701" y="3118307"/>
            <a:ext cx="792088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Finance Manager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40" name="Line 42"/>
          <p:cNvSpPr>
            <a:spLocks noChangeShapeType="1"/>
          </p:cNvSpPr>
          <p:nvPr/>
        </p:nvSpPr>
        <p:spPr bwMode="auto">
          <a:xfrm>
            <a:off x="3563888" y="2714625"/>
            <a:ext cx="0" cy="379716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" name="Line 46"/>
          <p:cNvSpPr>
            <a:spLocks noChangeShapeType="1"/>
          </p:cNvSpPr>
          <p:nvPr/>
        </p:nvSpPr>
        <p:spPr bwMode="auto">
          <a:xfrm flipH="1">
            <a:off x="7164288" y="2732348"/>
            <a:ext cx="0" cy="38632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4" name="Line 46"/>
          <p:cNvSpPr>
            <a:spLocks noChangeShapeType="1"/>
          </p:cNvSpPr>
          <p:nvPr/>
        </p:nvSpPr>
        <p:spPr bwMode="auto">
          <a:xfrm flipH="1">
            <a:off x="8286241" y="4050599"/>
            <a:ext cx="1" cy="213516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5" name="Text Box 11"/>
          <p:cNvSpPr txBox="1">
            <a:spLocks noChangeArrowheads="1"/>
          </p:cNvSpPr>
          <p:nvPr/>
        </p:nvSpPr>
        <p:spPr bwMode="auto">
          <a:xfrm>
            <a:off x="50094" y="3130371"/>
            <a:ext cx="962620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900" dirty="0" smtClean="0">
                <a:latin typeface="Candara" pitchFamily="34" charset="0"/>
              </a:rPr>
              <a:t>Head of Social Work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46" name="Line 42"/>
          <p:cNvSpPr>
            <a:spLocks noChangeShapeType="1"/>
          </p:cNvSpPr>
          <p:nvPr/>
        </p:nvSpPr>
        <p:spPr bwMode="auto">
          <a:xfrm>
            <a:off x="1597745" y="2712097"/>
            <a:ext cx="0" cy="41321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7377565" y="6531700"/>
            <a:ext cx="17422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Updated 18 January 2019</a:t>
            </a:r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3631691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2" name="Text Box 75"/>
          <p:cNvSpPr txBox="1">
            <a:spLocks noChangeArrowheads="1"/>
          </p:cNvSpPr>
          <p:nvPr/>
        </p:nvSpPr>
        <p:spPr bwMode="auto">
          <a:xfrm>
            <a:off x="2265716" y="260350"/>
            <a:ext cx="42681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Newham </a:t>
            </a:r>
            <a:r>
              <a:rPr lang="en-GB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Adult Mental Health Directorate</a:t>
            </a: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43" name="Rectangle 22"/>
          <p:cNvSpPr>
            <a:spLocks noChangeArrowheads="1"/>
          </p:cNvSpPr>
          <p:nvPr/>
        </p:nvSpPr>
        <p:spPr bwMode="auto">
          <a:xfrm>
            <a:off x="6143625" y="5429250"/>
            <a:ext cx="164981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800" b="1" dirty="0">
                <a:latin typeface="Candara" pitchFamily="34" charset="0"/>
              </a:rPr>
              <a:t>Contacts: </a:t>
            </a:r>
            <a:r>
              <a:rPr lang="en-GB" sz="800" dirty="0" smtClean="0">
                <a:latin typeface="Candara" pitchFamily="34" charset="0"/>
              </a:rPr>
              <a:t>gill.williams2@nhs.net</a:t>
            </a:r>
          </a:p>
          <a:p>
            <a:endParaRPr lang="en-GB" sz="800" dirty="0" smtClean="0">
              <a:latin typeface="Candara" pitchFamily="34" charset="0"/>
            </a:endParaRPr>
          </a:p>
        </p:txBody>
      </p:sp>
      <p:sp>
        <p:nvSpPr>
          <p:cNvPr id="25" name="Line 46"/>
          <p:cNvSpPr>
            <a:spLocks noChangeShapeType="1"/>
          </p:cNvSpPr>
          <p:nvPr/>
        </p:nvSpPr>
        <p:spPr bwMode="auto">
          <a:xfrm>
            <a:off x="2555875" y="2714625"/>
            <a:ext cx="0" cy="503238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6" name="Line 46"/>
          <p:cNvSpPr>
            <a:spLocks noChangeShapeType="1"/>
          </p:cNvSpPr>
          <p:nvPr/>
        </p:nvSpPr>
        <p:spPr bwMode="auto">
          <a:xfrm>
            <a:off x="3654723" y="2714625"/>
            <a:ext cx="0" cy="57626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7" name="Line 53"/>
          <p:cNvSpPr>
            <a:spLocks noChangeShapeType="1"/>
          </p:cNvSpPr>
          <p:nvPr/>
        </p:nvSpPr>
        <p:spPr bwMode="auto">
          <a:xfrm>
            <a:off x="4174926" y="1851793"/>
            <a:ext cx="1135064" cy="0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8" name="Line 49"/>
          <p:cNvSpPr>
            <a:spLocks noChangeShapeType="1"/>
          </p:cNvSpPr>
          <p:nvPr/>
        </p:nvSpPr>
        <p:spPr bwMode="auto">
          <a:xfrm rot="5400000" flipV="1">
            <a:off x="4435836" y="-1189808"/>
            <a:ext cx="23377" cy="7832241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9" name="Line 55"/>
          <p:cNvSpPr>
            <a:spLocks noChangeShapeType="1"/>
          </p:cNvSpPr>
          <p:nvPr/>
        </p:nvSpPr>
        <p:spPr bwMode="auto">
          <a:xfrm>
            <a:off x="8358881" y="2738000"/>
            <a:ext cx="0" cy="4318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0" name="Line 47"/>
          <p:cNvSpPr>
            <a:spLocks noChangeShapeType="1"/>
          </p:cNvSpPr>
          <p:nvPr/>
        </p:nvSpPr>
        <p:spPr bwMode="auto">
          <a:xfrm>
            <a:off x="3670895" y="2161736"/>
            <a:ext cx="0" cy="57626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" name="Line 46"/>
          <p:cNvSpPr>
            <a:spLocks noChangeShapeType="1"/>
          </p:cNvSpPr>
          <p:nvPr/>
        </p:nvSpPr>
        <p:spPr bwMode="auto">
          <a:xfrm>
            <a:off x="4816377" y="2705099"/>
            <a:ext cx="0" cy="57626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3038525" y="1566044"/>
            <a:ext cx="1136401" cy="43858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900" b="1" dirty="0" smtClean="0">
                <a:latin typeface="Candara" pitchFamily="34" charset="0"/>
              </a:rPr>
              <a:t>Gill Williams</a:t>
            </a:r>
          </a:p>
          <a:p>
            <a:pPr algn="ctr">
              <a:spcBef>
                <a:spcPct val="50000"/>
              </a:spcBef>
            </a:pPr>
            <a:r>
              <a:rPr lang="en-GB" sz="900" dirty="0" smtClean="0">
                <a:latin typeface="Candara" pitchFamily="34" charset="0"/>
              </a:rPr>
              <a:t>Borough Director 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33" name="Line 42"/>
          <p:cNvSpPr>
            <a:spLocks noChangeShapeType="1"/>
          </p:cNvSpPr>
          <p:nvPr/>
        </p:nvSpPr>
        <p:spPr bwMode="auto">
          <a:xfrm>
            <a:off x="1475656" y="2713038"/>
            <a:ext cx="0" cy="32803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4" name="Line 42"/>
          <p:cNvSpPr>
            <a:spLocks noChangeShapeType="1"/>
          </p:cNvSpPr>
          <p:nvPr/>
        </p:nvSpPr>
        <p:spPr bwMode="auto">
          <a:xfrm>
            <a:off x="531404" y="2705097"/>
            <a:ext cx="0" cy="57626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5" name="Text Box 5"/>
          <p:cNvSpPr txBox="1">
            <a:spLocks noChangeArrowheads="1"/>
          </p:cNvSpPr>
          <p:nvPr/>
        </p:nvSpPr>
        <p:spPr bwMode="auto">
          <a:xfrm>
            <a:off x="5241652" y="1635293"/>
            <a:ext cx="1439863" cy="43858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900" b="1" dirty="0">
                <a:latin typeface="Candara" pitchFamily="34" charset="0"/>
              </a:rPr>
              <a:t>Dr </a:t>
            </a:r>
            <a:r>
              <a:rPr lang="en-GB" sz="900" b="1" dirty="0" smtClean="0">
                <a:latin typeface="Candara" pitchFamily="34" charset="0"/>
              </a:rPr>
              <a:t>Dominic </a:t>
            </a:r>
            <a:r>
              <a:rPr lang="en-GB" sz="900" b="1" dirty="0" err="1" smtClean="0">
                <a:latin typeface="Candara" pitchFamily="34" charset="0"/>
              </a:rPr>
              <a:t>Dougall</a:t>
            </a:r>
            <a:endParaRPr lang="en-GB" sz="900" b="1" dirty="0" smtClean="0">
              <a:latin typeface="Candara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GB" sz="900" dirty="0" smtClean="0">
                <a:latin typeface="Candara" pitchFamily="34" charset="0"/>
              </a:rPr>
              <a:t>Clinical </a:t>
            </a:r>
            <a:r>
              <a:rPr lang="en-GB" sz="900" dirty="0">
                <a:latin typeface="Candara" pitchFamily="34" charset="0"/>
              </a:rPr>
              <a:t>Director</a:t>
            </a:r>
          </a:p>
        </p:txBody>
      </p:sp>
      <p:sp>
        <p:nvSpPr>
          <p:cNvPr id="36" name="Text Box 11"/>
          <p:cNvSpPr txBox="1">
            <a:spLocks noChangeArrowheads="1"/>
          </p:cNvSpPr>
          <p:nvPr/>
        </p:nvSpPr>
        <p:spPr bwMode="auto">
          <a:xfrm>
            <a:off x="4294188" y="3041075"/>
            <a:ext cx="1015802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900" dirty="0" smtClean="0">
                <a:latin typeface="Candara" pitchFamily="34" charset="0"/>
              </a:rPr>
              <a:t>Borough </a:t>
            </a:r>
            <a:r>
              <a:rPr lang="en-GB" sz="900" dirty="0">
                <a:latin typeface="Candara" pitchFamily="34" charset="0"/>
              </a:rPr>
              <a:t>Lead Nurse </a:t>
            </a:r>
            <a:endParaRPr lang="en-GB" sz="9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37" name="Text Box 11"/>
          <p:cNvSpPr txBox="1">
            <a:spLocks noChangeArrowheads="1"/>
          </p:cNvSpPr>
          <p:nvPr/>
        </p:nvSpPr>
        <p:spPr bwMode="auto">
          <a:xfrm>
            <a:off x="3174504" y="3028950"/>
            <a:ext cx="1008063" cy="2308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900" dirty="0" smtClean="0">
                <a:latin typeface="Candara" pitchFamily="34" charset="0"/>
              </a:rPr>
              <a:t>HR </a:t>
            </a:r>
            <a:r>
              <a:rPr lang="en-GB" sz="900" dirty="0">
                <a:latin typeface="Candara" pitchFamily="34" charset="0"/>
              </a:rPr>
              <a:t>Manager</a:t>
            </a:r>
            <a:endParaRPr lang="en-GB" sz="900" b="1" dirty="0">
              <a:latin typeface="Candara" pitchFamily="34" charset="0"/>
            </a:endParaRPr>
          </a:p>
        </p:txBody>
      </p:sp>
      <p:sp>
        <p:nvSpPr>
          <p:cNvPr id="38" name="Text Box 11"/>
          <p:cNvSpPr txBox="1">
            <a:spLocks noChangeArrowheads="1"/>
          </p:cNvSpPr>
          <p:nvPr/>
        </p:nvSpPr>
        <p:spPr bwMode="auto">
          <a:xfrm>
            <a:off x="2075905" y="3028950"/>
            <a:ext cx="962620" cy="2308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900" dirty="0" smtClean="0">
                <a:latin typeface="Candara" pitchFamily="34" charset="0"/>
              </a:rPr>
              <a:t>Head of Admin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40" name="Rectangle 31"/>
          <p:cNvSpPr>
            <a:spLocks noChangeArrowheads="1"/>
          </p:cNvSpPr>
          <p:nvPr/>
        </p:nvSpPr>
        <p:spPr bwMode="auto">
          <a:xfrm>
            <a:off x="5495838" y="3024771"/>
            <a:ext cx="931491" cy="5048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900" dirty="0" smtClean="0">
                <a:latin typeface="Candara" pitchFamily="34" charset="0"/>
              </a:rPr>
              <a:t>Psychological</a:t>
            </a:r>
          </a:p>
          <a:p>
            <a:pPr algn="ctr"/>
            <a:r>
              <a:rPr lang="en-GB" sz="900" dirty="0" smtClean="0">
                <a:latin typeface="Candara" pitchFamily="34" charset="0"/>
              </a:rPr>
              <a:t>Services Lead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41" name="Rectangle 22"/>
          <p:cNvSpPr>
            <a:spLocks noChangeArrowheads="1"/>
          </p:cNvSpPr>
          <p:nvPr/>
        </p:nvSpPr>
        <p:spPr bwMode="auto">
          <a:xfrm>
            <a:off x="6143625" y="5429250"/>
            <a:ext cx="59343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800" b="1" dirty="0">
                <a:latin typeface="Candara" pitchFamily="34" charset="0"/>
              </a:rPr>
              <a:t>Contacts</a:t>
            </a:r>
            <a:r>
              <a:rPr lang="en-GB" sz="800" b="1" dirty="0" smtClean="0">
                <a:latin typeface="Candara" pitchFamily="34" charset="0"/>
              </a:rPr>
              <a:t>:</a:t>
            </a:r>
            <a:endParaRPr lang="en-GB" sz="800" dirty="0"/>
          </a:p>
        </p:txBody>
      </p:sp>
      <p:sp>
        <p:nvSpPr>
          <p:cNvPr id="42" name="Text Box 11"/>
          <p:cNvSpPr txBox="1">
            <a:spLocks noChangeArrowheads="1"/>
          </p:cNvSpPr>
          <p:nvPr/>
        </p:nvSpPr>
        <p:spPr bwMode="auto">
          <a:xfrm>
            <a:off x="1038523" y="3041075"/>
            <a:ext cx="962620" cy="2308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900" dirty="0" smtClean="0">
                <a:latin typeface="Candara" pitchFamily="34" charset="0"/>
              </a:rPr>
              <a:t>Head OT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43" name="Line 46"/>
          <p:cNvSpPr>
            <a:spLocks noChangeShapeType="1"/>
          </p:cNvSpPr>
          <p:nvPr/>
        </p:nvSpPr>
        <p:spPr bwMode="auto">
          <a:xfrm>
            <a:off x="5961584" y="2073876"/>
            <a:ext cx="0" cy="9672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4" name="Line 55"/>
          <p:cNvSpPr>
            <a:spLocks noChangeShapeType="1"/>
          </p:cNvSpPr>
          <p:nvPr/>
        </p:nvSpPr>
        <p:spPr bwMode="auto">
          <a:xfrm>
            <a:off x="7092280" y="2728981"/>
            <a:ext cx="2132" cy="31209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5" name="Line 55"/>
          <p:cNvSpPr>
            <a:spLocks noChangeShapeType="1"/>
          </p:cNvSpPr>
          <p:nvPr/>
        </p:nvSpPr>
        <p:spPr bwMode="auto">
          <a:xfrm flipH="1">
            <a:off x="8372923" y="3504586"/>
            <a:ext cx="0" cy="55893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6" name="Rectangle 31"/>
          <p:cNvSpPr>
            <a:spLocks noChangeArrowheads="1"/>
          </p:cNvSpPr>
          <p:nvPr/>
        </p:nvSpPr>
        <p:spPr bwMode="auto">
          <a:xfrm>
            <a:off x="7236296" y="3797693"/>
            <a:ext cx="931491" cy="5048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900" dirty="0" smtClean="0">
                <a:latin typeface="Candara" pitchFamily="34" charset="0"/>
              </a:rPr>
              <a:t>Performance</a:t>
            </a:r>
          </a:p>
          <a:p>
            <a:pPr algn="ctr"/>
            <a:r>
              <a:rPr lang="en-GB" sz="900" dirty="0" smtClean="0">
                <a:latin typeface="Candara" pitchFamily="34" charset="0"/>
              </a:rPr>
              <a:t>Manager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6528866" y="2999761"/>
            <a:ext cx="1131093" cy="5048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900" dirty="0" smtClean="0">
                <a:latin typeface="Candara" pitchFamily="34" charset="0"/>
              </a:rPr>
              <a:t>Management</a:t>
            </a:r>
          </a:p>
          <a:p>
            <a:pPr algn="ctr"/>
            <a:r>
              <a:rPr lang="en-GB" sz="900" dirty="0" smtClean="0">
                <a:latin typeface="Candara" pitchFamily="34" charset="0"/>
              </a:rPr>
              <a:t>Accountant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83568" y="4797152"/>
            <a:ext cx="33843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Candara" pitchFamily="34" charset="0"/>
              </a:rPr>
              <a:t>Associate Clinical Directors for:</a:t>
            </a:r>
          </a:p>
          <a:p>
            <a:pPr marL="228600" indent="-228600">
              <a:buAutoNum type="arabicPeriod"/>
            </a:pPr>
            <a:r>
              <a:rPr lang="en-GB" sz="1000" dirty="0" smtClean="0">
                <a:latin typeface="Candara" pitchFamily="34" charset="0"/>
              </a:rPr>
              <a:t>Inpatients  – Dr Guy Thompson</a:t>
            </a:r>
          </a:p>
          <a:p>
            <a:pPr marL="228600" indent="-228600">
              <a:buAutoNum type="arabicPeriod"/>
            </a:pPr>
            <a:r>
              <a:rPr lang="en-GB" sz="1000" dirty="0" smtClean="0">
                <a:latin typeface="Candara" pitchFamily="34" charset="0"/>
              </a:rPr>
              <a:t>Community/Specialist Teams – Dr John Babalola</a:t>
            </a:r>
          </a:p>
          <a:p>
            <a:pPr marL="228600" indent="-228600">
              <a:buAutoNum type="arabicPeriod"/>
            </a:pPr>
            <a:r>
              <a:rPr lang="en-GB" sz="1000" dirty="0" smtClean="0">
                <a:latin typeface="Candara" pitchFamily="34" charset="0"/>
              </a:rPr>
              <a:t>Crises Care Pathways – Dr Charles Musters</a:t>
            </a:r>
          </a:p>
          <a:p>
            <a:pPr marL="228600" indent="-228600">
              <a:buAutoNum type="arabicPeriod"/>
            </a:pPr>
            <a:endParaRPr lang="en-GB" sz="1000" dirty="0">
              <a:latin typeface="Candara" pitchFamily="34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en-GB" sz="1000" dirty="0" smtClean="0">
                <a:latin typeface="Candara" pitchFamily="34" charset="0"/>
              </a:rPr>
              <a:t>* Head of Q &amp; P Reports into Borough Director C &amp; H</a:t>
            </a:r>
          </a:p>
        </p:txBody>
      </p:sp>
      <p:sp>
        <p:nvSpPr>
          <p:cNvPr id="49" name="Text Box 6"/>
          <p:cNvSpPr txBox="1">
            <a:spLocks noChangeArrowheads="1"/>
          </p:cNvSpPr>
          <p:nvPr/>
        </p:nvSpPr>
        <p:spPr bwMode="auto">
          <a:xfrm>
            <a:off x="85058" y="3023353"/>
            <a:ext cx="827856" cy="50783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900" dirty="0" smtClean="0">
                <a:latin typeface="Candara" pitchFamily="34" charset="0"/>
              </a:rPr>
              <a:t>Deputy Borough Director</a:t>
            </a:r>
            <a:endParaRPr lang="en-GB" sz="900" dirty="0">
              <a:latin typeface="Candara" pitchFamily="34" charset="0"/>
            </a:endParaRPr>
          </a:p>
        </p:txBody>
      </p:sp>
      <p:sp>
        <p:nvSpPr>
          <p:cNvPr id="50" name="Text Box 11"/>
          <p:cNvSpPr txBox="1">
            <a:spLocks noChangeArrowheads="1"/>
          </p:cNvSpPr>
          <p:nvPr/>
        </p:nvSpPr>
        <p:spPr bwMode="auto">
          <a:xfrm>
            <a:off x="7823893" y="3009640"/>
            <a:ext cx="1079500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900" dirty="0" smtClean="0">
                <a:latin typeface="Candara" pitchFamily="34" charset="0"/>
              </a:rPr>
              <a:t>Head </a:t>
            </a:r>
            <a:r>
              <a:rPr lang="en-GB" sz="900" dirty="0">
                <a:latin typeface="Candara" pitchFamily="34" charset="0"/>
              </a:rPr>
              <a:t>of </a:t>
            </a:r>
            <a:r>
              <a:rPr lang="en-GB" sz="900" dirty="0" smtClean="0">
                <a:latin typeface="Candara" pitchFamily="34" charset="0"/>
              </a:rPr>
              <a:t>Quality &amp; Performance</a:t>
            </a:r>
            <a:endParaRPr lang="en-GB" sz="900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56" name="Line 49"/>
          <p:cNvSpPr>
            <a:spLocks noChangeShapeType="1"/>
          </p:cNvSpPr>
          <p:nvPr/>
        </p:nvSpPr>
        <p:spPr bwMode="auto">
          <a:xfrm rot="5400000" flipV="1">
            <a:off x="8261075" y="3960951"/>
            <a:ext cx="0" cy="205136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" name="Line 42"/>
          <p:cNvSpPr>
            <a:spLocks noChangeShapeType="1"/>
          </p:cNvSpPr>
          <p:nvPr/>
        </p:nvSpPr>
        <p:spPr bwMode="auto">
          <a:xfrm>
            <a:off x="530685" y="3877433"/>
            <a:ext cx="0" cy="32803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9" name="Line 49"/>
          <p:cNvSpPr>
            <a:spLocks noChangeShapeType="1"/>
          </p:cNvSpPr>
          <p:nvPr/>
        </p:nvSpPr>
        <p:spPr bwMode="auto">
          <a:xfrm rot="5400000" flipV="1">
            <a:off x="633253" y="4102902"/>
            <a:ext cx="0" cy="205136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0" name="Rectangle 31"/>
          <p:cNvSpPr>
            <a:spLocks noChangeArrowheads="1"/>
          </p:cNvSpPr>
          <p:nvPr/>
        </p:nvSpPr>
        <p:spPr bwMode="auto">
          <a:xfrm>
            <a:off x="735821" y="3956836"/>
            <a:ext cx="1122745" cy="5048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900" dirty="0" smtClean="0">
                <a:latin typeface="Candara" pitchFamily="34" charset="0"/>
              </a:rPr>
              <a:t>People Participation</a:t>
            </a:r>
          </a:p>
          <a:p>
            <a:pPr algn="ctr"/>
            <a:r>
              <a:rPr lang="en-GB" sz="900" dirty="0" smtClean="0">
                <a:latin typeface="Candara" pitchFamily="34" charset="0"/>
              </a:rPr>
              <a:t> Lead</a:t>
            </a:r>
            <a:endParaRPr lang="en-GB" sz="900" dirty="0">
              <a:latin typeface="Candara" pitchFamily="34" charset="0"/>
            </a:endParaRPr>
          </a:p>
        </p:txBody>
      </p:sp>
      <p:pic>
        <p:nvPicPr>
          <p:cNvPr id="39" name="Picture 38"/>
          <p:cNvPicPr/>
          <p:nvPr/>
        </p:nvPicPr>
        <p:blipFill>
          <a:blip r:embed="rId2"/>
          <a:stretch>
            <a:fillRect/>
          </a:stretch>
        </p:blipFill>
        <p:spPr>
          <a:xfrm>
            <a:off x="7652829" y="132536"/>
            <a:ext cx="1266825" cy="809625"/>
          </a:xfrm>
          <a:prstGeom prst="rect">
            <a:avLst/>
          </a:prstGeom>
        </p:spPr>
      </p:pic>
      <p:sp>
        <p:nvSpPr>
          <p:cNvPr id="52" name="TextBox 51"/>
          <p:cNvSpPr txBox="1"/>
          <p:nvPr/>
        </p:nvSpPr>
        <p:spPr>
          <a:xfrm>
            <a:off x="7317930" y="6589569"/>
            <a:ext cx="17422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Updated 31 January 2019</a:t>
            </a:r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318363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54"/>
          <p:cNvSpPr>
            <a:spLocks noChangeShapeType="1"/>
          </p:cNvSpPr>
          <p:nvPr/>
        </p:nvSpPr>
        <p:spPr bwMode="auto">
          <a:xfrm>
            <a:off x="2555973" y="1684839"/>
            <a:ext cx="2163665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47" name="Line 49"/>
          <p:cNvSpPr>
            <a:spLocks noChangeShapeType="1"/>
          </p:cNvSpPr>
          <p:nvPr/>
        </p:nvSpPr>
        <p:spPr bwMode="auto">
          <a:xfrm rot="5400000" flipV="1">
            <a:off x="4821126" y="-781234"/>
            <a:ext cx="5804" cy="7128791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49" name="Line 53"/>
          <p:cNvSpPr>
            <a:spLocks noChangeShapeType="1"/>
          </p:cNvSpPr>
          <p:nvPr/>
        </p:nvSpPr>
        <p:spPr bwMode="auto">
          <a:xfrm>
            <a:off x="3500438" y="2786063"/>
            <a:ext cx="0" cy="50482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50" name="Line 54"/>
          <p:cNvSpPr>
            <a:spLocks noChangeShapeType="1"/>
          </p:cNvSpPr>
          <p:nvPr/>
        </p:nvSpPr>
        <p:spPr bwMode="auto">
          <a:xfrm>
            <a:off x="4786313" y="2786063"/>
            <a:ext cx="1587" cy="43338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51" name="Line 55"/>
          <p:cNvSpPr>
            <a:spLocks noChangeShapeType="1"/>
          </p:cNvSpPr>
          <p:nvPr/>
        </p:nvSpPr>
        <p:spPr bwMode="auto">
          <a:xfrm>
            <a:off x="5357812" y="2786063"/>
            <a:ext cx="6275" cy="100297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52" name="Line 47"/>
          <p:cNvSpPr>
            <a:spLocks noChangeShapeType="1"/>
          </p:cNvSpPr>
          <p:nvPr/>
        </p:nvSpPr>
        <p:spPr bwMode="auto">
          <a:xfrm>
            <a:off x="3657601" y="1278052"/>
            <a:ext cx="0" cy="40678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53" name="Line 45"/>
          <p:cNvSpPr>
            <a:spLocks noChangeShapeType="1"/>
          </p:cNvSpPr>
          <p:nvPr/>
        </p:nvSpPr>
        <p:spPr bwMode="auto">
          <a:xfrm>
            <a:off x="4164012" y="2780928"/>
            <a:ext cx="0" cy="1223962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54" name="Line 46"/>
          <p:cNvSpPr>
            <a:spLocks noChangeShapeType="1"/>
          </p:cNvSpPr>
          <p:nvPr/>
        </p:nvSpPr>
        <p:spPr bwMode="auto">
          <a:xfrm>
            <a:off x="6072188" y="2786063"/>
            <a:ext cx="0" cy="50482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55" name="Text Box 4"/>
          <p:cNvSpPr txBox="1">
            <a:spLocks noChangeArrowheads="1"/>
          </p:cNvSpPr>
          <p:nvPr/>
        </p:nvSpPr>
        <p:spPr bwMode="auto">
          <a:xfrm>
            <a:off x="2699494" y="908720"/>
            <a:ext cx="1728788" cy="33855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800" b="1" dirty="0" smtClean="0">
                <a:latin typeface="+mn-lt"/>
                <a:cs typeface="Arial" panose="020B0604020202020204" pitchFamily="34" charset="0"/>
              </a:rPr>
              <a:t>Edwin Ndlovu</a:t>
            </a:r>
            <a:r>
              <a:rPr lang="en-GB" sz="800" b="1" dirty="0">
                <a:latin typeface="+mn-lt"/>
                <a:cs typeface="Arial" panose="020B0604020202020204" pitchFamily="34" charset="0"/>
              </a:rPr>
              <a:t/>
            </a:r>
            <a:br>
              <a:rPr lang="en-GB" sz="800" b="1" dirty="0">
                <a:latin typeface="+mn-lt"/>
                <a:cs typeface="Arial" panose="020B0604020202020204" pitchFamily="34" charset="0"/>
              </a:rPr>
            </a:br>
            <a:r>
              <a:rPr lang="en-GB" sz="800" dirty="0">
                <a:latin typeface="+mn-lt"/>
                <a:cs typeface="Arial" panose="020B0604020202020204" pitchFamily="34" charset="0"/>
              </a:rPr>
              <a:t>Borough Director </a:t>
            </a:r>
          </a:p>
        </p:txBody>
      </p:sp>
      <p:sp>
        <p:nvSpPr>
          <p:cNvPr id="6156" name="Rectangle 31"/>
          <p:cNvSpPr>
            <a:spLocks noChangeArrowheads="1"/>
          </p:cNvSpPr>
          <p:nvPr/>
        </p:nvSpPr>
        <p:spPr bwMode="auto">
          <a:xfrm>
            <a:off x="2354262" y="3793559"/>
            <a:ext cx="1006475" cy="573659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sz="800" b="1" dirty="0">
              <a:latin typeface="+mn-lt"/>
              <a:cs typeface="Arial" panose="020B0604020202020204" pitchFamily="34" charset="0"/>
            </a:endParaRPr>
          </a:p>
          <a:p>
            <a:pPr algn="ctr"/>
            <a:r>
              <a:rPr lang="en-GB" sz="800" dirty="0" smtClean="0">
                <a:latin typeface="+mn-lt"/>
                <a:cs typeface="Arial" panose="020B0604020202020204" pitchFamily="34" charset="0"/>
              </a:rPr>
              <a:t>HR Business </a:t>
            </a:r>
          </a:p>
          <a:p>
            <a:pPr algn="ctr"/>
            <a:r>
              <a:rPr lang="en-GB" sz="800" dirty="0" smtClean="0">
                <a:latin typeface="+mn-lt"/>
                <a:cs typeface="Arial" panose="020B0604020202020204" pitchFamily="34" charset="0"/>
              </a:rPr>
              <a:t>Partner</a:t>
            </a:r>
            <a:endParaRPr lang="en-GB" sz="800" dirty="0">
              <a:latin typeface="+mn-lt"/>
              <a:cs typeface="Arial" panose="020B0604020202020204" pitchFamily="34" charset="0"/>
            </a:endParaRPr>
          </a:p>
          <a:p>
            <a:pPr algn="ctr"/>
            <a:endParaRPr lang="en-GB" sz="800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57" name="Rectangle 31"/>
          <p:cNvSpPr>
            <a:spLocks noChangeArrowheads="1"/>
          </p:cNvSpPr>
          <p:nvPr/>
        </p:nvSpPr>
        <p:spPr bwMode="auto">
          <a:xfrm>
            <a:off x="5429250" y="3000374"/>
            <a:ext cx="1296988" cy="57366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800" dirty="0" smtClean="0">
                <a:latin typeface="+mn-lt"/>
                <a:cs typeface="Arial" panose="020B0604020202020204" pitchFamily="34" charset="0"/>
              </a:rPr>
              <a:t>Lead for Psychology</a:t>
            </a:r>
          </a:p>
          <a:p>
            <a:pPr algn="ctr"/>
            <a:r>
              <a:rPr lang="en-GB" sz="800" dirty="0" smtClean="0">
                <a:latin typeface="+mn-lt"/>
                <a:cs typeface="Arial" panose="020B0604020202020204" pitchFamily="34" charset="0"/>
              </a:rPr>
              <a:t>/Psychological Therapies </a:t>
            </a:r>
            <a:endParaRPr lang="en-GB" sz="8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59" name="Text Box 75"/>
          <p:cNvSpPr txBox="1">
            <a:spLocks noChangeArrowheads="1"/>
          </p:cNvSpPr>
          <p:nvPr/>
        </p:nvSpPr>
        <p:spPr bwMode="auto">
          <a:xfrm>
            <a:off x="2706441" y="260349"/>
            <a:ext cx="280828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Tower Hamlets Organisational Chart</a:t>
            </a:r>
          </a:p>
        </p:txBody>
      </p:sp>
      <p:sp>
        <p:nvSpPr>
          <p:cNvPr id="6160" name="Line 51"/>
          <p:cNvSpPr>
            <a:spLocks noChangeShapeType="1"/>
          </p:cNvSpPr>
          <p:nvPr/>
        </p:nvSpPr>
        <p:spPr bwMode="auto">
          <a:xfrm>
            <a:off x="2267744" y="2786064"/>
            <a:ext cx="0" cy="50482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61" name="Text Box 5"/>
          <p:cNvSpPr txBox="1">
            <a:spLocks noChangeArrowheads="1"/>
          </p:cNvSpPr>
          <p:nvPr/>
        </p:nvSpPr>
        <p:spPr bwMode="auto">
          <a:xfrm>
            <a:off x="4718844" y="1484784"/>
            <a:ext cx="1728000" cy="40011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800" b="1" dirty="0" smtClean="0">
                <a:latin typeface="+mn-lt"/>
                <a:cs typeface="Arial" panose="020B0604020202020204" pitchFamily="34" charset="0"/>
              </a:rPr>
              <a:t>Dr Sarah Dracass</a:t>
            </a:r>
          </a:p>
          <a:p>
            <a:pPr algn="ctr">
              <a:spcBef>
                <a:spcPct val="50000"/>
              </a:spcBef>
            </a:pPr>
            <a:r>
              <a:rPr lang="en-GB" sz="800" dirty="0" smtClean="0">
                <a:latin typeface="+mn-lt"/>
                <a:cs typeface="Arial" panose="020B0604020202020204" pitchFamily="34" charset="0"/>
              </a:rPr>
              <a:t>Clinical </a:t>
            </a:r>
            <a:r>
              <a:rPr lang="en-GB" sz="800" dirty="0">
                <a:latin typeface="+mn-lt"/>
                <a:cs typeface="Arial" panose="020B0604020202020204" pitchFamily="34" charset="0"/>
              </a:rPr>
              <a:t>Director </a:t>
            </a:r>
          </a:p>
        </p:txBody>
      </p:sp>
      <p:sp>
        <p:nvSpPr>
          <p:cNvPr id="6162" name="Line 54"/>
          <p:cNvSpPr>
            <a:spLocks noChangeShapeType="1"/>
          </p:cNvSpPr>
          <p:nvPr/>
        </p:nvSpPr>
        <p:spPr bwMode="auto">
          <a:xfrm>
            <a:off x="7500938" y="2786063"/>
            <a:ext cx="0" cy="43338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63" name="Text Box 11"/>
          <p:cNvSpPr txBox="1">
            <a:spLocks noChangeArrowheads="1"/>
          </p:cNvSpPr>
          <p:nvPr/>
        </p:nvSpPr>
        <p:spPr bwMode="auto">
          <a:xfrm>
            <a:off x="1627931" y="3024356"/>
            <a:ext cx="1071563" cy="33855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800" dirty="0" smtClean="0">
                <a:latin typeface="+mn-lt"/>
                <a:cs typeface="Arial" panose="020B0604020202020204" pitchFamily="34" charset="0"/>
              </a:rPr>
              <a:t>Borough Lead Nurse</a:t>
            </a:r>
            <a:endParaRPr lang="en-GB" sz="8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164" name="Line 45"/>
          <p:cNvSpPr>
            <a:spLocks noChangeShapeType="1"/>
          </p:cNvSpPr>
          <p:nvPr/>
        </p:nvSpPr>
        <p:spPr bwMode="auto">
          <a:xfrm>
            <a:off x="2928938" y="2786064"/>
            <a:ext cx="0" cy="1007496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65" name="Rectangle 23"/>
          <p:cNvSpPr>
            <a:spLocks noChangeArrowheads="1"/>
          </p:cNvSpPr>
          <p:nvPr/>
        </p:nvSpPr>
        <p:spPr bwMode="auto">
          <a:xfrm>
            <a:off x="3576637" y="3791674"/>
            <a:ext cx="1152525" cy="573659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800" dirty="0" smtClean="0">
                <a:latin typeface="+mn-lt"/>
                <a:cs typeface="Arial" panose="020B0604020202020204" pitchFamily="34" charset="0"/>
              </a:rPr>
              <a:t>Administrative Manager</a:t>
            </a:r>
            <a:endParaRPr lang="en-GB" sz="8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67" name="Rectangle 31"/>
          <p:cNvSpPr>
            <a:spLocks noChangeArrowheads="1"/>
          </p:cNvSpPr>
          <p:nvPr/>
        </p:nvSpPr>
        <p:spPr bwMode="auto">
          <a:xfrm>
            <a:off x="4235785" y="3000721"/>
            <a:ext cx="984287" cy="573659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800" dirty="0" smtClean="0">
                <a:latin typeface="+mn-lt"/>
                <a:cs typeface="Arial" panose="020B0604020202020204" pitchFamily="34" charset="0"/>
              </a:rPr>
              <a:t>Team </a:t>
            </a:r>
            <a:r>
              <a:rPr lang="en-GB" sz="800" dirty="0">
                <a:latin typeface="+mn-lt"/>
                <a:cs typeface="Arial" panose="020B0604020202020204" pitchFamily="34" charset="0"/>
              </a:rPr>
              <a:t>Manager </a:t>
            </a:r>
            <a:endParaRPr lang="en-GB" sz="800" dirty="0" smtClean="0">
              <a:latin typeface="+mn-lt"/>
              <a:cs typeface="Arial" panose="020B0604020202020204" pitchFamily="34" charset="0"/>
            </a:endParaRPr>
          </a:p>
          <a:p>
            <a:pPr algn="ctr"/>
            <a:r>
              <a:rPr lang="en-GB" sz="800" dirty="0" smtClean="0">
                <a:latin typeface="+mn-lt"/>
                <a:cs typeface="Arial" panose="020B0604020202020204" pitchFamily="34" charset="0"/>
              </a:rPr>
              <a:t>for  Community </a:t>
            </a:r>
          </a:p>
          <a:p>
            <a:pPr algn="ctr"/>
            <a:r>
              <a:rPr lang="en-GB" sz="800" dirty="0" smtClean="0">
                <a:latin typeface="+mn-lt"/>
                <a:cs typeface="Arial" panose="020B0604020202020204" pitchFamily="34" charset="0"/>
              </a:rPr>
              <a:t>Rehab </a:t>
            </a:r>
            <a:r>
              <a:rPr lang="en-GB" sz="800" dirty="0">
                <a:latin typeface="+mn-lt"/>
                <a:cs typeface="Arial" panose="020B0604020202020204" pitchFamily="34" charset="0"/>
              </a:rPr>
              <a:t>&amp; Recovery </a:t>
            </a:r>
          </a:p>
        </p:txBody>
      </p:sp>
      <p:sp>
        <p:nvSpPr>
          <p:cNvPr id="6168" name="Line 55"/>
          <p:cNvSpPr>
            <a:spLocks noChangeShapeType="1"/>
          </p:cNvSpPr>
          <p:nvPr/>
        </p:nvSpPr>
        <p:spPr bwMode="auto">
          <a:xfrm>
            <a:off x="6786563" y="2786063"/>
            <a:ext cx="0" cy="108108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69" name="Rectangle 35"/>
          <p:cNvSpPr>
            <a:spLocks noChangeArrowheads="1"/>
          </p:cNvSpPr>
          <p:nvPr/>
        </p:nvSpPr>
        <p:spPr bwMode="auto">
          <a:xfrm>
            <a:off x="6858000" y="3000374"/>
            <a:ext cx="1223963" cy="57366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800" dirty="0" smtClean="0">
                <a:latin typeface="+mn-lt"/>
                <a:cs typeface="Arial" panose="020B0604020202020204" pitchFamily="34" charset="0"/>
              </a:rPr>
              <a:t>Associate Director</a:t>
            </a:r>
          </a:p>
          <a:p>
            <a:pPr algn="ctr"/>
            <a:r>
              <a:rPr lang="en-GB" sz="800" dirty="0" smtClean="0">
                <a:latin typeface="+mn-lt"/>
                <a:cs typeface="Arial" panose="020B0604020202020204" pitchFamily="34" charset="0"/>
              </a:rPr>
              <a:t>Of Nursing MHCOP</a:t>
            </a:r>
            <a:endParaRPr lang="en-GB" sz="8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70" name="Text Box 6"/>
          <p:cNvSpPr txBox="1">
            <a:spLocks noChangeArrowheads="1"/>
          </p:cNvSpPr>
          <p:nvPr/>
        </p:nvSpPr>
        <p:spPr bwMode="auto">
          <a:xfrm>
            <a:off x="4908053" y="3794304"/>
            <a:ext cx="1032099" cy="46166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800" dirty="0" smtClean="0">
                <a:latin typeface="+mn-lt"/>
                <a:cs typeface="Arial" panose="020B0604020202020204" pitchFamily="34" charset="0"/>
              </a:rPr>
              <a:t>Service </a:t>
            </a:r>
            <a:r>
              <a:rPr lang="en-GB" sz="800" dirty="0">
                <a:latin typeface="+mn-lt"/>
                <a:cs typeface="Arial" panose="020B0604020202020204" pitchFamily="34" charset="0"/>
              </a:rPr>
              <a:t>Manager</a:t>
            </a:r>
          </a:p>
          <a:p>
            <a:pPr algn="ctr"/>
            <a:r>
              <a:rPr lang="en-GB" sz="800" dirty="0">
                <a:latin typeface="+mn-lt"/>
                <a:cs typeface="Arial" panose="020B0604020202020204" pitchFamily="34" charset="0"/>
              </a:rPr>
              <a:t>Social Care MHS </a:t>
            </a:r>
            <a:r>
              <a:rPr lang="en-GB" sz="800" b="1" dirty="0">
                <a:latin typeface="+mn-lt"/>
                <a:cs typeface="Arial" panose="020B0604020202020204" pitchFamily="34" charset="0"/>
              </a:rPr>
              <a:t/>
            </a:r>
            <a:br>
              <a:rPr lang="en-GB" sz="800" b="1" dirty="0">
                <a:latin typeface="+mn-lt"/>
                <a:cs typeface="Arial" panose="020B0604020202020204" pitchFamily="34" charset="0"/>
              </a:rPr>
            </a:br>
            <a:endParaRPr lang="en-GB" sz="8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71" name="Text Box 11"/>
          <p:cNvSpPr txBox="1">
            <a:spLocks noChangeArrowheads="1"/>
          </p:cNvSpPr>
          <p:nvPr/>
        </p:nvSpPr>
        <p:spPr bwMode="auto">
          <a:xfrm>
            <a:off x="3034432" y="2988617"/>
            <a:ext cx="1033512" cy="33855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800" dirty="0" smtClean="0">
                <a:latin typeface="+mn-lt"/>
                <a:cs typeface="Arial" panose="020B0604020202020204" pitchFamily="34" charset="0"/>
              </a:rPr>
              <a:t>Head of Quality &amp;</a:t>
            </a:r>
          </a:p>
          <a:p>
            <a:pPr algn="ctr"/>
            <a:r>
              <a:rPr lang="en-GB" sz="800" dirty="0" smtClean="0">
                <a:latin typeface="+mn-lt"/>
                <a:cs typeface="Arial" panose="020B0604020202020204" pitchFamily="34" charset="0"/>
              </a:rPr>
              <a:t>  Performance</a:t>
            </a:r>
            <a:endParaRPr lang="en-GB" sz="8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174" name="Rectangle 30"/>
          <p:cNvSpPr>
            <a:spLocks noChangeArrowheads="1"/>
          </p:cNvSpPr>
          <p:nvPr/>
        </p:nvSpPr>
        <p:spPr bwMode="auto">
          <a:xfrm>
            <a:off x="1439650" y="1420749"/>
            <a:ext cx="1152525" cy="62019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GB" sz="800" b="1" dirty="0" smtClean="0">
                <a:latin typeface="+mn-lt"/>
                <a:cs typeface="Arial" panose="020B0604020202020204" pitchFamily="34" charset="0"/>
              </a:rPr>
              <a:t>Marion Reilly</a:t>
            </a:r>
            <a:endParaRPr lang="en-GB" sz="800" b="1" dirty="0">
              <a:latin typeface="+mn-lt"/>
              <a:cs typeface="Arial" panose="020B0604020202020204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GB" sz="800" dirty="0">
                <a:latin typeface="+mn-lt"/>
                <a:cs typeface="Arial" panose="020B0604020202020204" pitchFamily="34" charset="0"/>
              </a:rPr>
              <a:t>Deputy Director </a:t>
            </a:r>
          </a:p>
        </p:txBody>
      </p:sp>
      <p:sp>
        <p:nvSpPr>
          <p:cNvPr id="6175" name="Rectangle 31"/>
          <p:cNvSpPr>
            <a:spLocks noChangeArrowheads="1"/>
          </p:cNvSpPr>
          <p:nvPr/>
        </p:nvSpPr>
        <p:spPr bwMode="auto">
          <a:xfrm>
            <a:off x="6962118" y="6237312"/>
            <a:ext cx="163698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800" b="1" dirty="0" smtClean="0">
                <a:latin typeface="Candara" pitchFamily="34" charset="0"/>
              </a:rPr>
              <a:t>Contact: </a:t>
            </a:r>
            <a:r>
              <a:rPr lang="en-GB" sz="800" dirty="0" smtClean="0">
                <a:latin typeface="Candara" pitchFamily="34" charset="0"/>
              </a:rPr>
              <a:t>edwin.ndlovu@nhs.net</a:t>
            </a:r>
            <a:endParaRPr lang="en-GB" sz="800" dirty="0">
              <a:latin typeface="Candara" pitchFamily="34" charset="0"/>
            </a:endParaRPr>
          </a:p>
          <a:p>
            <a:r>
              <a:rPr lang="en-GB" sz="800" dirty="0">
                <a:latin typeface="Candara" pitchFamily="34" charset="0"/>
              </a:rPr>
              <a:t>                  </a:t>
            </a:r>
            <a:endParaRPr lang="en-GB" sz="800" dirty="0" smtClean="0">
              <a:latin typeface="Candara" pitchFamily="34" charset="0"/>
            </a:endParaRPr>
          </a:p>
        </p:txBody>
      </p:sp>
      <p:sp>
        <p:nvSpPr>
          <p:cNvPr id="32" name="Line 55"/>
          <p:cNvSpPr>
            <a:spLocks noChangeShapeType="1"/>
          </p:cNvSpPr>
          <p:nvPr/>
        </p:nvSpPr>
        <p:spPr bwMode="auto">
          <a:xfrm>
            <a:off x="1259632" y="2780928"/>
            <a:ext cx="0" cy="129614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Rectangle 30"/>
          <p:cNvSpPr>
            <a:spLocks noChangeArrowheads="1"/>
          </p:cNvSpPr>
          <p:nvPr/>
        </p:nvSpPr>
        <p:spPr bwMode="auto">
          <a:xfrm>
            <a:off x="899592" y="3789040"/>
            <a:ext cx="1152525" cy="57817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800" dirty="0" smtClean="0">
                <a:latin typeface="+mn-lt"/>
                <a:cs typeface="Arial" panose="020B0604020202020204" pitchFamily="34" charset="0"/>
              </a:rPr>
              <a:t>Finance Manager</a:t>
            </a:r>
            <a:endParaRPr lang="en-GB" sz="8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Line 47"/>
          <p:cNvSpPr>
            <a:spLocks noChangeShapeType="1"/>
          </p:cNvSpPr>
          <p:nvPr/>
        </p:nvSpPr>
        <p:spPr bwMode="auto">
          <a:xfrm>
            <a:off x="5652120" y="1854116"/>
            <a:ext cx="0" cy="17537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Text Box 4"/>
          <p:cNvSpPr txBox="1">
            <a:spLocks noChangeArrowheads="1"/>
          </p:cNvSpPr>
          <p:nvPr/>
        </p:nvSpPr>
        <p:spPr bwMode="auto">
          <a:xfrm>
            <a:off x="3852019" y="2142148"/>
            <a:ext cx="1728788" cy="46166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800" b="1" dirty="0" smtClean="0">
                <a:latin typeface="+mn-lt"/>
                <a:cs typeface="Arial" panose="020B0604020202020204" pitchFamily="34" charset="0"/>
              </a:rPr>
              <a:t>Brent Elliott</a:t>
            </a:r>
            <a:r>
              <a:rPr lang="en-GB" sz="900" b="1" dirty="0">
                <a:latin typeface="+mn-lt"/>
                <a:cs typeface="Arial" panose="020B0604020202020204" pitchFamily="34" charset="0"/>
              </a:rPr>
              <a:t/>
            </a:r>
            <a:br>
              <a:rPr lang="en-GB" sz="900" b="1" dirty="0">
                <a:latin typeface="+mn-lt"/>
                <a:cs typeface="Arial" panose="020B0604020202020204" pitchFamily="34" charset="0"/>
              </a:rPr>
            </a:br>
            <a:r>
              <a:rPr lang="en-GB" sz="800" dirty="0" smtClean="0">
                <a:latin typeface="+mn-lt"/>
                <a:cs typeface="Arial" panose="020B0604020202020204" pitchFamily="34" charset="0"/>
              </a:rPr>
              <a:t>Specialist Services Associate Clinical Director </a:t>
            </a:r>
            <a:endParaRPr lang="en-GB" sz="8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Text Box 4"/>
          <p:cNvSpPr txBox="1">
            <a:spLocks noChangeArrowheads="1"/>
          </p:cNvSpPr>
          <p:nvPr/>
        </p:nvSpPr>
        <p:spPr bwMode="auto">
          <a:xfrm>
            <a:off x="5772150" y="2156961"/>
            <a:ext cx="1728788" cy="33855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800" b="1" dirty="0" smtClean="0">
                <a:latin typeface="+mn-lt"/>
                <a:cs typeface="Arial" panose="020B0604020202020204" pitchFamily="34" charset="0"/>
              </a:rPr>
              <a:t>Rahul Bhattacharya</a:t>
            </a:r>
            <a:r>
              <a:rPr lang="en-GB" sz="900" b="1" dirty="0">
                <a:latin typeface="+mn-lt"/>
                <a:cs typeface="Arial" panose="020B0604020202020204" pitchFamily="34" charset="0"/>
              </a:rPr>
              <a:t/>
            </a:r>
            <a:br>
              <a:rPr lang="en-GB" sz="900" b="1" dirty="0">
                <a:latin typeface="+mn-lt"/>
                <a:cs typeface="Arial" panose="020B0604020202020204" pitchFamily="34" charset="0"/>
              </a:rPr>
            </a:br>
            <a:r>
              <a:rPr lang="en-GB" sz="800" dirty="0" smtClean="0">
                <a:latin typeface="+mn-lt"/>
                <a:cs typeface="Arial" panose="020B0604020202020204" pitchFamily="34" charset="0"/>
              </a:rPr>
              <a:t>CMHT Associate Clinical Director</a:t>
            </a:r>
            <a:endParaRPr lang="en-GB" sz="8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Line 49"/>
          <p:cNvSpPr>
            <a:spLocks noChangeShapeType="1"/>
          </p:cNvSpPr>
          <p:nvPr/>
        </p:nvSpPr>
        <p:spPr bwMode="auto">
          <a:xfrm rot="5400000" flipV="1">
            <a:off x="5620085" y="863012"/>
            <a:ext cx="0" cy="2332956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Line 53"/>
          <p:cNvSpPr>
            <a:spLocks noChangeShapeType="1"/>
          </p:cNvSpPr>
          <p:nvPr/>
        </p:nvSpPr>
        <p:spPr bwMode="auto">
          <a:xfrm>
            <a:off x="4472782" y="2029491"/>
            <a:ext cx="0" cy="112658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Line 53"/>
          <p:cNvSpPr>
            <a:spLocks noChangeShapeType="1"/>
          </p:cNvSpPr>
          <p:nvPr/>
        </p:nvSpPr>
        <p:spPr bwMode="auto">
          <a:xfrm>
            <a:off x="6786563" y="2029490"/>
            <a:ext cx="0" cy="127472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Text Box 11"/>
          <p:cNvSpPr txBox="1">
            <a:spLocks noChangeArrowheads="1"/>
          </p:cNvSpPr>
          <p:nvPr/>
        </p:nvSpPr>
        <p:spPr bwMode="auto">
          <a:xfrm>
            <a:off x="6031481" y="3789040"/>
            <a:ext cx="1210125" cy="39162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 tIns="72000" bIns="72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800" dirty="0" smtClean="0">
                <a:latin typeface="+mn-lt"/>
                <a:cs typeface="Arial" panose="020B0604020202020204" pitchFamily="34" charset="0"/>
              </a:rPr>
              <a:t>Service Manager CLDS</a:t>
            </a:r>
            <a:endParaRPr lang="en-GB" sz="8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Text Box 11"/>
          <p:cNvSpPr txBox="1">
            <a:spLocks noChangeArrowheads="1"/>
          </p:cNvSpPr>
          <p:nvPr/>
        </p:nvSpPr>
        <p:spPr bwMode="auto">
          <a:xfrm>
            <a:off x="7369969" y="3779490"/>
            <a:ext cx="1210125" cy="45318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 tIns="72000" bIns="72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800" dirty="0" smtClean="0">
                <a:latin typeface="+mn-lt"/>
                <a:cs typeface="Arial" panose="020B0604020202020204" pitchFamily="34" charset="0"/>
              </a:rPr>
              <a:t>Head of OT</a:t>
            </a:r>
          </a:p>
          <a:p>
            <a:pPr algn="ctr">
              <a:spcBef>
                <a:spcPct val="50000"/>
              </a:spcBef>
            </a:pPr>
            <a:endParaRPr lang="en-GB" sz="8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Line 54"/>
          <p:cNvSpPr>
            <a:spLocks noChangeShapeType="1"/>
          </p:cNvSpPr>
          <p:nvPr/>
        </p:nvSpPr>
        <p:spPr bwMode="auto">
          <a:xfrm>
            <a:off x="8393186" y="2780259"/>
            <a:ext cx="0" cy="101141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 sz="800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44" name="Picture 4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131" t="10966" b="21936"/>
          <a:stretch>
            <a:fillRect/>
          </a:stretch>
        </p:blipFill>
        <p:spPr bwMode="auto">
          <a:xfrm>
            <a:off x="6446844" y="266661"/>
            <a:ext cx="2178050" cy="985520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TextBox 39"/>
          <p:cNvSpPr txBox="1"/>
          <p:nvPr/>
        </p:nvSpPr>
        <p:spPr>
          <a:xfrm>
            <a:off x="7317930" y="6589569"/>
            <a:ext cx="17422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Updated 29 January 2019</a:t>
            </a:r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300062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49"/>
          <p:cNvSpPr>
            <a:spLocks noChangeShapeType="1"/>
          </p:cNvSpPr>
          <p:nvPr/>
        </p:nvSpPr>
        <p:spPr bwMode="auto">
          <a:xfrm rot="5400000" flipV="1">
            <a:off x="4414834" y="-1383973"/>
            <a:ext cx="11516" cy="683348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1" name="Line 51"/>
          <p:cNvSpPr>
            <a:spLocks noChangeShapeType="1"/>
          </p:cNvSpPr>
          <p:nvPr/>
        </p:nvSpPr>
        <p:spPr bwMode="auto">
          <a:xfrm>
            <a:off x="7837332" y="2027008"/>
            <a:ext cx="0" cy="32165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2" name="Line 53"/>
          <p:cNvSpPr>
            <a:spLocks noChangeShapeType="1"/>
          </p:cNvSpPr>
          <p:nvPr/>
        </p:nvSpPr>
        <p:spPr bwMode="auto">
          <a:xfrm>
            <a:off x="6052924" y="2038525"/>
            <a:ext cx="1" cy="29862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3" name="Line 54"/>
          <p:cNvSpPr>
            <a:spLocks noChangeShapeType="1"/>
          </p:cNvSpPr>
          <p:nvPr/>
        </p:nvSpPr>
        <p:spPr bwMode="auto">
          <a:xfrm>
            <a:off x="1003852" y="2038525"/>
            <a:ext cx="0" cy="28710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5" name="Line 47"/>
          <p:cNvSpPr>
            <a:spLocks noChangeShapeType="1"/>
          </p:cNvSpPr>
          <p:nvPr/>
        </p:nvSpPr>
        <p:spPr bwMode="auto">
          <a:xfrm>
            <a:off x="4872038" y="1071258"/>
            <a:ext cx="0" cy="125437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56" name="Text Box 4"/>
          <p:cNvSpPr txBox="1">
            <a:spLocks noChangeArrowheads="1"/>
          </p:cNvSpPr>
          <p:nvPr/>
        </p:nvSpPr>
        <p:spPr bwMode="auto">
          <a:xfrm>
            <a:off x="4139952" y="721757"/>
            <a:ext cx="1400012" cy="377026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740" b="1" dirty="0" smtClean="0">
                <a:latin typeface="Candara" pitchFamily="34" charset="0"/>
              </a:rPr>
              <a:t>Sarah Wilson</a:t>
            </a:r>
          </a:p>
          <a:p>
            <a:pPr algn="ctr">
              <a:spcBef>
                <a:spcPct val="50000"/>
              </a:spcBef>
            </a:pPr>
            <a:r>
              <a:rPr lang="en-GB" sz="740" dirty="0" smtClean="0">
                <a:latin typeface="Candara" pitchFamily="34" charset="0"/>
              </a:rPr>
              <a:t>Director of Specialist Services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2082" name="Text Box 75"/>
          <p:cNvSpPr txBox="1">
            <a:spLocks noChangeArrowheads="1"/>
          </p:cNvSpPr>
          <p:nvPr/>
        </p:nvSpPr>
        <p:spPr bwMode="auto">
          <a:xfrm>
            <a:off x="3137498" y="288202"/>
            <a:ext cx="230754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Specialist Services Structure</a:t>
            </a:r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Text Box 11"/>
          <p:cNvSpPr txBox="1">
            <a:spLocks noChangeArrowheads="1"/>
          </p:cNvSpPr>
          <p:nvPr/>
        </p:nvSpPr>
        <p:spPr bwMode="auto">
          <a:xfrm>
            <a:off x="5910418" y="1440574"/>
            <a:ext cx="1241884" cy="49090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740" b="1" dirty="0" smtClean="0">
                <a:latin typeface="Candara" pitchFamily="34" charset="0"/>
              </a:rPr>
              <a:t>Sim Roy-Chowdhury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740" dirty="0" smtClean="0">
                <a:latin typeface="Candara" pitchFamily="34" charset="0"/>
              </a:rPr>
              <a:t>Clinical Director, IPAT &amp; Primary Care Therapies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2088" name="Line 51"/>
          <p:cNvSpPr>
            <a:spLocks noChangeShapeType="1"/>
          </p:cNvSpPr>
          <p:nvPr/>
        </p:nvSpPr>
        <p:spPr bwMode="auto">
          <a:xfrm flipH="1">
            <a:off x="815542" y="1672156"/>
            <a:ext cx="12042" cy="641558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093" name="Rectangle 57"/>
          <p:cNvSpPr>
            <a:spLocks noChangeArrowheads="1"/>
          </p:cNvSpPr>
          <p:nvPr/>
        </p:nvSpPr>
        <p:spPr bwMode="auto">
          <a:xfrm>
            <a:off x="323527" y="2313714"/>
            <a:ext cx="984031" cy="43880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Associate Clinical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Director &amp;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Lead Paediatrician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54" name="Line 55"/>
          <p:cNvSpPr>
            <a:spLocks noChangeShapeType="1"/>
          </p:cNvSpPr>
          <p:nvPr/>
        </p:nvSpPr>
        <p:spPr bwMode="auto">
          <a:xfrm>
            <a:off x="112266" y="2554359"/>
            <a:ext cx="4767" cy="1466631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9" name="Text Box 11"/>
          <p:cNvSpPr txBox="1">
            <a:spLocks noChangeArrowheads="1"/>
          </p:cNvSpPr>
          <p:nvPr/>
        </p:nvSpPr>
        <p:spPr bwMode="auto">
          <a:xfrm>
            <a:off x="1772106" y="1440573"/>
            <a:ext cx="1224000" cy="3200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740" dirty="0" smtClean="0">
                <a:latin typeface="Candara" pitchFamily="34" charset="0"/>
              </a:rPr>
              <a:t>Clinical Director, Children’s Services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3" name="Rectangle 57"/>
          <p:cNvSpPr>
            <a:spLocks noChangeArrowheads="1"/>
          </p:cNvSpPr>
          <p:nvPr/>
        </p:nvSpPr>
        <p:spPr bwMode="auto">
          <a:xfrm>
            <a:off x="1721861" y="2325629"/>
            <a:ext cx="1242000" cy="32671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Associate Director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CAMHS East London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5" name="Rectangle 57"/>
          <p:cNvSpPr>
            <a:spLocks noChangeArrowheads="1"/>
          </p:cNvSpPr>
          <p:nvPr/>
        </p:nvSpPr>
        <p:spPr bwMode="auto">
          <a:xfrm>
            <a:off x="3275856" y="2337145"/>
            <a:ext cx="864096" cy="41537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CAMHS General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Manager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Luton</a:t>
            </a:r>
          </a:p>
        </p:txBody>
      </p:sp>
      <p:sp>
        <p:nvSpPr>
          <p:cNvPr id="66" name="Rectangle 57"/>
          <p:cNvSpPr>
            <a:spLocks noChangeArrowheads="1"/>
          </p:cNvSpPr>
          <p:nvPr/>
        </p:nvSpPr>
        <p:spPr bwMode="auto">
          <a:xfrm>
            <a:off x="4568303" y="2326325"/>
            <a:ext cx="823948" cy="4054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CAMHS General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Manager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Bedfordshire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7" name="Rectangle 57"/>
          <p:cNvSpPr>
            <a:spLocks noChangeArrowheads="1"/>
          </p:cNvSpPr>
          <p:nvPr/>
        </p:nvSpPr>
        <p:spPr bwMode="auto">
          <a:xfrm>
            <a:off x="5676946" y="2313714"/>
            <a:ext cx="698793" cy="55912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Associate Clinical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Director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Talking Therapies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8" name="Rectangle 57"/>
          <p:cNvSpPr>
            <a:spLocks noChangeArrowheads="1"/>
          </p:cNvSpPr>
          <p:nvPr/>
        </p:nvSpPr>
        <p:spPr bwMode="auto">
          <a:xfrm>
            <a:off x="7596336" y="2335557"/>
            <a:ext cx="108012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General Manager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Specialist Addictions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69" name="Rectangle 57"/>
          <p:cNvSpPr>
            <a:spLocks noChangeArrowheads="1"/>
          </p:cNvSpPr>
          <p:nvPr/>
        </p:nvSpPr>
        <p:spPr bwMode="auto">
          <a:xfrm>
            <a:off x="323527" y="2830584"/>
            <a:ext cx="984032" cy="32105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Head of Therapies /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Deputy ACD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0" name="Rectangle 57"/>
          <p:cNvSpPr>
            <a:spLocks noChangeArrowheads="1"/>
          </p:cNvSpPr>
          <p:nvPr/>
        </p:nvSpPr>
        <p:spPr bwMode="auto">
          <a:xfrm>
            <a:off x="1721861" y="2741005"/>
            <a:ext cx="1241884" cy="3168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Head of Performance </a:t>
            </a:r>
          </a:p>
        </p:txBody>
      </p:sp>
      <p:sp>
        <p:nvSpPr>
          <p:cNvPr id="71" name="Rectangle 57"/>
          <p:cNvSpPr>
            <a:spLocks noChangeArrowheads="1"/>
          </p:cNvSpPr>
          <p:nvPr/>
        </p:nvSpPr>
        <p:spPr bwMode="auto">
          <a:xfrm>
            <a:off x="4577469" y="2849697"/>
            <a:ext cx="823948" cy="39680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Associate Clinical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Director</a:t>
            </a:r>
          </a:p>
        </p:txBody>
      </p:sp>
      <p:sp>
        <p:nvSpPr>
          <p:cNvPr id="72" name="Rectangle 57"/>
          <p:cNvSpPr>
            <a:spLocks noChangeArrowheads="1"/>
          </p:cNvSpPr>
          <p:nvPr/>
        </p:nvSpPr>
        <p:spPr bwMode="auto">
          <a:xfrm>
            <a:off x="3275856" y="2856296"/>
            <a:ext cx="864096" cy="47558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Associate Clinical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Director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Luton</a:t>
            </a:r>
          </a:p>
        </p:txBody>
      </p:sp>
      <p:sp>
        <p:nvSpPr>
          <p:cNvPr id="73" name="Rectangle 57"/>
          <p:cNvSpPr>
            <a:spLocks noChangeArrowheads="1"/>
          </p:cNvSpPr>
          <p:nvPr/>
        </p:nvSpPr>
        <p:spPr bwMode="auto">
          <a:xfrm>
            <a:off x="5846225" y="3246503"/>
            <a:ext cx="1235498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Operational Manager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NTT</a:t>
            </a:r>
          </a:p>
        </p:txBody>
      </p:sp>
      <p:sp>
        <p:nvSpPr>
          <p:cNvPr id="74" name="Rectangle 57"/>
          <p:cNvSpPr>
            <a:spLocks noChangeArrowheads="1"/>
          </p:cNvSpPr>
          <p:nvPr/>
        </p:nvSpPr>
        <p:spPr bwMode="auto">
          <a:xfrm>
            <a:off x="7590942" y="3610433"/>
            <a:ext cx="1085514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Operations Manager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Bedfordshire P2R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5" name="Rectangle 57"/>
          <p:cNvSpPr>
            <a:spLocks noChangeArrowheads="1"/>
          </p:cNvSpPr>
          <p:nvPr/>
        </p:nvSpPr>
        <p:spPr bwMode="auto">
          <a:xfrm>
            <a:off x="323527" y="3297596"/>
            <a:ext cx="984032" cy="330459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Operations Manager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6" name="Rectangle 57"/>
          <p:cNvSpPr>
            <a:spLocks noChangeArrowheads="1"/>
          </p:cNvSpPr>
          <p:nvPr/>
        </p:nvSpPr>
        <p:spPr bwMode="auto">
          <a:xfrm>
            <a:off x="7596336" y="2728250"/>
            <a:ext cx="108012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Deputy General Manager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Specialist Addictions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77" name="Rectangle 57"/>
          <p:cNvSpPr>
            <a:spLocks noChangeArrowheads="1"/>
          </p:cNvSpPr>
          <p:nvPr/>
        </p:nvSpPr>
        <p:spPr bwMode="auto">
          <a:xfrm>
            <a:off x="5846225" y="3639102"/>
            <a:ext cx="1230349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Lead </a:t>
            </a:r>
            <a:r>
              <a:rPr lang="en-GB" sz="740" dirty="0" err="1" smtClean="0">
                <a:latin typeface="Candara" pitchFamily="34" charset="0"/>
              </a:rPr>
              <a:t>Clinicial</a:t>
            </a:r>
            <a:r>
              <a:rPr lang="en-GB" sz="740" dirty="0" smtClean="0">
                <a:latin typeface="Candara" pitchFamily="34" charset="0"/>
              </a:rPr>
              <a:t>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NTT</a:t>
            </a:r>
          </a:p>
        </p:txBody>
      </p:sp>
      <p:sp>
        <p:nvSpPr>
          <p:cNvPr id="80" name="Rectangle 57"/>
          <p:cNvSpPr>
            <a:spLocks noChangeArrowheads="1"/>
          </p:cNvSpPr>
          <p:nvPr/>
        </p:nvSpPr>
        <p:spPr bwMode="auto">
          <a:xfrm>
            <a:off x="7591217" y="4045343"/>
            <a:ext cx="1085240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Acting Operations Manager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Redbridge R3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85" name="Rectangle 57"/>
          <p:cNvSpPr>
            <a:spLocks noChangeArrowheads="1"/>
          </p:cNvSpPr>
          <p:nvPr/>
        </p:nvSpPr>
        <p:spPr bwMode="auto">
          <a:xfrm>
            <a:off x="7596336" y="4489617"/>
            <a:ext cx="1080121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Clinical Adviser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(1 session)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95" name="Rectangle 57"/>
          <p:cNvSpPr>
            <a:spLocks noChangeArrowheads="1"/>
          </p:cNvSpPr>
          <p:nvPr/>
        </p:nvSpPr>
        <p:spPr bwMode="auto">
          <a:xfrm>
            <a:off x="328296" y="3834515"/>
            <a:ext cx="979263" cy="37295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Barnet SLT Manager</a:t>
            </a:r>
            <a:endParaRPr lang="en-GB" sz="740" dirty="0">
              <a:latin typeface="Candara" pitchFamily="34" charset="0"/>
            </a:endParaRPr>
          </a:p>
        </p:txBody>
      </p:sp>
      <p:sp>
        <p:nvSpPr>
          <p:cNvPr id="58" name="Rectangle 57"/>
          <p:cNvSpPr>
            <a:spLocks noChangeArrowheads="1"/>
          </p:cNvSpPr>
          <p:nvPr/>
        </p:nvSpPr>
        <p:spPr bwMode="auto">
          <a:xfrm>
            <a:off x="7590942" y="3145063"/>
            <a:ext cx="1085514" cy="39394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Service Manager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Tower Hamlets Reset</a:t>
            </a:r>
            <a:endParaRPr lang="en-GB" sz="740" dirty="0">
              <a:latin typeface="Candara" pitchFamily="34" charset="0"/>
            </a:endParaRPr>
          </a:p>
        </p:txBody>
      </p:sp>
      <p:pic>
        <p:nvPicPr>
          <p:cNvPr id="83" name="Picture 82" descr="East London NHS Foundation Trust RGB BLUE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81" t="15767" r="6115" b="32674"/>
          <a:stretch/>
        </p:blipFill>
        <p:spPr bwMode="auto">
          <a:xfrm>
            <a:off x="6948264" y="288202"/>
            <a:ext cx="1504950" cy="75755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2" name="Rectangle 57"/>
          <p:cNvSpPr>
            <a:spLocks noChangeArrowheads="1"/>
          </p:cNvSpPr>
          <p:nvPr/>
        </p:nvSpPr>
        <p:spPr bwMode="auto">
          <a:xfrm>
            <a:off x="5866387" y="4059195"/>
            <a:ext cx="1235498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Operational Manager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Luton &amp; Bedfordshire</a:t>
            </a:r>
          </a:p>
        </p:txBody>
      </p:sp>
      <p:sp>
        <p:nvSpPr>
          <p:cNvPr id="97" name="Rectangle 57"/>
          <p:cNvSpPr>
            <a:spLocks noChangeArrowheads="1"/>
          </p:cNvSpPr>
          <p:nvPr/>
        </p:nvSpPr>
        <p:spPr bwMode="auto">
          <a:xfrm>
            <a:off x="5866387" y="4470486"/>
            <a:ext cx="1235498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Lead Clinician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Luton &amp; Bedfordshire</a:t>
            </a:r>
          </a:p>
        </p:txBody>
      </p:sp>
      <p:sp>
        <p:nvSpPr>
          <p:cNvPr id="98" name="Rectangle 57"/>
          <p:cNvSpPr>
            <a:spLocks noChangeArrowheads="1"/>
          </p:cNvSpPr>
          <p:nvPr/>
        </p:nvSpPr>
        <p:spPr bwMode="auto">
          <a:xfrm>
            <a:off x="5846618" y="4928872"/>
            <a:ext cx="1235498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Operational Manager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Richmond</a:t>
            </a:r>
          </a:p>
        </p:txBody>
      </p:sp>
      <p:sp>
        <p:nvSpPr>
          <p:cNvPr id="102" name="Rectangle 57"/>
          <p:cNvSpPr>
            <a:spLocks noChangeArrowheads="1"/>
          </p:cNvSpPr>
          <p:nvPr/>
        </p:nvSpPr>
        <p:spPr bwMode="auto">
          <a:xfrm>
            <a:off x="6463974" y="2322864"/>
            <a:ext cx="715653" cy="534579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Associate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Director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Talking Therapies</a:t>
            </a:r>
          </a:p>
        </p:txBody>
      </p:sp>
      <p:sp>
        <p:nvSpPr>
          <p:cNvPr id="106" name="Line 49"/>
          <p:cNvSpPr>
            <a:spLocks noChangeShapeType="1"/>
          </p:cNvSpPr>
          <p:nvPr/>
        </p:nvSpPr>
        <p:spPr bwMode="auto">
          <a:xfrm rot="5400000" flipV="1">
            <a:off x="4441727" y="226535"/>
            <a:ext cx="19706" cy="2910948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2" name="Rectangle 57"/>
          <p:cNvSpPr>
            <a:spLocks noChangeArrowheads="1"/>
          </p:cNvSpPr>
          <p:nvPr/>
        </p:nvSpPr>
        <p:spPr bwMode="auto">
          <a:xfrm>
            <a:off x="1721861" y="3156121"/>
            <a:ext cx="1241884" cy="37182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Associate Clinical Director </a:t>
            </a:r>
          </a:p>
          <a:p>
            <a:pPr algn="ctr"/>
            <a:r>
              <a:rPr lang="en-GB" sz="740" dirty="0" err="1" smtClean="0">
                <a:latin typeface="Candara" pitchFamily="34" charset="0"/>
              </a:rPr>
              <a:t>Coborn</a:t>
            </a:r>
            <a:endParaRPr lang="en-GB" sz="740" dirty="0" smtClean="0">
              <a:latin typeface="Candara" pitchFamily="34" charset="0"/>
            </a:endParaRPr>
          </a:p>
        </p:txBody>
      </p:sp>
      <p:sp>
        <p:nvSpPr>
          <p:cNvPr id="84" name="Rectangle 57"/>
          <p:cNvSpPr>
            <a:spLocks noChangeArrowheads="1"/>
          </p:cNvSpPr>
          <p:nvPr/>
        </p:nvSpPr>
        <p:spPr bwMode="auto">
          <a:xfrm>
            <a:off x="1721861" y="3639102"/>
            <a:ext cx="1241884" cy="34466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Coburn Lead Nurse &amp;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Service Manager</a:t>
            </a:r>
          </a:p>
        </p:txBody>
      </p:sp>
      <p:sp>
        <p:nvSpPr>
          <p:cNvPr id="107" name="Rectangle 57"/>
          <p:cNvSpPr>
            <a:spLocks noChangeArrowheads="1"/>
          </p:cNvSpPr>
          <p:nvPr/>
        </p:nvSpPr>
        <p:spPr bwMode="auto">
          <a:xfrm>
            <a:off x="1721861" y="4090289"/>
            <a:ext cx="1241884" cy="416926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General Manager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City &amp; Hackney</a:t>
            </a:r>
          </a:p>
        </p:txBody>
      </p:sp>
      <p:sp>
        <p:nvSpPr>
          <p:cNvPr id="108" name="Rectangle 57"/>
          <p:cNvSpPr>
            <a:spLocks noChangeArrowheads="1"/>
          </p:cNvSpPr>
          <p:nvPr/>
        </p:nvSpPr>
        <p:spPr bwMode="auto">
          <a:xfrm>
            <a:off x="1721977" y="4599575"/>
            <a:ext cx="1241884" cy="361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Associate Clinical Director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City &amp; Hackney</a:t>
            </a:r>
          </a:p>
        </p:txBody>
      </p:sp>
      <p:sp>
        <p:nvSpPr>
          <p:cNvPr id="109" name="Rectangle 57"/>
          <p:cNvSpPr>
            <a:spLocks noChangeArrowheads="1"/>
          </p:cNvSpPr>
          <p:nvPr/>
        </p:nvSpPr>
        <p:spPr bwMode="auto">
          <a:xfrm>
            <a:off x="1721861" y="5082284"/>
            <a:ext cx="1241884" cy="34166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General Manager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Tower Hamlets</a:t>
            </a:r>
          </a:p>
        </p:txBody>
      </p:sp>
      <p:sp>
        <p:nvSpPr>
          <p:cNvPr id="110" name="Rectangle 57"/>
          <p:cNvSpPr>
            <a:spLocks noChangeArrowheads="1"/>
          </p:cNvSpPr>
          <p:nvPr/>
        </p:nvSpPr>
        <p:spPr bwMode="auto">
          <a:xfrm>
            <a:off x="1721861" y="5499314"/>
            <a:ext cx="1241884" cy="34166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Associate Clinical Director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Tower Hamlets</a:t>
            </a:r>
          </a:p>
        </p:txBody>
      </p:sp>
      <p:sp>
        <p:nvSpPr>
          <p:cNvPr id="111" name="Rectangle 57"/>
          <p:cNvSpPr>
            <a:spLocks noChangeArrowheads="1"/>
          </p:cNvSpPr>
          <p:nvPr/>
        </p:nvSpPr>
        <p:spPr bwMode="auto">
          <a:xfrm>
            <a:off x="1721861" y="5897413"/>
            <a:ext cx="1241884" cy="34166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General Manager 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Newham</a:t>
            </a:r>
          </a:p>
        </p:txBody>
      </p:sp>
      <p:sp>
        <p:nvSpPr>
          <p:cNvPr id="112" name="Rectangle 57"/>
          <p:cNvSpPr>
            <a:spLocks noChangeArrowheads="1"/>
          </p:cNvSpPr>
          <p:nvPr/>
        </p:nvSpPr>
        <p:spPr bwMode="auto">
          <a:xfrm>
            <a:off x="1721861" y="6321839"/>
            <a:ext cx="1241884" cy="34166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Associate Clinical Director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Newham</a:t>
            </a:r>
          </a:p>
        </p:txBody>
      </p:sp>
      <p:sp>
        <p:nvSpPr>
          <p:cNvPr id="113" name="Rectangle 57"/>
          <p:cNvSpPr>
            <a:spLocks noChangeArrowheads="1"/>
          </p:cNvSpPr>
          <p:nvPr/>
        </p:nvSpPr>
        <p:spPr bwMode="auto">
          <a:xfrm>
            <a:off x="5878664" y="5418330"/>
            <a:ext cx="1235498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b="1" dirty="0" smtClean="0">
                <a:latin typeface="Candara" pitchFamily="34" charset="0"/>
              </a:rPr>
              <a:t>Lead Clinician</a:t>
            </a:r>
          </a:p>
          <a:p>
            <a:pPr algn="ctr"/>
            <a:r>
              <a:rPr lang="en-GB" sz="740" dirty="0" smtClean="0">
                <a:latin typeface="Candara" pitchFamily="34" charset="0"/>
              </a:rPr>
              <a:t>Richmond</a:t>
            </a:r>
          </a:p>
        </p:txBody>
      </p:sp>
      <p:sp>
        <p:nvSpPr>
          <p:cNvPr id="114" name="Line 49"/>
          <p:cNvSpPr>
            <a:spLocks noChangeShapeType="1"/>
          </p:cNvSpPr>
          <p:nvPr/>
        </p:nvSpPr>
        <p:spPr bwMode="auto">
          <a:xfrm rot="5400000" flipV="1">
            <a:off x="1300625" y="1199117"/>
            <a:ext cx="13869" cy="959947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15" name="Line 54"/>
          <p:cNvSpPr>
            <a:spLocks noChangeShapeType="1"/>
          </p:cNvSpPr>
          <p:nvPr/>
        </p:nvSpPr>
        <p:spPr bwMode="auto">
          <a:xfrm>
            <a:off x="2373673" y="2027007"/>
            <a:ext cx="0" cy="31013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16" name="Line 54"/>
          <p:cNvSpPr>
            <a:spLocks noChangeShapeType="1"/>
          </p:cNvSpPr>
          <p:nvPr/>
        </p:nvSpPr>
        <p:spPr bwMode="auto">
          <a:xfrm>
            <a:off x="3754584" y="2038525"/>
            <a:ext cx="0" cy="31013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17" name="Line 49"/>
          <p:cNvSpPr>
            <a:spLocks noChangeShapeType="1"/>
          </p:cNvSpPr>
          <p:nvPr/>
        </p:nvSpPr>
        <p:spPr bwMode="auto">
          <a:xfrm rot="5400000" flipV="1">
            <a:off x="2636199" y="382818"/>
            <a:ext cx="21497" cy="3577023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0" name="Line 51"/>
          <p:cNvSpPr>
            <a:spLocks noChangeShapeType="1"/>
          </p:cNvSpPr>
          <p:nvPr/>
        </p:nvSpPr>
        <p:spPr bwMode="auto">
          <a:xfrm>
            <a:off x="2195736" y="2160580"/>
            <a:ext cx="0" cy="165048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1" name="Line 51"/>
          <p:cNvSpPr>
            <a:spLocks noChangeShapeType="1"/>
          </p:cNvSpPr>
          <p:nvPr/>
        </p:nvSpPr>
        <p:spPr bwMode="auto">
          <a:xfrm>
            <a:off x="1187624" y="2167515"/>
            <a:ext cx="0" cy="165048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2" name="Line 51"/>
          <p:cNvSpPr>
            <a:spLocks noChangeShapeType="1"/>
          </p:cNvSpPr>
          <p:nvPr/>
        </p:nvSpPr>
        <p:spPr bwMode="auto">
          <a:xfrm>
            <a:off x="3089770" y="2193592"/>
            <a:ext cx="0" cy="792413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" name="Line 49"/>
          <p:cNvSpPr>
            <a:spLocks noChangeShapeType="1"/>
          </p:cNvSpPr>
          <p:nvPr/>
        </p:nvSpPr>
        <p:spPr bwMode="auto">
          <a:xfrm rot="5400000" flipV="1">
            <a:off x="6624227" y="1885130"/>
            <a:ext cx="3" cy="648073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4" name="Line 49"/>
          <p:cNvSpPr>
            <a:spLocks noChangeShapeType="1"/>
          </p:cNvSpPr>
          <p:nvPr/>
        </p:nvSpPr>
        <p:spPr bwMode="auto">
          <a:xfrm rot="5400000" flipH="1" flipV="1">
            <a:off x="3182812" y="2892964"/>
            <a:ext cx="1" cy="186085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5" name="Line 53"/>
          <p:cNvSpPr>
            <a:spLocks noChangeShapeType="1"/>
          </p:cNvSpPr>
          <p:nvPr/>
        </p:nvSpPr>
        <p:spPr bwMode="auto">
          <a:xfrm>
            <a:off x="7020272" y="2015094"/>
            <a:ext cx="1" cy="29862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6" name="Line 51"/>
          <p:cNvSpPr>
            <a:spLocks noChangeShapeType="1"/>
          </p:cNvSpPr>
          <p:nvPr/>
        </p:nvSpPr>
        <p:spPr bwMode="auto">
          <a:xfrm flipH="1">
            <a:off x="6564051" y="1944393"/>
            <a:ext cx="12556" cy="254960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" name="Line 51"/>
          <p:cNvSpPr>
            <a:spLocks noChangeShapeType="1"/>
          </p:cNvSpPr>
          <p:nvPr/>
        </p:nvSpPr>
        <p:spPr bwMode="auto">
          <a:xfrm>
            <a:off x="6300192" y="2218562"/>
            <a:ext cx="0" cy="95152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" name="Line 51"/>
          <p:cNvSpPr>
            <a:spLocks noChangeShapeType="1"/>
          </p:cNvSpPr>
          <p:nvPr/>
        </p:nvSpPr>
        <p:spPr bwMode="auto">
          <a:xfrm>
            <a:off x="6948264" y="2209165"/>
            <a:ext cx="0" cy="137957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0" name="Line 55"/>
          <p:cNvSpPr>
            <a:spLocks noChangeShapeType="1"/>
          </p:cNvSpPr>
          <p:nvPr/>
        </p:nvSpPr>
        <p:spPr bwMode="auto">
          <a:xfrm>
            <a:off x="1475656" y="2488987"/>
            <a:ext cx="9525" cy="3579259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" name="Line 55"/>
          <p:cNvSpPr>
            <a:spLocks noChangeShapeType="1"/>
          </p:cNvSpPr>
          <p:nvPr/>
        </p:nvSpPr>
        <p:spPr bwMode="auto">
          <a:xfrm>
            <a:off x="7315810" y="2626616"/>
            <a:ext cx="15013" cy="338495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2" name="Line 55"/>
          <p:cNvSpPr>
            <a:spLocks noChangeShapeType="1"/>
          </p:cNvSpPr>
          <p:nvPr/>
        </p:nvSpPr>
        <p:spPr bwMode="auto">
          <a:xfrm>
            <a:off x="7459600" y="2554361"/>
            <a:ext cx="0" cy="209878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3" name="Line 49"/>
          <p:cNvSpPr>
            <a:spLocks noChangeShapeType="1"/>
          </p:cNvSpPr>
          <p:nvPr/>
        </p:nvSpPr>
        <p:spPr bwMode="auto">
          <a:xfrm rot="5400000" flipV="1">
            <a:off x="7527968" y="2485994"/>
            <a:ext cx="0" cy="13673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4" name="Line 49"/>
          <p:cNvSpPr>
            <a:spLocks noChangeShapeType="1"/>
          </p:cNvSpPr>
          <p:nvPr/>
        </p:nvSpPr>
        <p:spPr bwMode="auto">
          <a:xfrm rot="5400000" flipV="1">
            <a:off x="7527969" y="2848171"/>
            <a:ext cx="0" cy="13673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" name="Line 49"/>
          <p:cNvSpPr>
            <a:spLocks noChangeShapeType="1"/>
          </p:cNvSpPr>
          <p:nvPr/>
        </p:nvSpPr>
        <p:spPr bwMode="auto">
          <a:xfrm rot="5400000" flipV="1">
            <a:off x="7535947" y="3272200"/>
            <a:ext cx="0" cy="13673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6" name="Line 49"/>
          <p:cNvSpPr>
            <a:spLocks noChangeShapeType="1"/>
          </p:cNvSpPr>
          <p:nvPr/>
        </p:nvSpPr>
        <p:spPr bwMode="auto">
          <a:xfrm rot="5400000" flipV="1">
            <a:off x="1603053" y="5130902"/>
            <a:ext cx="1" cy="235741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" name="Line 49"/>
          <p:cNvSpPr>
            <a:spLocks noChangeShapeType="1"/>
          </p:cNvSpPr>
          <p:nvPr/>
        </p:nvSpPr>
        <p:spPr bwMode="auto">
          <a:xfrm rot="5400000" flipV="1">
            <a:off x="7535948" y="3704188"/>
            <a:ext cx="0" cy="13673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8" name="Line 49"/>
          <p:cNvSpPr>
            <a:spLocks noChangeShapeType="1"/>
          </p:cNvSpPr>
          <p:nvPr/>
        </p:nvSpPr>
        <p:spPr bwMode="auto">
          <a:xfrm rot="5400000" flipV="1">
            <a:off x="7539327" y="4169702"/>
            <a:ext cx="0" cy="103236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" name="Line 49"/>
          <p:cNvSpPr>
            <a:spLocks noChangeShapeType="1"/>
          </p:cNvSpPr>
          <p:nvPr/>
        </p:nvSpPr>
        <p:spPr bwMode="auto">
          <a:xfrm rot="5400000" flipV="1">
            <a:off x="214199" y="2435503"/>
            <a:ext cx="2635" cy="21602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0" name="Line 49"/>
          <p:cNvSpPr>
            <a:spLocks noChangeShapeType="1"/>
          </p:cNvSpPr>
          <p:nvPr/>
        </p:nvSpPr>
        <p:spPr bwMode="auto">
          <a:xfrm rot="5400000" flipH="1" flipV="1">
            <a:off x="1595901" y="2355591"/>
            <a:ext cx="0" cy="240489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3" name="Line 49"/>
          <p:cNvSpPr>
            <a:spLocks noChangeShapeType="1"/>
          </p:cNvSpPr>
          <p:nvPr/>
        </p:nvSpPr>
        <p:spPr bwMode="auto">
          <a:xfrm rot="5400000" flipV="1">
            <a:off x="7530660" y="4559363"/>
            <a:ext cx="15446" cy="172121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4" name="Line 49"/>
          <p:cNvSpPr>
            <a:spLocks noChangeShapeType="1"/>
          </p:cNvSpPr>
          <p:nvPr/>
        </p:nvSpPr>
        <p:spPr bwMode="auto">
          <a:xfrm rot="5400000" flipV="1">
            <a:off x="222665" y="3902492"/>
            <a:ext cx="1" cy="21126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" name="Line 49"/>
          <p:cNvSpPr>
            <a:spLocks noChangeShapeType="1"/>
          </p:cNvSpPr>
          <p:nvPr/>
        </p:nvSpPr>
        <p:spPr bwMode="auto">
          <a:xfrm rot="5400000" flipH="1" flipV="1">
            <a:off x="216769" y="3351300"/>
            <a:ext cx="7026" cy="21602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" name="Line 51"/>
          <p:cNvSpPr>
            <a:spLocks noChangeShapeType="1"/>
          </p:cNvSpPr>
          <p:nvPr/>
        </p:nvSpPr>
        <p:spPr bwMode="auto">
          <a:xfrm>
            <a:off x="1595901" y="2174450"/>
            <a:ext cx="0" cy="4318223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" name="Line 49"/>
          <p:cNvSpPr>
            <a:spLocks noChangeShapeType="1"/>
          </p:cNvSpPr>
          <p:nvPr/>
        </p:nvSpPr>
        <p:spPr bwMode="auto">
          <a:xfrm rot="5400000" flipV="1">
            <a:off x="1658413" y="3269371"/>
            <a:ext cx="0" cy="125020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1" name="Line 49"/>
          <p:cNvSpPr>
            <a:spLocks noChangeShapeType="1"/>
          </p:cNvSpPr>
          <p:nvPr/>
        </p:nvSpPr>
        <p:spPr bwMode="auto">
          <a:xfrm rot="5400000" flipH="1" flipV="1">
            <a:off x="1595901" y="5932156"/>
            <a:ext cx="1" cy="240487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2" name="Line 49"/>
          <p:cNvSpPr>
            <a:spLocks noChangeShapeType="1"/>
          </p:cNvSpPr>
          <p:nvPr/>
        </p:nvSpPr>
        <p:spPr bwMode="auto">
          <a:xfrm rot="5400000" flipV="1">
            <a:off x="1603585" y="4180351"/>
            <a:ext cx="1" cy="23680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" name="Line 49"/>
          <p:cNvSpPr>
            <a:spLocks noChangeShapeType="1"/>
          </p:cNvSpPr>
          <p:nvPr/>
        </p:nvSpPr>
        <p:spPr bwMode="auto">
          <a:xfrm rot="5400000" flipH="1" flipV="1">
            <a:off x="1598831" y="3688262"/>
            <a:ext cx="0" cy="246346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" name="Line 49"/>
          <p:cNvSpPr>
            <a:spLocks noChangeShapeType="1"/>
          </p:cNvSpPr>
          <p:nvPr/>
        </p:nvSpPr>
        <p:spPr bwMode="auto">
          <a:xfrm rot="5400000" flipV="1">
            <a:off x="1603587" y="2788057"/>
            <a:ext cx="1" cy="236808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7" name="Line 51"/>
          <p:cNvSpPr>
            <a:spLocks noChangeShapeType="1"/>
          </p:cNvSpPr>
          <p:nvPr/>
        </p:nvSpPr>
        <p:spPr bwMode="auto">
          <a:xfrm>
            <a:off x="4420592" y="2199352"/>
            <a:ext cx="0" cy="792413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" name="Line 49"/>
          <p:cNvSpPr>
            <a:spLocks noChangeShapeType="1"/>
          </p:cNvSpPr>
          <p:nvPr/>
        </p:nvSpPr>
        <p:spPr bwMode="auto">
          <a:xfrm rot="5400000" flipV="1">
            <a:off x="4494361" y="2908657"/>
            <a:ext cx="9341" cy="156879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" name="Line 49"/>
          <p:cNvSpPr>
            <a:spLocks noChangeShapeType="1"/>
          </p:cNvSpPr>
          <p:nvPr/>
        </p:nvSpPr>
        <p:spPr bwMode="auto">
          <a:xfrm rot="5400000" flipV="1">
            <a:off x="5598507" y="2529896"/>
            <a:ext cx="0" cy="156879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1" name="Line 51"/>
          <p:cNvSpPr>
            <a:spLocks noChangeShapeType="1"/>
          </p:cNvSpPr>
          <p:nvPr/>
        </p:nvSpPr>
        <p:spPr bwMode="auto">
          <a:xfrm>
            <a:off x="5520066" y="2586219"/>
            <a:ext cx="19900" cy="2994234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2" name="Line 49"/>
          <p:cNvSpPr>
            <a:spLocks noChangeShapeType="1"/>
          </p:cNvSpPr>
          <p:nvPr/>
        </p:nvSpPr>
        <p:spPr bwMode="auto">
          <a:xfrm rot="5400000" flipH="1" flipV="1">
            <a:off x="7243917" y="2536474"/>
            <a:ext cx="1442" cy="16479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3" name="Line 49"/>
          <p:cNvSpPr>
            <a:spLocks noChangeShapeType="1"/>
          </p:cNvSpPr>
          <p:nvPr/>
        </p:nvSpPr>
        <p:spPr bwMode="auto">
          <a:xfrm rot="5400000" flipH="1" flipV="1">
            <a:off x="7187510" y="3296465"/>
            <a:ext cx="0" cy="24159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4" name="Line 49"/>
          <p:cNvSpPr>
            <a:spLocks noChangeShapeType="1"/>
          </p:cNvSpPr>
          <p:nvPr/>
        </p:nvSpPr>
        <p:spPr bwMode="auto">
          <a:xfrm rot="5400000" flipH="1" flipV="1">
            <a:off x="7187508" y="3690636"/>
            <a:ext cx="0" cy="24159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5" name="Line 49"/>
          <p:cNvSpPr>
            <a:spLocks noChangeShapeType="1"/>
          </p:cNvSpPr>
          <p:nvPr/>
        </p:nvSpPr>
        <p:spPr bwMode="auto">
          <a:xfrm rot="5400000" flipH="1" flipV="1">
            <a:off x="7202520" y="4119181"/>
            <a:ext cx="0" cy="24159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6" name="Line 49"/>
          <p:cNvSpPr>
            <a:spLocks noChangeShapeType="1"/>
          </p:cNvSpPr>
          <p:nvPr/>
        </p:nvSpPr>
        <p:spPr bwMode="auto">
          <a:xfrm rot="5400000" flipH="1" flipV="1">
            <a:off x="7210028" y="4504731"/>
            <a:ext cx="2" cy="216282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7" name="Line 49"/>
          <p:cNvSpPr>
            <a:spLocks noChangeShapeType="1"/>
          </p:cNvSpPr>
          <p:nvPr/>
        </p:nvSpPr>
        <p:spPr bwMode="auto">
          <a:xfrm rot="5400000" flipV="1">
            <a:off x="7190686" y="4972041"/>
            <a:ext cx="1" cy="217138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8" name="Line 49"/>
          <p:cNvSpPr>
            <a:spLocks noChangeShapeType="1"/>
          </p:cNvSpPr>
          <p:nvPr/>
        </p:nvSpPr>
        <p:spPr bwMode="auto">
          <a:xfrm rot="5400000" flipH="1" flipV="1">
            <a:off x="7225439" y="5478855"/>
            <a:ext cx="1" cy="20319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9" name="Line 49"/>
          <p:cNvSpPr>
            <a:spLocks noChangeShapeType="1"/>
          </p:cNvSpPr>
          <p:nvPr/>
        </p:nvSpPr>
        <p:spPr bwMode="auto">
          <a:xfrm rot="5400000" flipV="1">
            <a:off x="218961" y="2888228"/>
            <a:ext cx="2635" cy="216024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0" name="Line 55"/>
          <p:cNvSpPr>
            <a:spLocks noChangeShapeType="1"/>
          </p:cNvSpPr>
          <p:nvPr/>
        </p:nvSpPr>
        <p:spPr bwMode="auto">
          <a:xfrm>
            <a:off x="8892480" y="2916540"/>
            <a:ext cx="0" cy="856016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1" name="Line 49"/>
          <p:cNvSpPr>
            <a:spLocks noChangeShapeType="1"/>
          </p:cNvSpPr>
          <p:nvPr/>
        </p:nvSpPr>
        <p:spPr bwMode="auto">
          <a:xfrm rot="5400000" flipH="1" flipV="1">
            <a:off x="8784470" y="2815094"/>
            <a:ext cx="2" cy="216022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2" name="Line 49"/>
          <p:cNvSpPr>
            <a:spLocks noChangeShapeType="1"/>
          </p:cNvSpPr>
          <p:nvPr/>
        </p:nvSpPr>
        <p:spPr bwMode="auto">
          <a:xfrm rot="5400000" flipV="1">
            <a:off x="8784472" y="3236538"/>
            <a:ext cx="2" cy="216023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3" name="Line 49"/>
          <p:cNvSpPr>
            <a:spLocks noChangeShapeType="1"/>
          </p:cNvSpPr>
          <p:nvPr/>
        </p:nvSpPr>
        <p:spPr bwMode="auto">
          <a:xfrm rot="5400000" flipH="1" flipV="1">
            <a:off x="8784474" y="3664544"/>
            <a:ext cx="2" cy="21602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5" name="Line 49"/>
          <p:cNvSpPr>
            <a:spLocks noChangeShapeType="1"/>
          </p:cNvSpPr>
          <p:nvPr/>
        </p:nvSpPr>
        <p:spPr bwMode="auto">
          <a:xfrm rot="5400000" flipH="1" flipV="1">
            <a:off x="1658948" y="6429627"/>
            <a:ext cx="1" cy="126093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6" name="Line 49"/>
          <p:cNvSpPr>
            <a:spLocks noChangeShapeType="1"/>
          </p:cNvSpPr>
          <p:nvPr/>
        </p:nvSpPr>
        <p:spPr bwMode="auto">
          <a:xfrm rot="5400000" flipV="1">
            <a:off x="1670914" y="5616517"/>
            <a:ext cx="1" cy="102164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" name="Line 49"/>
          <p:cNvSpPr>
            <a:spLocks noChangeShapeType="1"/>
          </p:cNvSpPr>
          <p:nvPr/>
        </p:nvSpPr>
        <p:spPr bwMode="auto">
          <a:xfrm rot="5400000" flipH="1" flipV="1">
            <a:off x="1651821" y="4724559"/>
            <a:ext cx="14259" cy="126096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" name="Line 49"/>
          <p:cNvSpPr>
            <a:spLocks noChangeShapeType="1"/>
          </p:cNvSpPr>
          <p:nvPr/>
        </p:nvSpPr>
        <p:spPr bwMode="auto">
          <a:xfrm rot="5400000" flipH="1" flipV="1">
            <a:off x="5705687" y="3666644"/>
            <a:ext cx="2152" cy="333593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80" name="Line 49"/>
          <p:cNvSpPr>
            <a:spLocks noChangeShapeType="1"/>
          </p:cNvSpPr>
          <p:nvPr/>
        </p:nvSpPr>
        <p:spPr bwMode="auto">
          <a:xfrm rot="5400000" flipH="1" flipV="1">
            <a:off x="5705683" y="4439322"/>
            <a:ext cx="2153" cy="333592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81" name="Rectangle 57"/>
          <p:cNvSpPr>
            <a:spLocks noChangeArrowheads="1"/>
          </p:cNvSpPr>
          <p:nvPr/>
        </p:nvSpPr>
        <p:spPr bwMode="auto">
          <a:xfrm>
            <a:off x="5900369" y="5840981"/>
            <a:ext cx="1235498" cy="32424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740" dirty="0" smtClean="0">
                <a:latin typeface="Candara" pitchFamily="34" charset="0"/>
              </a:rPr>
              <a:t>Head of Performance</a:t>
            </a:r>
          </a:p>
        </p:txBody>
      </p:sp>
      <p:sp>
        <p:nvSpPr>
          <p:cNvPr id="182" name="Line 49"/>
          <p:cNvSpPr>
            <a:spLocks noChangeShapeType="1"/>
          </p:cNvSpPr>
          <p:nvPr/>
        </p:nvSpPr>
        <p:spPr bwMode="auto">
          <a:xfrm rot="5400000" flipH="1" flipV="1">
            <a:off x="5685786" y="5412579"/>
            <a:ext cx="2153" cy="333592"/>
          </a:xfrm>
          <a:prstGeom prst="line">
            <a:avLst/>
          </a:prstGeom>
          <a:noFill/>
          <a:ln w="38100">
            <a:solidFill>
              <a:srgbClr val="000099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83" name="Line 49"/>
          <p:cNvSpPr>
            <a:spLocks noChangeShapeType="1"/>
          </p:cNvSpPr>
          <p:nvPr/>
        </p:nvSpPr>
        <p:spPr bwMode="auto">
          <a:xfrm rot="5400000" flipH="1" flipV="1">
            <a:off x="7244637" y="5901507"/>
            <a:ext cx="1" cy="20319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85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4690</TotalTime>
  <Words>1298</Words>
  <Application>Microsoft Office PowerPoint</Application>
  <PresentationFormat>On-screen Show (4:3)</PresentationFormat>
  <Paragraphs>492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ELCMHT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fordb</dc:creator>
  <cp:lastModifiedBy>Delaney Sean</cp:lastModifiedBy>
  <cp:revision>499</cp:revision>
  <cp:lastPrinted>2019-02-13T16:07:49Z</cp:lastPrinted>
  <dcterms:created xsi:type="dcterms:W3CDTF">2010-02-26T11:21:34Z</dcterms:created>
  <dcterms:modified xsi:type="dcterms:W3CDTF">2019-09-25T12:44:27Z</dcterms:modified>
</cp:coreProperties>
</file>