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12192000" cy="126174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RELIO, Marco (EAST LONDON NHS FOUNDATION TRUST)" initials="AT" lastIdx="3" clrIdx="0">
    <p:extLst>
      <p:ext uri="{19B8F6BF-5375-455C-9EA6-DF929625EA0E}">
        <p15:presenceInfo xmlns:p15="http://schemas.microsoft.com/office/powerpoint/2012/main" userId="S::m.aurelio@nhs.net::d7c19ba2-3cfa-465e-aecc-9ec8d1e98650" providerId="AD"/>
      </p:ext>
    </p:extLst>
  </p:cmAuthor>
  <p:cmAuthor id="2" name="BALLINGALL, Nicola (EAST LONDON NHS FOUNDATION TRUST)" initials="BT" lastIdx="3" clrIdx="1">
    <p:extLst>
      <p:ext uri="{19B8F6BF-5375-455C-9EA6-DF929625EA0E}">
        <p15:presenceInfo xmlns:p15="http://schemas.microsoft.com/office/powerpoint/2012/main" userId="S::n.ballingall@nhs.net::97f825a7-83a3-4f49-87ef-3bffd7c474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A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F33EE3-FEF6-40E9-9AF7-66492F223B1C}" v="3" dt="2021-07-14T10:37:45.492"/>
    <p1510:client id="{E94E1D74-BD3A-7A3B-A738-A8129C38D0C0}" v="20" dt="2021-07-14T11:17:34.4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255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4940"/>
            <a:ext cx="10363200" cy="4392742"/>
          </a:xfrm>
        </p:spPr>
        <p:txBody>
          <a:bodyPr anchor="b"/>
          <a:lstStyle>
            <a:lvl1pPr algn="ctr">
              <a:defRPr sz="8000"/>
            </a:lvl1pPr>
          </a:lstStyle>
          <a:p>
            <a:r>
              <a:rPr lang="en-US"/>
              <a:t>Click to edit Master title style</a:t>
            </a:r>
          </a:p>
        </p:txBody>
      </p:sp>
      <p:sp>
        <p:nvSpPr>
          <p:cNvPr id="3" name="Subtitle 2"/>
          <p:cNvSpPr>
            <a:spLocks noGrp="1"/>
          </p:cNvSpPr>
          <p:nvPr>
            <p:ph type="subTitle" idx="1"/>
          </p:nvPr>
        </p:nvSpPr>
        <p:spPr>
          <a:xfrm>
            <a:off x="1524000" y="6627083"/>
            <a:ext cx="9144000" cy="3046295"/>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p:cNvSpPr>
            <a:spLocks noGrp="1"/>
          </p:cNvSpPr>
          <p:nvPr>
            <p:ph type="dt" sz="half" idx="10"/>
          </p:nvPr>
        </p:nvSpPr>
        <p:spPr/>
        <p:txBody>
          <a:bodyPr/>
          <a:lstStyle/>
          <a:p>
            <a:fld id="{1795AD04-9E8B-4B3E-876C-C3C5D49EFDC8}" type="datetimeFigureOut">
              <a:rPr lang="en-GB" smtClean="0"/>
              <a:t>25/08/2021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E42CE3-BB6E-4CFC-B4D6-1D0B388AF66F}" type="slidenum">
              <a:rPr lang="en-GB" smtClean="0"/>
              <a:t>‹#›</a:t>
            </a:fld>
            <a:endParaRPr lang="en-GB"/>
          </a:p>
        </p:txBody>
      </p:sp>
    </p:spTree>
    <p:extLst>
      <p:ext uri="{BB962C8B-B14F-4D97-AF65-F5344CB8AC3E}">
        <p14:creationId xmlns:p14="http://schemas.microsoft.com/office/powerpoint/2010/main" val="414010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95AD04-9E8B-4B3E-876C-C3C5D49EFDC8}" type="datetimeFigureOut">
              <a:rPr lang="en-GB" smtClean="0"/>
              <a:t>25/08/2021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E42CE3-BB6E-4CFC-B4D6-1D0B388AF66F}" type="slidenum">
              <a:rPr lang="en-GB" smtClean="0"/>
              <a:t>‹#›</a:t>
            </a:fld>
            <a:endParaRPr lang="en-GB"/>
          </a:p>
        </p:txBody>
      </p:sp>
    </p:spTree>
    <p:extLst>
      <p:ext uri="{BB962C8B-B14F-4D97-AF65-F5344CB8AC3E}">
        <p14:creationId xmlns:p14="http://schemas.microsoft.com/office/powerpoint/2010/main" val="2823788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671762"/>
            <a:ext cx="2628900" cy="1069270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671762"/>
            <a:ext cx="7734300" cy="1069270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95AD04-9E8B-4B3E-876C-C3C5D49EFDC8}" type="datetimeFigureOut">
              <a:rPr lang="en-GB" smtClean="0"/>
              <a:t>25/08/2021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E42CE3-BB6E-4CFC-B4D6-1D0B388AF66F}" type="slidenum">
              <a:rPr lang="en-GB" smtClean="0"/>
              <a:t>‹#›</a:t>
            </a:fld>
            <a:endParaRPr lang="en-GB"/>
          </a:p>
        </p:txBody>
      </p:sp>
    </p:spTree>
    <p:extLst>
      <p:ext uri="{BB962C8B-B14F-4D97-AF65-F5344CB8AC3E}">
        <p14:creationId xmlns:p14="http://schemas.microsoft.com/office/powerpoint/2010/main" val="3146920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95AD04-9E8B-4B3E-876C-C3C5D49EFDC8}" type="datetimeFigureOut">
              <a:rPr lang="en-GB" smtClean="0"/>
              <a:t>25/08/2021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E42CE3-BB6E-4CFC-B4D6-1D0B388AF66F}" type="slidenum">
              <a:rPr lang="en-GB" smtClean="0"/>
              <a:t>‹#›</a:t>
            </a:fld>
            <a:endParaRPr lang="en-GB"/>
          </a:p>
        </p:txBody>
      </p:sp>
    </p:spTree>
    <p:extLst>
      <p:ext uri="{BB962C8B-B14F-4D97-AF65-F5344CB8AC3E}">
        <p14:creationId xmlns:p14="http://schemas.microsoft.com/office/powerpoint/2010/main" val="3479055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3145604"/>
            <a:ext cx="10515600" cy="5248508"/>
          </a:xfrm>
        </p:spPr>
        <p:txBody>
          <a:bodyPr anchor="b"/>
          <a:lstStyle>
            <a:lvl1pPr>
              <a:defRPr sz="8000"/>
            </a:lvl1pPr>
          </a:lstStyle>
          <a:p>
            <a:r>
              <a:rPr lang="en-US"/>
              <a:t>Click to edit Master title style</a:t>
            </a:r>
          </a:p>
        </p:txBody>
      </p:sp>
      <p:sp>
        <p:nvSpPr>
          <p:cNvPr id="3" name="Text Placeholder 2"/>
          <p:cNvSpPr>
            <a:spLocks noGrp="1"/>
          </p:cNvSpPr>
          <p:nvPr>
            <p:ph type="body" idx="1"/>
          </p:nvPr>
        </p:nvSpPr>
        <p:spPr>
          <a:xfrm>
            <a:off x="831851" y="8443765"/>
            <a:ext cx="10515600" cy="2760066"/>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95AD04-9E8B-4B3E-876C-C3C5D49EFDC8}" type="datetimeFigureOut">
              <a:rPr lang="en-GB" smtClean="0"/>
              <a:t>25/08/2021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E42CE3-BB6E-4CFC-B4D6-1D0B388AF66F}" type="slidenum">
              <a:rPr lang="en-GB" smtClean="0"/>
              <a:t>‹#›</a:t>
            </a:fld>
            <a:endParaRPr lang="en-GB"/>
          </a:p>
        </p:txBody>
      </p:sp>
    </p:spTree>
    <p:extLst>
      <p:ext uri="{BB962C8B-B14F-4D97-AF65-F5344CB8AC3E}">
        <p14:creationId xmlns:p14="http://schemas.microsoft.com/office/powerpoint/2010/main" val="2895539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3358812"/>
            <a:ext cx="5181600" cy="80056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3358812"/>
            <a:ext cx="5181600" cy="80056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795AD04-9E8B-4B3E-876C-C3C5D49EFDC8}" type="datetimeFigureOut">
              <a:rPr lang="en-GB" smtClean="0"/>
              <a:t>25/08/2021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5E42CE3-BB6E-4CFC-B4D6-1D0B388AF66F}" type="slidenum">
              <a:rPr lang="en-GB" smtClean="0"/>
              <a:t>‹#›</a:t>
            </a:fld>
            <a:endParaRPr lang="en-GB"/>
          </a:p>
        </p:txBody>
      </p:sp>
    </p:spTree>
    <p:extLst>
      <p:ext uri="{BB962C8B-B14F-4D97-AF65-F5344CB8AC3E}">
        <p14:creationId xmlns:p14="http://schemas.microsoft.com/office/powerpoint/2010/main" val="3146799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671765"/>
            <a:ext cx="10515600" cy="2438790"/>
          </a:xfrm>
        </p:spPr>
        <p:txBody>
          <a:bodyPr/>
          <a:lstStyle/>
          <a:p>
            <a:r>
              <a:rPr lang="en-US"/>
              <a:t>Click to edit Master title style</a:t>
            </a:r>
          </a:p>
        </p:txBody>
      </p:sp>
      <p:sp>
        <p:nvSpPr>
          <p:cNvPr id="3" name="Text Placeholder 2"/>
          <p:cNvSpPr>
            <a:spLocks noGrp="1"/>
          </p:cNvSpPr>
          <p:nvPr>
            <p:ph type="body" idx="1"/>
          </p:nvPr>
        </p:nvSpPr>
        <p:spPr>
          <a:xfrm>
            <a:off x="839789" y="3093028"/>
            <a:ext cx="5157787" cy="151584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839789" y="4608874"/>
            <a:ext cx="5157787" cy="6778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3093028"/>
            <a:ext cx="5183188" cy="151584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72201" y="4608874"/>
            <a:ext cx="5183188" cy="6778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795AD04-9E8B-4B3E-876C-C3C5D49EFDC8}" type="datetimeFigureOut">
              <a:rPr lang="en-GB" smtClean="0"/>
              <a:t>25/08/2021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5E42CE3-BB6E-4CFC-B4D6-1D0B388AF66F}" type="slidenum">
              <a:rPr lang="en-GB" smtClean="0"/>
              <a:t>‹#›</a:t>
            </a:fld>
            <a:endParaRPr lang="en-GB"/>
          </a:p>
        </p:txBody>
      </p:sp>
    </p:spTree>
    <p:extLst>
      <p:ext uri="{BB962C8B-B14F-4D97-AF65-F5344CB8AC3E}">
        <p14:creationId xmlns:p14="http://schemas.microsoft.com/office/powerpoint/2010/main" val="260943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795AD04-9E8B-4B3E-876C-C3C5D49EFDC8}" type="datetimeFigureOut">
              <a:rPr lang="en-GB" smtClean="0"/>
              <a:t>25/08/2021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5E42CE3-BB6E-4CFC-B4D6-1D0B388AF66F}" type="slidenum">
              <a:rPr lang="en-GB" smtClean="0"/>
              <a:t>‹#›</a:t>
            </a:fld>
            <a:endParaRPr lang="en-GB"/>
          </a:p>
        </p:txBody>
      </p:sp>
    </p:spTree>
    <p:extLst>
      <p:ext uri="{BB962C8B-B14F-4D97-AF65-F5344CB8AC3E}">
        <p14:creationId xmlns:p14="http://schemas.microsoft.com/office/powerpoint/2010/main" val="263799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95AD04-9E8B-4B3E-876C-C3C5D49EFDC8}" type="datetimeFigureOut">
              <a:rPr lang="en-GB" smtClean="0"/>
              <a:t>25/08/2021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5E42CE3-BB6E-4CFC-B4D6-1D0B388AF66F}" type="slidenum">
              <a:rPr lang="en-GB" smtClean="0"/>
              <a:t>‹#›</a:t>
            </a:fld>
            <a:endParaRPr lang="en-GB"/>
          </a:p>
        </p:txBody>
      </p:sp>
    </p:spTree>
    <p:extLst>
      <p:ext uri="{BB962C8B-B14F-4D97-AF65-F5344CB8AC3E}">
        <p14:creationId xmlns:p14="http://schemas.microsoft.com/office/powerpoint/2010/main" val="491342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841163"/>
            <a:ext cx="3932237" cy="2944072"/>
          </a:xfrm>
        </p:spPr>
        <p:txBody>
          <a:bodyPr anchor="b"/>
          <a:lstStyle>
            <a:lvl1pPr>
              <a:defRPr sz="4267"/>
            </a:lvl1pPr>
          </a:lstStyle>
          <a:p>
            <a:r>
              <a:rPr lang="en-US"/>
              <a:t>Click to edit Master title style</a:t>
            </a:r>
          </a:p>
        </p:txBody>
      </p:sp>
      <p:sp>
        <p:nvSpPr>
          <p:cNvPr id="3" name="Content Placeholder 2"/>
          <p:cNvSpPr>
            <a:spLocks noGrp="1"/>
          </p:cNvSpPr>
          <p:nvPr>
            <p:ph idx="1"/>
          </p:nvPr>
        </p:nvSpPr>
        <p:spPr>
          <a:xfrm>
            <a:off x="5183188" y="1816682"/>
            <a:ext cx="6172200" cy="89665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3785235"/>
            <a:ext cx="3932237" cy="7012616"/>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1795AD04-9E8B-4B3E-876C-C3C5D49EFDC8}" type="datetimeFigureOut">
              <a:rPr lang="en-GB" smtClean="0"/>
              <a:t>25/08/2021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5E42CE3-BB6E-4CFC-B4D6-1D0B388AF66F}" type="slidenum">
              <a:rPr lang="en-GB" smtClean="0"/>
              <a:t>‹#›</a:t>
            </a:fld>
            <a:endParaRPr lang="en-GB"/>
          </a:p>
        </p:txBody>
      </p:sp>
    </p:spTree>
    <p:extLst>
      <p:ext uri="{BB962C8B-B14F-4D97-AF65-F5344CB8AC3E}">
        <p14:creationId xmlns:p14="http://schemas.microsoft.com/office/powerpoint/2010/main" val="1218770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841163"/>
            <a:ext cx="3932237" cy="2944072"/>
          </a:xfrm>
        </p:spPr>
        <p:txBody>
          <a:bodyPr anchor="b"/>
          <a:lstStyle>
            <a:lvl1pPr>
              <a:defRPr sz="4267"/>
            </a:lvl1pPr>
          </a:lstStyle>
          <a:p>
            <a:r>
              <a:rPr lang="en-US"/>
              <a:t>Click to edit Master title style</a:t>
            </a:r>
          </a:p>
        </p:txBody>
      </p:sp>
      <p:sp>
        <p:nvSpPr>
          <p:cNvPr id="3" name="Picture Placeholder 2"/>
          <p:cNvSpPr>
            <a:spLocks noGrp="1" noChangeAspect="1"/>
          </p:cNvSpPr>
          <p:nvPr>
            <p:ph type="pic" idx="1"/>
          </p:nvPr>
        </p:nvSpPr>
        <p:spPr>
          <a:xfrm>
            <a:off x="5183188" y="1816682"/>
            <a:ext cx="6172200" cy="8966567"/>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4" name="Text Placeholder 3"/>
          <p:cNvSpPr>
            <a:spLocks noGrp="1"/>
          </p:cNvSpPr>
          <p:nvPr>
            <p:ph type="body" sz="half" idx="2"/>
          </p:nvPr>
        </p:nvSpPr>
        <p:spPr>
          <a:xfrm>
            <a:off x="839788" y="3785235"/>
            <a:ext cx="3932237" cy="7012616"/>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1795AD04-9E8B-4B3E-876C-C3C5D49EFDC8}" type="datetimeFigureOut">
              <a:rPr lang="en-GB" smtClean="0"/>
              <a:t>25/08/2021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5E42CE3-BB6E-4CFC-B4D6-1D0B388AF66F}" type="slidenum">
              <a:rPr lang="en-GB" smtClean="0"/>
              <a:t>‹#›</a:t>
            </a:fld>
            <a:endParaRPr lang="en-GB"/>
          </a:p>
        </p:txBody>
      </p:sp>
    </p:spTree>
    <p:extLst>
      <p:ext uri="{BB962C8B-B14F-4D97-AF65-F5344CB8AC3E}">
        <p14:creationId xmlns:p14="http://schemas.microsoft.com/office/powerpoint/2010/main" val="1229608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671765"/>
            <a:ext cx="10515600" cy="243879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3358812"/>
            <a:ext cx="10515600" cy="80056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11694510"/>
            <a:ext cx="2743200" cy="671762"/>
          </a:xfrm>
          <a:prstGeom prst="rect">
            <a:avLst/>
          </a:prstGeom>
        </p:spPr>
        <p:txBody>
          <a:bodyPr vert="horz" lIns="91440" tIns="45720" rIns="91440" bIns="45720" rtlCol="0" anchor="ctr"/>
          <a:lstStyle>
            <a:lvl1pPr algn="l">
              <a:defRPr sz="1600">
                <a:solidFill>
                  <a:schemeClr val="tx1">
                    <a:tint val="75000"/>
                  </a:schemeClr>
                </a:solidFill>
              </a:defRPr>
            </a:lvl1pPr>
          </a:lstStyle>
          <a:p>
            <a:fld id="{1795AD04-9E8B-4B3E-876C-C3C5D49EFDC8}" type="datetimeFigureOut">
              <a:rPr lang="en-GB" smtClean="0"/>
              <a:t>25/08/2021</a:t>
            </a:fld>
            <a:endParaRPr lang="en-GB"/>
          </a:p>
        </p:txBody>
      </p:sp>
      <p:sp>
        <p:nvSpPr>
          <p:cNvPr id="5" name="Footer Placeholder 4"/>
          <p:cNvSpPr>
            <a:spLocks noGrp="1"/>
          </p:cNvSpPr>
          <p:nvPr>
            <p:ph type="ftr" sz="quarter" idx="3"/>
          </p:nvPr>
        </p:nvSpPr>
        <p:spPr>
          <a:xfrm>
            <a:off x="4038600" y="11694510"/>
            <a:ext cx="4114800" cy="671762"/>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11694510"/>
            <a:ext cx="2743200" cy="671762"/>
          </a:xfrm>
          <a:prstGeom prst="rect">
            <a:avLst/>
          </a:prstGeom>
        </p:spPr>
        <p:txBody>
          <a:bodyPr vert="horz" lIns="91440" tIns="45720" rIns="91440" bIns="45720" rtlCol="0" anchor="ctr"/>
          <a:lstStyle>
            <a:lvl1pPr algn="r">
              <a:defRPr sz="1600">
                <a:solidFill>
                  <a:schemeClr val="tx1">
                    <a:tint val="75000"/>
                  </a:schemeClr>
                </a:solidFill>
              </a:defRPr>
            </a:lvl1pPr>
          </a:lstStyle>
          <a:p>
            <a:fld id="{F5E42CE3-BB6E-4CFC-B4D6-1D0B388AF66F}" type="slidenum">
              <a:rPr lang="en-GB" smtClean="0"/>
              <a:t>‹#›</a:t>
            </a:fld>
            <a:endParaRPr lang="en-GB"/>
          </a:p>
        </p:txBody>
      </p:sp>
    </p:spTree>
    <p:extLst>
      <p:ext uri="{BB962C8B-B14F-4D97-AF65-F5344CB8AC3E}">
        <p14:creationId xmlns:p14="http://schemas.microsoft.com/office/powerpoint/2010/main" val="42054236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qi.elft.nhs.uk/about-us/elft-qi-method/"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qi.elft.nhs.uk/resource/driver-diagrams/" TargetMode="External"/><Relationship Id="rId4" Type="http://schemas.openxmlformats.org/officeDocument/2006/relationships/hyperlink" Target="https://qi.elft.nhs.uk/resource/the-model-for-improvemen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4" descr="S.M.A.R.T - How to Set 2020 Goals">
            <a:extLst>
              <a:ext uri="{FF2B5EF4-FFF2-40B4-BE49-F238E27FC236}">
                <a16:creationId xmlns:a16="http://schemas.microsoft.com/office/drawing/2014/main" id="{07A5AD2B-3E59-40B1-84F6-78544CE3A1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1856" r="91434" b="1159"/>
          <a:stretch/>
        </p:blipFill>
        <p:spPr bwMode="auto">
          <a:xfrm>
            <a:off x="-18011" y="-4376057"/>
            <a:ext cx="12798345" cy="1699350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D8265093-3866-4A08-B131-F50F9554C7E2}"/>
              </a:ext>
            </a:extLst>
          </p:cNvPr>
          <p:cNvSpPr txBox="1"/>
          <p:nvPr/>
        </p:nvSpPr>
        <p:spPr>
          <a:xfrm>
            <a:off x="693576" y="576643"/>
            <a:ext cx="11636969" cy="7571303"/>
          </a:xfrm>
          <a:prstGeom prst="rect">
            <a:avLst/>
          </a:prstGeom>
          <a:noFill/>
        </p:spPr>
        <p:txBody>
          <a:bodyPr wrap="square" lIns="91440" tIns="45720" rIns="91440" bIns="45720" rtlCol="0" anchor="t">
            <a:spAutoFit/>
          </a:bodyPr>
          <a:lstStyle/>
          <a:p>
            <a:r>
              <a:rPr lang="en-GB">
                <a:ea typeface="+mn-lt"/>
                <a:cs typeface="+mn-lt"/>
              </a:rPr>
              <a:t>Dr Liz Dawson, Primary Care Medical Director recently reflected that,</a:t>
            </a:r>
            <a:r>
              <a:rPr lang="en-US" dirty="0">
                <a:ea typeface="+mn-lt"/>
                <a:cs typeface="+mn-lt"/>
              </a:rPr>
              <a:t> </a:t>
            </a:r>
            <a:r>
              <a:rPr lang="en-US" dirty="0"/>
              <a:t>“</a:t>
            </a:r>
            <a:r>
              <a:rPr lang="en-GB" i="1" dirty="0">
                <a:ea typeface="+mn-lt"/>
                <a:cs typeface="+mn-lt"/>
              </a:rPr>
              <a:t>We often set off on the road of wanting to make things better, but without a really clear idea of where we want to go. We can lose our way when we reach a fork in the road." </a:t>
            </a:r>
            <a:r>
              <a:rPr lang="en-GB" dirty="0">
                <a:ea typeface="+mn-lt"/>
                <a:cs typeface="+mn-lt"/>
              </a:rPr>
              <a:t>She goes on to suggest that, </a:t>
            </a:r>
            <a:r>
              <a:rPr lang="en-GB" i="1" dirty="0">
                <a:ea typeface="+mn-lt"/>
                <a:cs typeface="+mn-lt"/>
              </a:rPr>
              <a:t>“clear aims help us travel the road to really making things better and help us to know which turns to take.“</a:t>
            </a:r>
          </a:p>
          <a:p>
            <a:endParaRPr lang="en-GB" dirty="0"/>
          </a:p>
          <a:p>
            <a:r>
              <a:rPr lang="en-GB" dirty="0"/>
              <a:t>Aim statements for </a:t>
            </a:r>
            <a:r>
              <a:rPr lang="en-GB" dirty="0">
                <a:hlinkClick r:id="rId3"/>
              </a:rPr>
              <a:t>Quality Improvement</a:t>
            </a:r>
            <a:r>
              <a:rPr lang="en-GB" dirty="0"/>
              <a:t> (QI) projects answer the first question in the </a:t>
            </a:r>
            <a:r>
              <a:rPr lang="en-GB" dirty="0">
                <a:hlinkClick r:id="rId4"/>
              </a:rPr>
              <a:t>Model for Improvement</a:t>
            </a:r>
            <a:r>
              <a:rPr lang="en-GB" dirty="0"/>
              <a:t> (IHI), </a:t>
            </a:r>
            <a:r>
              <a:rPr lang="en-GB" i="1" dirty="0"/>
              <a:t>“What are we trying to accomplish?”</a:t>
            </a:r>
            <a:r>
              <a:rPr lang="en-GB" dirty="0"/>
              <a:t> They turn the team’s shared purpose into a clear  plan. </a:t>
            </a:r>
            <a:r>
              <a:rPr lang="en-GB" dirty="0">
                <a:hlinkClick r:id="rId5"/>
              </a:rPr>
              <a:t>Making an aim</a:t>
            </a:r>
            <a:r>
              <a:rPr lang="en-GB" dirty="0"/>
              <a:t> Specific, Measurable, Achievable, Realistic and Timely (SMART) means that the team is clear on the second question in the Model for Improvement (IHI), </a:t>
            </a:r>
            <a:r>
              <a:rPr lang="en-GB" i="1" dirty="0"/>
              <a:t>“How will we know that change is an improvement?”</a:t>
            </a:r>
            <a:r>
              <a:rPr lang="en-GB" dirty="0"/>
              <a:t>. </a:t>
            </a:r>
          </a:p>
          <a:p>
            <a:endParaRPr lang="en-GB" dirty="0"/>
          </a:p>
          <a:p>
            <a:r>
              <a:rPr lang="en-GB" dirty="0"/>
              <a:t>The Institute of Medicine (1999) outlines six aims for improvement in healthcare that would be a great foundation for a QI project. These are for healthcare to be safe, effective, patient-centred, timeline, efficient and equitable. </a:t>
            </a:r>
            <a:endParaRPr lang="en-GB" dirty="0">
              <a:cs typeface="Calibri"/>
            </a:endParaRPr>
          </a:p>
          <a:p>
            <a:endParaRPr lang="en-GB" dirty="0"/>
          </a:p>
          <a:p>
            <a:r>
              <a:rPr lang="en-GB" dirty="0"/>
              <a:t>The team at Leighton Road Surgery decided they want to </a:t>
            </a:r>
            <a:r>
              <a:rPr lang="en-GB" b="1" dirty="0"/>
              <a:t>provide more personalised care to suit the needs of their large patient population </a:t>
            </a:r>
            <a:r>
              <a:rPr lang="en-GB" dirty="0"/>
              <a:t>by using a new assessment tool called Dialog</a:t>
            </a:r>
            <a:r>
              <a:rPr lang="en-GB" b="1" dirty="0"/>
              <a:t>. </a:t>
            </a:r>
            <a:r>
              <a:rPr lang="en-GB" dirty="0"/>
              <a:t>This seemed like an overwhelming task, and the team were unsure how to go about it. So they developed a SMART aim setting to narrow down their aspirations.</a:t>
            </a:r>
            <a:endParaRPr lang="en-GB" dirty="0">
              <a:cs typeface="Calibri"/>
            </a:endParaRP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r>
              <a:rPr lang="en-GB" b="1" dirty="0"/>
              <a:t>.</a:t>
            </a:r>
            <a:endParaRPr lang="en-GB" b="1" dirty="0">
              <a:cs typeface="Calibri"/>
            </a:endParaRPr>
          </a:p>
          <a:p>
            <a:pPr algn="r"/>
            <a:endParaRPr lang="en-GB" b="1" dirty="0"/>
          </a:p>
          <a:p>
            <a:endParaRPr lang="en-GB" dirty="0"/>
          </a:p>
        </p:txBody>
      </p:sp>
      <p:pic>
        <p:nvPicPr>
          <p:cNvPr id="13" name="Picture 4" descr="S.M.A.R.T - How to Set 2020 Goals">
            <a:extLst>
              <a:ext uri="{FF2B5EF4-FFF2-40B4-BE49-F238E27FC236}">
                <a16:creationId xmlns:a16="http://schemas.microsoft.com/office/drawing/2014/main" id="{A7BEFB8F-88A8-4AAF-A72C-CF2D8EDBBA5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455" t="70582" r="59794" b="6000"/>
          <a:stretch/>
        </p:blipFill>
        <p:spPr bwMode="auto">
          <a:xfrm>
            <a:off x="622246" y="9532721"/>
            <a:ext cx="1333944" cy="81233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M.A.R.T - How to Set 2020 Goals">
            <a:extLst>
              <a:ext uri="{FF2B5EF4-FFF2-40B4-BE49-F238E27FC236}">
                <a16:creationId xmlns:a16="http://schemas.microsoft.com/office/drawing/2014/main" id="{A253418D-22D9-409C-9BBA-B6606BDC09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8060" y="-3106791"/>
            <a:ext cx="5495880" cy="368027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S.M.A.R.T - How to Set 2020 Goals">
            <a:extLst>
              <a:ext uri="{FF2B5EF4-FFF2-40B4-BE49-F238E27FC236}">
                <a16:creationId xmlns:a16="http://schemas.microsoft.com/office/drawing/2014/main" id="{D085D25A-B549-48BB-86A6-902EE8F1AFE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2262" t="27177" r="74296" b="45958"/>
          <a:stretch/>
        </p:blipFill>
        <p:spPr bwMode="auto">
          <a:xfrm>
            <a:off x="829659" y="5041932"/>
            <a:ext cx="745066" cy="9971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S.M.A.R.T - How to Set 2020 Goals">
            <a:extLst>
              <a:ext uri="{FF2B5EF4-FFF2-40B4-BE49-F238E27FC236}">
                <a16:creationId xmlns:a16="http://schemas.microsoft.com/office/drawing/2014/main" id="{F6E0EAEF-BA22-40D2-B098-93F9A931F21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6458" t="9597" r="42509" b="65014"/>
          <a:stretch/>
        </p:blipFill>
        <p:spPr bwMode="auto">
          <a:xfrm>
            <a:off x="541934" y="6205671"/>
            <a:ext cx="1856342" cy="101703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S.M.A.R.T - How to Set 2020 Goals">
            <a:extLst>
              <a:ext uri="{FF2B5EF4-FFF2-40B4-BE49-F238E27FC236}">
                <a16:creationId xmlns:a16="http://schemas.microsoft.com/office/drawing/2014/main" id="{5624A7ED-5C1D-4FE6-B3E1-9B95CE7C051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1995" t="15512" r="9447" b="52911"/>
          <a:stretch/>
        </p:blipFill>
        <p:spPr bwMode="auto">
          <a:xfrm>
            <a:off x="669647" y="7222709"/>
            <a:ext cx="1390012" cy="102923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S.M.A.R.T - How to Set 2020 Goals">
            <a:extLst>
              <a:ext uri="{FF2B5EF4-FFF2-40B4-BE49-F238E27FC236}">
                <a16:creationId xmlns:a16="http://schemas.microsoft.com/office/drawing/2014/main" id="{6004B5AB-2A29-4A7A-A0B7-0ABE1C243C1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3150" t="61116" r="9778" b="8811"/>
          <a:stretch/>
        </p:blipFill>
        <p:spPr bwMode="auto">
          <a:xfrm>
            <a:off x="767378" y="8418542"/>
            <a:ext cx="1162595" cy="86485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S.M.A.R.T - How to Set 2020 Goals">
            <a:extLst>
              <a:ext uri="{FF2B5EF4-FFF2-40B4-BE49-F238E27FC236}">
                <a16:creationId xmlns:a16="http://schemas.microsoft.com/office/drawing/2014/main" id="{EAB02D62-A59E-468C-B2B1-D42CB836DD8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8120" r="91026"/>
          <a:stretch/>
        </p:blipFill>
        <p:spPr bwMode="auto">
          <a:xfrm rot="1480733">
            <a:off x="7319425" y="9056990"/>
            <a:ext cx="780787" cy="318091"/>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S.M.A.R.T - How to Set 2020 Goals">
            <a:extLst>
              <a:ext uri="{FF2B5EF4-FFF2-40B4-BE49-F238E27FC236}">
                <a16:creationId xmlns:a16="http://schemas.microsoft.com/office/drawing/2014/main" id="{ED4CAFEB-B9AF-4DF2-BD09-586AE00F61F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8120" r="91026"/>
          <a:stretch/>
        </p:blipFill>
        <p:spPr bwMode="auto">
          <a:xfrm>
            <a:off x="6410131" y="9128823"/>
            <a:ext cx="588101" cy="19741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C9BAF1F2-AF06-44DD-AE5F-94D37DF7B720}"/>
              </a:ext>
            </a:extLst>
          </p:cNvPr>
          <p:cNvSpPr txBox="1"/>
          <p:nvPr/>
        </p:nvSpPr>
        <p:spPr>
          <a:xfrm>
            <a:off x="2828406" y="-4003034"/>
            <a:ext cx="6535187" cy="523220"/>
          </a:xfrm>
          <a:prstGeom prst="rect">
            <a:avLst/>
          </a:prstGeom>
          <a:noFill/>
        </p:spPr>
        <p:txBody>
          <a:bodyPr wrap="none" rtlCol="0">
            <a:spAutoFit/>
          </a:bodyPr>
          <a:lstStyle/>
          <a:p>
            <a:r>
              <a:rPr lang="en-GB" sz="2800" b="1" dirty="0">
                <a:solidFill>
                  <a:srgbClr val="008A3E"/>
                </a:solidFill>
              </a:rPr>
              <a:t>Developing Aim Statements for QI Projects</a:t>
            </a:r>
          </a:p>
        </p:txBody>
      </p:sp>
      <p:sp>
        <p:nvSpPr>
          <p:cNvPr id="5" name="TextBox 4">
            <a:extLst>
              <a:ext uri="{FF2B5EF4-FFF2-40B4-BE49-F238E27FC236}">
                <a16:creationId xmlns:a16="http://schemas.microsoft.com/office/drawing/2014/main" id="{092749D4-830F-48F4-8AE4-D9C4022EAFB6}"/>
              </a:ext>
            </a:extLst>
          </p:cNvPr>
          <p:cNvSpPr txBox="1"/>
          <p:nvPr/>
        </p:nvSpPr>
        <p:spPr>
          <a:xfrm>
            <a:off x="767378" y="10782632"/>
            <a:ext cx="11563167" cy="2862322"/>
          </a:xfrm>
          <a:prstGeom prst="rect">
            <a:avLst/>
          </a:prstGeom>
          <a:noFill/>
        </p:spPr>
        <p:txBody>
          <a:bodyPr wrap="square" lIns="91440" tIns="45720" rIns="91440" bIns="45720" rtlCol="0" anchor="t">
            <a:spAutoFit/>
          </a:bodyPr>
          <a:lstStyle/>
          <a:p>
            <a:r>
              <a:rPr lang="en-GB" dirty="0"/>
              <a:t>Developing this together has united the staff and service user representatives. It has drawn boundaries around the project so it is manageable and motivating. If they are successful after three months, the team plan to scale up by repeating this process for a different group of service users.</a:t>
            </a:r>
            <a:endParaRPr lang="en-US" dirty="0"/>
          </a:p>
          <a:p>
            <a:endParaRPr lang="en-GB" dirty="0"/>
          </a:p>
          <a:p>
            <a:r>
              <a:rPr lang="en-GB" dirty="0" err="1"/>
              <a:t>Tsungai</a:t>
            </a:r>
            <a:r>
              <a:rPr lang="en-GB" dirty="0"/>
              <a:t> </a:t>
            </a:r>
            <a:r>
              <a:rPr lang="en-GB" dirty="0" err="1"/>
              <a:t>Muchegwa</a:t>
            </a:r>
            <a:r>
              <a:rPr lang="en-GB" dirty="0"/>
              <a:t> (People Participation Group member) reflected, </a:t>
            </a:r>
            <a:r>
              <a:rPr lang="en-GB" i="1" dirty="0"/>
              <a:t>“I am pleased </a:t>
            </a:r>
            <a:r>
              <a:rPr lang="en-GB" i="1"/>
              <a:t>with ‘Dialog’ </a:t>
            </a:r>
            <a:r>
              <a:rPr lang="en-GB" i="1" dirty="0"/>
              <a:t>and the progress made to date. The way Dialog has been developed for our surgery is that it is person-</a:t>
            </a:r>
            <a:r>
              <a:rPr lang="en-GB" i="1" dirty="0" err="1"/>
              <a:t>centrered</a:t>
            </a:r>
            <a:r>
              <a:rPr lang="en-GB" i="1" dirty="0"/>
              <a:t>, inclusive and gives us patients a voice to determine how our health services are shaped for us.”</a:t>
            </a:r>
            <a:endParaRPr lang="en-GB" dirty="0">
              <a:cs typeface="Calibri"/>
            </a:endParaRPr>
          </a:p>
          <a:p>
            <a:endParaRPr lang="en-GB" dirty="0"/>
          </a:p>
          <a:p>
            <a:endParaRPr lang="en-GB" dirty="0"/>
          </a:p>
          <a:p>
            <a:endParaRPr lang="en-GB" dirty="0"/>
          </a:p>
        </p:txBody>
      </p:sp>
      <p:sp>
        <p:nvSpPr>
          <p:cNvPr id="7" name="TextBox 6">
            <a:extLst>
              <a:ext uri="{FF2B5EF4-FFF2-40B4-BE49-F238E27FC236}">
                <a16:creationId xmlns:a16="http://schemas.microsoft.com/office/drawing/2014/main" id="{42A73A83-BDA5-46AD-AED8-A05F62FFC3F8}"/>
              </a:ext>
            </a:extLst>
          </p:cNvPr>
          <p:cNvSpPr txBox="1"/>
          <p:nvPr/>
        </p:nvSpPr>
        <p:spPr>
          <a:xfrm>
            <a:off x="2246634" y="4940041"/>
            <a:ext cx="10295212" cy="5355312"/>
          </a:xfrm>
          <a:prstGeom prst="rect">
            <a:avLst/>
          </a:prstGeom>
          <a:noFill/>
        </p:spPr>
        <p:txBody>
          <a:bodyPr wrap="square" lIns="91440" tIns="45720" rIns="91440" bIns="45720" rtlCol="0" anchor="t">
            <a:spAutoFit/>
          </a:bodyPr>
          <a:lstStyle/>
          <a:p>
            <a:r>
              <a:rPr lang="en-GB" dirty="0"/>
              <a:t>In order to make their goal more </a:t>
            </a:r>
            <a:r>
              <a:rPr lang="en-GB" i="1" dirty="0"/>
              <a:t>specific</a:t>
            </a:r>
            <a:r>
              <a:rPr lang="en-GB" dirty="0"/>
              <a:t> the team decided to </a:t>
            </a:r>
            <a:r>
              <a:rPr lang="en-GB" b="1" dirty="0"/>
              <a:t>“improve</a:t>
            </a:r>
            <a:r>
              <a:rPr lang="en-GB" dirty="0"/>
              <a:t> </a:t>
            </a:r>
            <a:r>
              <a:rPr lang="en-GB" b="1" dirty="0"/>
              <a:t>the care people receive Leighton Road Surgery.”</a:t>
            </a:r>
          </a:p>
          <a:p>
            <a:endParaRPr lang="en-GB" b="1" dirty="0"/>
          </a:p>
          <a:p>
            <a:endParaRPr lang="en-GB" b="1" dirty="0"/>
          </a:p>
          <a:p>
            <a:r>
              <a:rPr lang="en-GB" dirty="0"/>
              <a:t>They wanted to make this </a:t>
            </a:r>
            <a:r>
              <a:rPr lang="en-GB" i="1" dirty="0"/>
              <a:t>measurable</a:t>
            </a:r>
            <a:r>
              <a:rPr lang="en-GB" b="1" dirty="0"/>
              <a:t> </a:t>
            </a:r>
            <a:r>
              <a:rPr lang="en-GB" dirty="0"/>
              <a:t>so it became</a:t>
            </a:r>
            <a:r>
              <a:rPr lang="en-GB" b="1" dirty="0"/>
              <a:t> “improve service users satisfaction with the care they receive at Leighton Road Surgery.”</a:t>
            </a:r>
            <a:endParaRPr lang="en-GB" dirty="0"/>
          </a:p>
          <a:p>
            <a:endParaRPr lang="en-GB" dirty="0"/>
          </a:p>
          <a:p>
            <a:endParaRPr lang="en-GB" dirty="0"/>
          </a:p>
          <a:p>
            <a:r>
              <a:rPr lang="en-GB" dirty="0"/>
              <a:t>To make this </a:t>
            </a:r>
            <a:r>
              <a:rPr lang="en-GB" i="1" dirty="0"/>
              <a:t>achievable</a:t>
            </a:r>
            <a:r>
              <a:rPr lang="en-GB" dirty="0"/>
              <a:t> they decided to start testing their ideas with a small subgroup: </a:t>
            </a:r>
            <a:r>
              <a:rPr lang="en-GB" b="1" dirty="0"/>
              <a:t>‘improve people attending childhood immunisations clinic’s satisfaction with the care they receive at Leighton Road Surgery.’</a:t>
            </a:r>
            <a:endParaRPr lang="en-GB" dirty="0"/>
          </a:p>
          <a:p>
            <a:r>
              <a:rPr lang="en-GB" dirty="0"/>
              <a:t>					</a:t>
            </a:r>
            <a:endParaRPr lang="en-GB" dirty="0">
              <a:cs typeface="Calibri"/>
            </a:endParaRPr>
          </a:p>
          <a:p>
            <a:endParaRPr lang="en-GB" dirty="0"/>
          </a:p>
          <a:p>
            <a:r>
              <a:rPr lang="en-GB" dirty="0"/>
              <a:t>Once they had baseline data, they were able to set a </a:t>
            </a:r>
            <a:r>
              <a:rPr lang="en-GB" i="1" dirty="0"/>
              <a:t>realistic</a:t>
            </a:r>
            <a:r>
              <a:rPr lang="en-GB" dirty="0"/>
              <a:t> target: </a:t>
            </a:r>
            <a:r>
              <a:rPr lang="en-GB" b="1" dirty="0"/>
              <a:t>“improve service users’ satisfaction with the care they receive at Leighton Road Surgery from 75% - 95%. </a:t>
            </a:r>
            <a:endParaRPr lang="en-GB" b="1" dirty="0">
              <a:cs typeface="Calibri"/>
            </a:endParaRPr>
          </a:p>
          <a:p>
            <a:endParaRPr lang="en-GB" b="1" dirty="0"/>
          </a:p>
          <a:p>
            <a:endParaRPr lang="en-GB" b="1" dirty="0"/>
          </a:p>
          <a:p>
            <a:r>
              <a:rPr lang="en-GB" dirty="0"/>
              <a:t>Finally, they held themselves to account by making their aim </a:t>
            </a:r>
            <a:r>
              <a:rPr lang="en-GB" i="1" dirty="0"/>
              <a:t>timely.</a:t>
            </a:r>
            <a:r>
              <a:rPr lang="en-GB" dirty="0"/>
              <a:t> So their final aim was,</a:t>
            </a:r>
            <a:r>
              <a:rPr lang="en-GB" i="1" dirty="0"/>
              <a:t> </a:t>
            </a:r>
            <a:r>
              <a:rPr lang="en-GB" b="1" dirty="0"/>
              <a:t>“improve service users’ satisfaction with the care they receive at Leighton Road Surgery from 75% - 95% in 3months.”</a:t>
            </a:r>
            <a:endParaRPr lang="en-GB" dirty="0"/>
          </a:p>
        </p:txBody>
      </p:sp>
    </p:spTree>
    <p:extLst>
      <p:ext uri="{BB962C8B-B14F-4D97-AF65-F5344CB8AC3E}">
        <p14:creationId xmlns:p14="http://schemas.microsoft.com/office/powerpoint/2010/main" val="27799696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c2555680-74a5-428b-86ea-9902b68ff480">
      <UserInfo>
        <DisplayName>ANGUS, Katie (EAST LONDON NHS FOUNDATION TRUST)</DisplayName>
        <AccountId>366</AccountId>
        <AccountType/>
      </UserInfo>
      <UserInfo>
        <DisplayName>BALLINGALL, Nicola (EAST LONDON NHS FOUNDATION TRUST)</DisplayName>
        <AccountId>126</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B02E456FFFD7D4CA78010254B2EBA2D" ma:contentTypeVersion="18" ma:contentTypeDescription="Create a new document." ma:contentTypeScope="" ma:versionID="02e0189c527e0725e10600cbbb6d5407">
  <xsd:schema xmlns:xsd="http://www.w3.org/2001/XMLSchema" xmlns:xs="http://www.w3.org/2001/XMLSchema" xmlns:p="http://schemas.microsoft.com/office/2006/metadata/properties" xmlns:ns1="http://schemas.microsoft.com/sharepoint/v3" xmlns:ns2="ac41d42a-5402-485a-8705-b829d862fb50" xmlns:ns3="c2555680-74a5-428b-86ea-9902b68ff480" targetNamespace="http://schemas.microsoft.com/office/2006/metadata/properties" ma:root="true" ma:fieldsID="c6febba29180586ad1c6274fa364dcaa" ns1:_="" ns2:_="" ns3:_="">
    <xsd:import namespace="http://schemas.microsoft.com/sharepoint/v3"/>
    <xsd:import namespace="ac41d42a-5402-485a-8705-b829d862fb50"/>
    <xsd:import namespace="c2555680-74a5-428b-86ea-9902b68ff48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2:MediaServiceLocation" minOccurs="0"/>
                <xsd:element ref="ns1:_ip_UnifiedCompliancePolicyProperties" minOccurs="0"/>
                <xsd:element ref="ns1:_ip_UnifiedCompliancePolicyUIAction"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c41d42a-5402-485a-8705-b829d862fb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2555680-74a5-428b-86ea-9902b68ff48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09B00A-5207-4C58-8CA7-B0C8BF999042}">
  <ds:schemaRefs>
    <ds:schemaRef ds:uri="http://schemas.microsoft.com/sharepoint/v3/contenttype/forms"/>
  </ds:schemaRefs>
</ds:datastoreItem>
</file>

<file path=customXml/itemProps2.xml><?xml version="1.0" encoding="utf-8"?>
<ds:datastoreItem xmlns:ds="http://schemas.openxmlformats.org/officeDocument/2006/customXml" ds:itemID="{4009790E-06AA-44D6-B03A-9736C0098333}">
  <ds:schemaRefs>
    <ds:schemaRef ds:uri="ac41d42a-5402-485a-8705-b829d862fb50"/>
    <ds:schemaRef ds:uri="http://purl.org/dc/terms/"/>
    <ds:schemaRef ds:uri="http://purl.org/dc/dcmitype/"/>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purl.org/dc/elements/1.1/"/>
    <ds:schemaRef ds:uri="http://schemas.openxmlformats.org/package/2006/metadata/core-properties"/>
    <ds:schemaRef ds:uri="c2555680-74a5-428b-86ea-9902b68ff480"/>
    <ds:schemaRef ds:uri="http://schemas.microsoft.com/sharepoint/v3"/>
  </ds:schemaRefs>
</ds:datastoreItem>
</file>

<file path=customXml/itemProps3.xml><?xml version="1.0" encoding="utf-8"?>
<ds:datastoreItem xmlns:ds="http://schemas.openxmlformats.org/officeDocument/2006/customXml" ds:itemID="{B3FECACD-F92F-44E3-934A-A919DC9B88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c41d42a-5402-485a-8705-b829d862fb50"/>
    <ds:schemaRef ds:uri="c2555680-74a5-428b-86ea-9902b68ff4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2999</TotalTime>
  <Words>555</Words>
  <Application>Microsoft Office PowerPoint</Application>
  <PresentationFormat>Custom</PresentationFormat>
  <Paragraphs>34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BALLINGALL, Nicola (EAST LONDON NHS FOUNDATION TRUST)</dc:creator>
  <cp:lastModifiedBy>BALLINGALL, Nicola (EAST LONDON NHS FOUNDATION TRUST)</cp:lastModifiedBy>
  <cp:revision>21</cp:revision>
  <dcterms:created xsi:type="dcterms:W3CDTF">2021-04-20T11:03:24Z</dcterms:created>
  <dcterms:modified xsi:type="dcterms:W3CDTF">2021-08-25T14:21:33Z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0x010100EB02E456FFFD7D4CA78010254B2EBA2D</vt:lpwstr>
  </property>
</Properties>
</file>