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5"/>
  </p:notesMasterIdLst>
  <p:handoutMasterIdLst>
    <p:handoutMasterId r:id="rId36"/>
  </p:handoutMasterIdLst>
  <p:sldIdLst>
    <p:sldId id="326" r:id="rId5"/>
    <p:sldId id="335" r:id="rId6"/>
    <p:sldId id="354" r:id="rId7"/>
    <p:sldId id="390" r:id="rId8"/>
    <p:sldId id="355" r:id="rId9"/>
    <p:sldId id="377" r:id="rId10"/>
    <p:sldId id="357" r:id="rId11"/>
    <p:sldId id="358" r:id="rId12"/>
    <p:sldId id="385" r:id="rId13"/>
    <p:sldId id="360" r:id="rId14"/>
    <p:sldId id="373" r:id="rId15"/>
    <p:sldId id="384" r:id="rId16"/>
    <p:sldId id="381" r:id="rId17"/>
    <p:sldId id="369" r:id="rId18"/>
    <p:sldId id="371" r:id="rId19"/>
    <p:sldId id="372" r:id="rId20"/>
    <p:sldId id="361" r:id="rId21"/>
    <p:sldId id="364" r:id="rId22"/>
    <p:sldId id="370" r:id="rId23"/>
    <p:sldId id="365" r:id="rId24"/>
    <p:sldId id="374" r:id="rId25"/>
    <p:sldId id="366" r:id="rId26"/>
    <p:sldId id="386" r:id="rId27"/>
    <p:sldId id="375" r:id="rId28"/>
    <p:sldId id="367" r:id="rId29"/>
    <p:sldId id="376" r:id="rId30"/>
    <p:sldId id="378" r:id="rId31"/>
    <p:sldId id="379" r:id="rId32"/>
    <p:sldId id="362" r:id="rId33"/>
    <p:sldId id="368" r:id="rId34"/>
  </p:sldIdLst>
  <p:sldSz cx="9144000" cy="6858000" type="screen4x3"/>
  <p:notesSz cx="9926638" cy="6797675"/>
  <p:defaultTextStyle>
    <a:defPPr>
      <a:defRPr lang="en-US"/>
    </a:defPPr>
    <a:lvl1pPr algn="l" rtl="0" eaLnBrk="0" fontAlgn="base" hangingPunct="0">
      <a:spcBef>
        <a:spcPct val="0"/>
      </a:spcBef>
      <a:spcAft>
        <a:spcPct val="0"/>
      </a:spcAft>
      <a:defRPr sz="24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 charset="0"/>
        <a:ea typeface="+mn-ea"/>
        <a:cs typeface="+mn-cs"/>
      </a:defRPr>
    </a:lvl5pPr>
    <a:lvl6pPr marL="2286000" algn="l" defTabSz="914400" rtl="0" eaLnBrk="1" latinLnBrk="0" hangingPunct="1">
      <a:defRPr sz="2400" kern="1200">
        <a:solidFill>
          <a:schemeClr val="tx1"/>
        </a:solidFill>
        <a:latin typeface="Times New Roman" pitchFamily="1" charset="0"/>
        <a:ea typeface="+mn-ea"/>
        <a:cs typeface="+mn-cs"/>
      </a:defRPr>
    </a:lvl6pPr>
    <a:lvl7pPr marL="2743200" algn="l" defTabSz="914400" rtl="0" eaLnBrk="1" latinLnBrk="0" hangingPunct="1">
      <a:defRPr sz="2400" kern="1200">
        <a:solidFill>
          <a:schemeClr val="tx1"/>
        </a:solidFill>
        <a:latin typeface="Times New Roman" pitchFamily="1" charset="0"/>
        <a:ea typeface="+mn-ea"/>
        <a:cs typeface="+mn-cs"/>
      </a:defRPr>
    </a:lvl7pPr>
    <a:lvl8pPr marL="3200400" algn="l" defTabSz="914400" rtl="0" eaLnBrk="1" latinLnBrk="0" hangingPunct="1">
      <a:defRPr sz="2400" kern="1200">
        <a:solidFill>
          <a:schemeClr val="tx1"/>
        </a:solidFill>
        <a:latin typeface="Times New Roman" pitchFamily="1" charset="0"/>
        <a:ea typeface="+mn-ea"/>
        <a:cs typeface="+mn-cs"/>
      </a:defRPr>
    </a:lvl8pPr>
    <a:lvl9pPr marL="3657600" algn="l" defTabSz="914400" rtl="0" eaLnBrk="1" latinLnBrk="0" hangingPunct="1">
      <a:defRPr sz="2400" kern="1200">
        <a:solidFill>
          <a:schemeClr val="tx1"/>
        </a:solidFill>
        <a:latin typeface="Times New Roman"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5">
          <p15:clr>
            <a:srgbClr val="A4A3A4"/>
          </p15:clr>
        </p15:guide>
        <p15:guide id="2" pos="3132">
          <p15:clr>
            <a:srgbClr val="A4A3A4"/>
          </p15:clr>
        </p15:guide>
        <p15:guide id="3" orient="horz" pos="2141">
          <p15:clr>
            <a:srgbClr val="A4A3A4"/>
          </p15:clr>
        </p15:guide>
        <p15:guide id="4"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3837" autoAdjust="0"/>
  </p:normalViewPr>
  <p:slideViewPr>
    <p:cSldViewPr>
      <p:cViewPr varScale="1">
        <p:scale>
          <a:sx n="62" d="100"/>
          <a:sy n="62" d="100"/>
        </p:scale>
        <p:origin x="138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110" d="100"/>
          <a:sy n="110" d="100"/>
        </p:scale>
        <p:origin x="-612" y="-90"/>
      </p:cViewPr>
      <p:guideLst>
        <p:guide orient="horz" pos="2145"/>
        <p:guide pos="3132"/>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807436570428698"/>
          <c:y val="0.18560185185185185"/>
          <c:w val="0.82414785651793521"/>
          <c:h val="0.45611512102653834"/>
        </c:manualLayout>
      </c:layout>
      <c:barChart>
        <c:barDir val="col"/>
        <c:grouping val="clustered"/>
        <c:varyColors val="0"/>
        <c:ser>
          <c:idx val="0"/>
          <c:order val="0"/>
          <c:tx>
            <c:strRef>
              <c:f>CMC!$A$70</c:f>
              <c:strCache>
                <c:ptCount val="1"/>
                <c:pt idx="0">
                  <c:v>April 2021 </c:v>
                </c:pt>
              </c:strCache>
            </c:strRef>
          </c:tx>
          <c:spPr>
            <a:solidFill>
              <a:schemeClr val="accent1"/>
            </a:solidFill>
            <a:ln>
              <a:noFill/>
            </a:ln>
            <a:effectLst/>
          </c:spPr>
          <c:invertIfNegative val="0"/>
          <c:cat>
            <c:strRef>
              <c:f>CMC!$B$69:$K$69</c:f>
              <c:strCache>
                <c:ptCount val="10"/>
                <c:pt idx="0">
                  <c:v>Residential Care Home</c:v>
                </c:pt>
                <c:pt idx="1">
                  <c:v>Aged 80+</c:v>
                </c:pt>
                <c:pt idx="2">
                  <c:v>Aged 75-79</c:v>
                </c:pt>
                <c:pt idx="3">
                  <c:v>Aged 70-74</c:v>
                </c:pt>
                <c:pt idx="4">
                  <c:v>High risk</c:v>
                </c:pt>
                <c:pt idx="5">
                  <c:v>Aged 65-69</c:v>
                </c:pt>
                <c:pt idx="6">
                  <c:v>Aged 16-64 (underlying health conditions)</c:v>
                </c:pt>
                <c:pt idx="7">
                  <c:v>Aged 60-64</c:v>
                </c:pt>
                <c:pt idx="8">
                  <c:v>Aged 55-59</c:v>
                </c:pt>
                <c:pt idx="9">
                  <c:v>Aged 50-54</c:v>
                </c:pt>
              </c:strCache>
            </c:strRef>
          </c:cat>
          <c:val>
            <c:numRef>
              <c:f>CMC!$B$70:$K$70</c:f>
            </c:numRef>
          </c:val>
          <c:extLst>
            <c:ext xmlns:c16="http://schemas.microsoft.com/office/drawing/2014/chart" uri="{C3380CC4-5D6E-409C-BE32-E72D297353CC}">
              <c16:uniqueId val="{00000000-64A7-4677-B0C8-7D5ECE1187CC}"/>
            </c:ext>
          </c:extLst>
        </c:ser>
        <c:dLbls>
          <c:showLegendKey val="0"/>
          <c:showVal val="0"/>
          <c:showCatName val="0"/>
          <c:showSerName val="0"/>
          <c:showPercent val="0"/>
          <c:showBubbleSize val="0"/>
        </c:dLbls>
        <c:gapWidth val="219"/>
        <c:overlap val="-27"/>
        <c:axId val="457385752"/>
        <c:axId val="457388704"/>
      </c:barChart>
      <c:catAx>
        <c:axId val="457385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388704"/>
        <c:crosses val="autoZero"/>
        <c:auto val="1"/>
        <c:lblAlgn val="ctr"/>
        <c:lblOffset val="100"/>
        <c:noMultiLvlLbl val="0"/>
      </c:catAx>
      <c:valAx>
        <c:axId val="45738870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385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6" rIns="91430" bIns="45716"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8195" name="Rectangle 3"/>
          <p:cNvSpPr>
            <a:spLocks noGrp="1" noChangeArrowheads="1"/>
          </p:cNvSpPr>
          <p:nvPr>
            <p:ph type="dt" sz="quarter" idx="1"/>
          </p:nvPr>
        </p:nvSpPr>
        <p:spPr bwMode="auto">
          <a:xfrm>
            <a:off x="5625095"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6" rIns="91430" bIns="45716"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8196" name="Rectangle 4"/>
          <p:cNvSpPr>
            <a:spLocks noGrp="1" noChangeArrowheads="1"/>
          </p:cNvSpPr>
          <p:nvPr>
            <p:ph type="ftr" sz="quarter" idx="2"/>
          </p:nvPr>
        </p:nvSpPr>
        <p:spPr bwMode="auto">
          <a:xfrm>
            <a:off x="1" y="6457791"/>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6" rIns="91430" bIns="45716"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8197" name="Rectangle 5"/>
          <p:cNvSpPr>
            <a:spLocks noGrp="1" noChangeArrowheads="1"/>
          </p:cNvSpPr>
          <p:nvPr>
            <p:ph type="sldNum" sz="quarter" idx="3"/>
          </p:nvPr>
        </p:nvSpPr>
        <p:spPr bwMode="auto">
          <a:xfrm>
            <a:off x="5625095" y="6457791"/>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6" rIns="91430" bIns="45716" numCol="1" anchor="b" anchorCtr="0" compatLnSpc="1">
            <a:prstTxWarp prst="textNoShape">
              <a:avLst/>
            </a:prstTxWarp>
          </a:bodyPr>
          <a:lstStyle>
            <a:lvl1pPr algn="r">
              <a:defRPr sz="1200">
                <a:latin typeface="Times New Roman" pitchFamily="18" charset="0"/>
              </a:defRPr>
            </a:lvl1pPr>
          </a:lstStyle>
          <a:p>
            <a:pPr>
              <a:defRPr/>
            </a:pPr>
            <a:fld id="{3BC51D13-FEF6-466B-9CC6-E7EE2DFFD292}" type="slidenum">
              <a:rPr lang="en-US"/>
              <a:pPr>
                <a:defRPr/>
              </a:pPr>
              <a:t>‹#›</a:t>
            </a:fld>
            <a:endParaRPr lang="en-US" dirty="0"/>
          </a:p>
        </p:txBody>
      </p:sp>
    </p:spTree>
    <p:extLst>
      <p:ext uri="{BB962C8B-B14F-4D97-AF65-F5344CB8AC3E}">
        <p14:creationId xmlns:p14="http://schemas.microsoft.com/office/powerpoint/2010/main" val="15141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30" tIns="45716" rIns="91430" bIns="45716" rtlCol="0"/>
          <a:lstStyle>
            <a:lvl1pPr algn="l">
              <a:defRPr sz="1200"/>
            </a:lvl1pPr>
          </a:lstStyle>
          <a:p>
            <a:endParaRPr lang="en-GB" dirty="0"/>
          </a:p>
        </p:txBody>
      </p:sp>
      <p:sp>
        <p:nvSpPr>
          <p:cNvPr id="3" name="Date Placeholder 2"/>
          <p:cNvSpPr>
            <a:spLocks noGrp="1"/>
          </p:cNvSpPr>
          <p:nvPr>
            <p:ph type="dt" idx="1"/>
          </p:nvPr>
        </p:nvSpPr>
        <p:spPr>
          <a:xfrm>
            <a:off x="5622798" y="0"/>
            <a:ext cx="4301543" cy="339884"/>
          </a:xfrm>
          <a:prstGeom prst="rect">
            <a:avLst/>
          </a:prstGeom>
        </p:spPr>
        <p:txBody>
          <a:bodyPr vert="horz" lIns="91430" tIns="45716" rIns="91430" bIns="45716" rtlCol="0"/>
          <a:lstStyle>
            <a:lvl1pPr algn="r">
              <a:defRPr sz="1200"/>
            </a:lvl1pPr>
          </a:lstStyle>
          <a:p>
            <a:fld id="{DC6A0C65-D13F-4520-8374-4468924DD8B6}" type="datetimeFigureOut">
              <a:rPr lang="en-GB" smtClean="0"/>
              <a:t>13/09/2021</a:t>
            </a:fld>
            <a:endParaRPr lang="en-GB" dirty="0"/>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30" tIns="45716" rIns="91430" bIns="45716" rtlCol="0" anchor="ctr"/>
          <a:lstStyle/>
          <a:p>
            <a:endParaRPr lang="en-GB" dirty="0"/>
          </a:p>
        </p:txBody>
      </p:sp>
      <p:sp>
        <p:nvSpPr>
          <p:cNvPr id="5" name="Notes Placeholder 4"/>
          <p:cNvSpPr>
            <a:spLocks noGrp="1"/>
          </p:cNvSpPr>
          <p:nvPr>
            <p:ph type="body" sz="quarter" idx="3"/>
          </p:nvPr>
        </p:nvSpPr>
        <p:spPr>
          <a:xfrm>
            <a:off x="992664" y="3228897"/>
            <a:ext cx="7941310" cy="3058954"/>
          </a:xfrm>
          <a:prstGeom prst="rect">
            <a:avLst/>
          </a:prstGeom>
        </p:spPr>
        <p:txBody>
          <a:bodyPr vert="horz" lIns="91430" tIns="45716" rIns="91430"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2"/>
            <a:ext cx="4301543" cy="339884"/>
          </a:xfrm>
          <a:prstGeom prst="rect">
            <a:avLst/>
          </a:prstGeom>
        </p:spPr>
        <p:txBody>
          <a:bodyPr vert="horz" lIns="91430" tIns="45716" rIns="91430"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5622798" y="6456612"/>
            <a:ext cx="4301543" cy="339884"/>
          </a:xfrm>
          <a:prstGeom prst="rect">
            <a:avLst/>
          </a:prstGeom>
        </p:spPr>
        <p:txBody>
          <a:bodyPr vert="horz" lIns="91430" tIns="45716" rIns="91430" bIns="45716" rtlCol="0" anchor="b"/>
          <a:lstStyle>
            <a:lvl1pPr algn="r">
              <a:defRPr sz="1200"/>
            </a:lvl1pPr>
          </a:lstStyle>
          <a:p>
            <a:fld id="{1233F1E4-6CA6-471F-910A-37F53D6593CC}" type="slidenum">
              <a:rPr lang="en-GB" smtClean="0"/>
              <a:t>‹#›</a:t>
            </a:fld>
            <a:endParaRPr lang="en-GB" dirty="0"/>
          </a:p>
        </p:txBody>
      </p:sp>
    </p:spTree>
    <p:extLst>
      <p:ext uri="{BB962C8B-B14F-4D97-AF65-F5344CB8AC3E}">
        <p14:creationId xmlns:p14="http://schemas.microsoft.com/office/powerpoint/2010/main" val="47242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33F1E4-6CA6-471F-910A-37F53D6593CC}" type="slidenum">
              <a:rPr lang="en-GB" smtClean="0"/>
              <a:t>1</a:t>
            </a:fld>
            <a:endParaRPr lang="en-GB" dirty="0"/>
          </a:p>
        </p:txBody>
      </p:sp>
    </p:spTree>
    <p:extLst>
      <p:ext uri="{BB962C8B-B14F-4D97-AF65-F5344CB8AC3E}">
        <p14:creationId xmlns:p14="http://schemas.microsoft.com/office/powerpoint/2010/main" val="1219165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69720D2-DE93-4128-A50C-4728B491AE82}" type="slidenum">
              <a:rPr lang="en-US"/>
              <a:pPr>
                <a:defRPr/>
              </a:pPr>
              <a:t>‹#›</a:t>
            </a:fld>
            <a:endParaRPr lang="en-US" dirty="0"/>
          </a:p>
        </p:txBody>
      </p:sp>
    </p:spTree>
    <p:extLst>
      <p:ext uri="{BB962C8B-B14F-4D97-AF65-F5344CB8AC3E}">
        <p14:creationId xmlns:p14="http://schemas.microsoft.com/office/powerpoint/2010/main" val="134507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9126A3A-0826-4806-9E3C-7950C876640A}" type="slidenum">
              <a:rPr lang="en-US"/>
              <a:pPr>
                <a:defRPr/>
              </a:pPr>
              <a:t>‹#›</a:t>
            </a:fld>
            <a:endParaRPr lang="en-US" dirty="0"/>
          </a:p>
        </p:txBody>
      </p:sp>
    </p:spTree>
    <p:extLst>
      <p:ext uri="{BB962C8B-B14F-4D97-AF65-F5344CB8AC3E}">
        <p14:creationId xmlns:p14="http://schemas.microsoft.com/office/powerpoint/2010/main" val="3087902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F62107-D512-4EDD-B3CE-0E417AE4AEDF}" type="slidenum">
              <a:rPr lang="en-US"/>
              <a:pPr>
                <a:defRPr/>
              </a:pPr>
              <a:t>‹#›</a:t>
            </a:fld>
            <a:endParaRPr lang="en-US" dirty="0"/>
          </a:p>
        </p:txBody>
      </p:sp>
    </p:spTree>
    <p:extLst>
      <p:ext uri="{BB962C8B-B14F-4D97-AF65-F5344CB8AC3E}">
        <p14:creationId xmlns:p14="http://schemas.microsoft.com/office/powerpoint/2010/main" val="254880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EFCE25A-B9DD-406E-993C-6F9DEF8C5C64}" type="slidenum">
              <a:rPr lang="en-US"/>
              <a:pPr>
                <a:defRPr/>
              </a:pPr>
              <a:t>‹#›</a:t>
            </a:fld>
            <a:endParaRPr lang="en-US" dirty="0"/>
          </a:p>
        </p:txBody>
      </p:sp>
    </p:spTree>
    <p:extLst>
      <p:ext uri="{BB962C8B-B14F-4D97-AF65-F5344CB8AC3E}">
        <p14:creationId xmlns:p14="http://schemas.microsoft.com/office/powerpoint/2010/main" val="23063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B8726E8-F06A-43CD-8C21-036FE2B84663}" type="slidenum">
              <a:rPr lang="en-US"/>
              <a:pPr>
                <a:defRPr/>
              </a:pPr>
              <a:t>‹#›</a:t>
            </a:fld>
            <a:endParaRPr lang="en-US" dirty="0"/>
          </a:p>
        </p:txBody>
      </p:sp>
    </p:spTree>
    <p:extLst>
      <p:ext uri="{BB962C8B-B14F-4D97-AF65-F5344CB8AC3E}">
        <p14:creationId xmlns:p14="http://schemas.microsoft.com/office/powerpoint/2010/main" val="173569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A32ACDC-D6E2-4E22-ADF2-4D82E87A8BD6}" type="slidenum">
              <a:rPr lang="en-US"/>
              <a:pPr>
                <a:defRPr/>
              </a:pPr>
              <a:t>‹#›</a:t>
            </a:fld>
            <a:endParaRPr lang="en-US" dirty="0"/>
          </a:p>
        </p:txBody>
      </p:sp>
    </p:spTree>
    <p:extLst>
      <p:ext uri="{BB962C8B-B14F-4D97-AF65-F5344CB8AC3E}">
        <p14:creationId xmlns:p14="http://schemas.microsoft.com/office/powerpoint/2010/main" val="196459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024E393-BEA3-4FA6-847C-A591760BC89E}" type="slidenum">
              <a:rPr lang="en-US"/>
              <a:pPr>
                <a:defRPr/>
              </a:pPr>
              <a:t>‹#›</a:t>
            </a:fld>
            <a:endParaRPr lang="en-US" dirty="0"/>
          </a:p>
        </p:txBody>
      </p:sp>
    </p:spTree>
    <p:extLst>
      <p:ext uri="{BB962C8B-B14F-4D97-AF65-F5344CB8AC3E}">
        <p14:creationId xmlns:p14="http://schemas.microsoft.com/office/powerpoint/2010/main" val="957436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A805169-9639-4E19-987A-6BDF44252AB0}" type="slidenum">
              <a:rPr lang="en-US"/>
              <a:pPr>
                <a:defRPr/>
              </a:pPr>
              <a:t>‹#›</a:t>
            </a:fld>
            <a:endParaRPr lang="en-US" dirty="0"/>
          </a:p>
        </p:txBody>
      </p:sp>
    </p:spTree>
    <p:extLst>
      <p:ext uri="{BB962C8B-B14F-4D97-AF65-F5344CB8AC3E}">
        <p14:creationId xmlns:p14="http://schemas.microsoft.com/office/powerpoint/2010/main" val="24576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40E1B99-032F-439B-98D7-CD554A0FC2BF}" type="slidenum">
              <a:rPr lang="en-US"/>
              <a:pPr>
                <a:defRPr/>
              </a:pPr>
              <a:t>‹#›</a:t>
            </a:fld>
            <a:endParaRPr lang="en-US" dirty="0"/>
          </a:p>
        </p:txBody>
      </p:sp>
    </p:spTree>
    <p:extLst>
      <p:ext uri="{BB962C8B-B14F-4D97-AF65-F5344CB8AC3E}">
        <p14:creationId xmlns:p14="http://schemas.microsoft.com/office/powerpoint/2010/main" val="249073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61D1305-79C6-44C2-83DD-43D2C1DBEC8D}" type="slidenum">
              <a:rPr lang="en-US"/>
              <a:pPr>
                <a:defRPr/>
              </a:pPr>
              <a:t>‹#›</a:t>
            </a:fld>
            <a:endParaRPr lang="en-US" dirty="0"/>
          </a:p>
        </p:txBody>
      </p:sp>
    </p:spTree>
    <p:extLst>
      <p:ext uri="{BB962C8B-B14F-4D97-AF65-F5344CB8AC3E}">
        <p14:creationId xmlns:p14="http://schemas.microsoft.com/office/powerpoint/2010/main" val="2042476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7981758-D159-4292-B481-21358BCE6EE6}" type="slidenum">
              <a:rPr lang="en-US"/>
              <a:pPr>
                <a:defRPr/>
              </a:pPr>
              <a:t>‹#›</a:t>
            </a:fld>
            <a:endParaRPr lang="en-US" dirty="0"/>
          </a:p>
        </p:txBody>
      </p:sp>
    </p:spTree>
    <p:extLst>
      <p:ext uri="{BB962C8B-B14F-4D97-AF65-F5344CB8AC3E}">
        <p14:creationId xmlns:p14="http://schemas.microsoft.com/office/powerpoint/2010/main" val="1652334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991BB6FC-6BE2-4471-BF41-11BBCB4B6C2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539552" y="2492896"/>
            <a:ext cx="5897768" cy="769441"/>
          </a:xfrm>
          <a:prstGeom prst="rect">
            <a:avLst/>
          </a:prstGeom>
          <a:noFill/>
        </p:spPr>
        <p:txBody>
          <a:bodyPr wrap="none" rtlCol="0">
            <a:spAutoFit/>
          </a:bodyPr>
          <a:lstStyle/>
          <a:p>
            <a:r>
              <a:rPr lang="en-GB" b="1" dirty="0">
                <a:latin typeface="Arial" panose="020B0604020202020204" pitchFamily="34" charset="0"/>
                <a:cs typeface="Arial" panose="020B0604020202020204" pitchFamily="34" charset="0"/>
              </a:rPr>
              <a:t>Integrated Practice Report – </a:t>
            </a:r>
            <a:r>
              <a:rPr lang="en-GB" b="1" dirty="0">
                <a:highlight>
                  <a:srgbClr val="FFFF00"/>
                </a:highlight>
                <a:latin typeface="Arial" panose="020B0604020202020204" pitchFamily="34" charset="0"/>
                <a:cs typeface="Arial" panose="020B0604020202020204" pitchFamily="34" charset="0"/>
              </a:rPr>
              <a:t>x practice </a:t>
            </a:r>
          </a:p>
          <a:p>
            <a:r>
              <a:rPr lang="en-GB" sz="2000" b="1" dirty="0">
                <a:latin typeface="Arial" panose="020B0604020202020204" pitchFamily="34" charset="0"/>
                <a:cs typeface="Arial" panose="020B0604020202020204" pitchFamily="34" charset="0"/>
              </a:rPr>
              <a:t>A look back on </a:t>
            </a:r>
            <a:r>
              <a:rPr lang="en-GB" sz="2000" b="1" dirty="0">
                <a:highlight>
                  <a:srgbClr val="FFFF00"/>
                </a:highlight>
                <a:latin typeface="Arial" panose="020B0604020202020204" pitchFamily="34" charset="0"/>
                <a:cs typeface="Arial" panose="020B0604020202020204" pitchFamily="34" charset="0"/>
              </a:rPr>
              <a:t>x</a:t>
            </a:r>
            <a:r>
              <a:rPr lang="en-GB" sz="2000" b="1" dirty="0">
                <a:latin typeface="Arial" panose="020B0604020202020204" pitchFamily="34" charset="0"/>
                <a:cs typeface="Arial" panose="020B0604020202020204" pitchFamily="34" charset="0"/>
              </a:rPr>
              <a:t> 2021</a:t>
            </a:r>
          </a:p>
        </p:txBody>
      </p:sp>
    </p:spTree>
    <p:extLst>
      <p:ext uri="{BB962C8B-B14F-4D97-AF65-F5344CB8AC3E}">
        <p14:creationId xmlns:p14="http://schemas.microsoft.com/office/powerpoint/2010/main" val="1169047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Screening </a:t>
            </a:r>
            <a:endParaRPr lang="en-GB" sz="1400" b="1" dirty="0">
              <a:latin typeface="Arial" panose="020B0604020202020204" pitchFamily="34" charset="0"/>
              <a:cs typeface="Arial" panose="020B0604020202020204" pitchFamily="34" charset="0"/>
            </a:endParaRPr>
          </a:p>
          <a:p>
            <a:endParaRPr lang="en-GB" sz="1400" b="1" dirty="0">
              <a:highlight>
                <a:srgbClr val="FFFF00"/>
              </a:highlight>
              <a:latin typeface="Arial" panose="020B0604020202020204" pitchFamily="34" charset="0"/>
              <a:cs typeface="Arial" panose="020B0604020202020204" pitchFamily="34" charset="0"/>
            </a:endParaRPr>
          </a:p>
        </p:txBody>
      </p:sp>
      <p:graphicFrame>
        <p:nvGraphicFramePr>
          <p:cNvPr id="7" name="Table 7">
            <a:extLst>
              <a:ext uri="{FF2B5EF4-FFF2-40B4-BE49-F238E27FC236}">
                <a16:creationId xmlns:a16="http://schemas.microsoft.com/office/drawing/2014/main" id="{1875EFF1-38E5-4EA7-A824-BD33B554157B}"/>
              </a:ext>
            </a:extLst>
          </p:cNvPr>
          <p:cNvGraphicFramePr>
            <a:graphicFrameLocks noGrp="1"/>
          </p:cNvGraphicFramePr>
          <p:nvPr>
            <p:extLst>
              <p:ext uri="{D42A27DB-BD31-4B8C-83A1-F6EECF244321}">
                <p14:modId xmlns:p14="http://schemas.microsoft.com/office/powerpoint/2010/main" val="50927323"/>
              </p:ext>
            </p:extLst>
          </p:nvPr>
        </p:nvGraphicFramePr>
        <p:xfrm>
          <a:off x="338455" y="1556792"/>
          <a:ext cx="8342427" cy="4318599"/>
        </p:xfrm>
        <a:graphic>
          <a:graphicData uri="http://schemas.openxmlformats.org/drawingml/2006/table">
            <a:tbl>
              <a:tblPr firstRow="1" bandRow="1">
                <a:tableStyleId>{5C22544A-7EE6-4342-B048-85BDC9FD1C3A}</a:tableStyleId>
              </a:tblPr>
              <a:tblGrid>
                <a:gridCol w="720688">
                  <a:extLst>
                    <a:ext uri="{9D8B030D-6E8A-4147-A177-3AD203B41FA5}">
                      <a16:colId xmlns:a16="http://schemas.microsoft.com/office/drawing/2014/main" val="2400450243"/>
                    </a:ext>
                  </a:extLst>
                </a:gridCol>
                <a:gridCol w="600979">
                  <a:extLst>
                    <a:ext uri="{9D8B030D-6E8A-4147-A177-3AD203B41FA5}">
                      <a16:colId xmlns:a16="http://schemas.microsoft.com/office/drawing/2014/main" val="2228786345"/>
                    </a:ext>
                  </a:extLst>
                </a:gridCol>
                <a:gridCol w="621857">
                  <a:extLst>
                    <a:ext uri="{9D8B030D-6E8A-4147-A177-3AD203B41FA5}">
                      <a16:colId xmlns:a16="http://schemas.microsoft.com/office/drawing/2014/main" val="2918388692"/>
                    </a:ext>
                  </a:extLst>
                </a:gridCol>
                <a:gridCol w="513326">
                  <a:extLst>
                    <a:ext uri="{9D8B030D-6E8A-4147-A177-3AD203B41FA5}">
                      <a16:colId xmlns:a16="http://schemas.microsoft.com/office/drawing/2014/main" val="986624314"/>
                    </a:ext>
                  </a:extLst>
                </a:gridCol>
                <a:gridCol w="467428">
                  <a:extLst>
                    <a:ext uri="{9D8B030D-6E8A-4147-A177-3AD203B41FA5}">
                      <a16:colId xmlns:a16="http://schemas.microsoft.com/office/drawing/2014/main" val="4121296543"/>
                    </a:ext>
                  </a:extLst>
                </a:gridCol>
                <a:gridCol w="703169">
                  <a:extLst>
                    <a:ext uri="{9D8B030D-6E8A-4147-A177-3AD203B41FA5}">
                      <a16:colId xmlns:a16="http://schemas.microsoft.com/office/drawing/2014/main" val="727934805"/>
                    </a:ext>
                  </a:extLst>
                </a:gridCol>
                <a:gridCol w="538855">
                  <a:extLst>
                    <a:ext uri="{9D8B030D-6E8A-4147-A177-3AD203B41FA5}">
                      <a16:colId xmlns:a16="http://schemas.microsoft.com/office/drawing/2014/main" val="2304541684"/>
                    </a:ext>
                  </a:extLst>
                </a:gridCol>
                <a:gridCol w="606212">
                  <a:extLst>
                    <a:ext uri="{9D8B030D-6E8A-4147-A177-3AD203B41FA5}">
                      <a16:colId xmlns:a16="http://schemas.microsoft.com/office/drawing/2014/main" val="891838783"/>
                    </a:ext>
                  </a:extLst>
                </a:gridCol>
                <a:gridCol w="606212">
                  <a:extLst>
                    <a:ext uri="{9D8B030D-6E8A-4147-A177-3AD203B41FA5}">
                      <a16:colId xmlns:a16="http://schemas.microsoft.com/office/drawing/2014/main" val="2213984949"/>
                    </a:ext>
                  </a:extLst>
                </a:gridCol>
                <a:gridCol w="2963701">
                  <a:extLst>
                    <a:ext uri="{9D8B030D-6E8A-4147-A177-3AD203B41FA5}">
                      <a16:colId xmlns:a16="http://schemas.microsoft.com/office/drawing/2014/main" val="2726531593"/>
                    </a:ext>
                  </a:extLst>
                </a:gridCol>
              </a:tblGrid>
              <a:tr h="613047">
                <a:tc>
                  <a:txBody>
                    <a:bodyPr/>
                    <a:lstStyle/>
                    <a:p>
                      <a:pPr algn="ctr"/>
                      <a:r>
                        <a:rPr lang="en-GB" sz="800" dirty="0">
                          <a:latin typeface="Arial" panose="020B0604020202020204" pitchFamily="34" charset="0"/>
                          <a:cs typeface="Arial" panose="020B0604020202020204" pitchFamily="34" charset="0"/>
                        </a:rPr>
                        <a:t>Screening </a:t>
                      </a:r>
                      <a:r>
                        <a:rPr lang="en-GB" sz="800" dirty="0">
                          <a:solidFill>
                            <a:schemeClr val="accent3">
                              <a:lumMod val="75000"/>
                            </a:schemeClr>
                          </a:solidFill>
                          <a:latin typeface="Arial" panose="020B0604020202020204" pitchFamily="34" charset="0"/>
                          <a:cs typeface="Arial" panose="020B0604020202020204" pitchFamily="34" charset="0"/>
                        </a:rPr>
                        <a:t>area</a:t>
                      </a:r>
                    </a:p>
                  </a:txBody>
                  <a:tcPr anchor="ctr"/>
                </a:tc>
                <a:tc>
                  <a:txBody>
                    <a:bodyPr/>
                    <a:lstStyle/>
                    <a:p>
                      <a:pPr algn="ctr"/>
                      <a:r>
                        <a:rPr lang="en-GB" sz="800" dirty="0">
                          <a:latin typeface="Arial" panose="020B0604020202020204" pitchFamily="34" charset="0"/>
                          <a:cs typeface="Arial" panose="020B0604020202020204" pitchFamily="34" charset="0"/>
                        </a:rPr>
                        <a:t>National Target </a:t>
                      </a:r>
                    </a:p>
                  </a:txBody>
                  <a:tcPr anchor="ctr"/>
                </a:tc>
                <a:tc>
                  <a:txBody>
                    <a:bodyPr/>
                    <a:lstStyle/>
                    <a:p>
                      <a:pPr algn="ctr"/>
                      <a:r>
                        <a:rPr lang="en-GB" sz="800" dirty="0">
                          <a:latin typeface="Arial" panose="020B0604020202020204" pitchFamily="34" charset="0"/>
                          <a:cs typeface="Arial" panose="020B0604020202020204" pitchFamily="34" charset="0"/>
                        </a:rPr>
                        <a:t>19/20 year end</a:t>
                      </a:r>
                    </a:p>
                  </a:txBody>
                  <a:tcPr anchor="ctr"/>
                </a:tc>
                <a:tc>
                  <a:txBody>
                    <a:bodyPr/>
                    <a:lstStyle/>
                    <a:p>
                      <a:pPr algn="ctr"/>
                      <a:r>
                        <a:rPr lang="en-GB" sz="800" dirty="0">
                          <a:latin typeface="Arial" panose="020B0604020202020204" pitchFamily="34" charset="0"/>
                          <a:cs typeface="Arial" panose="020B0604020202020204" pitchFamily="34" charset="0"/>
                        </a:rPr>
                        <a:t>Q1 20/21</a:t>
                      </a:r>
                    </a:p>
                  </a:txBody>
                  <a:tcPr anchor="ctr"/>
                </a:tc>
                <a:tc>
                  <a:txBody>
                    <a:bodyPr/>
                    <a:lstStyle/>
                    <a:p>
                      <a:pPr algn="ctr"/>
                      <a:r>
                        <a:rPr lang="en-GB" sz="800" dirty="0">
                          <a:latin typeface="Arial" panose="020B0604020202020204" pitchFamily="34" charset="0"/>
                          <a:cs typeface="Arial" panose="020B0604020202020204" pitchFamily="34" charset="0"/>
                        </a:rPr>
                        <a:t>Q2 20/21</a:t>
                      </a:r>
                    </a:p>
                  </a:txBody>
                  <a:tcPr anchor="ctr"/>
                </a:tc>
                <a:tc>
                  <a:txBody>
                    <a:bodyPr/>
                    <a:lstStyle/>
                    <a:p>
                      <a:pPr algn="ctr"/>
                      <a:r>
                        <a:rPr lang="en-GB" sz="800" dirty="0">
                          <a:latin typeface="Arial" panose="020B0604020202020204" pitchFamily="34" charset="0"/>
                          <a:cs typeface="Arial" panose="020B0604020202020204" pitchFamily="34" charset="0"/>
                        </a:rPr>
                        <a:t>Q3 20/21</a:t>
                      </a:r>
                    </a:p>
                  </a:txBody>
                  <a:tcPr anchor="ctr"/>
                </a:tc>
                <a:tc>
                  <a:txBody>
                    <a:bodyPr/>
                    <a:lstStyle/>
                    <a:p>
                      <a:pPr algn="ctr"/>
                      <a:r>
                        <a:rPr lang="en-GB" sz="800" dirty="0">
                          <a:latin typeface="Arial" panose="020B0604020202020204" pitchFamily="34" charset="0"/>
                          <a:cs typeface="Arial" panose="020B0604020202020204" pitchFamily="34" charset="0"/>
                        </a:rPr>
                        <a:t>Q4 20/21</a:t>
                      </a:r>
                    </a:p>
                  </a:txBody>
                  <a:tcPr anchor="ctr"/>
                </a:tc>
                <a:tc>
                  <a:txBody>
                    <a:bodyPr/>
                    <a:lstStyle/>
                    <a:p>
                      <a:pPr algn="ctr"/>
                      <a:r>
                        <a:rPr lang="en-GB" sz="800" dirty="0">
                          <a:latin typeface="Arial" panose="020B0604020202020204" pitchFamily="34" charset="0"/>
                          <a:cs typeface="Arial" panose="020B0604020202020204" pitchFamily="34" charset="0"/>
                        </a:rPr>
                        <a:t>Q1</a:t>
                      </a:r>
                    </a:p>
                    <a:p>
                      <a:pPr algn="ctr"/>
                      <a:r>
                        <a:rPr lang="en-GB" sz="800" dirty="0">
                          <a:latin typeface="Arial" panose="020B0604020202020204" pitchFamily="34" charset="0"/>
                          <a:cs typeface="Arial" panose="020B0604020202020204" pitchFamily="34" charset="0"/>
                        </a:rPr>
                        <a:t>21/22</a:t>
                      </a:r>
                    </a:p>
                  </a:txBody>
                  <a:tcPr anchor="ctr"/>
                </a:tc>
                <a:tc>
                  <a:txBody>
                    <a:bodyPr/>
                    <a:lstStyle/>
                    <a:p>
                      <a:pPr algn="ctr"/>
                      <a:r>
                        <a:rPr lang="en-GB" sz="800" dirty="0">
                          <a:latin typeface="Arial" panose="020B0604020202020204" pitchFamily="34" charset="0"/>
                          <a:cs typeface="Arial" panose="020B0604020202020204" pitchFamily="34" charset="0"/>
                        </a:rPr>
                        <a:t>Q2</a:t>
                      </a:r>
                    </a:p>
                    <a:p>
                      <a:pPr algn="ctr"/>
                      <a:r>
                        <a:rPr lang="en-GB" sz="800" dirty="0">
                          <a:latin typeface="Arial" panose="020B0604020202020204" pitchFamily="34" charset="0"/>
                          <a:cs typeface="Arial" panose="020B0604020202020204" pitchFamily="34" charset="0"/>
                        </a:rPr>
                        <a:t>21/22 (July)</a:t>
                      </a:r>
                    </a:p>
                  </a:txBody>
                  <a:tcPr anchor="ctr"/>
                </a:tc>
                <a:tc>
                  <a:txBody>
                    <a:bodyPr/>
                    <a:lstStyle/>
                    <a:p>
                      <a:pPr algn="ctr"/>
                      <a:r>
                        <a:rPr lang="en-GB" sz="800" dirty="0">
                          <a:latin typeface="Arial" panose="020B0604020202020204" pitchFamily="34" charset="0"/>
                          <a:cs typeface="Arial" panose="020B0604020202020204" pitchFamily="34" charset="0"/>
                        </a:rPr>
                        <a:t>Narrative </a:t>
                      </a:r>
                    </a:p>
                  </a:txBody>
                  <a:tcPr anchor="ctr"/>
                </a:tc>
                <a:extLst>
                  <a:ext uri="{0D108BD9-81ED-4DB2-BD59-A6C34878D82A}">
                    <a16:rowId xmlns:a16="http://schemas.microsoft.com/office/drawing/2014/main" val="2067381069"/>
                  </a:ext>
                </a:extLst>
              </a:tr>
              <a:tr h="792088">
                <a:tc>
                  <a:txBody>
                    <a:bodyPr/>
                    <a:lstStyle/>
                    <a:p>
                      <a:pPr algn="ctr" fontAlgn="ctr"/>
                      <a:r>
                        <a:rPr lang="en-GB" sz="1000" b="0" i="0" u="none" strike="noStrike" dirty="0">
                          <a:effectLst/>
                          <a:latin typeface="Arial" panose="020B0604020202020204" pitchFamily="34" charset="0"/>
                        </a:rPr>
                        <a:t>Cervical</a:t>
                      </a:r>
                      <a:r>
                        <a:rPr lang="en-GB" sz="1000" b="0" i="0" u="none" strike="noStrike" baseline="0" dirty="0">
                          <a:effectLst/>
                          <a:latin typeface="Arial" panose="020B0604020202020204" pitchFamily="34" charset="0"/>
                        </a:rPr>
                        <a:t> screening </a:t>
                      </a:r>
                    </a:p>
                    <a:p>
                      <a:pPr algn="ctr" fontAlgn="ctr"/>
                      <a:r>
                        <a:rPr lang="en-GB" sz="1000" b="0" i="0" u="none" strike="noStrike" baseline="0" dirty="0">
                          <a:effectLst/>
                          <a:latin typeface="Arial" panose="020B0604020202020204" pitchFamily="34" charset="0"/>
                        </a:rPr>
                        <a:t>(25-49)</a:t>
                      </a:r>
                      <a:endParaRPr lang="en-GB" sz="1000" b="0" i="0" u="none" strike="noStrike" dirty="0">
                        <a:effectLst/>
                        <a:latin typeface="Arial" panose="020B0604020202020204" pitchFamily="34" charset="0"/>
                      </a:endParaRP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chemeClr val="accent5">
                        <a:lumMod val="60000"/>
                        <a:lumOff val="40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dirty="0">
                        <a:solidFill>
                          <a:schemeClr val="tx1"/>
                        </a:solidFill>
                        <a:latin typeface="Arial" panose="020B0604020202020204" pitchFamily="34" charset="0"/>
                        <a:cs typeface="Arial" panose="020B0604020202020204" pitchFamily="34" charset="0"/>
                      </a:endParaRPr>
                    </a:p>
                  </a:txBody>
                  <a:tcPr anchor="ctr">
                    <a:solidFill>
                      <a:schemeClr val="accent5">
                        <a:lumMod val="60000"/>
                        <a:lumOff val="40000"/>
                      </a:schemeClr>
                    </a:solidFill>
                  </a:tcPr>
                </a:tc>
                <a:extLst>
                  <a:ext uri="{0D108BD9-81ED-4DB2-BD59-A6C34878D82A}">
                    <a16:rowId xmlns:a16="http://schemas.microsoft.com/office/drawing/2014/main" val="700241062"/>
                  </a:ext>
                </a:extLst>
              </a:tr>
              <a:tr h="395789">
                <a:tc>
                  <a:txBody>
                    <a:bodyPr/>
                    <a:lstStyle/>
                    <a:p>
                      <a:pPr algn="ctr" fontAlgn="ctr"/>
                      <a:r>
                        <a:rPr lang="en-GB" sz="1000" b="0" i="0" u="none" strike="noStrike" dirty="0">
                          <a:effectLst/>
                          <a:latin typeface="Arial" panose="020B0604020202020204" pitchFamily="34" charset="0"/>
                        </a:rPr>
                        <a:t>Cervical Screening </a:t>
                      </a:r>
                    </a:p>
                    <a:p>
                      <a:pPr algn="ctr" fontAlgn="ctr"/>
                      <a:r>
                        <a:rPr lang="en-GB" sz="1000" b="0" i="0" u="none" strike="noStrike" dirty="0">
                          <a:effectLst/>
                          <a:latin typeface="Arial" panose="020B0604020202020204" pitchFamily="34" charset="0"/>
                        </a:rPr>
                        <a:t>(50-64)</a:t>
                      </a: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chemeClr val="accent5">
                        <a:lumMod val="20000"/>
                        <a:lumOff val="80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anchor="ctr">
                    <a:solidFill>
                      <a:schemeClr val="accent5">
                        <a:lumMod val="20000"/>
                        <a:lumOff val="80000"/>
                      </a:schemeClr>
                    </a:solidFill>
                  </a:tcPr>
                </a:tc>
                <a:extLst>
                  <a:ext uri="{0D108BD9-81ED-4DB2-BD59-A6C34878D82A}">
                    <a16:rowId xmlns:a16="http://schemas.microsoft.com/office/drawing/2014/main" val="1529676028"/>
                  </a:ext>
                </a:extLst>
              </a:tr>
              <a:tr h="407579">
                <a:tc>
                  <a:txBody>
                    <a:bodyPr/>
                    <a:lstStyle/>
                    <a:p>
                      <a:pPr algn="ctr" fontAlgn="ctr"/>
                      <a:r>
                        <a:rPr lang="en-GB" sz="1000" b="0" i="0" u="none" strike="noStrike" dirty="0">
                          <a:effectLst/>
                          <a:latin typeface="Arial" panose="020B0604020202020204" pitchFamily="34" charset="0"/>
                        </a:rPr>
                        <a:t>Breast Screening</a:t>
                      </a:r>
                    </a:p>
                    <a:p>
                      <a:pPr algn="ctr" fontAlgn="ctr"/>
                      <a:endParaRPr lang="en-GB" sz="1000" b="0" i="0" u="none" strike="noStrike" dirty="0">
                        <a:effectLst/>
                        <a:latin typeface="Arial" panose="020B0604020202020204" pitchFamily="34" charset="0"/>
                      </a:endParaRP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chemeClr val="accent5">
                        <a:lumMod val="60000"/>
                        <a:lumOff val="40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anchor="ctr">
                    <a:solidFill>
                      <a:schemeClr val="accent5">
                        <a:lumMod val="60000"/>
                        <a:lumOff val="40000"/>
                      </a:schemeClr>
                    </a:solidFill>
                  </a:tcPr>
                </a:tc>
                <a:extLst>
                  <a:ext uri="{0D108BD9-81ED-4DB2-BD59-A6C34878D82A}">
                    <a16:rowId xmlns:a16="http://schemas.microsoft.com/office/drawing/2014/main" val="2715161519"/>
                  </a:ext>
                </a:extLst>
              </a:tr>
              <a:tr h="557036">
                <a:tc>
                  <a:txBody>
                    <a:bodyPr/>
                    <a:lstStyle/>
                    <a:p>
                      <a:pPr algn="ctr" fontAlgn="ctr"/>
                      <a:r>
                        <a:rPr lang="en-GB" sz="1000" b="0" i="0" u="none" strike="noStrike" dirty="0">
                          <a:effectLst/>
                          <a:latin typeface="Arial" panose="020B0604020202020204" pitchFamily="34" charset="0"/>
                        </a:rPr>
                        <a:t>Chlamydia Screening</a:t>
                      </a:r>
                    </a:p>
                    <a:p>
                      <a:pPr algn="ctr" fontAlgn="ctr"/>
                      <a:endParaRPr lang="en-GB" sz="1000" b="0" i="0" u="none" strike="noStrike" dirty="0">
                        <a:effectLst/>
                        <a:latin typeface="Arial" panose="020B0604020202020204" pitchFamily="34" charset="0"/>
                      </a:endParaRP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anchor="ctr">
                    <a:solidFill>
                      <a:schemeClr val="accent5">
                        <a:lumMod val="20000"/>
                        <a:lumOff val="80000"/>
                      </a:schemeClr>
                    </a:solidFill>
                  </a:tcPr>
                </a:tc>
                <a:extLst>
                  <a:ext uri="{0D108BD9-81ED-4DB2-BD59-A6C34878D82A}">
                    <a16:rowId xmlns:a16="http://schemas.microsoft.com/office/drawing/2014/main" val="4206941114"/>
                  </a:ext>
                </a:extLst>
              </a:tr>
              <a:tr h="557036">
                <a:tc>
                  <a:txBody>
                    <a:bodyPr/>
                    <a:lstStyle/>
                    <a:p>
                      <a:pPr algn="ctr" fontAlgn="ctr"/>
                      <a:r>
                        <a:rPr lang="en-GB" sz="1000" b="0" i="0" u="none" strike="noStrike" dirty="0">
                          <a:effectLst/>
                          <a:latin typeface="Arial" panose="020B0604020202020204" pitchFamily="34" charset="0"/>
                        </a:rPr>
                        <a:t>Bowel Screening </a:t>
                      </a:r>
                    </a:p>
                    <a:p>
                      <a:pPr algn="ctr" fontAlgn="ctr"/>
                      <a:endParaRPr lang="en-GB" sz="1000" b="0" i="0" u="none" strike="noStrike" dirty="0">
                        <a:effectLst/>
                        <a:latin typeface="Arial" panose="020B0604020202020204" pitchFamily="34" charset="0"/>
                      </a:endParaRP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chemeClr val="accent5">
                        <a:lumMod val="60000"/>
                        <a:lumOff val="40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anchor="ctr">
                    <a:solidFill>
                      <a:schemeClr val="accent5">
                        <a:lumMod val="60000"/>
                        <a:lumOff val="40000"/>
                      </a:schemeClr>
                    </a:solidFill>
                  </a:tcPr>
                </a:tc>
                <a:extLst>
                  <a:ext uri="{0D108BD9-81ED-4DB2-BD59-A6C34878D82A}">
                    <a16:rowId xmlns:a16="http://schemas.microsoft.com/office/drawing/2014/main" val="4008538765"/>
                  </a:ext>
                </a:extLst>
              </a:tr>
              <a:tr h="88499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000" b="0" i="0" u="none" strike="noStrike" dirty="0">
                          <a:effectLst/>
                          <a:latin typeface="Arial" panose="020B0604020202020204" pitchFamily="34" charset="0"/>
                        </a:rPr>
                        <a:t>Childhood </a:t>
                      </a:r>
                      <a:r>
                        <a:rPr lang="en-GB" sz="1000" b="0" i="0" u="none" strike="noStrike" dirty="0" err="1">
                          <a:effectLst/>
                          <a:latin typeface="Arial" panose="020B0604020202020204" pitchFamily="34" charset="0"/>
                        </a:rPr>
                        <a:t>imms</a:t>
                      </a:r>
                      <a:r>
                        <a:rPr lang="en-GB" sz="1000" b="0" i="0" u="none" strike="noStrike" baseline="0" dirty="0">
                          <a:effectLst/>
                          <a:latin typeface="Arial" panose="020B0604020202020204" pitchFamily="34" charset="0"/>
                        </a:rPr>
                        <a:t> and preschool boosters</a:t>
                      </a:r>
                      <a:endParaRPr lang="en-GB" sz="1000" b="0" i="0" u="none" strike="noStrike" dirty="0">
                        <a:effectLst/>
                        <a:latin typeface="Arial" panose="020B0604020202020204" pitchFamily="34" charset="0"/>
                      </a:endParaRPr>
                    </a:p>
                  </a:txBody>
                  <a:tcPr marL="0" marR="0" marT="0" marB="0"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tc>
                <a:tc>
                  <a:txBody>
                    <a:bodyPr/>
                    <a:lstStyle/>
                    <a:p>
                      <a:pPr algn="ctr"/>
                      <a:endParaRPr lang="en-GB" sz="1000" dirty="0">
                        <a:latin typeface="Arial" panose="020B0604020202020204" pitchFamily="34" charset="0"/>
                        <a:cs typeface="Arial" panose="020B0604020202020204" pitchFamily="34" charset="0"/>
                      </a:endParaRPr>
                    </a:p>
                  </a:txBody>
                  <a:tcPr anchor="ctr">
                    <a:solidFill>
                      <a:schemeClr val="accent5">
                        <a:lumMod val="20000"/>
                        <a:lumOff val="80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algn="ctr"/>
                      <a:endParaRPr lang="en-GB" sz="1000" dirty="0">
                        <a:latin typeface="Arial" panose="020B0604020202020204" pitchFamily="34" charset="0"/>
                        <a:cs typeface="Arial" panose="020B0604020202020204" pitchFamily="34" charset="0"/>
                      </a:endParaRPr>
                    </a:p>
                  </a:txBody>
                  <a:tcPr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i="0" dirty="0">
                        <a:solidFill>
                          <a:schemeClr val="tx1"/>
                        </a:solidFill>
                        <a:latin typeface="Arial" panose="020B0604020202020204" pitchFamily="34" charset="0"/>
                        <a:cs typeface="Arial" panose="020B0604020202020204" pitchFamily="34" charset="0"/>
                      </a:endParaRPr>
                    </a:p>
                  </a:txBody>
                  <a:tcPr anchor="ctr">
                    <a:solidFill>
                      <a:schemeClr val="accent5">
                        <a:lumMod val="20000"/>
                        <a:lumOff val="80000"/>
                      </a:schemeClr>
                    </a:solidFill>
                  </a:tcPr>
                </a:tc>
                <a:extLst>
                  <a:ext uri="{0D108BD9-81ED-4DB2-BD59-A6C34878D82A}">
                    <a16:rowId xmlns:a16="http://schemas.microsoft.com/office/drawing/2014/main" val="2178166225"/>
                  </a:ext>
                </a:extLst>
              </a:tr>
            </a:tbl>
          </a:graphicData>
        </a:graphic>
      </p:graphicFrame>
    </p:spTree>
    <p:extLst>
      <p:ext uri="{BB962C8B-B14F-4D97-AF65-F5344CB8AC3E}">
        <p14:creationId xmlns:p14="http://schemas.microsoft.com/office/powerpoint/2010/main" val="54943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104644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Performance and trends – Screening</a:t>
            </a:r>
          </a:p>
          <a:p>
            <a:pPr marL="0" marR="0" lvl="0" indent="0" algn="l" defTabSz="914400" rtl="0" eaLnBrk="0" fontAlgn="base" latinLnBrk="0" hangingPunct="0">
              <a:lnSpc>
                <a:spcPct val="100000"/>
              </a:lnSpc>
              <a:spcBef>
                <a:spcPct val="0"/>
              </a:spcBef>
              <a:spcAft>
                <a:spcPct val="0"/>
              </a:spcAft>
              <a:buClrTx/>
              <a:buSzTx/>
              <a:buFontTx/>
              <a:buNone/>
              <a:tabLst/>
              <a:defRPr/>
            </a:pPr>
            <a:r>
              <a:rPr lang="en-GB" b="1" dirty="0">
                <a:solidFill>
                  <a:srgbClr val="000000"/>
                </a:solidFill>
                <a:latin typeface="Arial" panose="020B0604020202020204" pitchFamily="34" charset="0"/>
                <a:cs typeface="Arial" panose="020B0604020202020204" pitchFamily="34" charset="0"/>
              </a:rPr>
              <a:t>LD &amp; SMI</a:t>
            </a:r>
            <a:endPar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4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853937054"/>
              </p:ext>
            </p:extLst>
          </p:nvPr>
        </p:nvGraphicFramePr>
        <p:xfrm>
          <a:off x="467544" y="1916832"/>
          <a:ext cx="8136905" cy="562026"/>
        </p:xfrm>
        <a:graphic>
          <a:graphicData uri="http://schemas.openxmlformats.org/drawingml/2006/table">
            <a:tbl>
              <a:tblPr/>
              <a:tblGrid>
                <a:gridCol w="1158136">
                  <a:extLst>
                    <a:ext uri="{9D8B030D-6E8A-4147-A177-3AD203B41FA5}">
                      <a16:colId xmlns:a16="http://schemas.microsoft.com/office/drawing/2014/main" val="4105693208"/>
                    </a:ext>
                  </a:extLst>
                </a:gridCol>
                <a:gridCol w="1290136">
                  <a:extLst>
                    <a:ext uri="{9D8B030D-6E8A-4147-A177-3AD203B41FA5}">
                      <a16:colId xmlns:a16="http://schemas.microsoft.com/office/drawing/2014/main" val="913528451"/>
                    </a:ext>
                  </a:extLst>
                </a:gridCol>
                <a:gridCol w="1656184">
                  <a:extLst>
                    <a:ext uri="{9D8B030D-6E8A-4147-A177-3AD203B41FA5}">
                      <a16:colId xmlns:a16="http://schemas.microsoft.com/office/drawing/2014/main" val="2780235542"/>
                    </a:ext>
                  </a:extLst>
                </a:gridCol>
                <a:gridCol w="4032449">
                  <a:extLst>
                    <a:ext uri="{9D8B030D-6E8A-4147-A177-3AD203B41FA5}">
                      <a16:colId xmlns:a16="http://schemas.microsoft.com/office/drawing/2014/main" val="1860066767"/>
                    </a:ext>
                  </a:extLst>
                </a:gridCol>
              </a:tblGrid>
              <a:tr h="281091">
                <a:tc>
                  <a:txBody>
                    <a:bodyPr/>
                    <a:lstStyle/>
                    <a:p>
                      <a:pPr algn="ctr" fontAlgn="ctr"/>
                      <a:r>
                        <a:rPr lang="en-GB" sz="1200" b="0" i="0" u="none" strike="noStrike" dirty="0">
                          <a:solidFill>
                            <a:srgbClr val="000000"/>
                          </a:solidFill>
                          <a:effectLst/>
                          <a:latin typeface="Arial" panose="020B0604020202020204" pitchFamily="34" charset="0"/>
                          <a:cs typeface="Arial" panose="020B0604020202020204" pitchFamily="34" charset="0"/>
                        </a:rPr>
                        <a:t>SMI patients registered</a:t>
                      </a: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SMI patients had Health Check</a:t>
                      </a: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%SMI had Health Check</a:t>
                      </a: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Narration</a:t>
                      </a: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41733466"/>
                  </a:ext>
                </a:extLst>
              </a:tr>
              <a:tr h="64443">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693" marR="6693" marT="66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475858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074581718"/>
              </p:ext>
            </p:extLst>
          </p:nvPr>
        </p:nvGraphicFramePr>
        <p:xfrm>
          <a:off x="467544" y="3329147"/>
          <a:ext cx="8064896" cy="584579"/>
        </p:xfrm>
        <a:graphic>
          <a:graphicData uri="http://schemas.openxmlformats.org/drawingml/2006/table">
            <a:tbl>
              <a:tblPr/>
              <a:tblGrid>
                <a:gridCol w="1224136">
                  <a:extLst>
                    <a:ext uri="{9D8B030D-6E8A-4147-A177-3AD203B41FA5}">
                      <a16:colId xmlns:a16="http://schemas.microsoft.com/office/drawing/2014/main" val="1800806218"/>
                    </a:ext>
                  </a:extLst>
                </a:gridCol>
                <a:gridCol w="1224136">
                  <a:extLst>
                    <a:ext uri="{9D8B030D-6E8A-4147-A177-3AD203B41FA5}">
                      <a16:colId xmlns:a16="http://schemas.microsoft.com/office/drawing/2014/main" val="940259391"/>
                    </a:ext>
                  </a:extLst>
                </a:gridCol>
                <a:gridCol w="1584176">
                  <a:extLst>
                    <a:ext uri="{9D8B030D-6E8A-4147-A177-3AD203B41FA5}">
                      <a16:colId xmlns:a16="http://schemas.microsoft.com/office/drawing/2014/main" val="289294460"/>
                    </a:ext>
                  </a:extLst>
                </a:gridCol>
                <a:gridCol w="4032448">
                  <a:extLst>
                    <a:ext uri="{9D8B030D-6E8A-4147-A177-3AD203B41FA5}">
                      <a16:colId xmlns:a16="http://schemas.microsoft.com/office/drawing/2014/main" val="3876059730"/>
                    </a:ext>
                  </a:extLst>
                </a:gridCol>
              </a:tblGrid>
              <a:tr h="392357">
                <a:tc>
                  <a:txBody>
                    <a:bodyPr/>
                    <a:lstStyle/>
                    <a:p>
                      <a:pPr algn="ctr" fontAlgn="ctr"/>
                      <a:r>
                        <a:rPr lang="en-GB" sz="1200" b="0" i="0" u="none" strike="noStrike" dirty="0">
                          <a:solidFill>
                            <a:srgbClr val="000000"/>
                          </a:solidFill>
                          <a:effectLst/>
                          <a:latin typeface="Arial" panose="020B0604020202020204" pitchFamily="34" charset="0"/>
                          <a:cs typeface="Arial" panose="020B0604020202020204" pitchFamily="34" charset="0"/>
                        </a:rPr>
                        <a:t>LD Patients Registered</a:t>
                      </a: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LD patients had Health Check</a:t>
                      </a: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 LD Patients had Health Check</a:t>
                      </a: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n-GB" sz="1200" b="0" i="0" u="none" strike="noStrike">
                          <a:solidFill>
                            <a:srgbClr val="000000"/>
                          </a:solidFill>
                          <a:effectLst/>
                          <a:latin typeface="Arial" panose="020B0604020202020204" pitchFamily="34" charset="0"/>
                          <a:cs typeface="Arial" panose="020B0604020202020204" pitchFamily="34" charset="0"/>
                        </a:rPr>
                        <a:t>Narration</a:t>
                      </a: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35105366"/>
                  </a:ext>
                </a:extLst>
              </a:tr>
              <a:tr h="62151">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9342" marR="9342" marT="93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8467476"/>
                  </a:ext>
                </a:extLst>
              </a:tr>
            </a:tbl>
          </a:graphicData>
        </a:graphic>
      </p:graphicFrame>
    </p:spTree>
    <p:extLst>
      <p:ext uri="{BB962C8B-B14F-4D97-AF65-F5344CB8AC3E}">
        <p14:creationId xmlns:p14="http://schemas.microsoft.com/office/powerpoint/2010/main" val="1551686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89255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Performance and trends – Screening</a:t>
            </a:r>
          </a:p>
          <a:p>
            <a:pPr marL="0" marR="0" lvl="0" indent="0" algn="l" defTabSz="914400" rtl="0" eaLnBrk="0" fontAlgn="base" latinLnBrk="0" hangingPunct="0">
              <a:lnSpc>
                <a:spcPct val="100000"/>
              </a:lnSpc>
              <a:spcBef>
                <a:spcPct val="0"/>
              </a:spcBef>
              <a:spcAft>
                <a:spcPct val="0"/>
              </a:spcAft>
              <a:buClrTx/>
              <a:buSzTx/>
              <a:buFontTx/>
              <a:buNone/>
              <a:tabLst/>
              <a:defRPr/>
            </a:pPr>
            <a:r>
              <a:rPr lang="en-GB" sz="1400" b="1" dirty="0">
                <a:solidFill>
                  <a:srgbClr val="000000"/>
                </a:solidFill>
                <a:latin typeface="Arial" panose="020B0604020202020204" pitchFamily="34" charset="0"/>
                <a:cs typeface="Arial" panose="020B0604020202020204" pitchFamily="34" charset="0"/>
              </a:rPr>
              <a:t>Cervical smears</a:t>
            </a:r>
            <a:r>
              <a:rPr kumimoji="0" lang="en-GB" sz="1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4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07964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Primary Care Network – Usage of ARRS</a:t>
            </a:r>
          </a:p>
          <a:p>
            <a:endParaRPr lang="en-GB" sz="1400" b="1" dirty="0">
              <a:latin typeface="Arial" panose="020B0604020202020204" pitchFamily="34" charset="0"/>
              <a:cs typeface="Arial" panose="020B0604020202020204" pitchFamily="34" charset="0"/>
            </a:endParaRPr>
          </a:p>
        </p:txBody>
      </p:sp>
      <p:graphicFrame>
        <p:nvGraphicFramePr>
          <p:cNvPr id="6" name="Table 7">
            <a:extLst>
              <a:ext uri="{FF2B5EF4-FFF2-40B4-BE49-F238E27FC236}">
                <a16:creationId xmlns:a16="http://schemas.microsoft.com/office/drawing/2014/main" id="{CB504173-7DF1-4673-9E0C-2AAFC466D9DB}"/>
              </a:ext>
            </a:extLst>
          </p:cNvPr>
          <p:cNvGraphicFramePr>
            <a:graphicFrameLocks noGrp="1"/>
          </p:cNvGraphicFramePr>
          <p:nvPr>
            <p:extLst>
              <p:ext uri="{D42A27DB-BD31-4B8C-83A1-F6EECF244321}">
                <p14:modId xmlns:p14="http://schemas.microsoft.com/office/powerpoint/2010/main" val="3529013966"/>
              </p:ext>
            </p:extLst>
          </p:nvPr>
        </p:nvGraphicFramePr>
        <p:xfrm>
          <a:off x="338455" y="1457400"/>
          <a:ext cx="8402740" cy="1844040"/>
        </p:xfrm>
        <a:graphic>
          <a:graphicData uri="http://schemas.openxmlformats.org/drawingml/2006/table">
            <a:tbl>
              <a:tblPr firstRow="1" bandRow="1">
                <a:tableStyleId>{5C22544A-7EE6-4342-B048-85BDC9FD1C3A}</a:tableStyleId>
              </a:tblPr>
              <a:tblGrid>
                <a:gridCol w="2100685">
                  <a:extLst>
                    <a:ext uri="{9D8B030D-6E8A-4147-A177-3AD203B41FA5}">
                      <a16:colId xmlns:a16="http://schemas.microsoft.com/office/drawing/2014/main" val="1848333464"/>
                    </a:ext>
                  </a:extLst>
                </a:gridCol>
                <a:gridCol w="2460725">
                  <a:extLst>
                    <a:ext uri="{9D8B030D-6E8A-4147-A177-3AD203B41FA5}">
                      <a16:colId xmlns:a16="http://schemas.microsoft.com/office/drawing/2014/main" val="3474598809"/>
                    </a:ext>
                  </a:extLst>
                </a:gridCol>
                <a:gridCol w="2185144">
                  <a:extLst>
                    <a:ext uri="{9D8B030D-6E8A-4147-A177-3AD203B41FA5}">
                      <a16:colId xmlns:a16="http://schemas.microsoft.com/office/drawing/2014/main" val="184743477"/>
                    </a:ext>
                  </a:extLst>
                </a:gridCol>
                <a:gridCol w="1656186">
                  <a:extLst>
                    <a:ext uri="{9D8B030D-6E8A-4147-A177-3AD203B41FA5}">
                      <a16:colId xmlns:a16="http://schemas.microsoft.com/office/drawing/2014/main" val="1733449903"/>
                    </a:ext>
                  </a:extLst>
                </a:gridCol>
              </a:tblGrid>
              <a:tr h="370840">
                <a:tc>
                  <a:txBody>
                    <a:bodyPr/>
                    <a:lstStyle/>
                    <a:p>
                      <a:r>
                        <a:rPr lang="en-GB" sz="1400" dirty="0">
                          <a:latin typeface="Arial" panose="020B0604020202020204" pitchFamily="34" charset="0"/>
                          <a:cs typeface="Arial" panose="020B0604020202020204" pitchFamily="34" charset="0"/>
                        </a:rPr>
                        <a:t>Role</a:t>
                      </a:r>
                    </a:p>
                  </a:txBody>
                  <a:tcPr/>
                </a:tc>
                <a:tc>
                  <a:txBody>
                    <a:bodyPr/>
                    <a:lstStyle/>
                    <a:p>
                      <a:r>
                        <a:rPr lang="en-GB" sz="1400" dirty="0">
                          <a:latin typeface="Arial" panose="020B0604020202020204" pitchFamily="34" charset="0"/>
                          <a:cs typeface="Arial" panose="020B0604020202020204" pitchFamily="34" charset="0"/>
                        </a:rPr>
                        <a:t>Number of appointments available to the practice</a:t>
                      </a:r>
                    </a:p>
                  </a:txBody>
                  <a:tcPr/>
                </a:tc>
                <a:tc>
                  <a:txBody>
                    <a:bodyPr/>
                    <a:lstStyle/>
                    <a:p>
                      <a:pPr algn="ctr"/>
                      <a:r>
                        <a:rPr lang="en-GB" sz="1400" dirty="0">
                          <a:latin typeface="Arial" panose="020B0604020202020204" pitchFamily="34" charset="0"/>
                          <a:cs typeface="Arial" panose="020B0604020202020204" pitchFamily="34" charset="0"/>
                        </a:rPr>
                        <a:t>Number of appointments used by the practice </a:t>
                      </a:r>
                    </a:p>
                  </a:txBody>
                  <a:tcPr/>
                </a:tc>
                <a:tc>
                  <a:txBody>
                    <a:bodyPr/>
                    <a:lstStyle/>
                    <a:p>
                      <a:pPr algn="ctr"/>
                      <a:r>
                        <a:rPr lang="en-GB" sz="1400" dirty="0">
                          <a:latin typeface="Arial" panose="020B0604020202020204" pitchFamily="34" charset="0"/>
                          <a:cs typeface="Arial" panose="020B0604020202020204" pitchFamily="34" charset="0"/>
                        </a:rPr>
                        <a:t>Difference </a:t>
                      </a:r>
                    </a:p>
                  </a:txBody>
                  <a:tcPr/>
                </a:tc>
                <a:extLst>
                  <a:ext uri="{0D108BD9-81ED-4DB2-BD59-A6C34878D82A}">
                    <a16:rowId xmlns:a16="http://schemas.microsoft.com/office/drawing/2014/main" val="453931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u="none" strike="noStrike" dirty="0">
                        <a:solidFill>
                          <a:srgbClr val="000000"/>
                        </a:solidFill>
                        <a:effectLst/>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80914885"/>
                  </a:ext>
                </a:extLst>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1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98860796"/>
                  </a:ext>
                </a:extLst>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1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en-GB" sz="11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74850382"/>
                  </a:ext>
                </a:extLst>
              </a:tr>
            </a:tbl>
          </a:graphicData>
        </a:graphic>
      </p:graphicFrame>
      <p:sp>
        <p:nvSpPr>
          <p:cNvPr id="7" name="Rectangle 6">
            <a:extLst>
              <a:ext uri="{FF2B5EF4-FFF2-40B4-BE49-F238E27FC236}">
                <a16:creationId xmlns:a16="http://schemas.microsoft.com/office/drawing/2014/main" id="{8F4F08BB-B3A7-4A33-A4BB-ACD98DD9A027}"/>
              </a:ext>
            </a:extLst>
          </p:cNvPr>
          <p:cNvSpPr/>
          <p:nvPr/>
        </p:nvSpPr>
        <p:spPr bwMode="auto">
          <a:xfrm>
            <a:off x="385009" y="4511103"/>
            <a:ext cx="8384466" cy="1368152"/>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4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2226379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6753825" cy="461665"/>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Practice - Number of appointments</a:t>
            </a:r>
            <a:endParaRPr lang="en-GB" sz="1400" b="1"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3317692C-B2C2-42B9-B9ED-8303497E9459}"/>
              </a:ext>
            </a:extLst>
          </p:cNvPr>
          <p:cNvSpPr/>
          <p:nvPr/>
        </p:nvSpPr>
        <p:spPr bwMode="auto">
          <a:xfrm>
            <a:off x="338454" y="4275133"/>
            <a:ext cx="8265995" cy="1818163"/>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2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3216541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Practice List Size (Weighted and Raw)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7" name="Table 7">
            <a:extLst>
              <a:ext uri="{FF2B5EF4-FFF2-40B4-BE49-F238E27FC236}">
                <a16:creationId xmlns:a16="http://schemas.microsoft.com/office/drawing/2014/main" id="{1875EFF1-38E5-4EA7-A824-BD33B554157B}"/>
              </a:ext>
            </a:extLst>
          </p:cNvPr>
          <p:cNvGraphicFramePr>
            <a:graphicFrameLocks noGrp="1"/>
          </p:cNvGraphicFramePr>
          <p:nvPr>
            <p:extLst>
              <p:ext uri="{D42A27DB-BD31-4B8C-83A1-F6EECF244321}">
                <p14:modId xmlns:p14="http://schemas.microsoft.com/office/powerpoint/2010/main" val="1266713345"/>
              </p:ext>
            </p:extLst>
          </p:nvPr>
        </p:nvGraphicFramePr>
        <p:xfrm>
          <a:off x="467544" y="1457400"/>
          <a:ext cx="8208910" cy="1336040"/>
        </p:xfrm>
        <a:graphic>
          <a:graphicData uri="http://schemas.openxmlformats.org/drawingml/2006/table">
            <a:tbl>
              <a:tblPr firstRow="1" bandRow="1">
                <a:tableStyleId>{5C22544A-7EE6-4342-B048-85BDC9FD1C3A}</a:tableStyleId>
              </a:tblPr>
              <a:tblGrid>
                <a:gridCol w="623171">
                  <a:extLst>
                    <a:ext uri="{9D8B030D-6E8A-4147-A177-3AD203B41FA5}">
                      <a16:colId xmlns:a16="http://schemas.microsoft.com/office/drawing/2014/main" val="2400450243"/>
                    </a:ext>
                  </a:extLst>
                </a:gridCol>
                <a:gridCol w="623171">
                  <a:extLst>
                    <a:ext uri="{9D8B030D-6E8A-4147-A177-3AD203B41FA5}">
                      <a16:colId xmlns:a16="http://schemas.microsoft.com/office/drawing/2014/main" val="2228786345"/>
                    </a:ext>
                  </a:extLst>
                </a:gridCol>
                <a:gridCol w="623171">
                  <a:extLst>
                    <a:ext uri="{9D8B030D-6E8A-4147-A177-3AD203B41FA5}">
                      <a16:colId xmlns:a16="http://schemas.microsoft.com/office/drawing/2014/main" val="2918388692"/>
                    </a:ext>
                  </a:extLst>
                </a:gridCol>
                <a:gridCol w="623171">
                  <a:extLst>
                    <a:ext uri="{9D8B030D-6E8A-4147-A177-3AD203B41FA5}">
                      <a16:colId xmlns:a16="http://schemas.microsoft.com/office/drawing/2014/main" val="466328254"/>
                    </a:ext>
                  </a:extLst>
                </a:gridCol>
                <a:gridCol w="623171">
                  <a:extLst>
                    <a:ext uri="{9D8B030D-6E8A-4147-A177-3AD203B41FA5}">
                      <a16:colId xmlns:a16="http://schemas.microsoft.com/office/drawing/2014/main" val="986624314"/>
                    </a:ext>
                  </a:extLst>
                </a:gridCol>
                <a:gridCol w="623171">
                  <a:extLst>
                    <a:ext uri="{9D8B030D-6E8A-4147-A177-3AD203B41FA5}">
                      <a16:colId xmlns:a16="http://schemas.microsoft.com/office/drawing/2014/main" val="4121296543"/>
                    </a:ext>
                  </a:extLst>
                </a:gridCol>
                <a:gridCol w="623171">
                  <a:extLst>
                    <a:ext uri="{9D8B030D-6E8A-4147-A177-3AD203B41FA5}">
                      <a16:colId xmlns:a16="http://schemas.microsoft.com/office/drawing/2014/main" val="727934805"/>
                    </a:ext>
                  </a:extLst>
                </a:gridCol>
                <a:gridCol w="623171">
                  <a:extLst>
                    <a:ext uri="{9D8B030D-6E8A-4147-A177-3AD203B41FA5}">
                      <a16:colId xmlns:a16="http://schemas.microsoft.com/office/drawing/2014/main" val="2304541684"/>
                    </a:ext>
                  </a:extLst>
                </a:gridCol>
                <a:gridCol w="623171">
                  <a:extLst>
                    <a:ext uri="{9D8B030D-6E8A-4147-A177-3AD203B41FA5}">
                      <a16:colId xmlns:a16="http://schemas.microsoft.com/office/drawing/2014/main" val="2998801304"/>
                    </a:ext>
                  </a:extLst>
                </a:gridCol>
                <a:gridCol w="623171">
                  <a:extLst>
                    <a:ext uri="{9D8B030D-6E8A-4147-A177-3AD203B41FA5}">
                      <a16:colId xmlns:a16="http://schemas.microsoft.com/office/drawing/2014/main" val="3013707849"/>
                    </a:ext>
                  </a:extLst>
                </a:gridCol>
                <a:gridCol w="1977200">
                  <a:extLst>
                    <a:ext uri="{9D8B030D-6E8A-4147-A177-3AD203B41FA5}">
                      <a16:colId xmlns:a16="http://schemas.microsoft.com/office/drawing/2014/main" val="2726531593"/>
                    </a:ext>
                  </a:extLst>
                </a:gridCol>
              </a:tblGrid>
              <a:tr h="370840">
                <a:tc>
                  <a:txBody>
                    <a:bodyPr/>
                    <a:lstStyle/>
                    <a:p>
                      <a:pPr algn="ctr"/>
                      <a:r>
                        <a:rPr lang="en-GB" sz="1100" dirty="0">
                          <a:latin typeface="Arial" panose="020B0604020202020204" pitchFamily="34" charset="0"/>
                          <a:cs typeface="Arial" panose="020B0604020202020204" pitchFamily="34" charset="0"/>
                        </a:rPr>
                        <a:t>Q1 19/20</a:t>
                      </a:r>
                    </a:p>
                  </a:txBody>
                  <a:tcPr anchor="ctr"/>
                </a:tc>
                <a:tc>
                  <a:txBody>
                    <a:bodyPr/>
                    <a:lstStyle/>
                    <a:p>
                      <a:pPr algn="ctr"/>
                      <a:r>
                        <a:rPr lang="en-GB" sz="1100" dirty="0">
                          <a:latin typeface="Arial" panose="020B0604020202020204" pitchFamily="34" charset="0"/>
                          <a:cs typeface="Arial" panose="020B0604020202020204" pitchFamily="34" charset="0"/>
                        </a:rPr>
                        <a:t>Q2 19/20</a:t>
                      </a:r>
                    </a:p>
                  </a:txBody>
                  <a:tcPr anchor="ctr"/>
                </a:tc>
                <a:tc>
                  <a:txBody>
                    <a:bodyPr/>
                    <a:lstStyle/>
                    <a:p>
                      <a:pPr algn="ctr"/>
                      <a:r>
                        <a:rPr lang="en-GB" sz="1100" dirty="0">
                          <a:latin typeface="Arial" panose="020B0604020202020204" pitchFamily="34" charset="0"/>
                          <a:cs typeface="Arial" panose="020B0604020202020204" pitchFamily="34" charset="0"/>
                        </a:rPr>
                        <a:t>Q3 19/20</a:t>
                      </a:r>
                    </a:p>
                  </a:txBody>
                  <a:tcPr anchor="ctr"/>
                </a:tc>
                <a:tc>
                  <a:txBody>
                    <a:bodyPr/>
                    <a:lstStyle/>
                    <a:p>
                      <a:pPr algn="ctr"/>
                      <a:r>
                        <a:rPr lang="en-GB" sz="1100" dirty="0">
                          <a:latin typeface="Arial" panose="020B0604020202020204" pitchFamily="34" charset="0"/>
                          <a:cs typeface="Arial" panose="020B0604020202020204" pitchFamily="34" charset="0"/>
                        </a:rPr>
                        <a:t>Q4 19/20</a:t>
                      </a:r>
                    </a:p>
                  </a:txBody>
                  <a:tcPr anchor="ctr"/>
                </a:tc>
                <a:tc>
                  <a:txBody>
                    <a:bodyPr/>
                    <a:lstStyle/>
                    <a:p>
                      <a:pPr algn="ctr"/>
                      <a:r>
                        <a:rPr lang="en-GB" sz="1100" dirty="0">
                          <a:latin typeface="Arial" panose="020B0604020202020204" pitchFamily="34" charset="0"/>
                          <a:cs typeface="Arial" panose="020B0604020202020204" pitchFamily="34" charset="0"/>
                        </a:rPr>
                        <a:t>Q1 20/21</a:t>
                      </a:r>
                    </a:p>
                  </a:txBody>
                  <a:tcPr anchor="ctr"/>
                </a:tc>
                <a:tc>
                  <a:txBody>
                    <a:bodyPr/>
                    <a:lstStyle/>
                    <a:p>
                      <a:pPr algn="ctr"/>
                      <a:r>
                        <a:rPr lang="en-GB" sz="1100" dirty="0">
                          <a:latin typeface="Arial" panose="020B0604020202020204" pitchFamily="34" charset="0"/>
                          <a:cs typeface="Arial" panose="020B0604020202020204" pitchFamily="34" charset="0"/>
                        </a:rPr>
                        <a:t>Q2 20/21</a:t>
                      </a:r>
                    </a:p>
                  </a:txBody>
                  <a:tcPr anchor="ctr"/>
                </a:tc>
                <a:tc>
                  <a:txBody>
                    <a:bodyPr/>
                    <a:lstStyle/>
                    <a:p>
                      <a:pPr algn="ctr"/>
                      <a:r>
                        <a:rPr lang="en-GB" sz="1100" dirty="0">
                          <a:latin typeface="Arial" panose="020B0604020202020204" pitchFamily="34" charset="0"/>
                          <a:cs typeface="Arial" panose="020B0604020202020204" pitchFamily="34" charset="0"/>
                        </a:rPr>
                        <a:t>Q3 20/21</a:t>
                      </a:r>
                    </a:p>
                  </a:txBody>
                  <a:tcPr anchor="ctr"/>
                </a:tc>
                <a:tc>
                  <a:txBody>
                    <a:bodyPr/>
                    <a:lstStyle/>
                    <a:p>
                      <a:pPr algn="ctr"/>
                      <a:r>
                        <a:rPr lang="en-GB" sz="1100" dirty="0">
                          <a:latin typeface="Arial" panose="020B0604020202020204" pitchFamily="34" charset="0"/>
                          <a:cs typeface="Arial" panose="020B0604020202020204" pitchFamily="34" charset="0"/>
                        </a:rPr>
                        <a:t>Q4 20/21</a:t>
                      </a:r>
                    </a:p>
                  </a:txBody>
                  <a:tcPr anchor="ctr"/>
                </a:tc>
                <a:tc>
                  <a:txBody>
                    <a:bodyPr/>
                    <a:lstStyle/>
                    <a:p>
                      <a:pPr algn="ctr"/>
                      <a:r>
                        <a:rPr lang="en-GB" sz="1100" dirty="0">
                          <a:latin typeface="Arial" panose="020B0604020202020204" pitchFamily="34" charset="0"/>
                          <a:cs typeface="Arial" panose="020B0604020202020204" pitchFamily="34" charset="0"/>
                        </a:rPr>
                        <a:t>Q1 21/22</a:t>
                      </a:r>
                    </a:p>
                  </a:txBody>
                  <a:tcPr anchor="ctr"/>
                </a:tc>
                <a:tc>
                  <a:txBody>
                    <a:bodyPr/>
                    <a:lstStyle/>
                    <a:p>
                      <a:pPr algn="ctr"/>
                      <a:r>
                        <a:rPr lang="en-GB" sz="1100" dirty="0">
                          <a:latin typeface="Arial" panose="020B0604020202020204" pitchFamily="34" charset="0"/>
                          <a:cs typeface="Arial" panose="020B0604020202020204" pitchFamily="34" charset="0"/>
                        </a:rPr>
                        <a:t>Q2</a:t>
                      </a:r>
                    </a:p>
                    <a:p>
                      <a:pPr algn="ctr"/>
                      <a:r>
                        <a:rPr lang="en-GB" sz="1100" dirty="0">
                          <a:latin typeface="Arial" panose="020B0604020202020204" pitchFamily="34" charset="0"/>
                          <a:cs typeface="Arial" panose="020B0604020202020204" pitchFamily="34" charset="0"/>
                        </a:rPr>
                        <a:t>20/21</a:t>
                      </a:r>
                      <a:r>
                        <a:rPr lang="en-GB" sz="1100" baseline="0" dirty="0">
                          <a:latin typeface="Arial" panose="020B0604020202020204" pitchFamily="34" charset="0"/>
                          <a:cs typeface="Arial" panose="020B0604020202020204" pitchFamily="34" charset="0"/>
                        </a:rPr>
                        <a:t> (July)</a:t>
                      </a:r>
                      <a:endParaRPr lang="en-GB" sz="1100" dirty="0">
                        <a:latin typeface="Arial" panose="020B0604020202020204" pitchFamily="34" charset="0"/>
                        <a:cs typeface="Arial" panose="020B0604020202020204" pitchFamily="34" charset="0"/>
                      </a:endParaRPr>
                    </a:p>
                  </a:txBody>
                  <a:tcPr anchor="ctr"/>
                </a:tc>
                <a:tc>
                  <a:txBody>
                    <a:bodyPr/>
                    <a:lstStyle/>
                    <a:p>
                      <a:pPr algn="ctr"/>
                      <a:r>
                        <a:rPr lang="en-GB" sz="1100" dirty="0">
                          <a:latin typeface="Arial" panose="020B0604020202020204" pitchFamily="34" charset="0"/>
                          <a:cs typeface="Arial" panose="020B0604020202020204" pitchFamily="34" charset="0"/>
                        </a:rPr>
                        <a:t>Basis </a:t>
                      </a:r>
                    </a:p>
                  </a:txBody>
                  <a:tcPr anchor="ctr"/>
                </a:tc>
                <a:extLst>
                  <a:ext uri="{0D108BD9-81ED-4DB2-BD59-A6C34878D82A}">
                    <a16:rowId xmlns:a16="http://schemas.microsoft.com/office/drawing/2014/main" val="2067381069"/>
                  </a:ext>
                </a:extLst>
              </a:tr>
              <a:tr h="370840">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a:r>
                        <a:rPr lang="en-GB" sz="1100" dirty="0">
                          <a:latin typeface="Arial" panose="020B0604020202020204" pitchFamily="34" charset="0"/>
                          <a:cs typeface="Arial" panose="020B0604020202020204" pitchFamily="34" charset="0"/>
                        </a:rPr>
                        <a:t>Raw</a:t>
                      </a:r>
                    </a:p>
                  </a:txBody>
                  <a:tcPr anchor="ctr"/>
                </a:tc>
                <a:extLst>
                  <a:ext uri="{0D108BD9-81ED-4DB2-BD59-A6C34878D82A}">
                    <a16:rowId xmlns:a16="http://schemas.microsoft.com/office/drawing/2014/main" val="2502401563"/>
                  </a:ext>
                </a:extLst>
              </a:tr>
              <a:tr h="370840">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rgbClr val="FFFFFF"/>
                    </a:solidFill>
                  </a:tcPr>
                </a:tc>
                <a:tc>
                  <a:txBody>
                    <a:bodyPr/>
                    <a:lstStyle/>
                    <a:p>
                      <a:pPr algn="ctr"/>
                      <a:r>
                        <a:rPr lang="en-GB" sz="1100" dirty="0">
                          <a:latin typeface="Arial" panose="020B0604020202020204" pitchFamily="34" charset="0"/>
                          <a:cs typeface="Arial" panose="020B0604020202020204" pitchFamily="34" charset="0"/>
                        </a:rPr>
                        <a:t>Weighted </a:t>
                      </a:r>
                    </a:p>
                  </a:txBody>
                  <a:tcPr anchor="ctr"/>
                </a:tc>
                <a:extLst>
                  <a:ext uri="{0D108BD9-81ED-4DB2-BD59-A6C34878D82A}">
                    <a16:rowId xmlns:a16="http://schemas.microsoft.com/office/drawing/2014/main" val="2786012809"/>
                  </a:ext>
                </a:extLst>
              </a:tr>
            </a:tbl>
          </a:graphicData>
        </a:graphic>
      </p:graphicFrame>
      <p:graphicFrame>
        <p:nvGraphicFramePr>
          <p:cNvPr id="9" name="Table 7">
            <a:extLst>
              <a:ext uri="{FF2B5EF4-FFF2-40B4-BE49-F238E27FC236}">
                <a16:creationId xmlns:a16="http://schemas.microsoft.com/office/drawing/2014/main" id="{1875EFF1-38E5-4EA7-A824-BD33B554157B}"/>
              </a:ext>
            </a:extLst>
          </p:cNvPr>
          <p:cNvGraphicFramePr>
            <a:graphicFrameLocks noGrp="1"/>
          </p:cNvGraphicFramePr>
          <p:nvPr>
            <p:extLst>
              <p:ext uri="{D42A27DB-BD31-4B8C-83A1-F6EECF244321}">
                <p14:modId xmlns:p14="http://schemas.microsoft.com/office/powerpoint/2010/main" val="2959135437"/>
              </p:ext>
            </p:extLst>
          </p:nvPr>
        </p:nvGraphicFramePr>
        <p:xfrm>
          <a:off x="467544" y="3044529"/>
          <a:ext cx="8208915" cy="756022"/>
        </p:xfrm>
        <a:graphic>
          <a:graphicData uri="http://schemas.openxmlformats.org/drawingml/2006/table">
            <a:tbl>
              <a:tblPr firstRow="1" bandRow="1">
                <a:tableStyleId>{5C22544A-7EE6-4342-B048-85BDC9FD1C3A}</a:tableStyleId>
              </a:tblPr>
              <a:tblGrid>
                <a:gridCol w="2736305">
                  <a:extLst>
                    <a:ext uri="{9D8B030D-6E8A-4147-A177-3AD203B41FA5}">
                      <a16:colId xmlns:a16="http://schemas.microsoft.com/office/drawing/2014/main" val="2400450243"/>
                    </a:ext>
                  </a:extLst>
                </a:gridCol>
                <a:gridCol w="2736305">
                  <a:extLst>
                    <a:ext uri="{9D8B030D-6E8A-4147-A177-3AD203B41FA5}">
                      <a16:colId xmlns:a16="http://schemas.microsoft.com/office/drawing/2014/main" val="2228786345"/>
                    </a:ext>
                  </a:extLst>
                </a:gridCol>
                <a:gridCol w="2736305">
                  <a:extLst>
                    <a:ext uri="{9D8B030D-6E8A-4147-A177-3AD203B41FA5}">
                      <a16:colId xmlns:a16="http://schemas.microsoft.com/office/drawing/2014/main" val="2918388692"/>
                    </a:ext>
                  </a:extLst>
                </a:gridCol>
              </a:tblGrid>
              <a:tr h="378011">
                <a:tc>
                  <a:txBody>
                    <a:bodyPr/>
                    <a:lstStyle/>
                    <a:p>
                      <a:pPr algn="ctr"/>
                      <a:r>
                        <a:rPr lang="en-GB" sz="1200" dirty="0">
                          <a:latin typeface="Arial" panose="020B0604020202020204" pitchFamily="34" charset="0"/>
                          <a:cs typeface="Arial" panose="020B0604020202020204" pitchFamily="34" charset="0"/>
                        </a:rPr>
                        <a:t>Number of new joiners</a:t>
                      </a:r>
                    </a:p>
                  </a:txBody>
                  <a:tcPr/>
                </a:tc>
                <a:tc>
                  <a:txBody>
                    <a:bodyPr/>
                    <a:lstStyle/>
                    <a:p>
                      <a:pPr algn="ctr"/>
                      <a:r>
                        <a:rPr lang="en-GB" sz="1200" dirty="0">
                          <a:latin typeface="Arial" panose="020B0604020202020204" pitchFamily="34" charset="0"/>
                          <a:cs typeface="Arial" panose="020B0604020202020204" pitchFamily="34" charset="0"/>
                        </a:rPr>
                        <a:t>Number of leavers</a:t>
                      </a:r>
                    </a:p>
                  </a:txBody>
                  <a:tcPr/>
                </a:tc>
                <a:tc>
                  <a:txBody>
                    <a:bodyPr/>
                    <a:lstStyle/>
                    <a:p>
                      <a:pPr algn="ctr"/>
                      <a:r>
                        <a:rPr lang="en-GB" sz="1200" dirty="0">
                          <a:latin typeface="Arial" panose="020B0604020202020204" pitchFamily="34" charset="0"/>
                          <a:cs typeface="Arial" panose="020B0604020202020204" pitchFamily="34" charset="0"/>
                        </a:rPr>
                        <a:t>% Turnover</a:t>
                      </a:r>
                    </a:p>
                  </a:txBody>
                  <a:tcPr/>
                </a:tc>
                <a:extLst>
                  <a:ext uri="{0D108BD9-81ED-4DB2-BD59-A6C34878D82A}">
                    <a16:rowId xmlns:a16="http://schemas.microsoft.com/office/drawing/2014/main" val="2067381069"/>
                  </a:ext>
                </a:extLst>
              </a:tr>
              <a:tr h="378011">
                <a:tc>
                  <a:txBody>
                    <a:bodyPr/>
                    <a:lstStyle/>
                    <a:p>
                      <a:pPr algn="ctr"/>
                      <a:endParaRPr lang="en-GB" sz="1200" dirty="0">
                        <a:latin typeface="Arial" panose="020B0604020202020204" pitchFamily="34" charset="0"/>
                        <a:cs typeface="Arial" panose="020B0604020202020204" pitchFamily="34" charset="0"/>
                      </a:endParaRPr>
                    </a:p>
                  </a:txBody>
                  <a:tcPr/>
                </a:tc>
                <a:tc>
                  <a:txBody>
                    <a:bodyPr/>
                    <a:lstStyle/>
                    <a:p>
                      <a:pPr algn="ctr"/>
                      <a:endParaRPr lang="en-GB" sz="1200" dirty="0">
                        <a:latin typeface="Arial" panose="020B0604020202020204" pitchFamily="34" charset="0"/>
                        <a:cs typeface="Arial" panose="020B0604020202020204" pitchFamily="34" charset="0"/>
                      </a:endParaRPr>
                    </a:p>
                  </a:txBody>
                  <a:tcPr/>
                </a:tc>
                <a:tc>
                  <a:txBody>
                    <a:bodyPr/>
                    <a:lstStyle/>
                    <a:p>
                      <a:pPr algn="ctr"/>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02401563"/>
                  </a:ext>
                </a:extLst>
              </a:tr>
            </a:tbl>
          </a:graphicData>
        </a:graphic>
      </p:graphicFrame>
      <p:pic>
        <p:nvPicPr>
          <p:cNvPr id="10" name="Picture 9"/>
          <p:cNvPicPr>
            <a:picLocks noChangeAspect="1"/>
          </p:cNvPicPr>
          <p:nvPr/>
        </p:nvPicPr>
        <p:blipFill>
          <a:blip r:embed="rId4"/>
          <a:stretch>
            <a:fillRect/>
          </a:stretch>
        </p:blipFill>
        <p:spPr>
          <a:xfrm>
            <a:off x="539552" y="3945693"/>
            <a:ext cx="3687012" cy="2312195"/>
          </a:xfrm>
          <a:prstGeom prst="rect">
            <a:avLst/>
          </a:prstGeom>
        </p:spPr>
      </p:pic>
      <p:pic>
        <p:nvPicPr>
          <p:cNvPr id="11" name="Picture 10"/>
          <p:cNvPicPr>
            <a:picLocks noChangeAspect="1"/>
          </p:cNvPicPr>
          <p:nvPr/>
        </p:nvPicPr>
        <p:blipFill>
          <a:blip r:embed="rId5"/>
          <a:stretch>
            <a:fillRect/>
          </a:stretch>
        </p:blipFill>
        <p:spPr>
          <a:xfrm>
            <a:off x="4644008" y="3851983"/>
            <a:ext cx="4032446" cy="2618015"/>
          </a:xfrm>
          <a:prstGeom prst="rect">
            <a:avLst/>
          </a:prstGeom>
        </p:spPr>
      </p:pic>
    </p:spTree>
    <p:extLst>
      <p:ext uri="{BB962C8B-B14F-4D97-AF65-F5344CB8AC3E}">
        <p14:creationId xmlns:p14="http://schemas.microsoft.com/office/powerpoint/2010/main" val="3684878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6537801" cy="89255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Patient online </a:t>
            </a:r>
          </a:p>
          <a:p>
            <a:r>
              <a:rPr lang="en-GB" sz="1400" b="1" dirty="0">
                <a:latin typeface="Arial" panose="020B0604020202020204" pitchFamily="34" charset="0"/>
                <a:cs typeface="Arial" panose="020B0604020202020204" pitchFamily="34" charset="0"/>
              </a:rPr>
              <a:t>(June 2021 – latest data available)</a:t>
            </a:r>
          </a:p>
          <a:p>
            <a:endParaRPr lang="en-GB" sz="1400" b="1"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8B9D9120-0D90-4713-8DB2-418D081E03D6}"/>
              </a:ext>
            </a:extLst>
          </p:cNvPr>
          <p:cNvSpPr/>
          <p:nvPr/>
        </p:nvSpPr>
        <p:spPr bwMode="auto">
          <a:xfrm>
            <a:off x="354736" y="5639331"/>
            <a:ext cx="6352808" cy="455368"/>
          </a:xfrm>
          <a:prstGeom prst="rect">
            <a:avLst/>
          </a:prstGeom>
          <a:solidFill>
            <a:schemeClr val="tx2">
              <a:lumMod val="20000"/>
              <a:lumOff val="80000"/>
            </a:schemeClr>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4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424308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Workforce Compliance – Sickness absence</a:t>
            </a:r>
          </a:p>
          <a:p>
            <a:endParaRPr lang="en-GB" sz="14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9841C86-EEF0-4836-A10B-D794FD67FB01}"/>
              </a:ext>
            </a:extLst>
          </p:cNvPr>
          <p:cNvSpPr/>
          <p:nvPr/>
        </p:nvSpPr>
        <p:spPr bwMode="auto">
          <a:xfrm>
            <a:off x="369651" y="5013176"/>
            <a:ext cx="8264730" cy="691902"/>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4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240148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Workforce Compliance – Supervision audit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7" name="Table 7">
            <a:extLst>
              <a:ext uri="{FF2B5EF4-FFF2-40B4-BE49-F238E27FC236}">
                <a16:creationId xmlns:a16="http://schemas.microsoft.com/office/drawing/2014/main" id="{BDEAB6AC-1775-4810-94FF-D99D26A0A2B7}"/>
              </a:ext>
            </a:extLst>
          </p:cNvPr>
          <p:cNvGraphicFramePr>
            <a:graphicFrameLocks noGrp="1"/>
          </p:cNvGraphicFramePr>
          <p:nvPr>
            <p:extLst>
              <p:ext uri="{D42A27DB-BD31-4B8C-83A1-F6EECF244321}">
                <p14:modId xmlns:p14="http://schemas.microsoft.com/office/powerpoint/2010/main" val="665198497"/>
              </p:ext>
            </p:extLst>
          </p:nvPr>
        </p:nvGraphicFramePr>
        <p:xfrm>
          <a:off x="499492" y="1690995"/>
          <a:ext cx="8176964" cy="1630680"/>
        </p:xfrm>
        <a:graphic>
          <a:graphicData uri="http://schemas.openxmlformats.org/drawingml/2006/table">
            <a:tbl>
              <a:tblPr firstRow="1" bandRow="1">
                <a:tableStyleId>{5C22544A-7EE6-4342-B048-85BDC9FD1C3A}</a:tableStyleId>
              </a:tblPr>
              <a:tblGrid>
                <a:gridCol w="2044241">
                  <a:extLst>
                    <a:ext uri="{9D8B030D-6E8A-4147-A177-3AD203B41FA5}">
                      <a16:colId xmlns:a16="http://schemas.microsoft.com/office/drawing/2014/main" val="2128403163"/>
                    </a:ext>
                  </a:extLst>
                </a:gridCol>
                <a:gridCol w="2044241">
                  <a:extLst>
                    <a:ext uri="{9D8B030D-6E8A-4147-A177-3AD203B41FA5}">
                      <a16:colId xmlns:a16="http://schemas.microsoft.com/office/drawing/2014/main" val="1113026254"/>
                    </a:ext>
                  </a:extLst>
                </a:gridCol>
                <a:gridCol w="2504306">
                  <a:extLst>
                    <a:ext uri="{9D8B030D-6E8A-4147-A177-3AD203B41FA5}">
                      <a16:colId xmlns:a16="http://schemas.microsoft.com/office/drawing/2014/main" val="3632844430"/>
                    </a:ext>
                  </a:extLst>
                </a:gridCol>
                <a:gridCol w="1584176">
                  <a:extLst>
                    <a:ext uri="{9D8B030D-6E8A-4147-A177-3AD203B41FA5}">
                      <a16:colId xmlns:a16="http://schemas.microsoft.com/office/drawing/2014/main" val="1482643575"/>
                    </a:ext>
                  </a:extLst>
                </a:gridCol>
              </a:tblGrid>
              <a:tr h="370840">
                <a:tc>
                  <a:txBody>
                    <a:bodyPr/>
                    <a:lstStyle/>
                    <a:p>
                      <a:r>
                        <a:rPr lang="en-GB" sz="1400" dirty="0">
                          <a:latin typeface="Arial" panose="020B0604020202020204" pitchFamily="34" charset="0"/>
                          <a:cs typeface="Arial" panose="020B0604020202020204" pitchFamily="34" charset="0"/>
                        </a:rPr>
                        <a:t>Workforce group</a:t>
                      </a:r>
                    </a:p>
                  </a:txBody>
                  <a:tcPr>
                    <a:solidFill>
                      <a:srgbClr val="339933"/>
                    </a:solidFill>
                  </a:tcPr>
                </a:tc>
                <a:tc>
                  <a:txBody>
                    <a:bodyPr/>
                    <a:lstStyle/>
                    <a:p>
                      <a:pPr algn="ctr"/>
                      <a:r>
                        <a:rPr lang="en-GB" sz="1400" dirty="0">
                          <a:latin typeface="Arial" panose="020B0604020202020204" pitchFamily="34" charset="0"/>
                          <a:cs typeface="Arial" panose="020B0604020202020204" pitchFamily="34" charset="0"/>
                        </a:rPr>
                        <a:t>Number of staff in the group</a:t>
                      </a:r>
                    </a:p>
                  </a:txBody>
                  <a:tcPr/>
                </a:tc>
                <a:tc>
                  <a:txBody>
                    <a:bodyPr/>
                    <a:lstStyle/>
                    <a:p>
                      <a:pPr algn="ctr"/>
                      <a:r>
                        <a:rPr lang="en-GB" sz="1400" dirty="0">
                          <a:latin typeface="Arial" panose="020B0604020202020204" pitchFamily="34" charset="0"/>
                          <a:cs typeface="Arial" panose="020B0604020202020204" pitchFamily="34" charset="0"/>
                        </a:rPr>
                        <a:t>Number of staff who have had supervision this month</a:t>
                      </a:r>
                    </a:p>
                  </a:txBody>
                  <a:tcPr/>
                </a:tc>
                <a:tc>
                  <a:txBody>
                    <a:bodyPr/>
                    <a:lstStyle/>
                    <a:p>
                      <a:pPr algn="ctr"/>
                      <a:r>
                        <a:rPr lang="en-GB" sz="1400" dirty="0">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2467779496"/>
                  </a:ext>
                </a:extLst>
              </a:tr>
              <a:tr h="370840">
                <a:tc>
                  <a:txBody>
                    <a:bodyPr/>
                    <a:lstStyle/>
                    <a:p>
                      <a:r>
                        <a:rPr lang="en-GB" sz="1400" dirty="0">
                          <a:latin typeface="Arial" panose="020B0604020202020204" pitchFamily="34" charset="0"/>
                          <a:cs typeface="Arial" panose="020B0604020202020204" pitchFamily="34" charset="0"/>
                        </a:rPr>
                        <a:t>Admin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2398692300"/>
                  </a:ext>
                </a:extLst>
              </a:tr>
              <a:tr h="370840">
                <a:tc>
                  <a:txBody>
                    <a:bodyPr/>
                    <a:lstStyle/>
                    <a:p>
                      <a:r>
                        <a:rPr lang="en-GB" sz="1400" dirty="0">
                          <a:latin typeface="Arial" panose="020B0604020202020204" pitchFamily="34" charset="0"/>
                          <a:cs typeface="Arial" panose="020B0604020202020204" pitchFamily="34" charset="0"/>
                        </a:rPr>
                        <a:t>Nursing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3973206316"/>
                  </a:ext>
                </a:extLst>
              </a:tr>
              <a:tr h="370840">
                <a:tc>
                  <a:txBody>
                    <a:bodyPr/>
                    <a:lstStyle/>
                    <a:p>
                      <a:r>
                        <a:rPr lang="en-GB" sz="1400" dirty="0">
                          <a:latin typeface="Arial" panose="020B0604020202020204" pitchFamily="34" charset="0"/>
                          <a:cs typeface="Arial" panose="020B0604020202020204" pitchFamily="34" charset="0"/>
                        </a:rPr>
                        <a:t>Medical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4213575097"/>
                  </a:ext>
                </a:extLst>
              </a:tr>
            </a:tbl>
          </a:graphicData>
        </a:graphic>
      </p:graphicFrame>
      <p:sp>
        <p:nvSpPr>
          <p:cNvPr id="8" name="Rectangle 7">
            <a:extLst>
              <a:ext uri="{FF2B5EF4-FFF2-40B4-BE49-F238E27FC236}">
                <a16:creationId xmlns:a16="http://schemas.microsoft.com/office/drawing/2014/main" id="{D9841C86-EEF0-4836-A10B-D794FD67FB01}"/>
              </a:ext>
            </a:extLst>
          </p:cNvPr>
          <p:cNvSpPr/>
          <p:nvPr/>
        </p:nvSpPr>
        <p:spPr bwMode="auto">
          <a:xfrm>
            <a:off x="454980" y="4102576"/>
            <a:ext cx="8265987" cy="1918712"/>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2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3009262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Workforce Compliance – Appraisals</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21209524"/>
              </p:ext>
            </p:extLst>
          </p:nvPr>
        </p:nvGraphicFramePr>
        <p:xfrm>
          <a:off x="542243" y="2422247"/>
          <a:ext cx="7918188" cy="741680"/>
        </p:xfrm>
        <a:graphic>
          <a:graphicData uri="http://schemas.openxmlformats.org/drawingml/2006/table">
            <a:tbl>
              <a:tblPr firstRow="1" bandRow="1">
                <a:tableStyleId>{5C22544A-7EE6-4342-B048-85BDC9FD1C3A}</a:tableStyleId>
              </a:tblPr>
              <a:tblGrid>
                <a:gridCol w="2639396">
                  <a:extLst>
                    <a:ext uri="{9D8B030D-6E8A-4147-A177-3AD203B41FA5}">
                      <a16:colId xmlns:a16="http://schemas.microsoft.com/office/drawing/2014/main" val="1445828359"/>
                    </a:ext>
                  </a:extLst>
                </a:gridCol>
                <a:gridCol w="2639396">
                  <a:extLst>
                    <a:ext uri="{9D8B030D-6E8A-4147-A177-3AD203B41FA5}">
                      <a16:colId xmlns:a16="http://schemas.microsoft.com/office/drawing/2014/main" val="1480295767"/>
                    </a:ext>
                  </a:extLst>
                </a:gridCol>
                <a:gridCol w="2639396">
                  <a:extLst>
                    <a:ext uri="{9D8B030D-6E8A-4147-A177-3AD203B41FA5}">
                      <a16:colId xmlns:a16="http://schemas.microsoft.com/office/drawing/2014/main" val="4280932360"/>
                    </a:ext>
                  </a:extLst>
                </a:gridCol>
              </a:tblGrid>
              <a:tr h="370840">
                <a:tc>
                  <a:txBody>
                    <a:bodyPr/>
                    <a:lstStyle/>
                    <a:p>
                      <a:r>
                        <a:rPr lang="en-GB" sz="1200" dirty="0">
                          <a:latin typeface="Arial" panose="020B0604020202020204" pitchFamily="34" charset="0"/>
                          <a:cs typeface="Arial" panose="020B0604020202020204" pitchFamily="34" charset="0"/>
                        </a:rPr>
                        <a:t>Assignment</a:t>
                      </a:r>
                      <a:r>
                        <a:rPr lang="en-GB" sz="1200" baseline="0" dirty="0">
                          <a:latin typeface="Arial" panose="020B0604020202020204" pitchFamily="34" charset="0"/>
                          <a:cs typeface="Arial" panose="020B0604020202020204" pitchFamily="34" charset="0"/>
                        </a:rPr>
                        <a:t> Count</a:t>
                      </a:r>
                      <a:endParaRPr lang="en-GB" sz="1200" dirty="0">
                        <a:latin typeface="Arial" panose="020B0604020202020204" pitchFamily="34" charset="0"/>
                        <a:cs typeface="Arial" panose="020B0604020202020204" pitchFamily="34" charset="0"/>
                      </a:endParaRPr>
                    </a:p>
                  </a:txBody>
                  <a:tcPr/>
                </a:tc>
                <a:tc>
                  <a:txBody>
                    <a:bodyPr/>
                    <a:lstStyle/>
                    <a:p>
                      <a:r>
                        <a:rPr lang="en-GB" sz="1200" dirty="0">
                          <a:latin typeface="Arial" panose="020B0604020202020204" pitchFamily="34" charset="0"/>
                          <a:cs typeface="Arial" panose="020B0604020202020204" pitchFamily="34" charset="0"/>
                        </a:rPr>
                        <a:t>Reviews Completed</a:t>
                      </a:r>
                    </a:p>
                  </a:txBody>
                  <a:tcPr/>
                </a:tc>
                <a:tc>
                  <a:txBody>
                    <a:bodyPr/>
                    <a:lstStyle/>
                    <a:p>
                      <a:r>
                        <a:rPr lang="en-GB" sz="1200" dirty="0">
                          <a:latin typeface="Arial" panose="020B0604020202020204" pitchFamily="34" charset="0"/>
                          <a:cs typeface="Arial" panose="020B0604020202020204" pitchFamily="34" charset="0"/>
                        </a:rPr>
                        <a:t>Reviews Completed %</a:t>
                      </a:r>
                    </a:p>
                  </a:txBody>
                  <a:tcPr/>
                </a:tc>
                <a:extLst>
                  <a:ext uri="{0D108BD9-81ED-4DB2-BD59-A6C34878D82A}">
                    <a16:rowId xmlns:a16="http://schemas.microsoft.com/office/drawing/2014/main" val="2592210941"/>
                  </a:ext>
                </a:extLst>
              </a:tr>
              <a:tr h="370840">
                <a:tc>
                  <a:txBody>
                    <a:bodyPr/>
                    <a:lstStyle/>
                    <a:p>
                      <a:pPr algn="ctr"/>
                      <a:endParaRPr lang="en-GB" sz="1200" dirty="0">
                        <a:latin typeface="Arial" panose="020B0604020202020204" pitchFamily="34" charset="0"/>
                        <a:cs typeface="Arial" panose="020B0604020202020204" pitchFamily="34" charset="0"/>
                      </a:endParaRPr>
                    </a:p>
                  </a:txBody>
                  <a:tcPr/>
                </a:tc>
                <a:tc>
                  <a:txBody>
                    <a:bodyPr/>
                    <a:lstStyle/>
                    <a:p>
                      <a:pPr algn="ctr"/>
                      <a:endParaRPr lang="en-GB" sz="1200" dirty="0">
                        <a:latin typeface="Arial" panose="020B0604020202020204" pitchFamily="34" charset="0"/>
                        <a:cs typeface="Arial" panose="020B0604020202020204" pitchFamily="34" charset="0"/>
                      </a:endParaRPr>
                    </a:p>
                  </a:txBody>
                  <a:tcPr/>
                </a:tc>
                <a:tc>
                  <a:txBody>
                    <a:bodyPr/>
                    <a:lstStyle/>
                    <a:p>
                      <a:pPr algn="ctr"/>
                      <a:endParaRPr lang="en-GB" sz="1200" dirty="0">
                        <a:latin typeface="Arial" panose="020B0604020202020204" pitchFamily="34" charset="0"/>
                        <a:cs typeface="Arial" panose="020B0604020202020204" pitchFamily="34" charset="0"/>
                      </a:endParaRPr>
                    </a:p>
                  </a:txBody>
                  <a:tcPr>
                    <a:solidFill>
                      <a:srgbClr val="92D050"/>
                    </a:solidFill>
                  </a:tcPr>
                </a:tc>
                <a:extLst>
                  <a:ext uri="{0D108BD9-81ED-4DB2-BD59-A6C34878D82A}">
                    <a16:rowId xmlns:a16="http://schemas.microsoft.com/office/drawing/2014/main" val="3841574076"/>
                  </a:ext>
                </a:extLst>
              </a:tr>
            </a:tbl>
          </a:graphicData>
        </a:graphic>
      </p:graphicFrame>
      <p:sp>
        <p:nvSpPr>
          <p:cNvPr id="8" name="Rectangle 7">
            <a:extLst>
              <a:ext uri="{FF2B5EF4-FFF2-40B4-BE49-F238E27FC236}">
                <a16:creationId xmlns:a16="http://schemas.microsoft.com/office/drawing/2014/main" id="{D9841C86-EEF0-4836-A10B-D794FD67FB01}"/>
              </a:ext>
            </a:extLst>
          </p:cNvPr>
          <p:cNvSpPr/>
          <p:nvPr/>
        </p:nvSpPr>
        <p:spPr bwMode="auto">
          <a:xfrm>
            <a:off x="503488" y="4124554"/>
            <a:ext cx="8265987" cy="1680709"/>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200" dirty="0">
                <a:latin typeface="Arial" panose="020B0604020202020204" pitchFamily="34" charset="0"/>
                <a:cs typeface="Arial" panose="020B0604020202020204" pitchFamily="34" charset="0"/>
              </a:rPr>
              <a:t>Notes </a:t>
            </a:r>
            <a:endParaRPr lang="en-GB" sz="12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1673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461665"/>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Contents Page</a:t>
            </a:r>
          </a:p>
        </p:txBody>
      </p:sp>
      <p:sp>
        <p:nvSpPr>
          <p:cNvPr id="5" name="TextBox 4"/>
          <p:cNvSpPr txBox="1"/>
          <p:nvPr/>
        </p:nvSpPr>
        <p:spPr>
          <a:xfrm>
            <a:off x="1043608" y="936260"/>
            <a:ext cx="8220974" cy="5262979"/>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Executive Summary </a:t>
            </a:r>
          </a:p>
          <a:p>
            <a:r>
              <a:rPr lang="en-GB" sz="1400" dirty="0">
                <a:latin typeface="Arial" panose="020B0604020202020204" pitchFamily="34" charset="0"/>
                <a:cs typeface="Arial" panose="020B0604020202020204" pitchFamily="34" charset="0"/>
              </a:rPr>
              <a:t>Special projects to note / highlight </a:t>
            </a:r>
          </a:p>
          <a:p>
            <a:r>
              <a:rPr lang="en-GB" sz="1400" b="1" dirty="0">
                <a:latin typeface="Arial" panose="020B0604020202020204" pitchFamily="34" charset="0"/>
                <a:cs typeface="Arial" panose="020B0604020202020204" pitchFamily="34" charset="0"/>
              </a:rPr>
              <a:t>DMT</a:t>
            </a:r>
            <a:endParaRPr lang="en-GB" sz="1400" dirty="0">
              <a:latin typeface="Arial" panose="020B0604020202020204" pitchFamily="34" charset="0"/>
              <a:cs typeface="Arial" panose="020B0604020202020204" pitchFamily="34" charset="0"/>
            </a:endParaRPr>
          </a:p>
          <a:p>
            <a:pPr lvl="1"/>
            <a:r>
              <a:rPr lang="en-GB" sz="1400" dirty="0">
                <a:latin typeface="Arial" panose="020B0604020202020204" pitchFamily="34" charset="0"/>
                <a:cs typeface="Arial" panose="020B0604020202020204" pitchFamily="34" charset="0"/>
              </a:rPr>
              <a:t>Performance and trends – QOF</a:t>
            </a:r>
          </a:p>
          <a:p>
            <a:pPr lvl="1"/>
            <a:r>
              <a:rPr lang="en-GB" sz="1400" dirty="0">
                <a:latin typeface="Arial" panose="020B0604020202020204" pitchFamily="34" charset="0"/>
                <a:cs typeface="Arial" panose="020B0604020202020204" pitchFamily="34" charset="0"/>
              </a:rPr>
              <a:t>Performance and trends – KPIs</a:t>
            </a:r>
          </a:p>
          <a:p>
            <a:pPr lvl="1"/>
            <a:r>
              <a:rPr lang="en-GB" sz="1400" dirty="0">
                <a:latin typeface="Arial" panose="020B0604020202020204" pitchFamily="34" charset="0"/>
                <a:cs typeface="Arial" panose="020B0604020202020204" pitchFamily="34" charset="0"/>
              </a:rPr>
              <a:t>Performance and trends – Enhanced services</a:t>
            </a:r>
          </a:p>
          <a:p>
            <a:pPr lvl="1"/>
            <a:r>
              <a:rPr lang="en-GB" sz="1400" dirty="0">
                <a:latin typeface="Arial" panose="020B0604020202020204" pitchFamily="34" charset="0"/>
                <a:cs typeface="Arial" panose="020B0604020202020204" pitchFamily="34" charset="0"/>
              </a:rPr>
              <a:t>Performance and trends - Vaccinations</a:t>
            </a:r>
          </a:p>
          <a:p>
            <a:pPr lvl="1"/>
            <a:r>
              <a:rPr lang="en-GB" sz="1400" dirty="0">
                <a:latin typeface="Arial" panose="020B0604020202020204" pitchFamily="34" charset="0"/>
                <a:cs typeface="Arial" panose="020B0604020202020204" pitchFamily="34" charset="0"/>
              </a:rPr>
              <a:t>Performance and trends – Screening programmes</a:t>
            </a:r>
          </a:p>
          <a:p>
            <a:pPr lvl="1"/>
            <a:r>
              <a:rPr lang="en-GB" sz="1400" dirty="0">
                <a:latin typeface="Arial" panose="020B0604020202020204" pitchFamily="34" charset="0"/>
                <a:cs typeface="Arial" panose="020B0604020202020204" pitchFamily="34" charset="0"/>
              </a:rPr>
              <a:t>Performance and trends – LD &amp; SMI</a:t>
            </a:r>
          </a:p>
          <a:p>
            <a:pPr lvl="1"/>
            <a:r>
              <a:rPr lang="en-GB" sz="1400" dirty="0">
                <a:latin typeface="Arial" panose="020B0604020202020204" pitchFamily="34" charset="0"/>
                <a:cs typeface="Arial" panose="020B0604020202020204" pitchFamily="34" charset="0"/>
              </a:rPr>
              <a:t>Performance and trends – Cervical smears</a:t>
            </a:r>
          </a:p>
          <a:p>
            <a:pPr lvl="1"/>
            <a:r>
              <a:rPr lang="en-GB" sz="1400" dirty="0">
                <a:latin typeface="Arial" panose="020B0604020202020204" pitchFamily="34" charset="0"/>
                <a:cs typeface="Arial" panose="020B0604020202020204" pitchFamily="34" charset="0"/>
              </a:rPr>
              <a:t>Primary Care Network – Usage of ARRS</a:t>
            </a:r>
          </a:p>
          <a:p>
            <a:pPr lvl="1"/>
            <a:r>
              <a:rPr lang="en-GB" sz="1400" dirty="0">
                <a:latin typeface="Arial" panose="020B0604020202020204" pitchFamily="34" charset="0"/>
                <a:cs typeface="Arial" panose="020B0604020202020204" pitchFamily="34" charset="0"/>
              </a:rPr>
              <a:t>Practice – Number of appointments</a:t>
            </a:r>
          </a:p>
          <a:p>
            <a:pPr lvl="1"/>
            <a:r>
              <a:rPr lang="en-GB" sz="1400" dirty="0">
                <a:latin typeface="Arial" panose="020B0604020202020204" pitchFamily="34" charset="0"/>
                <a:cs typeface="Arial" panose="020B0604020202020204" pitchFamily="34" charset="0"/>
              </a:rPr>
              <a:t>Practice – List size</a:t>
            </a:r>
          </a:p>
          <a:p>
            <a:pPr lvl="1"/>
            <a:r>
              <a:rPr lang="en-GB" sz="1400" dirty="0">
                <a:latin typeface="Arial" panose="020B0604020202020204" pitchFamily="34" charset="0"/>
                <a:cs typeface="Arial" panose="020B0604020202020204" pitchFamily="34" charset="0"/>
              </a:rPr>
              <a:t>Practice – Patient online</a:t>
            </a:r>
          </a:p>
          <a:p>
            <a:pPr lvl="1"/>
            <a:r>
              <a:rPr lang="en-GB" sz="1400" dirty="0">
                <a:latin typeface="Arial" panose="020B0604020202020204" pitchFamily="34" charset="0"/>
                <a:cs typeface="Arial" panose="020B0604020202020204" pitchFamily="34" charset="0"/>
              </a:rPr>
              <a:t>Workforce compliance – Sickness absence</a:t>
            </a:r>
          </a:p>
          <a:p>
            <a:pPr lvl="1"/>
            <a:r>
              <a:rPr lang="en-GB" sz="1400" dirty="0">
                <a:latin typeface="Arial" panose="020B0604020202020204" pitchFamily="34" charset="0"/>
                <a:cs typeface="Arial" panose="020B0604020202020204" pitchFamily="34" charset="0"/>
              </a:rPr>
              <a:t>Workforce compliance – Supervision</a:t>
            </a:r>
          </a:p>
          <a:p>
            <a:pPr lvl="1"/>
            <a:r>
              <a:rPr lang="en-GB" sz="1400" dirty="0">
                <a:latin typeface="Arial" panose="020B0604020202020204" pitchFamily="34" charset="0"/>
                <a:cs typeface="Arial" panose="020B0604020202020204" pitchFamily="34" charset="0"/>
              </a:rPr>
              <a:t>Workforce compliance – Appraisals</a:t>
            </a:r>
          </a:p>
          <a:p>
            <a:pPr lvl="1"/>
            <a:r>
              <a:rPr lang="en-GB" sz="1400" dirty="0">
                <a:latin typeface="Arial" panose="020B0604020202020204" pitchFamily="34" charset="0"/>
                <a:cs typeface="Arial" panose="020B0604020202020204" pitchFamily="34" charset="0"/>
              </a:rPr>
              <a:t>Finance</a:t>
            </a:r>
          </a:p>
          <a:p>
            <a:pPr lvl="1"/>
            <a:r>
              <a:rPr lang="en-GB" sz="1400" dirty="0">
                <a:latin typeface="Arial" panose="020B0604020202020204" pitchFamily="34" charset="0"/>
                <a:cs typeface="Arial" panose="020B0604020202020204" pitchFamily="34" charset="0"/>
              </a:rPr>
              <a:t>Bank and Agency ad hoc staffing trends</a:t>
            </a:r>
          </a:p>
          <a:p>
            <a:pPr lvl="1"/>
            <a:r>
              <a:rPr lang="en-GB" sz="1400" dirty="0">
                <a:latin typeface="Arial" panose="020B0604020202020204" pitchFamily="34" charset="0"/>
                <a:cs typeface="Arial" panose="020B0604020202020204" pitchFamily="34" charset="0"/>
              </a:rPr>
              <a:t>Common times / days of ad hoc staffing</a:t>
            </a:r>
          </a:p>
          <a:p>
            <a:r>
              <a:rPr lang="en-GB" sz="1400" b="1" dirty="0">
                <a:latin typeface="Arial" panose="020B0604020202020204" pitchFamily="34" charset="0"/>
                <a:cs typeface="Arial" panose="020B0604020202020204" pitchFamily="34" charset="0"/>
              </a:rPr>
              <a:t>QAG </a:t>
            </a:r>
            <a:endParaRPr lang="en-GB" sz="1400" dirty="0">
              <a:latin typeface="Arial" panose="020B0604020202020204" pitchFamily="34" charset="0"/>
              <a:cs typeface="Arial" panose="020B0604020202020204" pitchFamily="34" charset="0"/>
            </a:endParaRPr>
          </a:p>
          <a:p>
            <a:pPr lvl="1"/>
            <a:r>
              <a:rPr lang="en-GB" sz="1400" dirty="0">
                <a:latin typeface="Arial" panose="020B0604020202020204" pitchFamily="34" charset="0"/>
                <a:cs typeface="Arial" panose="020B0604020202020204" pitchFamily="34" charset="0"/>
              </a:rPr>
              <a:t>PREM</a:t>
            </a:r>
          </a:p>
          <a:p>
            <a:pPr lvl="1"/>
            <a:r>
              <a:rPr lang="en-GB" sz="1400" dirty="0">
                <a:latin typeface="Arial" panose="020B0604020202020204" pitchFamily="34" charset="0"/>
                <a:cs typeface="Arial" panose="020B0604020202020204" pitchFamily="34" charset="0"/>
              </a:rPr>
              <a:t>Workforce compliance – Mandatory and statutory training</a:t>
            </a:r>
          </a:p>
          <a:p>
            <a:r>
              <a:rPr lang="en-GB" sz="1400" dirty="0">
                <a:latin typeface="Arial" panose="020B0604020202020204" pitchFamily="34" charset="0"/>
                <a:cs typeface="Arial" panose="020B0604020202020204" pitchFamily="34" charset="0"/>
              </a:rPr>
              <a:t>         Risk Register</a:t>
            </a:r>
            <a:endParaRPr lang="en-GB" sz="1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0513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251520"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Finance (Overview)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5" name="Rectangle 4"/>
          <p:cNvSpPr/>
          <p:nvPr/>
        </p:nvSpPr>
        <p:spPr>
          <a:xfrm>
            <a:off x="2286000" y="-7512457"/>
            <a:ext cx="4572000" cy="5247590"/>
          </a:xfrm>
          <a:prstGeom prst="rect">
            <a:avLst/>
          </a:prstGeom>
        </p:spPr>
        <p:txBody>
          <a:bodyPr>
            <a:spAutoFit/>
          </a:bodyPr>
          <a:lstStyle/>
          <a:p>
            <a:pPr>
              <a:lnSpc>
                <a:spcPct val="150000"/>
              </a:lnSpc>
              <a:spcAft>
                <a:spcPts val="0"/>
              </a:spcAft>
            </a:pPr>
            <a:r>
              <a:rPr lang="en-GB" sz="1000" b="1" u="sng" dirty="0" err="1">
                <a:latin typeface="Arial" panose="020B0604020202020204" pitchFamily="34" charset="0"/>
                <a:ea typeface="Times New Roman" panose="02020603050405020304" pitchFamily="18" charset="0"/>
                <a:cs typeface="Arial" panose="020B0604020202020204" pitchFamily="34" charset="0"/>
              </a:rPr>
              <a:t>Cauldwell</a:t>
            </a:r>
            <a:r>
              <a:rPr lang="en-GB" sz="1000" b="1" u="sng" dirty="0">
                <a:latin typeface="Arial" panose="020B0604020202020204" pitchFamily="34" charset="0"/>
                <a:ea typeface="Times New Roman" panose="02020603050405020304" pitchFamily="18" charset="0"/>
                <a:cs typeface="Arial" panose="020B0604020202020204" pitchFamily="34" charset="0"/>
              </a:rPr>
              <a:t> Medical Centre</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spcAft>
                <a:spcPts val="0"/>
              </a:spcAft>
            </a:pPr>
            <a:r>
              <a:rPr lang="en-GB" sz="1000" b="1" dirty="0">
                <a:latin typeface="Arial" panose="020B0604020202020204" pitchFamily="34" charset="0"/>
                <a:ea typeface="Times New Roman" panose="02020603050405020304" pitchFamily="18" charset="0"/>
                <a:cs typeface="Arial" panose="020B0604020202020204" pitchFamily="34" charset="0"/>
              </a:rPr>
              <a:t>Position - </a:t>
            </a:r>
            <a:r>
              <a:rPr lang="en-GB" sz="1000" b="1" dirty="0">
                <a:solidFill>
                  <a:srgbClr val="FF0000"/>
                </a:solidFill>
                <a:latin typeface="Arial" panose="020B0604020202020204" pitchFamily="34" charset="0"/>
                <a:ea typeface="Times New Roman" panose="02020603050405020304" pitchFamily="18" charset="0"/>
                <a:cs typeface="Arial" panose="020B0604020202020204" pitchFamily="34" charset="0"/>
              </a:rPr>
              <a:t>£563k Overspend</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This represents an adverse movement of £304k in month.</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income assumption was originally based on the P&amp;L income position for FY19-20 as was originally reported in the June 20 accounts as £1.3m. This has now changed to reflect a more accurate position based on the actual income received to date and the income as reported from the Open Exeter Statements.</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real forecast year end position looks set to be in the region of £1.0m but according to last year NHSE the actual income received for FY19-20 was £1.5m.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This reduction in income assumption has resulted in an adverse movement of £259k in month.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Vacancy savings of £422k is being used to cover both agency and bank staff which total £810k year to date. Pressure on pay therefore is £388k.</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new proposals for the substantive nursing staff has now been approved so agency spend for nursing is expected to end going forward. Recruitment is currently taking place for salaried GP’s, so agency spend is expected to reduce as the year progresses.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Non-pay is currently reporting an underspend of £83k year to date which is being absorbed by the pay overspends.</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u="sng" dirty="0">
                <a:latin typeface="Arial" panose="020B0604020202020204" pitchFamily="34" charset="0"/>
                <a:ea typeface="Times New Roman" panose="02020603050405020304" pitchFamily="18" charset="0"/>
                <a:cs typeface="Arial" panose="020B0604020202020204" pitchFamily="34" charset="0"/>
              </a:rPr>
              <a:t>Action</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Symbol" panose="05050102010706020507" pitchFamily="18" charset="2"/>
              <a:buChar char=""/>
            </a:pPr>
            <a:r>
              <a:rPr lang="en-GB" sz="1000" dirty="0">
                <a:latin typeface="Arial" panose="020B0604020202020204" pitchFamily="34" charset="0"/>
                <a:ea typeface="Times New Roman" panose="02020603050405020304" pitchFamily="18" charset="0"/>
                <a:cs typeface="Arial" panose="020B0604020202020204" pitchFamily="34" charset="0"/>
              </a:rPr>
              <a:t>Set up a meeting with the CCG to discuss the income versus last year’s outturn.</a:t>
            </a:r>
          </a:p>
          <a:p>
            <a:r>
              <a:rPr lang="en-GB" sz="1000" dirty="0">
                <a:latin typeface="Arial" panose="020B0604020202020204" pitchFamily="34" charset="0"/>
                <a:ea typeface="Times New Roman" panose="02020603050405020304" pitchFamily="18" charset="0"/>
                <a:cs typeface="Arial" panose="020B0604020202020204" pitchFamily="34" charset="0"/>
              </a:rPr>
              <a:t>Work with the CCG to reconcile the income position.</a:t>
            </a:r>
            <a:endParaRPr lang="en-GB" sz="1000" dirty="0">
              <a:latin typeface="Arial" panose="020B0604020202020204" pitchFamily="34" charset="0"/>
              <a:cs typeface="Arial" panose="020B0604020202020204" pitchFamily="34" charset="0"/>
            </a:endParaRPr>
          </a:p>
        </p:txBody>
      </p:sp>
      <p:sp>
        <p:nvSpPr>
          <p:cNvPr id="6" name="Rectangle 5"/>
          <p:cNvSpPr/>
          <p:nvPr/>
        </p:nvSpPr>
        <p:spPr>
          <a:xfrm>
            <a:off x="2286000" y="-7512457"/>
            <a:ext cx="4572000" cy="5247590"/>
          </a:xfrm>
          <a:prstGeom prst="rect">
            <a:avLst/>
          </a:prstGeom>
        </p:spPr>
        <p:txBody>
          <a:bodyPr>
            <a:spAutoFit/>
          </a:bodyPr>
          <a:lstStyle/>
          <a:p>
            <a:pPr>
              <a:lnSpc>
                <a:spcPct val="150000"/>
              </a:lnSpc>
              <a:spcAft>
                <a:spcPts val="0"/>
              </a:spcAft>
            </a:pPr>
            <a:r>
              <a:rPr lang="en-GB" sz="1000" b="1" u="sng" dirty="0" err="1">
                <a:latin typeface="Arial" panose="020B0604020202020204" pitchFamily="34" charset="0"/>
                <a:ea typeface="Times New Roman" panose="02020603050405020304" pitchFamily="18" charset="0"/>
                <a:cs typeface="Arial" panose="020B0604020202020204" pitchFamily="34" charset="0"/>
              </a:rPr>
              <a:t>Cauldwell</a:t>
            </a:r>
            <a:r>
              <a:rPr lang="en-GB" sz="1000" b="1" u="sng" dirty="0">
                <a:latin typeface="Arial" panose="020B0604020202020204" pitchFamily="34" charset="0"/>
                <a:ea typeface="Times New Roman" panose="02020603050405020304" pitchFamily="18" charset="0"/>
                <a:cs typeface="Arial" panose="020B0604020202020204" pitchFamily="34" charset="0"/>
              </a:rPr>
              <a:t> Medical Centre</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spcAft>
                <a:spcPts val="0"/>
              </a:spcAft>
            </a:pPr>
            <a:r>
              <a:rPr lang="en-GB" sz="1000" b="1" dirty="0">
                <a:latin typeface="Arial" panose="020B0604020202020204" pitchFamily="34" charset="0"/>
                <a:ea typeface="Times New Roman" panose="02020603050405020304" pitchFamily="18" charset="0"/>
                <a:cs typeface="Arial" panose="020B0604020202020204" pitchFamily="34" charset="0"/>
              </a:rPr>
              <a:t>Position - </a:t>
            </a:r>
            <a:r>
              <a:rPr lang="en-GB" sz="1000" b="1" dirty="0">
                <a:solidFill>
                  <a:srgbClr val="FF0000"/>
                </a:solidFill>
                <a:latin typeface="Arial" panose="020B0604020202020204" pitchFamily="34" charset="0"/>
                <a:ea typeface="Times New Roman" panose="02020603050405020304" pitchFamily="18" charset="0"/>
                <a:cs typeface="Arial" panose="020B0604020202020204" pitchFamily="34" charset="0"/>
              </a:rPr>
              <a:t>£563k Overspend</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This represents an adverse movement of £304k in month.</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income assumption was originally based on the P&amp;L income position for FY19-20 as was originally reported in the June 20 accounts as £1.3m. This has now changed to reflect a more accurate position based on the actual income received to date and the income as reported from the Open Exeter Statements.</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real forecast year end position looks set to be in the region of £1.0m but according to last year NHSE the actual income received for FY19-20 was £1.5m.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This reduction in income assumption has resulted in an adverse movement of £259k in month.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Vacancy savings of £422k is being used to cover both agency and bank staff which total £810k year to date. Pressure on pay therefore is £388k.</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The new proposals for the substantive nursing staff has now been approved so agency spend for nursing is expected to end going forward. Recruitment is currently taking place for salaried GP’s, so agency spend is expected to reduce as the year progresses.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Non-pay is currently reporting an underspend of £83k year to date which is being absorbed by the pay overspends.</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dirty="0">
                <a:latin typeface="Arial" panose="020B0604020202020204" pitchFamily="34" charset="0"/>
                <a:ea typeface="Times New Roman" panose="02020603050405020304" pitchFamily="18" charset="0"/>
                <a:cs typeface="Arial" panose="020B0604020202020204" pitchFamily="34" charset="0"/>
              </a:rPr>
              <a:t> </a:t>
            </a:r>
          </a:p>
          <a:p>
            <a:pPr>
              <a:spcAft>
                <a:spcPts val="0"/>
              </a:spcAft>
            </a:pPr>
            <a:r>
              <a:rPr lang="en-GB" sz="1000" u="sng" dirty="0">
                <a:latin typeface="Arial" panose="020B0604020202020204" pitchFamily="34" charset="0"/>
                <a:ea typeface="Times New Roman" panose="02020603050405020304" pitchFamily="18" charset="0"/>
                <a:cs typeface="Arial" panose="020B0604020202020204" pitchFamily="34" charset="0"/>
              </a:rPr>
              <a:t>Action</a:t>
            </a:r>
            <a:endParaRPr lang="en-GB" sz="1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Symbol" panose="05050102010706020507" pitchFamily="18" charset="2"/>
              <a:buChar char=""/>
            </a:pPr>
            <a:r>
              <a:rPr lang="en-GB" sz="1000" dirty="0">
                <a:latin typeface="Arial" panose="020B0604020202020204" pitchFamily="34" charset="0"/>
                <a:ea typeface="Times New Roman" panose="02020603050405020304" pitchFamily="18" charset="0"/>
                <a:cs typeface="Arial" panose="020B0604020202020204" pitchFamily="34" charset="0"/>
              </a:rPr>
              <a:t>Set up a meeting with the CCG to discuss the income versus last year’s outturn.</a:t>
            </a:r>
          </a:p>
          <a:p>
            <a:r>
              <a:rPr lang="en-GB" sz="1000" dirty="0">
                <a:latin typeface="Arial" panose="020B0604020202020204" pitchFamily="34" charset="0"/>
                <a:ea typeface="Times New Roman" panose="02020603050405020304" pitchFamily="18" charset="0"/>
                <a:cs typeface="Arial" panose="020B0604020202020204" pitchFamily="34" charset="0"/>
              </a:rPr>
              <a:t>Work with the CCG to reconcile the income position.</a:t>
            </a:r>
            <a:endParaRPr lang="en-GB" sz="10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D9841C86-EEF0-4836-A10B-D794FD67FB01}"/>
              </a:ext>
            </a:extLst>
          </p:cNvPr>
          <p:cNvSpPr/>
          <p:nvPr/>
        </p:nvSpPr>
        <p:spPr bwMode="auto">
          <a:xfrm>
            <a:off x="341499" y="5225226"/>
            <a:ext cx="8265987" cy="1084094"/>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2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1224363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251520" y="350227"/>
            <a:ext cx="7401897" cy="67710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Finances (Budgets) </a:t>
            </a:r>
            <a:endPar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TextBox 5"/>
          <p:cNvSpPr txBox="1"/>
          <p:nvPr/>
        </p:nvSpPr>
        <p:spPr>
          <a:xfrm>
            <a:off x="332532" y="5301208"/>
            <a:ext cx="8332759" cy="246221"/>
          </a:xfrm>
          <a:prstGeom prst="rect">
            <a:avLst/>
          </a:prstGeom>
          <a:solidFill>
            <a:schemeClr val="tx2">
              <a:lumMod val="20000"/>
              <a:lumOff val="80000"/>
            </a:schemeClr>
          </a:solidFill>
        </p:spPr>
        <p:txBody>
          <a:bodyPr wrap="square" rtlCol="0">
            <a:spAutoFit/>
          </a:bodyPr>
          <a:lstStyle/>
          <a:p>
            <a:r>
              <a:rPr lang="en-GB" sz="10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1917118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Finances (Financial position)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5" name="TextBox 4"/>
          <p:cNvSpPr txBox="1"/>
          <p:nvPr/>
        </p:nvSpPr>
        <p:spPr>
          <a:xfrm>
            <a:off x="332532" y="5301208"/>
            <a:ext cx="8332759" cy="246221"/>
          </a:xfrm>
          <a:prstGeom prst="rect">
            <a:avLst/>
          </a:prstGeom>
          <a:solidFill>
            <a:schemeClr val="tx2">
              <a:lumMod val="20000"/>
              <a:lumOff val="80000"/>
            </a:schemeClr>
          </a:solidFill>
        </p:spPr>
        <p:txBody>
          <a:bodyPr wrap="square" rtlCol="0">
            <a:spAutoFit/>
          </a:bodyPr>
          <a:lstStyle/>
          <a:p>
            <a:r>
              <a:rPr lang="en-GB" sz="10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2405634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141577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Finances </a:t>
            </a:r>
          </a:p>
          <a:p>
            <a:r>
              <a:rPr lang="en-GB" b="1" dirty="0">
                <a:latin typeface="Arial" panose="020B0604020202020204" pitchFamily="34" charset="0"/>
                <a:cs typeface="Arial" panose="020B0604020202020204" pitchFamily="34" charset="0"/>
              </a:rPr>
              <a:t>(Establishment Report and</a:t>
            </a:r>
          </a:p>
          <a:p>
            <a:r>
              <a:rPr lang="en-GB" b="1" dirty="0">
                <a:latin typeface="Arial" panose="020B0604020202020204" pitchFamily="34" charset="0"/>
                <a:cs typeface="Arial" panose="020B0604020202020204" pitchFamily="34" charset="0"/>
              </a:rPr>
              <a:t>Bank and Agency usage)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5" name="TextBox 4"/>
          <p:cNvSpPr txBox="1"/>
          <p:nvPr/>
        </p:nvSpPr>
        <p:spPr>
          <a:xfrm>
            <a:off x="332532" y="5301208"/>
            <a:ext cx="8332759" cy="246221"/>
          </a:xfrm>
          <a:prstGeom prst="rect">
            <a:avLst/>
          </a:prstGeom>
          <a:solidFill>
            <a:schemeClr val="tx2">
              <a:lumMod val="20000"/>
              <a:lumOff val="80000"/>
            </a:schemeClr>
          </a:solidFill>
        </p:spPr>
        <p:txBody>
          <a:bodyPr wrap="square" rtlCol="0">
            <a:spAutoFit/>
          </a:bodyPr>
          <a:lstStyle/>
          <a:p>
            <a:r>
              <a:rPr lang="en-GB" sz="10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29341022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Finances (Bank and Agency Usage Analysis)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6" name="TextBox 5"/>
          <p:cNvSpPr txBox="1"/>
          <p:nvPr/>
        </p:nvSpPr>
        <p:spPr>
          <a:xfrm>
            <a:off x="308113" y="5879255"/>
            <a:ext cx="8332759" cy="276999"/>
          </a:xfrm>
          <a:prstGeom prst="rect">
            <a:avLst/>
          </a:prstGeom>
          <a:solidFill>
            <a:schemeClr val="tx2">
              <a:lumMod val="20000"/>
              <a:lumOff val="80000"/>
            </a:schemeClr>
          </a:solidFill>
        </p:spPr>
        <p:txBody>
          <a:bodyPr wrap="square" rtlCol="0">
            <a:spAutoFit/>
          </a:bodyPr>
          <a:lstStyle/>
          <a:p>
            <a:r>
              <a:rPr lang="en-GB" sz="12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1452620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5169649"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Bank and Agency ad hoc staffing trends – common times / days</a:t>
            </a:r>
            <a:endParaRPr lang="en-GB" sz="1400" b="1" dirty="0">
              <a:latin typeface="Arial" panose="020B0604020202020204" pitchFamily="34" charset="0"/>
              <a:cs typeface="Arial" panose="020B0604020202020204" pitchFamily="34" charset="0"/>
            </a:endParaRPr>
          </a:p>
        </p:txBody>
      </p:sp>
      <p:sp>
        <p:nvSpPr>
          <p:cNvPr id="6" name="TextBox 5"/>
          <p:cNvSpPr txBox="1"/>
          <p:nvPr/>
        </p:nvSpPr>
        <p:spPr>
          <a:xfrm>
            <a:off x="305216" y="5293657"/>
            <a:ext cx="8464259" cy="246221"/>
          </a:xfrm>
          <a:prstGeom prst="rect">
            <a:avLst/>
          </a:prstGeom>
          <a:solidFill>
            <a:schemeClr val="tx2">
              <a:lumMod val="20000"/>
              <a:lumOff val="80000"/>
            </a:schemeClr>
          </a:solidFill>
        </p:spPr>
        <p:txBody>
          <a:bodyPr wrap="square" rtlCol="0">
            <a:spAutoFit/>
          </a:bodyPr>
          <a:lstStyle/>
          <a:p>
            <a:r>
              <a:rPr lang="en-GB" sz="10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634733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89255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Patient Reported Experience Measure</a:t>
            </a:r>
          </a:p>
          <a:p>
            <a:r>
              <a:rPr lang="en-GB" sz="1400" b="1" dirty="0">
                <a:latin typeface="Arial" panose="020B0604020202020204" pitchFamily="34" charset="0"/>
                <a:cs typeface="Arial" panose="020B0604020202020204" pitchFamily="34" charset="0"/>
              </a:rPr>
              <a:t>PREM results </a:t>
            </a:r>
          </a:p>
          <a:p>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41376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89255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Patient Reported Experience Measure </a:t>
            </a:r>
          </a:p>
          <a:p>
            <a:r>
              <a:rPr lang="en-GB" sz="1400" b="1" dirty="0">
                <a:latin typeface="Arial" panose="020B0604020202020204" pitchFamily="34" charset="0"/>
                <a:cs typeface="Arial" panose="020B0604020202020204" pitchFamily="34" charset="0"/>
              </a:rPr>
              <a:t>PREM results </a:t>
            </a:r>
          </a:p>
          <a:p>
            <a:endParaRPr lang="en-GB" sz="14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6946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89255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Patient Reported Experience Measure </a:t>
            </a:r>
          </a:p>
          <a:p>
            <a:r>
              <a:rPr lang="en-GB" sz="1400" b="1" dirty="0">
                <a:latin typeface="Arial" panose="020B0604020202020204" pitchFamily="34" charset="0"/>
                <a:cs typeface="Arial" panose="020B0604020202020204" pitchFamily="34" charset="0"/>
              </a:rPr>
              <a:t>PREM results </a:t>
            </a:r>
          </a:p>
          <a:p>
            <a:endParaRPr lang="en-GB" sz="1400" b="1" dirty="0">
              <a:latin typeface="Arial" panose="020B0604020202020204" pitchFamily="34" charset="0"/>
              <a:cs typeface="Arial" panose="020B060402020202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9" name="TextBox 8"/>
          <p:cNvSpPr txBox="1"/>
          <p:nvPr/>
        </p:nvSpPr>
        <p:spPr>
          <a:xfrm>
            <a:off x="3052334" y="930342"/>
            <a:ext cx="2844316" cy="338554"/>
          </a:xfrm>
          <a:prstGeom prst="rect">
            <a:avLst/>
          </a:prstGeom>
          <a:noFill/>
        </p:spPr>
        <p:txBody>
          <a:bodyPr wrap="square" rtlCol="0">
            <a:spAutoFit/>
          </a:bodyPr>
          <a:lstStyle/>
          <a:p>
            <a:pPr algn="ctr"/>
            <a:r>
              <a:rPr lang="en-GB" sz="1600" dirty="0">
                <a:solidFill>
                  <a:srgbClr val="000000"/>
                </a:solidFill>
                <a:latin typeface="Arial" panose="020B0604020202020204" pitchFamily="34" charset="0"/>
                <a:cs typeface="Arial" panose="020B0604020202020204" pitchFamily="34" charset="0"/>
              </a:rPr>
              <a:t>What Went Well?</a:t>
            </a:r>
          </a:p>
        </p:txBody>
      </p:sp>
      <p:sp>
        <p:nvSpPr>
          <p:cNvPr id="11" name="TextBox 10"/>
          <p:cNvSpPr txBox="1"/>
          <p:nvPr/>
        </p:nvSpPr>
        <p:spPr>
          <a:xfrm>
            <a:off x="3177656" y="3288341"/>
            <a:ext cx="3015634" cy="338554"/>
          </a:xfrm>
          <a:prstGeom prst="rect">
            <a:avLst/>
          </a:prstGeom>
          <a:noFill/>
        </p:spPr>
        <p:txBody>
          <a:bodyPr wrap="square" rtlCol="0">
            <a:spAutoFit/>
          </a:bodyPr>
          <a:lstStyle/>
          <a:p>
            <a:pPr algn="ctr"/>
            <a:r>
              <a:rPr lang="en-GB" sz="1600" dirty="0">
                <a:solidFill>
                  <a:srgbClr val="000000"/>
                </a:solidFill>
                <a:latin typeface="Arial" panose="020B0604020202020204" pitchFamily="34" charset="0"/>
                <a:cs typeface="Arial" panose="020B0604020202020204" pitchFamily="34" charset="0"/>
              </a:rPr>
              <a:t>Patient Comments</a:t>
            </a:r>
          </a:p>
        </p:txBody>
      </p:sp>
      <p:graphicFrame>
        <p:nvGraphicFramePr>
          <p:cNvPr id="7" name="Table 6"/>
          <p:cNvGraphicFramePr>
            <a:graphicFrameLocks noGrp="1"/>
          </p:cNvGraphicFramePr>
          <p:nvPr>
            <p:extLst>
              <p:ext uri="{D42A27DB-BD31-4B8C-83A1-F6EECF244321}">
                <p14:modId xmlns:p14="http://schemas.microsoft.com/office/powerpoint/2010/main" val="2946855605"/>
              </p:ext>
            </p:extLst>
          </p:nvPr>
        </p:nvGraphicFramePr>
        <p:xfrm>
          <a:off x="2658425" y="3796802"/>
          <a:ext cx="3564000" cy="797560"/>
        </p:xfrm>
        <a:graphic>
          <a:graphicData uri="http://schemas.openxmlformats.org/drawingml/2006/table">
            <a:tbl>
              <a:tblPr firstRow="1" bandRow="1"/>
              <a:tblGrid>
                <a:gridCol w="2052000">
                  <a:extLst>
                    <a:ext uri="{9D8B030D-6E8A-4147-A177-3AD203B41FA5}">
                      <a16:colId xmlns:a16="http://schemas.microsoft.com/office/drawing/2014/main" val="222391968"/>
                    </a:ext>
                  </a:extLst>
                </a:gridCol>
                <a:gridCol w="1512000">
                  <a:extLst>
                    <a:ext uri="{9D8B030D-6E8A-4147-A177-3AD203B41FA5}">
                      <a16:colId xmlns:a16="http://schemas.microsoft.com/office/drawing/2014/main" val="3735106119"/>
                    </a:ext>
                  </a:extLst>
                </a:gridCol>
              </a:tblGrid>
              <a:tr h="3708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r>
                        <a:rPr lang="en-GB" sz="1100" b="1" dirty="0"/>
                        <a:t>Practice</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r>
                        <a:rPr lang="en-GB" sz="1100" b="1" dirty="0"/>
                        <a:t>Number of Positive Comments</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98536779"/>
                  </a:ext>
                </a:extLst>
              </a:tr>
              <a:tr h="3708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endParaRPr lang="en-GB" sz="1100" dirty="0"/>
                    </a:p>
                  </a:txBody>
                  <a:tcPr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endParaRPr lang="en-GB" sz="1100" dirty="0"/>
                    </a:p>
                  </a:txBody>
                  <a:tcPr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42768733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15822913"/>
              </p:ext>
            </p:extLst>
          </p:nvPr>
        </p:nvGraphicFramePr>
        <p:xfrm>
          <a:off x="1280508" y="2057564"/>
          <a:ext cx="5517789" cy="649935"/>
        </p:xfrm>
        <a:graphic>
          <a:graphicData uri="http://schemas.openxmlformats.org/drawingml/2006/table">
            <a:tbl>
              <a:tblPr/>
              <a:tblGrid>
                <a:gridCol w="1179375">
                  <a:extLst>
                    <a:ext uri="{9D8B030D-6E8A-4147-A177-3AD203B41FA5}">
                      <a16:colId xmlns:a16="http://schemas.microsoft.com/office/drawing/2014/main" val="1515734950"/>
                    </a:ext>
                  </a:extLst>
                </a:gridCol>
                <a:gridCol w="659888">
                  <a:extLst>
                    <a:ext uri="{9D8B030D-6E8A-4147-A177-3AD203B41FA5}">
                      <a16:colId xmlns:a16="http://schemas.microsoft.com/office/drawing/2014/main" val="3036454974"/>
                    </a:ext>
                  </a:extLst>
                </a:gridCol>
                <a:gridCol w="1056348">
                  <a:extLst>
                    <a:ext uri="{9D8B030D-6E8A-4147-A177-3AD203B41FA5}">
                      <a16:colId xmlns:a16="http://schemas.microsoft.com/office/drawing/2014/main" val="798249876"/>
                    </a:ext>
                  </a:extLst>
                </a:gridCol>
                <a:gridCol w="864096">
                  <a:extLst>
                    <a:ext uri="{9D8B030D-6E8A-4147-A177-3AD203B41FA5}">
                      <a16:colId xmlns:a16="http://schemas.microsoft.com/office/drawing/2014/main" val="1281618577"/>
                    </a:ext>
                  </a:extLst>
                </a:gridCol>
                <a:gridCol w="864096">
                  <a:extLst>
                    <a:ext uri="{9D8B030D-6E8A-4147-A177-3AD203B41FA5}">
                      <a16:colId xmlns:a16="http://schemas.microsoft.com/office/drawing/2014/main" val="1099832042"/>
                    </a:ext>
                  </a:extLst>
                </a:gridCol>
                <a:gridCol w="893986">
                  <a:extLst>
                    <a:ext uri="{9D8B030D-6E8A-4147-A177-3AD203B41FA5}">
                      <a16:colId xmlns:a16="http://schemas.microsoft.com/office/drawing/2014/main" val="4251567962"/>
                    </a:ext>
                  </a:extLst>
                </a:gridCol>
              </a:tblGrid>
              <a:tr h="30830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Very good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Good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Neither good nor poor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Poor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Very poor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r>
                        <a:rPr lang="en-GB" sz="1100" b="1" i="0" u="none" strike="noStrike" dirty="0">
                          <a:solidFill>
                            <a:srgbClr val="000000"/>
                          </a:solidFill>
                          <a:effectLst/>
                          <a:latin typeface="Arial" panose="020B0604020202020204" pitchFamily="34" charset="0"/>
                          <a:cs typeface="Arial" panose="020B0604020202020204" pitchFamily="34" charset="0"/>
                        </a:rPr>
                        <a:t>Grand Total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DEBF7"/>
                    </a:solidFill>
                  </a:tcPr>
                </a:tc>
                <a:extLst>
                  <a:ext uri="{0D108BD9-81ED-4DB2-BD59-A6C34878D82A}">
                    <a16:rowId xmlns:a16="http://schemas.microsoft.com/office/drawing/2014/main" val="1250257785"/>
                  </a:ext>
                </a:extLst>
              </a:tr>
              <a:tr h="30830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734048"/>
                  </a:ext>
                </a:extLst>
              </a:tr>
            </a:tbl>
          </a:graphicData>
        </a:graphic>
      </p:graphicFrame>
    </p:spTree>
    <p:extLst>
      <p:ext uri="{BB962C8B-B14F-4D97-AF65-F5344CB8AC3E}">
        <p14:creationId xmlns:p14="http://schemas.microsoft.com/office/powerpoint/2010/main" val="3555302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Workforce Compliance – M&amp;S Training </a:t>
            </a:r>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D9841C86-EEF0-4836-A10B-D794FD67FB01}"/>
              </a:ext>
            </a:extLst>
          </p:cNvPr>
          <p:cNvSpPr/>
          <p:nvPr/>
        </p:nvSpPr>
        <p:spPr bwMode="auto">
          <a:xfrm>
            <a:off x="6800202" y="1556792"/>
            <a:ext cx="1880299" cy="3007064"/>
          </a:xfrm>
          <a:prstGeom prst="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GB" sz="1200" baseline="0" dirty="0">
              <a:latin typeface="Arial" panose="020B0604020202020204" pitchFamily="34" charset="0"/>
              <a:cs typeface="Arial" panose="020B0604020202020204" pitchFamily="34" charset="0"/>
            </a:endParaRPr>
          </a:p>
          <a:p>
            <a:pPr marL="0" marR="0" indent="0"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2953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Executive Summary</a:t>
            </a:r>
          </a:p>
          <a:p>
            <a:r>
              <a:rPr lang="en-GB" sz="1400" b="1" dirty="0">
                <a:latin typeface="Arial" panose="020B0604020202020204" pitchFamily="34" charset="0"/>
                <a:cs typeface="Arial" panose="020B0604020202020204" pitchFamily="34" charset="0"/>
              </a:rPr>
              <a:t>What this report tells us and our plans for improvement next month</a:t>
            </a:r>
          </a:p>
        </p:txBody>
      </p:sp>
      <p:sp>
        <p:nvSpPr>
          <p:cNvPr id="6" name="Rectangle 5">
            <a:extLst>
              <a:ext uri="{FF2B5EF4-FFF2-40B4-BE49-F238E27FC236}">
                <a16:creationId xmlns:a16="http://schemas.microsoft.com/office/drawing/2014/main" id="{1CBB43F4-2F72-4D48-BB76-93AA1F01CBCE}"/>
              </a:ext>
            </a:extLst>
          </p:cNvPr>
          <p:cNvSpPr/>
          <p:nvPr/>
        </p:nvSpPr>
        <p:spPr bwMode="auto">
          <a:xfrm>
            <a:off x="369337" y="1649363"/>
            <a:ext cx="4032448" cy="3867869"/>
          </a:xfrm>
          <a:prstGeom prst="rect">
            <a:avLst/>
          </a:prstGeom>
          <a:solidFill>
            <a:srgbClr val="FFFFFF"/>
          </a:solidFill>
          <a:ln w="952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400" b="1" dirty="0">
                <a:latin typeface="Arial" panose="020B0604020202020204" pitchFamily="34" charset="0"/>
                <a:cs typeface="Arial" panose="020B0604020202020204" pitchFamily="34" charset="0"/>
              </a:rPr>
              <a:t>What this report tells us / projects of interest</a:t>
            </a:r>
          </a:p>
          <a:p>
            <a:endParaRPr lang="en-GB" sz="1400" dirty="0">
              <a:solidFill>
                <a:srgbClr val="000000"/>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47AC4F44-5F44-4C7F-ABBD-8F0130085CAC}"/>
              </a:ext>
            </a:extLst>
          </p:cNvPr>
          <p:cNvSpPr/>
          <p:nvPr/>
        </p:nvSpPr>
        <p:spPr bwMode="auto">
          <a:xfrm>
            <a:off x="4742217" y="1671836"/>
            <a:ext cx="3888432" cy="3845396"/>
          </a:xfrm>
          <a:prstGeom prst="rect">
            <a:avLst/>
          </a:prstGeom>
          <a:solidFill>
            <a:schemeClr val="tx2">
              <a:lumMod val="20000"/>
              <a:lumOff val="80000"/>
            </a:schemeClr>
          </a:solidFill>
          <a:ln w="952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GB" sz="1400" b="1" dirty="0">
                <a:latin typeface="Arial" panose="020B0604020202020204" pitchFamily="34" charset="0"/>
                <a:cs typeface="Arial" panose="020B0604020202020204" pitchFamily="34" charset="0"/>
              </a:rPr>
              <a:t>Areas we plan to deliver improvement in for next month</a:t>
            </a:r>
          </a:p>
          <a:p>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1319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Register </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5735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461665"/>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Primary Care Indicators</a:t>
            </a:r>
          </a:p>
        </p:txBody>
      </p:sp>
    </p:spTree>
    <p:extLst>
      <p:ext uri="{BB962C8B-B14F-4D97-AF65-F5344CB8AC3E}">
        <p14:creationId xmlns:p14="http://schemas.microsoft.com/office/powerpoint/2010/main" val="3085387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QOF </a:t>
            </a:r>
          </a:p>
          <a:p>
            <a:endParaRPr lang="en-GB" sz="1400" b="1" dirty="0">
              <a:latin typeface="Arial" panose="020B0604020202020204" pitchFamily="34" charset="0"/>
              <a:cs typeface="Arial" panose="020B0604020202020204" pitchFamily="34" charset="0"/>
            </a:endParaRPr>
          </a:p>
        </p:txBody>
      </p:sp>
      <p:sp>
        <p:nvSpPr>
          <p:cNvPr id="5" name="TextBox 4"/>
          <p:cNvSpPr txBox="1"/>
          <p:nvPr/>
        </p:nvSpPr>
        <p:spPr>
          <a:xfrm>
            <a:off x="308113" y="5879255"/>
            <a:ext cx="8332759" cy="246221"/>
          </a:xfrm>
          <a:prstGeom prst="rect">
            <a:avLst/>
          </a:prstGeom>
          <a:solidFill>
            <a:schemeClr val="tx2">
              <a:lumMod val="20000"/>
              <a:lumOff val="80000"/>
            </a:schemeClr>
          </a:solidFill>
        </p:spPr>
        <p:txBody>
          <a:bodyPr wrap="square" rtlCol="0">
            <a:spAutoFit/>
          </a:bodyPr>
          <a:lstStyle/>
          <a:p>
            <a:endParaRPr lang="en-GB" sz="1000" dirty="0">
              <a:latin typeface="Arial" panose="020B0604020202020204" pitchFamily="34" charset="0"/>
              <a:cs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781941523"/>
              </p:ext>
            </p:extLst>
          </p:nvPr>
        </p:nvGraphicFramePr>
        <p:xfrm>
          <a:off x="6084168" y="5391353"/>
          <a:ext cx="2124656" cy="394335"/>
        </p:xfrm>
        <a:graphic>
          <a:graphicData uri="http://schemas.openxmlformats.org/drawingml/2006/table">
            <a:tbl>
              <a:tblPr/>
              <a:tblGrid>
                <a:gridCol w="641405">
                  <a:extLst>
                    <a:ext uri="{9D8B030D-6E8A-4147-A177-3AD203B41FA5}">
                      <a16:colId xmlns:a16="http://schemas.microsoft.com/office/drawing/2014/main" val="3593275472"/>
                    </a:ext>
                  </a:extLst>
                </a:gridCol>
                <a:gridCol w="1483251">
                  <a:extLst>
                    <a:ext uri="{9D8B030D-6E8A-4147-A177-3AD203B41FA5}">
                      <a16:colId xmlns:a16="http://schemas.microsoft.com/office/drawing/2014/main" val="1789010587"/>
                    </a:ext>
                  </a:extLst>
                </a:gridCol>
              </a:tblGrid>
              <a:tr h="125639">
                <a:tc>
                  <a:txBody>
                    <a:bodyPr/>
                    <a:lstStyle/>
                    <a:p>
                      <a:pPr algn="l" fontAlgn="b"/>
                      <a:r>
                        <a:rPr lang="en-GB" sz="800" b="0" i="0" u="none" strike="noStrike" dirty="0">
                          <a:solidFill>
                            <a:srgbClr val="9C0006"/>
                          </a:solidFill>
                          <a:effectLst/>
                          <a:latin typeface="Arial" panose="020B0604020202020204" pitchFamily="34" charset="0"/>
                          <a:cs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l" fontAlgn="b"/>
                      <a:r>
                        <a:rPr lang="en-GB" sz="800" b="0" i="0" u="none" strike="noStrike" dirty="0">
                          <a:solidFill>
                            <a:srgbClr val="000000"/>
                          </a:solidFill>
                          <a:effectLst/>
                          <a:latin typeface="Arial" panose="020B0604020202020204" pitchFamily="34" charset="0"/>
                          <a:cs typeface="Arial" panose="020B0604020202020204" pitchFamily="34" charset="0"/>
                        </a:rPr>
                        <a:t>More than 15% to go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0322145"/>
                  </a:ext>
                </a:extLst>
              </a:tr>
              <a:tr h="125639">
                <a:tc>
                  <a:txBody>
                    <a:bodyPr/>
                    <a:lstStyle/>
                    <a:p>
                      <a:pPr algn="l" fontAlgn="b"/>
                      <a:r>
                        <a:rPr lang="en-GB" sz="800" b="0" i="0" u="none" strike="noStrike" dirty="0">
                          <a:solidFill>
                            <a:srgbClr val="9C6500"/>
                          </a:solidFill>
                          <a:effectLst/>
                          <a:latin typeface="Arial" panose="020B0604020202020204" pitchFamily="34" charset="0"/>
                          <a:cs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b"/>
                      <a:r>
                        <a:rPr lang="en-GB" sz="800" b="0" i="0" u="none" strike="noStrike" dirty="0">
                          <a:solidFill>
                            <a:srgbClr val="000000"/>
                          </a:solidFill>
                          <a:effectLst/>
                          <a:latin typeface="Arial" panose="020B0604020202020204" pitchFamily="34" charset="0"/>
                          <a:cs typeface="Arial" panose="020B0604020202020204" pitchFamily="34" charset="0"/>
                        </a:rPr>
                        <a:t>15% or less to go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9635890"/>
                  </a:ext>
                </a:extLst>
              </a:tr>
              <a:tr h="125639">
                <a:tc>
                  <a:txBody>
                    <a:bodyPr/>
                    <a:lstStyle/>
                    <a:p>
                      <a:pPr algn="l" fontAlgn="b"/>
                      <a:r>
                        <a:rPr lang="en-GB" sz="800" b="0" i="0" u="none" strike="noStrike">
                          <a:solidFill>
                            <a:srgbClr val="006100"/>
                          </a:solidFill>
                          <a:effectLst/>
                          <a:latin typeface="Arial" panose="020B0604020202020204" pitchFamily="34" charset="0"/>
                          <a:cs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b"/>
                      <a:r>
                        <a:rPr lang="en-GB" sz="800" b="0" i="0" u="none" strike="noStrike" dirty="0">
                          <a:solidFill>
                            <a:srgbClr val="000000"/>
                          </a:solidFill>
                          <a:effectLst/>
                          <a:latin typeface="Arial" panose="020B0604020202020204" pitchFamily="34" charset="0"/>
                          <a:cs typeface="Arial" panose="020B0604020202020204" pitchFamily="34" charset="0"/>
                        </a:rPr>
                        <a:t>Target met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3340951"/>
                  </a:ext>
                </a:extLst>
              </a:tr>
            </a:tbl>
          </a:graphicData>
        </a:graphic>
      </p:graphicFrame>
    </p:spTree>
    <p:extLst>
      <p:ext uri="{BB962C8B-B14F-4D97-AF65-F5344CB8AC3E}">
        <p14:creationId xmlns:p14="http://schemas.microsoft.com/office/powerpoint/2010/main" val="524813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67710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KPIs</a:t>
            </a:r>
          </a:p>
          <a:p>
            <a:endParaRPr lang="en-GB" sz="1400" b="1" dirty="0">
              <a:latin typeface="Arial" panose="020B0604020202020204" pitchFamily="34" charset="0"/>
              <a:cs typeface="Arial" panose="020B0604020202020204" pitchFamily="34" charset="0"/>
            </a:endParaRPr>
          </a:p>
        </p:txBody>
      </p:sp>
      <p:graphicFrame>
        <p:nvGraphicFramePr>
          <p:cNvPr id="7" name="Table 7">
            <a:extLst>
              <a:ext uri="{FF2B5EF4-FFF2-40B4-BE49-F238E27FC236}">
                <a16:creationId xmlns:a16="http://schemas.microsoft.com/office/drawing/2014/main" id="{CB504173-7DF1-4673-9E0C-2AAFC466D9DB}"/>
              </a:ext>
            </a:extLst>
          </p:cNvPr>
          <p:cNvGraphicFramePr>
            <a:graphicFrameLocks noGrp="1"/>
          </p:cNvGraphicFramePr>
          <p:nvPr>
            <p:extLst>
              <p:ext uri="{D42A27DB-BD31-4B8C-83A1-F6EECF244321}">
                <p14:modId xmlns:p14="http://schemas.microsoft.com/office/powerpoint/2010/main" val="2530711040"/>
              </p:ext>
            </p:extLst>
          </p:nvPr>
        </p:nvGraphicFramePr>
        <p:xfrm>
          <a:off x="467544" y="1506761"/>
          <a:ext cx="8305826" cy="3398520"/>
        </p:xfrm>
        <a:graphic>
          <a:graphicData uri="http://schemas.openxmlformats.org/drawingml/2006/table">
            <a:tbl>
              <a:tblPr firstRow="1" bandRow="1">
                <a:tableStyleId>{5C22544A-7EE6-4342-B048-85BDC9FD1C3A}</a:tableStyleId>
              </a:tblPr>
              <a:tblGrid>
                <a:gridCol w="2076457">
                  <a:extLst>
                    <a:ext uri="{9D8B030D-6E8A-4147-A177-3AD203B41FA5}">
                      <a16:colId xmlns:a16="http://schemas.microsoft.com/office/drawing/2014/main" val="1848333464"/>
                    </a:ext>
                  </a:extLst>
                </a:gridCol>
                <a:gridCol w="3666978">
                  <a:extLst>
                    <a:ext uri="{9D8B030D-6E8A-4147-A177-3AD203B41FA5}">
                      <a16:colId xmlns:a16="http://schemas.microsoft.com/office/drawing/2014/main" val="3474598809"/>
                    </a:ext>
                  </a:extLst>
                </a:gridCol>
                <a:gridCol w="925307">
                  <a:extLst>
                    <a:ext uri="{9D8B030D-6E8A-4147-A177-3AD203B41FA5}">
                      <a16:colId xmlns:a16="http://schemas.microsoft.com/office/drawing/2014/main" val="184743477"/>
                    </a:ext>
                  </a:extLst>
                </a:gridCol>
                <a:gridCol w="1637084">
                  <a:extLst>
                    <a:ext uri="{9D8B030D-6E8A-4147-A177-3AD203B41FA5}">
                      <a16:colId xmlns:a16="http://schemas.microsoft.com/office/drawing/2014/main" val="1733449903"/>
                    </a:ext>
                  </a:extLst>
                </a:gridCol>
              </a:tblGrid>
              <a:tr h="370840">
                <a:tc>
                  <a:txBody>
                    <a:bodyPr/>
                    <a:lstStyle/>
                    <a:p>
                      <a:r>
                        <a:rPr lang="en-GB" sz="1400" dirty="0">
                          <a:latin typeface="Arial" panose="020B0604020202020204" pitchFamily="34" charset="0"/>
                          <a:cs typeface="Arial" panose="020B0604020202020204" pitchFamily="34" charset="0"/>
                        </a:rPr>
                        <a:t>Indicator</a:t>
                      </a:r>
                    </a:p>
                  </a:txBody>
                  <a:tcPr/>
                </a:tc>
                <a:tc>
                  <a:txBody>
                    <a:bodyPr/>
                    <a:lstStyle/>
                    <a:p>
                      <a:r>
                        <a:rPr lang="en-GB" sz="1400" dirty="0">
                          <a:latin typeface="Arial" panose="020B0604020202020204" pitchFamily="34" charset="0"/>
                          <a:cs typeface="Arial" panose="020B0604020202020204" pitchFamily="34" charset="0"/>
                        </a:rPr>
                        <a:t>Indicator description</a:t>
                      </a:r>
                    </a:p>
                  </a:txBody>
                  <a:tcPr/>
                </a:tc>
                <a:tc>
                  <a:txBody>
                    <a:bodyPr/>
                    <a:lstStyle/>
                    <a:p>
                      <a:pPr algn="ctr"/>
                      <a:r>
                        <a:rPr lang="en-GB" sz="1400" dirty="0">
                          <a:latin typeface="Arial" panose="020B0604020202020204" pitchFamily="34" charset="0"/>
                          <a:cs typeface="Arial" panose="020B0604020202020204" pitchFamily="34" charset="0"/>
                        </a:rPr>
                        <a:t> Target </a:t>
                      </a:r>
                    </a:p>
                  </a:txBody>
                  <a:tcPr/>
                </a:tc>
                <a:tc>
                  <a:txBody>
                    <a:bodyPr/>
                    <a:lstStyle/>
                    <a:p>
                      <a:pPr algn="ctr"/>
                      <a:r>
                        <a:rPr lang="en-GB" sz="1400" dirty="0">
                          <a:latin typeface="Arial" panose="020B0604020202020204" pitchFamily="34" charset="0"/>
                          <a:cs typeface="Arial" panose="020B0604020202020204" pitchFamily="34" charset="0"/>
                        </a:rPr>
                        <a:t>Performance</a:t>
                      </a:r>
                    </a:p>
                  </a:txBody>
                  <a:tcPr/>
                </a:tc>
                <a:extLst>
                  <a:ext uri="{0D108BD9-81ED-4DB2-BD59-A6C34878D82A}">
                    <a16:rowId xmlns:a16="http://schemas.microsoft.com/office/drawing/2014/main" val="453931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New Patient health checks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Number of patients to receive a New Patient Health Check  within one week of registering</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208091488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NHS Health checks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dirty="0">
                          <a:solidFill>
                            <a:srgbClr val="000000"/>
                          </a:solidFill>
                          <a:effectLst/>
                          <a:latin typeface="Arial" panose="020B0604020202020204" pitchFamily="34" charset="0"/>
                          <a:cs typeface="Arial" panose="020B0604020202020204" pitchFamily="34" charset="0"/>
                        </a:rPr>
                        <a:t>Patients between the age group of 40-74 years having care plan recorded</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4008040667"/>
                  </a:ext>
                </a:extLst>
              </a:tr>
              <a:tr h="370840">
                <a:tc>
                  <a:txBody>
                    <a:bodyPr/>
                    <a:lstStyle/>
                    <a:p>
                      <a:r>
                        <a:rPr lang="en-GB" sz="1400" dirty="0">
                          <a:latin typeface="Arial" panose="020B0604020202020204" pitchFamily="34" charset="0"/>
                          <a:cs typeface="Arial" panose="020B0604020202020204" pitchFamily="34" charset="0"/>
                        </a:rPr>
                        <a:t>Register of carers</a:t>
                      </a:r>
                    </a:p>
                  </a:txBody>
                  <a:tcPr/>
                </a:tc>
                <a:tc>
                  <a:txBody>
                    <a:bodyPr/>
                    <a:lstStyle/>
                    <a:p>
                      <a:r>
                        <a:rPr lang="en-GB" sz="1400" dirty="0">
                          <a:latin typeface="Arial" panose="020B0604020202020204" pitchFamily="34" charset="0"/>
                          <a:cs typeface="Arial" panose="020B0604020202020204" pitchFamily="34" charset="0"/>
                        </a:rPr>
                        <a:t>Number of carers on the register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2498860796"/>
                  </a:ext>
                </a:extLst>
              </a:tr>
              <a:tr h="370840">
                <a:tc>
                  <a:txBody>
                    <a:bodyPr/>
                    <a:lstStyle/>
                    <a:p>
                      <a:r>
                        <a:rPr lang="en-GB" sz="1400" dirty="0">
                          <a:latin typeface="Arial" panose="020B0604020202020204" pitchFamily="34" charset="0"/>
                          <a:cs typeface="Arial" panose="020B0604020202020204" pitchFamily="34" charset="0"/>
                        </a:rPr>
                        <a:t>Ethnicity recording </a:t>
                      </a: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2074850382"/>
                  </a:ext>
                </a:extLst>
              </a:tr>
              <a:tr h="370840">
                <a:tc>
                  <a:txBody>
                    <a:bodyPr/>
                    <a:lstStyle/>
                    <a:p>
                      <a:r>
                        <a:rPr lang="en-GB" sz="1400" dirty="0">
                          <a:latin typeface="Arial" panose="020B0604020202020204" pitchFamily="34" charset="0"/>
                          <a:cs typeface="Arial" panose="020B0604020202020204" pitchFamily="34" charset="0"/>
                        </a:rPr>
                        <a:t>Employment status</a:t>
                      </a:r>
                    </a:p>
                  </a:txBody>
                  <a:tcPr/>
                </a:tc>
                <a:tc>
                  <a:txBody>
                    <a:bodyPr/>
                    <a:lstStyle/>
                    <a:p>
                      <a:r>
                        <a:rPr lang="en-GB" sz="1400" dirty="0">
                          <a:latin typeface="Arial" panose="020B0604020202020204" pitchFamily="34" charset="0"/>
                          <a:cs typeface="Arial" panose="020B0604020202020204" pitchFamily="34" charset="0"/>
                        </a:rPr>
                        <a:t>% of patients for which employment status was recorded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1234246955"/>
                  </a:ext>
                </a:extLst>
              </a:tr>
              <a:tr h="370840">
                <a:tc>
                  <a:txBody>
                    <a:bodyPr/>
                    <a:lstStyle/>
                    <a:p>
                      <a:r>
                        <a:rPr lang="en-GB" sz="1400" dirty="0">
                          <a:latin typeface="Arial" panose="020B0604020202020204" pitchFamily="34" charset="0"/>
                          <a:cs typeface="Arial" panose="020B0604020202020204" pitchFamily="34" charset="0"/>
                        </a:rPr>
                        <a:t>Accommodation status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 of patients for which accommodation status was recorded </a:t>
                      </a:r>
                    </a:p>
                  </a:txBody>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tc>
                  <a:txBody>
                    <a:bodyPr/>
                    <a:lstStyle/>
                    <a:p>
                      <a:pPr algn="ctr"/>
                      <a:endParaRPr lang="en-GB" sz="1400" dirty="0">
                        <a:latin typeface="Arial" panose="020B0604020202020204" pitchFamily="34" charset="0"/>
                        <a:cs typeface="Arial" panose="020B0604020202020204" pitchFamily="34" charset="0"/>
                      </a:endParaRPr>
                    </a:p>
                  </a:txBody>
                  <a:tcPr>
                    <a:solidFill>
                      <a:srgbClr val="FFFFFF"/>
                    </a:solidFill>
                  </a:tcPr>
                </a:tc>
                <a:extLst>
                  <a:ext uri="{0D108BD9-81ED-4DB2-BD59-A6C34878D82A}">
                    <a16:rowId xmlns:a16="http://schemas.microsoft.com/office/drawing/2014/main" val="1210241027"/>
                  </a:ext>
                </a:extLst>
              </a:tr>
            </a:tbl>
          </a:graphicData>
        </a:graphic>
      </p:graphicFrame>
    </p:spTree>
    <p:extLst>
      <p:ext uri="{BB962C8B-B14F-4D97-AF65-F5344CB8AC3E}">
        <p14:creationId xmlns:p14="http://schemas.microsoft.com/office/powerpoint/2010/main" val="522599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6632"/>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38455" y="350227"/>
            <a:ext cx="7401897" cy="461665"/>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Enhanced Services</a:t>
            </a:r>
          </a:p>
        </p:txBody>
      </p:sp>
      <p:graphicFrame>
        <p:nvGraphicFramePr>
          <p:cNvPr id="7" name="Table 7">
            <a:extLst>
              <a:ext uri="{FF2B5EF4-FFF2-40B4-BE49-F238E27FC236}">
                <a16:creationId xmlns:a16="http://schemas.microsoft.com/office/drawing/2014/main" id="{20B6F56A-3B34-4599-8B0F-50AF7AABA086}"/>
              </a:ext>
            </a:extLst>
          </p:cNvPr>
          <p:cNvGraphicFramePr>
            <a:graphicFrameLocks noGrp="1"/>
          </p:cNvGraphicFramePr>
          <p:nvPr>
            <p:extLst>
              <p:ext uri="{D42A27DB-BD31-4B8C-83A1-F6EECF244321}">
                <p14:modId xmlns:p14="http://schemas.microsoft.com/office/powerpoint/2010/main" val="4252913652"/>
              </p:ext>
            </p:extLst>
          </p:nvPr>
        </p:nvGraphicFramePr>
        <p:xfrm>
          <a:off x="341496" y="1772816"/>
          <a:ext cx="8262952" cy="2171572"/>
        </p:xfrm>
        <a:graphic>
          <a:graphicData uri="http://schemas.openxmlformats.org/drawingml/2006/table">
            <a:tbl>
              <a:tblPr firstRow="1" bandRow="1">
                <a:tableStyleId>{5C22544A-7EE6-4342-B048-85BDC9FD1C3A}</a:tableStyleId>
              </a:tblPr>
              <a:tblGrid>
                <a:gridCol w="2646328">
                  <a:extLst>
                    <a:ext uri="{9D8B030D-6E8A-4147-A177-3AD203B41FA5}">
                      <a16:colId xmlns:a16="http://schemas.microsoft.com/office/drawing/2014/main" val="2312051721"/>
                    </a:ext>
                  </a:extLst>
                </a:gridCol>
                <a:gridCol w="5616624">
                  <a:extLst>
                    <a:ext uri="{9D8B030D-6E8A-4147-A177-3AD203B41FA5}">
                      <a16:colId xmlns:a16="http://schemas.microsoft.com/office/drawing/2014/main" val="936559466"/>
                    </a:ext>
                  </a:extLst>
                </a:gridCol>
              </a:tblGrid>
              <a:tr h="398764">
                <a:tc>
                  <a:txBody>
                    <a:bodyPr/>
                    <a:lstStyle/>
                    <a:p>
                      <a:r>
                        <a:rPr lang="en-GB" sz="1200" dirty="0">
                          <a:latin typeface="Arial" panose="020B0604020202020204" pitchFamily="34" charset="0"/>
                          <a:cs typeface="Arial" panose="020B0604020202020204" pitchFamily="34" charset="0"/>
                        </a:rPr>
                        <a:t>Enhanced Service signed up to</a:t>
                      </a:r>
                    </a:p>
                  </a:txBody>
                  <a:tcPr/>
                </a:tc>
                <a:tc>
                  <a:txBody>
                    <a:bodyPr/>
                    <a:lstStyle/>
                    <a:p>
                      <a:pPr algn="l"/>
                      <a:r>
                        <a:rPr lang="en-GB" sz="1200" dirty="0">
                          <a:latin typeface="Arial" panose="020B0604020202020204" pitchFamily="34" charset="0"/>
                          <a:cs typeface="Arial" panose="020B0604020202020204" pitchFamily="34" charset="0"/>
                        </a:rPr>
                        <a:t>Activity</a:t>
                      </a:r>
                    </a:p>
                  </a:txBody>
                  <a:tcPr/>
                </a:tc>
                <a:extLst>
                  <a:ext uri="{0D108BD9-81ED-4DB2-BD59-A6C34878D82A}">
                    <a16:rowId xmlns:a16="http://schemas.microsoft.com/office/drawing/2014/main" val="3010668814"/>
                  </a:ext>
                </a:extLst>
              </a:tr>
              <a:tr h="443202">
                <a:tc>
                  <a:txBody>
                    <a:bodyPr/>
                    <a:lstStyle/>
                    <a:p>
                      <a:endParaRPr lang="en-GB" sz="1200" dirty="0">
                        <a:latin typeface="Arial" panose="020B0604020202020204" pitchFamily="34" charset="0"/>
                        <a:cs typeface="Arial" panose="020B0604020202020204" pitchFamily="34" charset="0"/>
                      </a:endParaRPr>
                    </a:p>
                  </a:txBody>
                  <a:tcPr/>
                </a:tc>
                <a:tc>
                  <a:txBody>
                    <a:bodyPr/>
                    <a:lstStyle/>
                    <a:p>
                      <a:pPr algn="l"/>
                      <a:endParaRPr lang="en-GB" sz="12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08570450"/>
                  </a:ext>
                </a:extLst>
              </a:tr>
              <a:tr h="443202">
                <a:tc>
                  <a:txBody>
                    <a:bodyPr/>
                    <a:lstStyle/>
                    <a:p>
                      <a:endParaRPr lang="en-GB" sz="1200" dirty="0">
                        <a:latin typeface="Arial" panose="020B0604020202020204" pitchFamily="34" charset="0"/>
                        <a:cs typeface="Arial" panose="020B0604020202020204" pitchFamily="34" charset="0"/>
                      </a:endParaRPr>
                    </a:p>
                  </a:txBody>
                  <a:tcPr/>
                </a:tc>
                <a:tc>
                  <a:txBody>
                    <a:bodyPr/>
                    <a:lstStyle/>
                    <a:p>
                      <a:pPr algn="l"/>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42166682"/>
                  </a:ext>
                </a:extLst>
              </a:tr>
              <a:tr h="443202">
                <a:tc>
                  <a:txBody>
                    <a:bodyPr/>
                    <a:lstStyle/>
                    <a:p>
                      <a:endParaRPr lang="en-GB" sz="1200" dirty="0">
                        <a:latin typeface="Arial" panose="020B0604020202020204" pitchFamily="34" charset="0"/>
                        <a:cs typeface="Arial" panose="020B0604020202020204" pitchFamily="34" charset="0"/>
                      </a:endParaRPr>
                    </a:p>
                  </a:txBody>
                  <a:tcPr/>
                </a:tc>
                <a:tc>
                  <a:txBody>
                    <a:bodyPr/>
                    <a:lstStyle/>
                    <a:p>
                      <a:pPr algn="l"/>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56525331"/>
                  </a:ext>
                </a:extLst>
              </a:tr>
              <a:tr h="443202">
                <a:tc>
                  <a:txBody>
                    <a:bodyPr/>
                    <a:lstStyle/>
                    <a:p>
                      <a:endParaRPr lang="en-GB" sz="1200" dirty="0">
                        <a:latin typeface="Arial" panose="020B0604020202020204" pitchFamily="34" charset="0"/>
                        <a:cs typeface="Arial" panose="020B0604020202020204" pitchFamily="34" charset="0"/>
                      </a:endParaRPr>
                    </a:p>
                  </a:txBody>
                  <a:tcPr/>
                </a:tc>
                <a:tc>
                  <a:txBody>
                    <a:bodyPr/>
                    <a:lstStyle/>
                    <a:p>
                      <a:pPr algn="l"/>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65530193"/>
                  </a:ext>
                </a:extLst>
              </a:tr>
            </a:tbl>
          </a:graphicData>
        </a:graphic>
      </p:graphicFrame>
    </p:spTree>
    <p:extLst>
      <p:ext uri="{BB962C8B-B14F-4D97-AF65-F5344CB8AC3E}">
        <p14:creationId xmlns:p14="http://schemas.microsoft.com/office/powerpoint/2010/main" val="496907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6597069"/>
            <a:ext cx="8536006" cy="374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7534"/>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216164" y="341642"/>
            <a:ext cx="7056784" cy="89255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Covid-19</a:t>
            </a:r>
          </a:p>
          <a:p>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9" name="TextBox 8"/>
          <p:cNvSpPr txBox="1"/>
          <p:nvPr/>
        </p:nvSpPr>
        <p:spPr>
          <a:xfrm>
            <a:off x="586706" y="4734840"/>
            <a:ext cx="4006998" cy="276999"/>
          </a:xfrm>
          <a:prstGeom prst="rect">
            <a:avLst/>
          </a:prstGeom>
          <a:solidFill>
            <a:schemeClr val="tx2">
              <a:lumMod val="20000"/>
              <a:lumOff val="80000"/>
            </a:schemeClr>
          </a:solidFill>
        </p:spPr>
        <p:txBody>
          <a:bodyPr wrap="square" rtlCol="0">
            <a:spAutoFit/>
          </a:bodyPr>
          <a:lstStyle/>
          <a:p>
            <a:r>
              <a:rPr lang="en-GB" sz="1200" dirty="0">
                <a:latin typeface="Arial" panose="020B0604020202020204" pitchFamily="34" charset="0"/>
                <a:cs typeface="Arial" panose="020B0604020202020204" pitchFamily="34" charset="0"/>
              </a:rPr>
              <a:t>Notes </a:t>
            </a:r>
          </a:p>
        </p:txBody>
      </p:sp>
      <p:graphicFrame>
        <p:nvGraphicFramePr>
          <p:cNvPr id="12" name="Chart 11"/>
          <p:cNvGraphicFramePr>
            <a:graphicFrameLocks/>
          </p:cNvGraphicFramePr>
          <p:nvPr>
            <p:extLst>
              <p:ext uri="{D42A27DB-BD31-4B8C-83A1-F6EECF244321}">
                <p14:modId xmlns:p14="http://schemas.microsoft.com/office/powerpoint/2010/main" val="3435642436"/>
              </p:ext>
            </p:extLst>
          </p:nvPr>
        </p:nvGraphicFramePr>
        <p:xfrm>
          <a:off x="4390059" y="1682167"/>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25392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117534"/>
            <a:ext cx="2408397" cy="1340768"/>
          </a:xfrm>
          <a:prstGeom prst="rect">
            <a:avLst/>
          </a:prstGeom>
        </p:spPr>
      </p:pic>
      <p:sp>
        <p:nvSpPr>
          <p:cNvPr id="2" name="TextBox 1">
            <a:extLst>
              <a:ext uri="{FF2B5EF4-FFF2-40B4-BE49-F238E27FC236}">
                <a16:creationId xmlns:a16="http://schemas.microsoft.com/office/drawing/2014/main" id="{6F89432D-CCD3-47E1-8528-D707B9D581DD}"/>
              </a:ext>
            </a:extLst>
          </p:cNvPr>
          <p:cNvSpPr txBox="1"/>
          <p:nvPr/>
        </p:nvSpPr>
        <p:spPr>
          <a:xfrm>
            <a:off x="361684" y="523889"/>
            <a:ext cx="7401897" cy="1261884"/>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Performance and trends – Vaccinations</a:t>
            </a:r>
          </a:p>
          <a:p>
            <a:r>
              <a:rPr lang="en-GB" b="1" dirty="0">
                <a:latin typeface="Arial" panose="020B0604020202020204" pitchFamily="34" charset="0"/>
                <a:cs typeface="Arial" panose="020B0604020202020204" pitchFamily="34" charset="0"/>
              </a:rPr>
              <a:t>Childhood </a:t>
            </a:r>
            <a:r>
              <a:rPr lang="en-GB" b="1" dirty="0" err="1">
                <a:latin typeface="Arial" panose="020B0604020202020204" pitchFamily="34" charset="0"/>
                <a:cs typeface="Arial" panose="020B0604020202020204" pitchFamily="34" charset="0"/>
              </a:rPr>
              <a:t>imms</a:t>
            </a:r>
            <a:endParaRPr lang="en-GB"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5" name="TextBox 4"/>
          <p:cNvSpPr txBox="1"/>
          <p:nvPr/>
        </p:nvSpPr>
        <p:spPr>
          <a:xfrm>
            <a:off x="361684" y="5960947"/>
            <a:ext cx="8332759" cy="276999"/>
          </a:xfrm>
          <a:prstGeom prst="rect">
            <a:avLst/>
          </a:prstGeom>
          <a:solidFill>
            <a:schemeClr val="tx2">
              <a:lumMod val="20000"/>
              <a:lumOff val="80000"/>
            </a:schemeClr>
          </a:solidFill>
        </p:spPr>
        <p:txBody>
          <a:bodyPr wrap="square" rtlCol="0">
            <a:spAutoFit/>
          </a:bodyPr>
          <a:lstStyle/>
          <a:p>
            <a:r>
              <a:rPr lang="en-GB" sz="1200" dirty="0">
                <a:latin typeface="Arial" panose="020B0604020202020204" pitchFamily="34" charset="0"/>
                <a:cs typeface="Arial" panose="020B0604020202020204" pitchFamily="34" charset="0"/>
              </a:rPr>
              <a:t>Notes </a:t>
            </a:r>
          </a:p>
        </p:txBody>
      </p:sp>
    </p:spTree>
    <p:extLst>
      <p:ext uri="{BB962C8B-B14F-4D97-AF65-F5344CB8AC3E}">
        <p14:creationId xmlns:p14="http://schemas.microsoft.com/office/powerpoint/2010/main" val="2140845782"/>
      </p:ext>
    </p:extLst>
  </p:cSld>
  <p:clrMapOvr>
    <a:masterClrMapping/>
  </p:clrMapOvr>
</p:sld>
</file>

<file path=ppt/theme/theme1.xml><?xml version="1.0" encoding="utf-8"?>
<a:theme xmlns:a="http://schemas.openxmlformats.org/drawingml/2006/main" name="Blank Presentation">
  <a:themeElements>
    <a:clrScheme name="">
      <a:dk1>
        <a:srgbClr val="000000"/>
      </a:dk1>
      <a:lt1>
        <a:srgbClr val="99FF66"/>
      </a:lt1>
      <a:dk2>
        <a:srgbClr val="003399"/>
      </a:dk2>
      <a:lt2>
        <a:srgbClr val="666633"/>
      </a:lt2>
      <a:accent1>
        <a:srgbClr val="339933"/>
      </a:accent1>
      <a:accent2>
        <a:srgbClr val="800000"/>
      </a:accent2>
      <a:accent3>
        <a:srgbClr val="CAFFB8"/>
      </a:accent3>
      <a:accent4>
        <a:srgbClr val="000000"/>
      </a:accent4>
      <a:accent5>
        <a:srgbClr val="ADCAAD"/>
      </a:accent5>
      <a:accent6>
        <a:srgbClr val="730000"/>
      </a:accent6>
      <a:hlink>
        <a:srgbClr val="0033CC"/>
      </a:hlink>
      <a:folHlink>
        <a:srgbClr val="FFCC66"/>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4A1C434E910648B716F1B8A4452C7C" ma:contentTypeVersion="13" ma:contentTypeDescription="Create a new document." ma:contentTypeScope="" ma:versionID="25f9f66bee85973042cebf68b2980f25">
  <xsd:schema xmlns:xsd="http://www.w3.org/2001/XMLSchema" xmlns:xs="http://www.w3.org/2001/XMLSchema" xmlns:p="http://schemas.microsoft.com/office/2006/metadata/properties" xmlns:ns1="http://schemas.microsoft.com/sharepoint/v3" xmlns:ns3="fc8c83e1-e4af-414a-b3b5-326eb82e57bc" xmlns:ns4="a8e734a9-52cf-49e3-bcde-90df6cef9c0a" targetNamespace="http://schemas.microsoft.com/office/2006/metadata/properties" ma:root="true" ma:fieldsID="25be43898759ec80a92c38e63f4443b4" ns1:_="" ns3:_="" ns4:_="">
    <xsd:import namespace="http://schemas.microsoft.com/sharepoint/v3"/>
    <xsd:import namespace="fc8c83e1-e4af-414a-b3b5-326eb82e57bc"/>
    <xsd:import namespace="a8e734a9-52cf-49e3-bcde-90df6cef9c0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8c83e1-e4af-414a-b3b5-326eb82e57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8e734a9-52cf-49e3-bcde-90df6cef9c0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D9C9C50-2923-4CA7-976E-52A56B210E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c8c83e1-e4af-414a-b3b5-326eb82e57bc"/>
    <ds:schemaRef ds:uri="a8e734a9-52cf-49e3-bcde-90df6cef9c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2CFB2A-B8A6-480E-8C3F-5C00ADB8BB41}">
  <ds:schemaRefs>
    <ds:schemaRef ds:uri="http://schemas.microsoft.com/sharepoint/v3/contenttype/forms"/>
  </ds:schemaRefs>
</ds:datastoreItem>
</file>

<file path=customXml/itemProps3.xml><?xml version="1.0" encoding="utf-8"?>
<ds:datastoreItem xmlns:ds="http://schemas.openxmlformats.org/officeDocument/2006/customXml" ds:itemID="{4574E28C-ED3A-4703-A5F7-C9E8E7419062}">
  <ds:schemaRefs>
    <ds:schemaRef ds:uri="http://schemas.microsoft.com/sharepoint/v3"/>
    <ds:schemaRef ds:uri="http://purl.org/dc/terms/"/>
    <ds:schemaRef ds:uri="http://schemas.openxmlformats.org/package/2006/metadata/core-properties"/>
    <ds:schemaRef ds:uri="http://purl.org/dc/dcmitype/"/>
    <ds:schemaRef ds:uri="fc8c83e1-e4af-414a-b3b5-326eb82e57bc"/>
    <ds:schemaRef ds:uri="a8e734a9-52cf-49e3-bcde-90df6cef9c0a"/>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39904</TotalTime>
  <Words>1120</Words>
  <Application>Microsoft Office PowerPoint</Application>
  <PresentationFormat>On-screen Show (4:3)</PresentationFormat>
  <Paragraphs>212</Paragraphs>
  <Slides>30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Symbol</vt:lpstr>
      <vt:lpstr>Times New Roman</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in the Trust</dc:title>
  <dc:creator>IT Support</dc:creator>
  <cp:lastModifiedBy>MUIRHEAD, Marina (EAST LONDON NHS FOUNDATION TRUST)</cp:lastModifiedBy>
  <cp:revision>688</cp:revision>
  <cp:lastPrinted>2021-05-06T06:47:07Z</cp:lastPrinted>
  <dcterms:created xsi:type="dcterms:W3CDTF">2002-05-07T16:35:24Z</dcterms:created>
  <dcterms:modified xsi:type="dcterms:W3CDTF">2021-09-13T16:13:35Z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0x010100204A1C434E910648B716F1B8A4452C7C</vt:lpwstr>
  </property>
</Properties>
</file>