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1"/>
  </p:notesMasterIdLst>
  <p:sldIdLst>
    <p:sldId id="258" r:id="rId6"/>
    <p:sldId id="257" r:id="rId7"/>
    <p:sldId id="297" r:id="rId8"/>
    <p:sldId id="261" r:id="rId9"/>
    <p:sldId id="280" r:id="rId10"/>
    <p:sldId id="293" r:id="rId11"/>
    <p:sldId id="298" r:id="rId12"/>
    <p:sldId id="262" r:id="rId13"/>
    <p:sldId id="295" r:id="rId14"/>
    <p:sldId id="300" r:id="rId15"/>
    <p:sldId id="299" r:id="rId16"/>
    <p:sldId id="294" r:id="rId17"/>
    <p:sldId id="276" r:id="rId18"/>
    <p:sldId id="271" r:id="rId19"/>
    <p:sldId id="296" r:id="rId20"/>
    <p:sldId id="301" r:id="rId21"/>
    <p:sldId id="286" r:id="rId22"/>
    <p:sldId id="287" r:id="rId23"/>
    <p:sldId id="288" r:id="rId24"/>
    <p:sldId id="289" r:id="rId25"/>
    <p:sldId id="290" r:id="rId26"/>
    <p:sldId id="279" r:id="rId27"/>
    <p:sldId id="285" r:id="rId28"/>
    <p:sldId id="291" r:id="rId29"/>
    <p:sldId id="30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Humphreys" initials="EH" lastIdx="1" clrIdx="0">
    <p:extLst>
      <p:ext uri="{19B8F6BF-5375-455C-9EA6-DF929625EA0E}">
        <p15:presenceInfo xmlns:p15="http://schemas.microsoft.com/office/powerpoint/2012/main" userId="Emily Humphreys" providerId="None"/>
      </p:ext>
    </p:extLst>
  </p:cmAuthor>
  <p:cmAuthor id="2" name="KURIMA, Toitei (EAST LONDON NHS FOUNDATION TRUST)" initials="KT" lastIdx="2" clrIdx="1">
    <p:extLst>
      <p:ext uri="{19B8F6BF-5375-455C-9EA6-DF929625EA0E}">
        <p15:presenceInfo xmlns:p15="http://schemas.microsoft.com/office/powerpoint/2012/main" userId="S::toitei.kurima@nhs.net::7279e084-f8dd-4b0f-b33e-b4b9257efb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97B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16E40-2CA8-4662-ACD7-DBA14A7FA74C}" v="333" dt="2021-08-09T09:57:19.316"/>
    <p1510:client id="{6C101FFB-B608-6C56-540E-61B53671ADB8}" v="2" dt="2021-08-10T12:05:48.3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382" autoAdjust="0"/>
  </p:normalViewPr>
  <p:slideViewPr>
    <p:cSldViewPr snapToGrid="0">
      <p:cViewPr varScale="1">
        <p:scale>
          <a:sx n="50" d="100"/>
          <a:sy n="50" d="100"/>
        </p:scale>
        <p:origin x="126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IMA, Toitei (EAST LONDON NHS FOUNDATION TRUST)" userId="S::toitei.kurima@nhs.net::7279e084-f8dd-4b0f-b33e-b4b9257efbfd" providerId="AD" clId="Web-{6C101FFB-B608-6C56-540E-61B53671ADB8}"/>
    <pc:docChg chg="">
      <pc:chgData name="KURIMA, Toitei (EAST LONDON NHS FOUNDATION TRUST)" userId="S::toitei.kurima@nhs.net::7279e084-f8dd-4b0f-b33e-b4b9257efbfd" providerId="AD" clId="Web-{6C101FFB-B608-6C56-540E-61B53671ADB8}" dt="2021-08-10T12:05:48.349" v="1"/>
      <pc:docMkLst>
        <pc:docMk/>
      </pc:docMkLst>
      <pc:sldChg chg="addCm">
        <pc:chgData name="KURIMA, Toitei (EAST LONDON NHS FOUNDATION TRUST)" userId="S::toitei.kurima@nhs.net::7279e084-f8dd-4b0f-b33e-b4b9257efbfd" providerId="AD" clId="Web-{6C101FFB-B608-6C56-540E-61B53671ADB8}" dt="2021-08-10T12:05:48.349" v="1"/>
        <pc:sldMkLst>
          <pc:docMk/>
          <pc:sldMk cId="4270944432" sldId="303"/>
        </pc:sldMkLst>
      </pc:sldChg>
    </pc:docChg>
  </pc:docChgLst>
  <pc:docChgLst>
    <pc:chgData name="HUMPHREYS, Emily (EAST LONDON NHS FOUNDATION TRUST)" userId="S::emily.humphreys4@nhs.net::838e3d5d-f986-4041-a7ba-b0fd673f5f16" providerId="AD" clId="Web-{00716E40-2CA8-4662-ACD7-DBA14A7FA74C}"/>
    <pc:docChg chg="modSld">
      <pc:chgData name="HUMPHREYS, Emily (EAST LONDON NHS FOUNDATION TRUST)" userId="S::emily.humphreys4@nhs.net::838e3d5d-f986-4041-a7ba-b0fd673f5f16" providerId="AD" clId="Web-{00716E40-2CA8-4662-ACD7-DBA14A7FA74C}" dt="2021-08-09T09:57:19.316" v="323"/>
      <pc:docMkLst>
        <pc:docMk/>
      </pc:docMkLst>
      <pc:sldChg chg="modSp">
        <pc:chgData name="HUMPHREYS, Emily (EAST LONDON NHS FOUNDATION TRUST)" userId="S::emily.humphreys4@nhs.net::838e3d5d-f986-4041-a7ba-b0fd673f5f16" providerId="AD" clId="Web-{00716E40-2CA8-4662-ACD7-DBA14A7FA74C}" dt="2021-08-09T09:54:53.776" v="7" actId="20577"/>
        <pc:sldMkLst>
          <pc:docMk/>
          <pc:sldMk cId="2602890739" sldId="280"/>
        </pc:sldMkLst>
        <pc:spChg chg="mod">
          <ac:chgData name="HUMPHREYS, Emily (EAST LONDON NHS FOUNDATION TRUST)" userId="S::emily.humphreys4@nhs.net::838e3d5d-f986-4041-a7ba-b0fd673f5f16" providerId="AD" clId="Web-{00716E40-2CA8-4662-ACD7-DBA14A7FA74C}" dt="2021-08-09T09:54:53.776" v="7" actId="20577"/>
          <ac:spMkLst>
            <pc:docMk/>
            <pc:sldMk cId="2602890739" sldId="280"/>
            <ac:spMk id="3" creationId="{00000000-0000-0000-0000-000000000000}"/>
          </ac:spMkLst>
        </pc:spChg>
      </pc:sldChg>
      <pc:sldChg chg="modSp">
        <pc:chgData name="HUMPHREYS, Emily (EAST LONDON NHS FOUNDATION TRUST)" userId="S::emily.humphreys4@nhs.net::838e3d5d-f986-4041-a7ba-b0fd673f5f16" providerId="AD" clId="Web-{00716E40-2CA8-4662-ACD7-DBA14A7FA74C}" dt="2021-08-09T09:57:19.316" v="323"/>
        <pc:sldMkLst>
          <pc:docMk/>
          <pc:sldMk cId="4181536876" sldId="284"/>
        </pc:sldMkLst>
        <pc:graphicFrameChg chg="mod modGraphic">
          <ac:chgData name="HUMPHREYS, Emily (EAST LONDON NHS FOUNDATION TRUST)" userId="S::emily.humphreys4@nhs.net::838e3d5d-f986-4041-a7ba-b0fd673f5f16" providerId="AD" clId="Web-{00716E40-2CA8-4662-ACD7-DBA14A7FA74C}" dt="2021-08-09T09:57:19.316" v="323"/>
          <ac:graphicFrameMkLst>
            <pc:docMk/>
            <pc:sldMk cId="4181536876" sldId="284"/>
            <ac:graphicFrameMk id="8"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16B7D-29AF-415E-B260-7CE39D1E0376}" type="doc">
      <dgm:prSet loTypeId="urn:microsoft.com/office/officeart/2011/layout/TabList" loCatId="list" qsTypeId="urn:microsoft.com/office/officeart/2005/8/quickstyle/simple1" qsCatId="simple" csTypeId="urn:microsoft.com/office/officeart/2005/8/colors/accent0_1" csCatId="mainScheme" phldr="1"/>
      <dgm:spPr/>
      <dgm:t>
        <a:bodyPr/>
        <a:lstStyle/>
        <a:p>
          <a:endParaRPr lang="en-US"/>
        </a:p>
      </dgm:t>
    </dgm:pt>
    <dgm:pt modelId="{C112CD00-0FCD-42BF-B493-F2A9DD14F0EF}">
      <dgm:prSet phldrT="[Text]" custT="1"/>
      <dgm:spPr>
        <a:solidFill>
          <a:srgbClr val="97BF11"/>
        </a:solidFill>
        <a:ln>
          <a:solidFill>
            <a:srgbClr val="97BF11"/>
          </a:solidFill>
        </a:ln>
      </dgm:spPr>
      <dgm:t>
        <a:bodyPr/>
        <a:lstStyle/>
        <a:p>
          <a:r>
            <a:rPr lang="en-US" sz="1600" b="1">
              <a:solidFill>
                <a:schemeClr val="bg1"/>
              </a:solidFill>
              <a:latin typeface="Arial" panose="020B0604020202020204" pitchFamily="34" charset="0"/>
              <a:cs typeface="Arial" panose="020B0604020202020204" pitchFamily="34" charset="0"/>
            </a:rPr>
            <a:t>Develop long-term health inequalities agenda for the primary care directorate</a:t>
          </a:r>
        </a:p>
      </dgm:t>
    </dgm:pt>
    <dgm:pt modelId="{7981C421-26FD-4863-925C-40CD91B3B4C5}" type="sibTrans" cxnId="{CB9A7F24-8252-408E-9641-1CF19ED0AD6C}">
      <dgm:prSet/>
      <dgm:spPr/>
      <dgm:t>
        <a:bodyPr/>
        <a:lstStyle/>
        <a:p>
          <a:endParaRPr lang="en-US"/>
        </a:p>
      </dgm:t>
    </dgm:pt>
    <dgm:pt modelId="{890DCDEA-FBD9-4726-9B7F-A53B3CB4FB8F}" type="parTrans" cxnId="{CB9A7F24-8252-408E-9641-1CF19ED0AD6C}">
      <dgm:prSet/>
      <dgm:spPr/>
      <dgm:t>
        <a:bodyPr/>
        <a:lstStyle/>
        <a:p>
          <a:endParaRPr lang="en-US"/>
        </a:p>
      </dgm:t>
    </dgm:pt>
    <dgm:pt modelId="{18502CA8-2790-4A98-856A-25355E8EB193}">
      <dgm:prSet phldrT="[Text]" custT="1"/>
      <dgm:spPr/>
      <dgm:t>
        <a:bodyPr/>
        <a:lstStyle/>
        <a:p>
          <a:r>
            <a:rPr lang="en-US" sz="1800" b="1" dirty="0">
              <a:latin typeface="Arial" panose="020B0604020202020204" pitchFamily="34" charset="0"/>
              <a:cs typeface="Arial" panose="020B0604020202020204" pitchFamily="34" charset="0"/>
            </a:rPr>
            <a:t>Output: </a:t>
          </a:r>
          <a:r>
            <a:rPr lang="en-US" sz="1800" b="0" dirty="0">
              <a:latin typeface="Arial" panose="020B0604020202020204" pitchFamily="34" charset="0"/>
              <a:cs typeface="Arial" panose="020B0604020202020204" pitchFamily="34" charset="0"/>
            </a:rPr>
            <a:t>High-level Triple Aim </a:t>
          </a:r>
          <a:r>
            <a:rPr lang="en-US" sz="1800" b="0" dirty="0" err="1">
              <a:latin typeface="Arial" panose="020B0604020202020204" pitchFamily="34" charset="0"/>
              <a:cs typeface="Arial" panose="020B0604020202020204" pitchFamily="34" charset="0"/>
            </a:rPr>
            <a:t>Programme</a:t>
          </a:r>
          <a:r>
            <a:rPr lang="en-US" sz="1800" b="0" dirty="0">
              <a:latin typeface="Arial" panose="020B0604020202020204" pitchFamily="34" charset="0"/>
              <a:cs typeface="Arial" panose="020B0604020202020204" pitchFamily="34" charset="0"/>
            </a:rPr>
            <a:t> plan for 2022 (&amp; beyond</a:t>
          </a:r>
          <a:r>
            <a:rPr lang="en-US" sz="1600" b="0" dirty="0">
              <a:latin typeface="Arial" panose="020B0604020202020204" pitchFamily="34" charset="0"/>
              <a:cs typeface="Arial" panose="020B0604020202020204" pitchFamily="34" charset="0"/>
            </a:rPr>
            <a:t>)</a:t>
          </a:r>
        </a:p>
      </dgm:t>
    </dgm:pt>
    <dgm:pt modelId="{4AF94D71-70E4-43FE-8708-AE0945596568}" type="sibTrans" cxnId="{A97EAF62-642C-4BE0-840A-BBF86276B5D3}">
      <dgm:prSet/>
      <dgm:spPr/>
      <dgm:t>
        <a:bodyPr/>
        <a:lstStyle/>
        <a:p>
          <a:endParaRPr lang="en-US"/>
        </a:p>
      </dgm:t>
    </dgm:pt>
    <dgm:pt modelId="{C4926646-C631-4BB6-AFE4-990935143F7E}" type="parTrans" cxnId="{A97EAF62-642C-4BE0-840A-BBF86276B5D3}">
      <dgm:prSet/>
      <dgm:spPr/>
      <dgm:t>
        <a:bodyPr/>
        <a:lstStyle/>
        <a:p>
          <a:endParaRPr lang="en-US"/>
        </a:p>
      </dgm:t>
    </dgm:pt>
    <dgm:pt modelId="{820E8AA9-34F2-4BE7-96BA-EBD967936B44}">
      <dgm:prSet phldrT="[Text]" custT="1"/>
      <dgm:spPr/>
      <dgm:t>
        <a:bodyPr anchor="ctr"/>
        <a:lstStyle/>
        <a:p>
          <a:r>
            <a:rPr lang="en-US" sz="1600" dirty="0">
              <a:latin typeface="Arial" panose="020B0604020202020204" pitchFamily="34" charset="0"/>
              <a:cs typeface="Arial" panose="020B0604020202020204" pitchFamily="34" charset="0"/>
            </a:rPr>
            <a:t>Understanding our practice populations through engagement, data analysis and asset mapping</a:t>
          </a:r>
        </a:p>
      </dgm:t>
    </dgm:pt>
    <dgm:pt modelId="{E747C98B-1031-4B7D-B9CE-6F0129A5E0C7}" type="sibTrans" cxnId="{B75315E1-5839-4229-851C-09612DB20D3B}">
      <dgm:prSet/>
      <dgm:spPr/>
      <dgm:t>
        <a:bodyPr/>
        <a:lstStyle/>
        <a:p>
          <a:endParaRPr lang="en-US"/>
        </a:p>
      </dgm:t>
    </dgm:pt>
    <dgm:pt modelId="{9FF3192C-CDE9-4291-9C32-783C1F578AEC}" type="parTrans" cxnId="{B75315E1-5839-4229-851C-09612DB20D3B}">
      <dgm:prSet/>
      <dgm:spPr/>
      <dgm:t>
        <a:bodyPr/>
        <a:lstStyle/>
        <a:p>
          <a:endParaRPr lang="en-US"/>
        </a:p>
      </dgm:t>
    </dgm:pt>
    <dgm:pt modelId="{7C554A35-B6BC-4D49-B64C-B333ADD3C94C}">
      <dgm:prSet phldrT="[Text]" custT="1"/>
      <dgm:spPr/>
      <dgm:t>
        <a:bodyPr anchor="ctr"/>
        <a:lstStyle/>
        <a:p>
          <a:r>
            <a:rPr lang="en-US" sz="1600">
              <a:latin typeface="Arial" panose="020B0604020202020204" pitchFamily="34" charset="0"/>
              <a:cs typeface="Arial" panose="020B0604020202020204" pitchFamily="34" charset="0"/>
            </a:rPr>
            <a:t>Establishing inclusive, ongoing participation and engagement mechanisms</a:t>
          </a:r>
        </a:p>
      </dgm:t>
    </dgm:pt>
    <dgm:pt modelId="{6163479F-06D5-478E-9352-8BE4AB6CBC13}" type="sibTrans" cxnId="{21C6AAEA-2206-490D-A8EC-0922FFF601CF}">
      <dgm:prSet/>
      <dgm:spPr/>
      <dgm:t>
        <a:bodyPr/>
        <a:lstStyle/>
        <a:p>
          <a:endParaRPr lang="en-US"/>
        </a:p>
      </dgm:t>
    </dgm:pt>
    <dgm:pt modelId="{17A9B7EE-D862-4676-B0EC-A14EB1A2074D}" type="parTrans" cxnId="{21C6AAEA-2206-490D-A8EC-0922FFF601CF}">
      <dgm:prSet/>
      <dgm:spPr/>
      <dgm:t>
        <a:bodyPr/>
        <a:lstStyle/>
        <a:p>
          <a:endParaRPr lang="en-US"/>
        </a:p>
      </dgm:t>
    </dgm:pt>
    <dgm:pt modelId="{5F0852F3-D1D1-421B-B1C6-18A80435917B}">
      <dgm:prSet phldrT="[Text]" custT="1"/>
      <dgm:spPr/>
      <dgm:t>
        <a:bodyPr anchor="ctr"/>
        <a:lstStyle/>
        <a:p>
          <a:r>
            <a:rPr lang="en-US" sz="1600">
              <a:latin typeface="Arial" panose="020B0604020202020204" pitchFamily="34" charset="0"/>
              <a:cs typeface="Arial" panose="020B0604020202020204" pitchFamily="34" charset="0"/>
            </a:rPr>
            <a:t>Establishing a Triple Aim portfolio focused on reducing inequalities </a:t>
          </a:r>
        </a:p>
      </dgm:t>
    </dgm:pt>
    <dgm:pt modelId="{E98DEE9B-4ADA-42C4-9515-FD0C677CF248}" type="sibTrans" cxnId="{EE79DEB4-4437-4BCF-84A5-2A6E9A34861B}">
      <dgm:prSet/>
      <dgm:spPr/>
      <dgm:t>
        <a:bodyPr/>
        <a:lstStyle/>
        <a:p>
          <a:endParaRPr lang="en-US"/>
        </a:p>
      </dgm:t>
    </dgm:pt>
    <dgm:pt modelId="{C07B1879-52D1-4287-8555-6F3A5FE1010E}" type="parTrans" cxnId="{EE79DEB4-4437-4BCF-84A5-2A6E9A34861B}">
      <dgm:prSet/>
      <dgm:spPr/>
      <dgm:t>
        <a:bodyPr/>
        <a:lstStyle/>
        <a:p>
          <a:endParaRPr lang="en-US"/>
        </a:p>
      </dgm:t>
    </dgm:pt>
    <dgm:pt modelId="{0D5EDF26-8730-4BEA-BA39-72605B487975}">
      <dgm:prSet phldrT="[Text]" custT="1"/>
      <dgm:spPr>
        <a:solidFill>
          <a:srgbClr val="97BF11"/>
        </a:solidFill>
        <a:ln>
          <a:solidFill>
            <a:srgbClr val="97BF11"/>
          </a:solidFill>
        </a:ln>
      </dgm:spPr>
      <dgm:t>
        <a:bodyPr/>
        <a:lstStyle/>
        <a:p>
          <a:r>
            <a:rPr lang="en-US" sz="1600" b="1">
              <a:solidFill>
                <a:schemeClr val="bg1"/>
              </a:solidFill>
              <a:latin typeface="Arial" panose="020B0604020202020204" pitchFamily="34" charset="0"/>
              <a:cs typeface="Arial" panose="020B0604020202020204" pitchFamily="34" charset="0"/>
            </a:rPr>
            <a:t>Identify a quick win and demonstrate early impact</a:t>
          </a:r>
        </a:p>
      </dgm:t>
    </dgm:pt>
    <dgm:pt modelId="{3EFF5F0D-D885-4556-91CA-112C50194A5D}" type="parTrans" cxnId="{E8364D17-F4C4-4FD0-9AD1-42BDE62B04AC}">
      <dgm:prSet/>
      <dgm:spPr/>
      <dgm:t>
        <a:bodyPr/>
        <a:lstStyle/>
        <a:p>
          <a:endParaRPr lang="en-US"/>
        </a:p>
      </dgm:t>
    </dgm:pt>
    <dgm:pt modelId="{878A3548-09AB-414B-B699-6A2719C0BA5D}" type="sibTrans" cxnId="{E8364D17-F4C4-4FD0-9AD1-42BDE62B04AC}">
      <dgm:prSet/>
      <dgm:spPr/>
      <dgm:t>
        <a:bodyPr/>
        <a:lstStyle/>
        <a:p>
          <a:endParaRPr lang="en-US"/>
        </a:p>
      </dgm:t>
    </dgm:pt>
    <dgm:pt modelId="{D2F6CAF7-B4DC-4E84-B38B-2A89242260DE}">
      <dgm:prSet phldrT="[Text]" custT="1"/>
      <dgm:spPr/>
      <dgm:t>
        <a:bodyPr/>
        <a:lstStyle/>
        <a:p>
          <a:r>
            <a:rPr lang="en-US" sz="1800" b="1" dirty="0">
              <a:latin typeface="Arial" panose="020B0604020202020204" pitchFamily="34" charset="0"/>
              <a:cs typeface="Arial" panose="020B0604020202020204" pitchFamily="34" charset="0"/>
            </a:rPr>
            <a:t>Output: </a:t>
          </a:r>
          <a:r>
            <a:rPr lang="en-US" sz="1800" b="0" dirty="0">
              <a:latin typeface="Arial" panose="020B0604020202020204" pitchFamily="34" charset="0"/>
              <a:cs typeface="Arial" panose="020B0604020202020204" pitchFamily="34" charset="0"/>
            </a:rPr>
            <a:t>Specific </a:t>
          </a:r>
          <a:r>
            <a:rPr lang="en-US" sz="1800" dirty="0">
              <a:latin typeface="Arial" panose="020B0604020202020204" pitchFamily="34" charset="0"/>
              <a:cs typeface="Arial" panose="020B0604020202020204" pitchFamily="34" charset="0"/>
            </a:rPr>
            <a:t>QI-informed project to reduce a specified health inequality (cervical screening uptake) in 2021-22 </a:t>
          </a:r>
        </a:p>
      </dgm:t>
    </dgm:pt>
    <dgm:pt modelId="{71E6DA35-C2A1-4B08-B8C6-AEAAE288810B}" type="parTrans" cxnId="{EEF3BC21-C473-4FFA-BE29-5B4C5BF2DC43}">
      <dgm:prSet/>
      <dgm:spPr/>
      <dgm:t>
        <a:bodyPr/>
        <a:lstStyle/>
        <a:p>
          <a:endParaRPr lang="en-US"/>
        </a:p>
      </dgm:t>
    </dgm:pt>
    <dgm:pt modelId="{C41ADCF7-A2CA-458A-89E1-A4047C986FED}" type="sibTrans" cxnId="{EEF3BC21-C473-4FFA-BE29-5B4C5BF2DC43}">
      <dgm:prSet/>
      <dgm:spPr/>
      <dgm:t>
        <a:bodyPr/>
        <a:lstStyle/>
        <a:p>
          <a:endParaRPr lang="en-US"/>
        </a:p>
      </dgm:t>
    </dgm:pt>
    <dgm:pt modelId="{1EA0CFF1-82C4-4447-A6F1-E90CCD269E46}">
      <dgm:prSet phldrT="[Text]" custT="1"/>
      <dgm:spPr>
        <a:ln>
          <a:noFill/>
        </a:ln>
      </dgm:spPr>
      <dgm:t>
        <a:bodyPr anchor="ctr"/>
        <a:lstStyle/>
        <a:p>
          <a:r>
            <a:rPr lang="en-US" sz="1600">
              <a:latin typeface="Arial" panose="020B0604020202020204" pitchFamily="34" charset="0"/>
              <a:cs typeface="Arial" panose="020B0604020202020204" pitchFamily="34" charset="0"/>
            </a:rPr>
            <a:t>Measuring differences in uptake within and between our different practice populations </a:t>
          </a:r>
        </a:p>
      </dgm:t>
    </dgm:pt>
    <dgm:pt modelId="{FCFF70DC-AD8A-426F-B1F6-764AFF7D4C61}" type="parTrans" cxnId="{63F8B533-C374-474E-ABC5-4B73AC538671}">
      <dgm:prSet/>
      <dgm:spPr/>
      <dgm:t>
        <a:bodyPr/>
        <a:lstStyle/>
        <a:p>
          <a:endParaRPr lang="en-US"/>
        </a:p>
      </dgm:t>
    </dgm:pt>
    <dgm:pt modelId="{D48F2657-D6BF-4F37-A3DE-9BAA62EDDE54}" type="sibTrans" cxnId="{63F8B533-C374-474E-ABC5-4B73AC538671}">
      <dgm:prSet/>
      <dgm:spPr/>
      <dgm:t>
        <a:bodyPr/>
        <a:lstStyle/>
        <a:p>
          <a:endParaRPr lang="en-US"/>
        </a:p>
      </dgm:t>
    </dgm:pt>
    <dgm:pt modelId="{98055688-46AB-4271-AC61-17976D107EA4}">
      <dgm:prSet phldrT="[Text]" custT="1"/>
      <dgm:spPr>
        <a:ln>
          <a:noFill/>
        </a:ln>
      </dgm:spPr>
      <dgm:t>
        <a:bodyPr anchor="ctr"/>
        <a:lstStyle/>
        <a:p>
          <a:r>
            <a:rPr lang="en-US" sz="1600">
              <a:latin typeface="Arial" panose="020B0604020202020204" pitchFamily="34" charset="0"/>
              <a:cs typeface="Arial" panose="020B0604020202020204" pitchFamily="34" charset="0"/>
            </a:rPr>
            <a:t>Consultation, process mapping and asset mapping to understand barriers, develop driver diagram</a:t>
          </a:r>
        </a:p>
      </dgm:t>
    </dgm:pt>
    <dgm:pt modelId="{26C60362-A507-4558-938F-6641FDC29A7C}" type="parTrans" cxnId="{A1043BA7-5107-4F61-B4DD-A4CA0C89207F}">
      <dgm:prSet/>
      <dgm:spPr/>
      <dgm:t>
        <a:bodyPr/>
        <a:lstStyle/>
        <a:p>
          <a:endParaRPr lang="en-US"/>
        </a:p>
      </dgm:t>
    </dgm:pt>
    <dgm:pt modelId="{17C2216B-7B80-420F-B7B3-F5089E383C38}" type="sibTrans" cxnId="{A1043BA7-5107-4F61-B4DD-A4CA0C89207F}">
      <dgm:prSet/>
      <dgm:spPr/>
      <dgm:t>
        <a:bodyPr/>
        <a:lstStyle/>
        <a:p>
          <a:endParaRPr lang="en-US"/>
        </a:p>
      </dgm:t>
    </dgm:pt>
    <dgm:pt modelId="{EB85DEB7-041E-484C-8917-45D4EE740358}">
      <dgm:prSet phldrT="[Text]" custT="1"/>
      <dgm:spPr>
        <a:ln>
          <a:noFill/>
        </a:ln>
      </dgm:spPr>
      <dgm:t>
        <a:bodyPr anchor="ctr"/>
        <a:lstStyle/>
        <a:p>
          <a:r>
            <a:rPr lang="en-US" sz="1600" dirty="0">
              <a:latin typeface="Arial" panose="020B0604020202020204" pitchFamily="34" charset="0"/>
              <a:cs typeface="Arial" panose="020B0604020202020204" pitchFamily="34" charset="0"/>
            </a:rPr>
            <a:t>Applying and testing changes in practice </a:t>
          </a:r>
        </a:p>
      </dgm:t>
    </dgm:pt>
    <dgm:pt modelId="{7A47C50A-7798-480C-87AF-A623BFB240E1}" type="parTrans" cxnId="{F3CF7F34-F7C5-4A17-98D2-C6D78362D696}">
      <dgm:prSet/>
      <dgm:spPr/>
      <dgm:t>
        <a:bodyPr/>
        <a:lstStyle/>
        <a:p>
          <a:endParaRPr lang="en-US"/>
        </a:p>
      </dgm:t>
    </dgm:pt>
    <dgm:pt modelId="{FD74020F-B973-4D0C-940D-227BEEA7B7D4}" type="sibTrans" cxnId="{F3CF7F34-F7C5-4A17-98D2-C6D78362D696}">
      <dgm:prSet/>
      <dgm:spPr/>
      <dgm:t>
        <a:bodyPr/>
        <a:lstStyle/>
        <a:p>
          <a:endParaRPr lang="en-US"/>
        </a:p>
      </dgm:t>
    </dgm:pt>
    <dgm:pt modelId="{111DB795-DE6A-43FE-8F55-C0EB78869060}" type="pres">
      <dgm:prSet presAssocID="{A1216B7D-29AF-415E-B260-7CE39D1E0376}" presName="Name0" presStyleCnt="0">
        <dgm:presLayoutVars>
          <dgm:chMax/>
          <dgm:chPref val="3"/>
          <dgm:dir/>
          <dgm:animOne val="branch"/>
          <dgm:animLvl val="lvl"/>
        </dgm:presLayoutVars>
      </dgm:prSet>
      <dgm:spPr/>
      <dgm:t>
        <a:bodyPr/>
        <a:lstStyle/>
        <a:p>
          <a:endParaRPr lang="en-US"/>
        </a:p>
      </dgm:t>
    </dgm:pt>
    <dgm:pt modelId="{897C4376-27CC-4ED3-9C8E-0EBE83EFF4BE}" type="pres">
      <dgm:prSet presAssocID="{0D5EDF26-8730-4BEA-BA39-72605B487975}" presName="composite" presStyleCnt="0"/>
      <dgm:spPr/>
    </dgm:pt>
    <dgm:pt modelId="{9D75CDBA-E5BE-4678-9453-D0FCFD92D22C}" type="pres">
      <dgm:prSet presAssocID="{0D5EDF26-8730-4BEA-BA39-72605B487975}" presName="FirstChild" presStyleLbl="revTx" presStyleIdx="0" presStyleCnt="4">
        <dgm:presLayoutVars>
          <dgm:chMax val="0"/>
          <dgm:chPref val="0"/>
          <dgm:bulletEnabled val="1"/>
        </dgm:presLayoutVars>
      </dgm:prSet>
      <dgm:spPr/>
      <dgm:t>
        <a:bodyPr/>
        <a:lstStyle/>
        <a:p>
          <a:endParaRPr lang="en-US"/>
        </a:p>
      </dgm:t>
    </dgm:pt>
    <dgm:pt modelId="{27CBBC02-2FE1-48ED-8106-4EDA0231A2FA}" type="pres">
      <dgm:prSet presAssocID="{0D5EDF26-8730-4BEA-BA39-72605B487975}" presName="Parent" presStyleLbl="alignNode1" presStyleIdx="0" presStyleCnt="2" custScaleX="96454" custScaleY="221623" custLinFactNeighborX="-1773" custLinFactNeighborY="-12255">
        <dgm:presLayoutVars>
          <dgm:chMax val="3"/>
          <dgm:chPref val="3"/>
          <dgm:bulletEnabled val="1"/>
        </dgm:presLayoutVars>
      </dgm:prSet>
      <dgm:spPr/>
      <dgm:t>
        <a:bodyPr/>
        <a:lstStyle/>
        <a:p>
          <a:endParaRPr lang="en-US"/>
        </a:p>
      </dgm:t>
    </dgm:pt>
    <dgm:pt modelId="{984AEFB6-2EEF-457D-A2C9-4BA1E99E6918}" type="pres">
      <dgm:prSet presAssocID="{0D5EDF26-8730-4BEA-BA39-72605B487975}" presName="Accent" presStyleLbl="parChTrans1D1" presStyleIdx="0" presStyleCnt="2"/>
      <dgm:spPr/>
    </dgm:pt>
    <dgm:pt modelId="{A2862240-B542-405B-8EC1-7D18617B17E2}" type="pres">
      <dgm:prSet presAssocID="{0D5EDF26-8730-4BEA-BA39-72605B487975}" presName="Child" presStyleLbl="revTx" presStyleIdx="1" presStyleCnt="4">
        <dgm:presLayoutVars>
          <dgm:chMax val="0"/>
          <dgm:chPref val="0"/>
          <dgm:bulletEnabled val="1"/>
        </dgm:presLayoutVars>
      </dgm:prSet>
      <dgm:spPr/>
      <dgm:t>
        <a:bodyPr/>
        <a:lstStyle/>
        <a:p>
          <a:endParaRPr lang="en-US"/>
        </a:p>
      </dgm:t>
    </dgm:pt>
    <dgm:pt modelId="{6C08E73D-CA00-4179-BEFD-2BD7045BF4FF}" type="pres">
      <dgm:prSet presAssocID="{878A3548-09AB-414B-B699-6A2719C0BA5D}" presName="sibTrans" presStyleCnt="0"/>
      <dgm:spPr/>
    </dgm:pt>
    <dgm:pt modelId="{DD813A84-8ED7-4AAA-A813-280F498DE745}" type="pres">
      <dgm:prSet presAssocID="{C112CD00-0FCD-42BF-B493-F2A9DD14F0EF}" presName="composite" presStyleCnt="0"/>
      <dgm:spPr/>
    </dgm:pt>
    <dgm:pt modelId="{4653B762-FBC4-4C71-AEC5-5FDC7B859CC0}" type="pres">
      <dgm:prSet presAssocID="{C112CD00-0FCD-42BF-B493-F2A9DD14F0EF}" presName="FirstChild" presStyleLbl="revTx" presStyleIdx="2" presStyleCnt="4">
        <dgm:presLayoutVars>
          <dgm:chMax val="0"/>
          <dgm:chPref val="0"/>
          <dgm:bulletEnabled val="1"/>
        </dgm:presLayoutVars>
      </dgm:prSet>
      <dgm:spPr/>
      <dgm:t>
        <a:bodyPr/>
        <a:lstStyle/>
        <a:p>
          <a:endParaRPr lang="en-US"/>
        </a:p>
      </dgm:t>
    </dgm:pt>
    <dgm:pt modelId="{75E30ECC-24CE-43D0-873C-E399689BB386}" type="pres">
      <dgm:prSet presAssocID="{C112CD00-0FCD-42BF-B493-F2A9DD14F0EF}" presName="Parent" presStyleLbl="alignNode1" presStyleIdx="1" presStyleCnt="2" custScaleX="100000" custScaleY="216960">
        <dgm:presLayoutVars>
          <dgm:chMax val="3"/>
          <dgm:chPref val="3"/>
          <dgm:bulletEnabled val="1"/>
        </dgm:presLayoutVars>
      </dgm:prSet>
      <dgm:spPr/>
      <dgm:t>
        <a:bodyPr/>
        <a:lstStyle/>
        <a:p>
          <a:endParaRPr lang="en-US"/>
        </a:p>
      </dgm:t>
    </dgm:pt>
    <dgm:pt modelId="{D1D430BA-E20B-47C9-AEEC-1044F13DF298}" type="pres">
      <dgm:prSet presAssocID="{C112CD00-0FCD-42BF-B493-F2A9DD14F0EF}" presName="Accent" presStyleLbl="parChTrans1D1" presStyleIdx="1" presStyleCnt="2"/>
      <dgm:spPr>
        <a:ln>
          <a:solidFill>
            <a:srgbClr val="97BF11"/>
          </a:solidFill>
        </a:ln>
      </dgm:spPr>
    </dgm:pt>
    <dgm:pt modelId="{9E6B2CA0-834B-49AB-9758-B369B18EFAC1}" type="pres">
      <dgm:prSet presAssocID="{C112CD00-0FCD-42BF-B493-F2A9DD14F0EF}" presName="Child" presStyleLbl="revTx" presStyleIdx="3" presStyleCnt="4" custScaleY="97560">
        <dgm:presLayoutVars>
          <dgm:chMax val="0"/>
          <dgm:chPref val="0"/>
          <dgm:bulletEnabled val="1"/>
        </dgm:presLayoutVars>
      </dgm:prSet>
      <dgm:spPr/>
      <dgm:t>
        <a:bodyPr/>
        <a:lstStyle/>
        <a:p>
          <a:endParaRPr lang="en-US"/>
        </a:p>
      </dgm:t>
    </dgm:pt>
  </dgm:ptLst>
  <dgm:cxnLst>
    <dgm:cxn modelId="{F89BF810-EE9D-4925-87CF-D2C5E24D2AF2}" type="presOf" srcId="{A1216B7D-29AF-415E-B260-7CE39D1E0376}" destId="{111DB795-DE6A-43FE-8F55-C0EB78869060}" srcOrd="0" destOrd="0" presId="urn:microsoft.com/office/officeart/2011/layout/TabList"/>
    <dgm:cxn modelId="{42C0454D-0333-4259-B1A5-B1F3FDA45F2C}" type="presOf" srcId="{C112CD00-0FCD-42BF-B493-F2A9DD14F0EF}" destId="{75E30ECC-24CE-43D0-873C-E399689BB386}" srcOrd="0" destOrd="0" presId="urn:microsoft.com/office/officeart/2011/layout/TabList"/>
    <dgm:cxn modelId="{45524067-7A23-4558-B9D0-1CCD3CFF52D0}" type="presOf" srcId="{18502CA8-2790-4A98-856A-25355E8EB193}" destId="{4653B762-FBC4-4C71-AEC5-5FDC7B859CC0}" srcOrd="0" destOrd="0" presId="urn:microsoft.com/office/officeart/2011/layout/TabList"/>
    <dgm:cxn modelId="{EEF3BC21-C473-4FFA-BE29-5B4C5BF2DC43}" srcId="{0D5EDF26-8730-4BEA-BA39-72605B487975}" destId="{D2F6CAF7-B4DC-4E84-B38B-2A89242260DE}" srcOrd="0" destOrd="0" parTransId="{71E6DA35-C2A1-4B08-B8C6-AEAAE288810B}" sibTransId="{C41ADCF7-A2CA-458A-89E1-A4047C986FED}"/>
    <dgm:cxn modelId="{F3CF7F34-F7C5-4A17-98D2-C6D78362D696}" srcId="{0D5EDF26-8730-4BEA-BA39-72605B487975}" destId="{EB85DEB7-041E-484C-8917-45D4EE740358}" srcOrd="3" destOrd="0" parTransId="{7A47C50A-7798-480C-87AF-A623BFB240E1}" sibTransId="{FD74020F-B973-4D0C-940D-227BEEA7B7D4}"/>
    <dgm:cxn modelId="{9873733A-015D-48A8-AEFA-343596937537}" type="presOf" srcId="{7C554A35-B6BC-4D49-B64C-B333ADD3C94C}" destId="{9E6B2CA0-834B-49AB-9758-B369B18EFAC1}" srcOrd="0" destOrd="1" presId="urn:microsoft.com/office/officeart/2011/layout/TabList"/>
    <dgm:cxn modelId="{63F8B533-C374-474E-ABC5-4B73AC538671}" srcId="{0D5EDF26-8730-4BEA-BA39-72605B487975}" destId="{1EA0CFF1-82C4-4447-A6F1-E90CCD269E46}" srcOrd="1" destOrd="0" parTransId="{FCFF70DC-AD8A-426F-B1F6-764AFF7D4C61}" sibTransId="{D48F2657-D6BF-4F37-A3DE-9BAA62EDDE54}"/>
    <dgm:cxn modelId="{A97EAF62-642C-4BE0-840A-BBF86276B5D3}" srcId="{C112CD00-0FCD-42BF-B493-F2A9DD14F0EF}" destId="{18502CA8-2790-4A98-856A-25355E8EB193}" srcOrd="0" destOrd="0" parTransId="{C4926646-C631-4BB6-AFE4-990935143F7E}" sibTransId="{4AF94D71-70E4-43FE-8708-AE0945596568}"/>
    <dgm:cxn modelId="{AC8062B0-9B22-4D40-B569-3A3CEB531A5D}" type="presOf" srcId="{1EA0CFF1-82C4-4447-A6F1-E90CCD269E46}" destId="{A2862240-B542-405B-8EC1-7D18617B17E2}" srcOrd="0" destOrd="0" presId="urn:microsoft.com/office/officeart/2011/layout/TabList"/>
    <dgm:cxn modelId="{19CCC995-E0FA-4631-8880-43CF5E735C02}" type="presOf" srcId="{0D5EDF26-8730-4BEA-BA39-72605B487975}" destId="{27CBBC02-2FE1-48ED-8106-4EDA0231A2FA}" srcOrd="0" destOrd="0" presId="urn:microsoft.com/office/officeart/2011/layout/TabList"/>
    <dgm:cxn modelId="{CB9A7F24-8252-408E-9641-1CF19ED0AD6C}" srcId="{A1216B7D-29AF-415E-B260-7CE39D1E0376}" destId="{C112CD00-0FCD-42BF-B493-F2A9DD14F0EF}" srcOrd="1" destOrd="0" parTransId="{890DCDEA-FBD9-4726-9B7F-A53B3CB4FB8F}" sibTransId="{7981C421-26FD-4863-925C-40CD91B3B4C5}"/>
    <dgm:cxn modelId="{6B83B94F-BC63-49F8-88F9-1861BE476AA3}" type="presOf" srcId="{D2F6CAF7-B4DC-4E84-B38B-2A89242260DE}" destId="{9D75CDBA-E5BE-4678-9453-D0FCFD92D22C}" srcOrd="0" destOrd="0" presId="urn:microsoft.com/office/officeart/2011/layout/TabList"/>
    <dgm:cxn modelId="{A1043BA7-5107-4F61-B4DD-A4CA0C89207F}" srcId="{0D5EDF26-8730-4BEA-BA39-72605B487975}" destId="{98055688-46AB-4271-AC61-17976D107EA4}" srcOrd="2" destOrd="0" parTransId="{26C60362-A507-4558-938F-6641FDC29A7C}" sibTransId="{17C2216B-7B80-420F-B7B3-F5089E383C38}"/>
    <dgm:cxn modelId="{2B83FF93-6207-4A4D-B0C5-9219CDEE7462}" type="presOf" srcId="{98055688-46AB-4271-AC61-17976D107EA4}" destId="{A2862240-B542-405B-8EC1-7D18617B17E2}" srcOrd="0" destOrd="1" presId="urn:microsoft.com/office/officeart/2011/layout/TabList"/>
    <dgm:cxn modelId="{E8364D17-F4C4-4FD0-9AD1-42BDE62B04AC}" srcId="{A1216B7D-29AF-415E-B260-7CE39D1E0376}" destId="{0D5EDF26-8730-4BEA-BA39-72605B487975}" srcOrd="0" destOrd="0" parTransId="{3EFF5F0D-D885-4556-91CA-112C50194A5D}" sibTransId="{878A3548-09AB-414B-B699-6A2719C0BA5D}"/>
    <dgm:cxn modelId="{21C6AAEA-2206-490D-A8EC-0922FFF601CF}" srcId="{C112CD00-0FCD-42BF-B493-F2A9DD14F0EF}" destId="{7C554A35-B6BC-4D49-B64C-B333ADD3C94C}" srcOrd="2" destOrd="0" parTransId="{17A9B7EE-D862-4676-B0EC-A14EB1A2074D}" sibTransId="{6163479F-06D5-478E-9352-8BE4AB6CBC13}"/>
    <dgm:cxn modelId="{EE79DEB4-4437-4BCF-84A5-2A6E9A34861B}" srcId="{C112CD00-0FCD-42BF-B493-F2A9DD14F0EF}" destId="{5F0852F3-D1D1-421B-B1C6-18A80435917B}" srcOrd="3" destOrd="0" parTransId="{C07B1879-52D1-4287-8555-6F3A5FE1010E}" sibTransId="{E98DEE9B-4ADA-42C4-9515-FD0C677CF248}"/>
    <dgm:cxn modelId="{9AE265E1-2AB6-42E0-846D-BF9FCABCD6E7}" type="presOf" srcId="{5F0852F3-D1D1-421B-B1C6-18A80435917B}" destId="{9E6B2CA0-834B-49AB-9758-B369B18EFAC1}" srcOrd="0" destOrd="2" presId="urn:microsoft.com/office/officeart/2011/layout/TabList"/>
    <dgm:cxn modelId="{B75315E1-5839-4229-851C-09612DB20D3B}" srcId="{C112CD00-0FCD-42BF-B493-F2A9DD14F0EF}" destId="{820E8AA9-34F2-4BE7-96BA-EBD967936B44}" srcOrd="1" destOrd="0" parTransId="{9FF3192C-CDE9-4291-9C32-783C1F578AEC}" sibTransId="{E747C98B-1031-4B7D-B9CE-6F0129A5E0C7}"/>
    <dgm:cxn modelId="{2E932268-F27D-43ED-8E07-68E35DAFD8DF}" type="presOf" srcId="{EB85DEB7-041E-484C-8917-45D4EE740358}" destId="{A2862240-B542-405B-8EC1-7D18617B17E2}" srcOrd="0" destOrd="2" presId="urn:microsoft.com/office/officeart/2011/layout/TabList"/>
    <dgm:cxn modelId="{DCF7FB9B-41E3-4E1C-BDF9-5C15AC9DF0F6}" type="presOf" srcId="{820E8AA9-34F2-4BE7-96BA-EBD967936B44}" destId="{9E6B2CA0-834B-49AB-9758-B369B18EFAC1}" srcOrd="0" destOrd="0" presId="urn:microsoft.com/office/officeart/2011/layout/TabList"/>
    <dgm:cxn modelId="{AB664F99-01FA-4B5D-A5ED-78FB5D95CA2F}" type="presParOf" srcId="{111DB795-DE6A-43FE-8F55-C0EB78869060}" destId="{897C4376-27CC-4ED3-9C8E-0EBE83EFF4BE}" srcOrd="0" destOrd="0" presId="urn:microsoft.com/office/officeart/2011/layout/TabList"/>
    <dgm:cxn modelId="{0326CF4A-CDBE-4582-BE46-ABDC20C75E62}" type="presParOf" srcId="{897C4376-27CC-4ED3-9C8E-0EBE83EFF4BE}" destId="{9D75CDBA-E5BE-4678-9453-D0FCFD92D22C}" srcOrd="0" destOrd="0" presId="urn:microsoft.com/office/officeart/2011/layout/TabList"/>
    <dgm:cxn modelId="{913B598E-F64C-4308-BC1D-6CC5FCF1B28C}" type="presParOf" srcId="{897C4376-27CC-4ED3-9C8E-0EBE83EFF4BE}" destId="{27CBBC02-2FE1-48ED-8106-4EDA0231A2FA}" srcOrd="1" destOrd="0" presId="urn:microsoft.com/office/officeart/2011/layout/TabList"/>
    <dgm:cxn modelId="{1A99A2E9-348F-471C-BB78-E89FAF8DF3AF}" type="presParOf" srcId="{897C4376-27CC-4ED3-9C8E-0EBE83EFF4BE}" destId="{984AEFB6-2EEF-457D-A2C9-4BA1E99E6918}" srcOrd="2" destOrd="0" presId="urn:microsoft.com/office/officeart/2011/layout/TabList"/>
    <dgm:cxn modelId="{D5773A62-5C49-40FC-B3BC-451508E8FC53}" type="presParOf" srcId="{111DB795-DE6A-43FE-8F55-C0EB78869060}" destId="{A2862240-B542-405B-8EC1-7D18617B17E2}" srcOrd="1" destOrd="0" presId="urn:microsoft.com/office/officeart/2011/layout/TabList"/>
    <dgm:cxn modelId="{C5FA78DA-04A6-415A-96A9-EF0AA481962A}" type="presParOf" srcId="{111DB795-DE6A-43FE-8F55-C0EB78869060}" destId="{6C08E73D-CA00-4179-BEFD-2BD7045BF4FF}" srcOrd="2" destOrd="0" presId="urn:microsoft.com/office/officeart/2011/layout/TabList"/>
    <dgm:cxn modelId="{772234FD-CB78-4B9B-B7EE-168E51C7D2D7}" type="presParOf" srcId="{111DB795-DE6A-43FE-8F55-C0EB78869060}" destId="{DD813A84-8ED7-4AAA-A813-280F498DE745}" srcOrd="3" destOrd="0" presId="urn:microsoft.com/office/officeart/2011/layout/TabList"/>
    <dgm:cxn modelId="{E2D1F9F5-B3D8-437F-A478-90AC01054563}" type="presParOf" srcId="{DD813A84-8ED7-4AAA-A813-280F498DE745}" destId="{4653B762-FBC4-4C71-AEC5-5FDC7B859CC0}" srcOrd="0" destOrd="0" presId="urn:microsoft.com/office/officeart/2011/layout/TabList"/>
    <dgm:cxn modelId="{B3B92A24-989E-4851-86B6-7C02927CF441}" type="presParOf" srcId="{DD813A84-8ED7-4AAA-A813-280F498DE745}" destId="{75E30ECC-24CE-43D0-873C-E399689BB386}" srcOrd="1" destOrd="0" presId="urn:microsoft.com/office/officeart/2011/layout/TabList"/>
    <dgm:cxn modelId="{B1558E20-6CA3-47DF-AF38-905546AB5554}" type="presParOf" srcId="{DD813A84-8ED7-4AAA-A813-280F498DE745}" destId="{D1D430BA-E20B-47C9-AEEC-1044F13DF298}" srcOrd="2" destOrd="0" presId="urn:microsoft.com/office/officeart/2011/layout/TabList"/>
    <dgm:cxn modelId="{954AFCD0-B712-4558-AA64-0E882B1F31F0}" type="presParOf" srcId="{111DB795-DE6A-43FE-8F55-C0EB78869060}" destId="{9E6B2CA0-834B-49AB-9758-B369B18EFAC1}" srcOrd="4" destOrd="0" presId="urn:microsoft.com/office/officeart/2011/layout/Tab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430BA-E20B-47C9-AEEC-1044F13DF298}">
      <dsp:nvSpPr>
        <dsp:cNvPr id="0" name=""/>
        <dsp:cNvSpPr/>
      </dsp:nvSpPr>
      <dsp:spPr>
        <a:xfrm>
          <a:off x="0" y="2428797"/>
          <a:ext cx="10515600" cy="0"/>
        </a:xfrm>
        <a:prstGeom prst="line">
          <a:avLst/>
        </a:prstGeom>
        <a:noFill/>
        <a:ln w="12700" cap="flat" cmpd="sng" algn="ctr">
          <a:solidFill>
            <a:srgbClr val="97BF11"/>
          </a:solidFill>
          <a:prstDash val="solid"/>
          <a:miter lim="800000"/>
        </a:ln>
        <a:effectLst/>
      </dsp:spPr>
      <dsp:style>
        <a:lnRef idx="2">
          <a:scrgbClr r="0" g="0" b="0"/>
        </a:lnRef>
        <a:fillRef idx="0">
          <a:scrgbClr r="0" g="0" b="0"/>
        </a:fillRef>
        <a:effectRef idx="0">
          <a:scrgbClr r="0" g="0" b="0"/>
        </a:effectRef>
        <a:fontRef idx="minor"/>
      </dsp:style>
    </dsp:sp>
    <dsp:sp modelId="{984AEFB6-2EEF-457D-A2C9-4BA1E99E6918}">
      <dsp:nvSpPr>
        <dsp:cNvPr id="0" name=""/>
        <dsp:cNvSpPr/>
      </dsp:nvSpPr>
      <dsp:spPr>
        <a:xfrm>
          <a:off x="0" y="668505"/>
          <a:ext cx="10515600" cy="0"/>
        </a:xfrm>
        <a:prstGeom prst="line">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75CDBA-E5BE-4678-9453-D0FCFD92D22C}">
      <dsp:nvSpPr>
        <dsp:cNvPr id="0" name=""/>
        <dsp:cNvSpPr/>
      </dsp:nvSpPr>
      <dsp:spPr>
        <a:xfrm>
          <a:off x="2734055" y="253656"/>
          <a:ext cx="7781544" cy="414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Output: </a:t>
          </a:r>
          <a:r>
            <a:rPr lang="en-US" sz="1800" b="0" kern="1200" dirty="0">
              <a:latin typeface="Arial" panose="020B0604020202020204" pitchFamily="34" charset="0"/>
              <a:cs typeface="Arial" panose="020B0604020202020204" pitchFamily="34" charset="0"/>
            </a:rPr>
            <a:t>Specific </a:t>
          </a:r>
          <a:r>
            <a:rPr lang="en-US" sz="1800" kern="1200" dirty="0">
              <a:latin typeface="Arial" panose="020B0604020202020204" pitchFamily="34" charset="0"/>
              <a:cs typeface="Arial" panose="020B0604020202020204" pitchFamily="34" charset="0"/>
            </a:rPr>
            <a:t>QI-informed project to reduce a specified health inequality (cervical screening uptake) in 2021-22 </a:t>
          </a:r>
        </a:p>
      </dsp:txBody>
      <dsp:txXfrm>
        <a:off x="2734055" y="253656"/>
        <a:ext cx="7781544" cy="414848"/>
      </dsp:txXfrm>
    </dsp:sp>
    <dsp:sp modelId="{27CBBC02-2FE1-48ED-8106-4EDA0231A2FA}">
      <dsp:nvSpPr>
        <dsp:cNvPr id="0" name=""/>
        <dsp:cNvSpPr/>
      </dsp:nvSpPr>
      <dsp:spPr>
        <a:xfrm>
          <a:off x="0" y="0"/>
          <a:ext cx="2637106" cy="919399"/>
        </a:xfrm>
        <a:prstGeom prst="round2SameRect">
          <a:avLst>
            <a:gd name="adj1" fmla="val 16670"/>
            <a:gd name="adj2" fmla="val 0"/>
          </a:avLst>
        </a:prstGeom>
        <a:solidFill>
          <a:srgbClr val="97BF11"/>
        </a:solidFill>
        <a:ln w="12700" cap="flat" cmpd="sng" algn="ctr">
          <a:solidFill>
            <a:srgbClr val="97BF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a:solidFill>
                <a:schemeClr val="bg1"/>
              </a:solidFill>
              <a:latin typeface="Arial" panose="020B0604020202020204" pitchFamily="34" charset="0"/>
              <a:cs typeface="Arial" panose="020B0604020202020204" pitchFamily="34" charset="0"/>
            </a:rPr>
            <a:t>Identify a quick win and demonstrate early impact</a:t>
          </a:r>
        </a:p>
      </dsp:txBody>
      <dsp:txXfrm>
        <a:off x="44889" y="44889"/>
        <a:ext cx="2547328" cy="874510"/>
      </dsp:txXfrm>
    </dsp:sp>
    <dsp:sp modelId="{A2862240-B542-405B-8EC1-7D18617B17E2}">
      <dsp:nvSpPr>
        <dsp:cNvPr id="0" name=""/>
        <dsp:cNvSpPr/>
      </dsp:nvSpPr>
      <dsp:spPr>
        <a:xfrm>
          <a:off x="0" y="920781"/>
          <a:ext cx="10515600" cy="829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Measuring differences in uptake within and between our different practice populations </a:t>
          </a: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Consultation, process mapping and asset mapping to understand barriers, develop driver diagram</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Applying and testing changes in practice </a:t>
          </a:r>
        </a:p>
      </dsp:txBody>
      <dsp:txXfrm>
        <a:off x="0" y="920781"/>
        <a:ext cx="10515600" cy="829821"/>
      </dsp:txXfrm>
    </dsp:sp>
    <dsp:sp modelId="{4653B762-FBC4-4C71-AEC5-5FDC7B859CC0}">
      <dsp:nvSpPr>
        <dsp:cNvPr id="0" name=""/>
        <dsp:cNvSpPr/>
      </dsp:nvSpPr>
      <dsp:spPr>
        <a:xfrm>
          <a:off x="2734055" y="2013948"/>
          <a:ext cx="7781544" cy="414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Output: </a:t>
          </a:r>
          <a:r>
            <a:rPr lang="en-US" sz="1800" b="0" kern="1200" dirty="0">
              <a:latin typeface="Arial" panose="020B0604020202020204" pitchFamily="34" charset="0"/>
              <a:cs typeface="Arial" panose="020B0604020202020204" pitchFamily="34" charset="0"/>
            </a:rPr>
            <a:t>High-level Triple Aim </a:t>
          </a:r>
          <a:r>
            <a:rPr lang="en-US" sz="1800" b="0" kern="1200" dirty="0" err="1">
              <a:latin typeface="Arial" panose="020B0604020202020204" pitchFamily="34" charset="0"/>
              <a:cs typeface="Arial" panose="020B0604020202020204" pitchFamily="34" charset="0"/>
            </a:rPr>
            <a:t>Programme</a:t>
          </a:r>
          <a:r>
            <a:rPr lang="en-US" sz="1800" b="0" kern="1200" dirty="0">
              <a:latin typeface="Arial" panose="020B0604020202020204" pitchFamily="34" charset="0"/>
              <a:cs typeface="Arial" panose="020B0604020202020204" pitchFamily="34" charset="0"/>
            </a:rPr>
            <a:t> plan for 2022 (&amp; beyond</a:t>
          </a:r>
          <a:r>
            <a:rPr lang="en-US" sz="1600" b="0" kern="1200" dirty="0">
              <a:latin typeface="Arial" panose="020B0604020202020204" pitchFamily="34" charset="0"/>
              <a:cs typeface="Arial" panose="020B0604020202020204" pitchFamily="34" charset="0"/>
            </a:rPr>
            <a:t>)</a:t>
          </a:r>
        </a:p>
      </dsp:txBody>
      <dsp:txXfrm>
        <a:off x="2734055" y="2013948"/>
        <a:ext cx="7781544" cy="414848"/>
      </dsp:txXfrm>
    </dsp:sp>
    <dsp:sp modelId="{75E30ECC-24CE-43D0-873C-E399689BB386}">
      <dsp:nvSpPr>
        <dsp:cNvPr id="0" name=""/>
        <dsp:cNvSpPr/>
      </dsp:nvSpPr>
      <dsp:spPr>
        <a:xfrm>
          <a:off x="0" y="1771345"/>
          <a:ext cx="2734056" cy="900055"/>
        </a:xfrm>
        <a:prstGeom prst="round2SameRect">
          <a:avLst>
            <a:gd name="adj1" fmla="val 16670"/>
            <a:gd name="adj2" fmla="val 0"/>
          </a:avLst>
        </a:prstGeom>
        <a:solidFill>
          <a:srgbClr val="97BF11"/>
        </a:solidFill>
        <a:ln w="12700" cap="flat" cmpd="sng" algn="ctr">
          <a:solidFill>
            <a:srgbClr val="97BF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a:solidFill>
                <a:schemeClr val="bg1"/>
              </a:solidFill>
              <a:latin typeface="Arial" panose="020B0604020202020204" pitchFamily="34" charset="0"/>
              <a:cs typeface="Arial" panose="020B0604020202020204" pitchFamily="34" charset="0"/>
            </a:rPr>
            <a:t>Develop long-term health inequalities agenda for the primary care directorate</a:t>
          </a:r>
        </a:p>
      </dsp:txBody>
      <dsp:txXfrm>
        <a:off x="43945" y="1815290"/>
        <a:ext cx="2646166" cy="856110"/>
      </dsp:txXfrm>
    </dsp:sp>
    <dsp:sp modelId="{9E6B2CA0-834B-49AB-9758-B369B18EFAC1}">
      <dsp:nvSpPr>
        <dsp:cNvPr id="0" name=""/>
        <dsp:cNvSpPr/>
      </dsp:nvSpPr>
      <dsp:spPr>
        <a:xfrm>
          <a:off x="0" y="2671400"/>
          <a:ext cx="10515600" cy="809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Understanding our practice populations through engagement, data analysis and asset mapping</a:t>
          </a: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Establishing inclusive, ongoing participation and engagement mechanisms</a:t>
          </a: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Establishing a Triple Aim portfolio focused on reducing inequalities </a:t>
          </a:r>
        </a:p>
      </dsp:txBody>
      <dsp:txXfrm>
        <a:off x="0" y="2671400"/>
        <a:ext cx="10515600" cy="809573"/>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7E62D-E368-4397-8F3B-0DFD92AD0381}" type="datetimeFigureOut">
              <a:rPr lang="en-GB" smtClean="0"/>
              <a:t>10/08/2021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5C726-F1E0-433B-AB39-72DFEF730791}" type="slidenum">
              <a:rPr lang="en-GB" smtClean="0"/>
              <a:t>‹#›</a:t>
            </a:fld>
            <a:endParaRPr lang="en-GB"/>
          </a:p>
        </p:txBody>
      </p:sp>
    </p:spTree>
    <p:extLst>
      <p:ext uri="{BB962C8B-B14F-4D97-AF65-F5344CB8AC3E}">
        <p14:creationId xmlns:p14="http://schemas.microsoft.com/office/powerpoint/2010/main" val="203246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A636B9-9978-4969-9F26-93A213CBE053}" type="slidenum">
              <a:rPr kumimoji="0" lang="en-GB" sz="1200" b="0" i="0" u="none" strike="noStrike" kern="1200" cap="none" spc="0" normalizeH="0" baseline="0" noProof="0" smtClean="0">
                <a:ln>
                  <a:noFill/>
                </a:ln>
                <a:solidFill>
                  <a:prstClr val="black"/>
                </a:solidFill>
                <a:effectLst/>
                <a:uLnTx/>
                <a:uFillTx/>
                <a:latin typeface="Times New Roman" pitchFamily="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Times New Roman" pitchFamily="1" charset="0"/>
              <a:ea typeface="+mn-ea"/>
              <a:cs typeface="+mn-cs"/>
            </a:endParaRPr>
          </a:p>
        </p:txBody>
      </p:sp>
    </p:spTree>
    <p:extLst>
      <p:ext uri="{BB962C8B-B14F-4D97-AF65-F5344CB8AC3E}">
        <p14:creationId xmlns:p14="http://schemas.microsoft.com/office/powerpoint/2010/main" val="98803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35C726-F1E0-433B-AB39-72DFEF730791}" type="slidenum">
              <a:rPr lang="en-GB" smtClean="0"/>
              <a:t>6</a:t>
            </a:fld>
            <a:endParaRPr lang="en-GB"/>
          </a:p>
        </p:txBody>
      </p:sp>
    </p:spTree>
    <p:extLst>
      <p:ext uri="{BB962C8B-B14F-4D97-AF65-F5344CB8AC3E}">
        <p14:creationId xmlns:p14="http://schemas.microsoft.com/office/powerpoint/2010/main" val="225527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35C726-F1E0-433B-AB39-72DFEF730791}" type="slidenum">
              <a:rPr lang="en-GB" smtClean="0"/>
              <a:t>12</a:t>
            </a:fld>
            <a:endParaRPr lang="en-GB"/>
          </a:p>
        </p:txBody>
      </p:sp>
    </p:spTree>
    <p:extLst>
      <p:ext uri="{BB962C8B-B14F-4D97-AF65-F5344CB8AC3E}">
        <p14:creationId xmlns:p14="http://schemas.microsoft.com/office/powerpoint/2010/main" val="1612093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is a buddy system in Newham pairing a clinician with an administrator, and they jointly agree an approach</a:t>
            </a:r>
            <a:endParaRPr lang="en-GB" dirty="0"/>
          </a:p>
        </p:txBody>
      </p:sp>
      <p:sp>
        <p:nvSpPr>
          <p:cNvPr id="4" name="Slide Number Placeholder 3"/>
          <p:cNvSpPr>
            <a:spLocks noGrp="1"/>
          </p:cNvSpPr>
          <p:nvPr>
            <p:ph type="sldNum" sz="quarter" idx="10"/>
          </p:nvPr>
        </p:nvSpPr>
        <p:spPr/>
        <p:txBody>
          <a:bodyPr/>
          <a:lstStyle/>
          <a:p>
            <a:fld id="{0435C726-F1E0-433B-AB39-72DFEF730791}" type="slidenum">
              <a:rPr lang="en-GB" smtClean="0"/>
              <a:t>18</a:t>
            </a:fld>
            <a:endParaRPr lang="en-GB"/>
          </a:p>
        </p:txBody>
      </p:sp>
    </p:spTree>
    <p:extLst>
      <p:ext uri="{BB962C8B-B14F-4D97-AF65-F5344CB8AC3E}">
        <p14:creationId xmlns:p14="http://schemas.microsoft.com/office/powerpoint/2010/main" val="3778157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is an intervention – calling patients directly to book them in</a:t>
            </a:r>
            <a:endParaRPr lang="en-GB" dirty="0"/>
          </a:p>
        </p:txBody>
      </p:sp>
      <p:sp>
        <p:nvSpPr>
          <p:cNvPr id="4" name="Slide Number Placeholder 3"/>
          <p:cNvSpPr>
            <a:spLocks noGrp="1"/>
          </p:cNvSpPr>
          <p:nvPr>
            <p:ph type="sldNum" sz="quarter" idx="10"/>
          </p:nvPr>
        </p:nvSpPr>
        <p:spPr/>
        <p:txBody>
          <a:bodyPr/>
          <a:lstStyle/>
          <a:p>
            <a:fld id="{0435C726-F1E0-433B-AB39-72DFEF730791}" type="slidenum">
              <a:rPr lang="en-GB" smtClean="0"/>
              <a:t>20</a:t>
            </a:fld>
            <a:endParaRPr lang="en-GB"/>
          </a:p>
        </p:txBody>
      </p:sp>
    </p:spTree>
    <p:extLst>
      <p:ext uri="{BB962C8B-B14F-4D97-AF65-F5344CB8AC3E}">
        <p14:creationId xmlns:p14="http://schemas.microsoft.com/office/powerpoint/2010/main" val="224196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Possible explanations:</a:t>
            </a:r>
          </a:p>
          <a:p>
            <a:pPr marL="171450" indent="-171450">
              <a:buFontTx/>
              <a:buChar char="-"/>
            </a:pPr>
            <a:r>
              <a:rPr lang="en-GB"/>
              <a:t>Chance</a:t>
            </a:r>
            <a:r>
              <a:rPr lang="en-GB" baseline="0"/>
              <a:t> </a:t>
            </a:r>
            <a:r>
              <a:rPr lang="en-GB"/>
              <a:t>– number</a:t>
            </a:r>
            <a:r>
              <a:rPr lang="en-GB" baseline="0"/>
              <a:t> too small to reveal a difference </a:t>
            </a:r>
          </a:p>
          <a:p>
            <a:pPr marL="171450" indent="-171450">
              <a:buFontTx/>
              <a:buChar char="-"/>
            </a:pPr>
            <a:r>
              <a:rPr lang="en-GB" baseline="0"/>
              <a:t>Bias/confounding </a:t>
            </a:r>
          </a:p>
          <a:p>
            <a:pPr marL="171450" indent="-171450">
              <a:buFontTx/>
              <a:buChar char="-"/>
            </a:pPr>
            <a:r>
              <a:rPr lang="en-GB" baseline="0"/>
              <a:t>True finding – there is no difference within the practice (which means that people are equally well engaged in screening at this practice whether English is their first language or not). The inequality we see between this practice and the wider local population is driven by the other challenges faced by this practice population and we should focus there. </a:t>
            </a:r>
          </a:p>
          <a:p>
            <a:pPr marL="171450" indent="-171450">
              <a:buFontTx/>
              <a:buChar char="-"/>
            </a:pPr>
            <a:endParaRPr lang="en-GB" baseline="0"/>
          </a:p>
          <a:p>
            <a:pPr marL="171450" indent="-171450">
              <a:buFontTx/>
              <a:buChar char="-"/>
            </a:pPr>
            <a:endParaRPr lang="en-GB" baseline="0"/>
          </a:p>
          <a:p>
            <a:pPr marL="171450" indent="-171450">
              <a:buFontTx/>
              <a:buChar char="-"/>
            </a:pPr>
            <a:endParaRPr lang="en-GB" baseline="0"/>
          </a:p>
          <a:p>
            <a:pPr marL="171450" indent="-171450">
              <a:buFontTx/>
              <a:buChar char="-"/>
            </a:pPr>
            <a:endParaRPr lang="en-GB"/>
          </a:p>
        </p:txBody>
      </p:sp>
      <p:sp>
        <p:nvSpPr>
          <p:cNvPr id="4" name="Slide Number Placeholder 3"/>
          <p:cNvSpPr>
            <a:spLocks noGrp="1"/>
          </p:cNvSpPr>
          <p:nvPr>
            <p:ph type="sldNum" sz="quarter" idx="10"/>
          </p:nvPr>
        </p:nvSpPr>
        <p:spPr/>
        <p:txBody>
          <a:bodyPr/>
          <a:lstStyle/>
          <a:p>
            <a:fld id="{0435C726-F1E0-433B-AB39-72DFEF730791}" type="slidenum">
              <a:rPr lang="en-GB" smtClean="0"/>
              <a:t>22</a:t>
            </a:fld>
            <a:endParaRPr lang="en-GB"/>
          </a:p>
        </p:txBody>
      </p:sp>
    </p:spTree>
    <p:extLst>
      <p:ext uri="{BB962C8B-B14F-4D97-AF65-F5344CB8AC3E}">
        <p14:creationId xmlns:p14="http://schemas.microsoft.com/office/powerpoint/2010/main" val="97962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646FAC2-99DF-4045-BDE9-38E7015E784A}"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A4DDD-6391-4E0B-A31B-AC1F1462B9EB}" type="slidenum">
              <a:rPr lang="en-GB" smtClean="0"/>
              <a:t>‹#›</a:t>
            </a:fld>
            <a:endParaRPr lang="en-GB"/>
          </a:p>
        </p:txBody>
      </p:sp>
    </p:spTree>
    <p:extLst>
      <p:ext uri="{BB962C8B-B14F-4D97-AF65-F5344CB8AC3E}">
        <p14:creationId xmlns:p14="http://schemas.microsoft.com/office/powerpoint/2010/main" val="370369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46FAC2-99DF-4045-BDE9-38E7015E784A}"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A4DDD-6391-4E0B-A31B-AC1F1462B9EB}" type="slidenum">
              <a:rPr lang="en-GB" smtClean="0"/>
              <a:t>‹#›</a:t>
            </a:fld>
            <a:endParaRPr lang="en-GB"/>
          </a:p>
        </p:txBody>
      </p:sp>
    </p:spTree>
    <p:extLst>
      <p:ext uri="{BB962C8B-B14F-4D97-AF65-F5344CB8AC3E}">
        <p14:creationId xmlns:p14="http://schemas.microsoft.com/office/powerpoint/2010/main" val="26693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46FAC2-99DF-4045-BDE9-38E7015E784A}"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A4DDD-6391-4E0B-A31B-AC1F1462B9EB}" type="slidenum">
              <a:rPr lang="en-GB" smtClean="0"/>
              <a:t>‹#›</a:t>
            </a:fld>
            <a:endParaRPr lang="en-GB"/>
          </a:p>
        </p:txBody>
      </p:sp>
    </p:spTree>
    <p:extLst>
      <p:ext uri="{BB962C8B-B14F-4D97-AF65-F5344CB8AC3E}">
        <p14:creationId xmlns:p14="http://schemas.microsoft.com/office/powerpoint/2010/main" val="284695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806C34E-1668-48DA-9661-924980CADC15}"/>
              </a:ext>
            </a:extLst>
          </p:cNvPr>
          <p:cNvCxnSpPr>
            <a:cxnSpLocks/>
          </p:cNvCxnSpPr>
          <p:nvPr userDrawn="1"/>
        </p:nvCxnSpPr>
        <p:spPr>
          <a:xfrm>
            <a:off x="11613" y="1612603"/>
            <a:ext cx="12180388" cy="24609"/>
          </a:xfrm>
          <a:prstGeom prst="line">
            <a:avLst/>
          </a:prstGeom>
          <a:ln w="34925">
            <a:solidFill>
              <a:srgbClr val="0090C6"/>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9665976" y="6240538"/>
            <a:ext cx="1687824" cy="556921"/>
            <a:chOff x="7331721" y="6258874"/>
            <a:chExt cx="1693484" cy="556921"/>
          </a:xfrm>
        </p:grpSpPr>
        <p:pic>
          <p:nvPicPr>
            <p:cNvPr id="10" name="Picture 9" descr="A picture containing drawing&#10;&#10;Description automatically generated">
              <a:extLst>
                <a:ext uri="{FF2B5EF4-FFF2-40B4-BE49-F238E27FC236}">
                  <a16:creationId xmlns:a16="http://schemas.microsoft.com/office/drawing/2014/main" id="{2165ADF9-41B3-43E1-99D3-C0C7FE3318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2912" y="6258874"/>
              <a:ext cx="562293" cy="556921"/>
            </a:xfrm>
            <a:prstGeom prst="rect">
              <a:avLst/>
            </a:prstGeom>
          </p:spPr>
        </p:pic>
        <p:pic>
          <p:nvPicPr>
            <p:cNvPr id="13" name="Picture 12">
              <a:extLst>
                <a:ext uri="{FF2B5EF4-FFF2-40B4-BE49-F238E27FC236}">
                  <a16:creationId xmlns:a16="http://schemas.microsoft.com/office/drawing/2014/main" id="{F22DC097-B672-40E1-8118-C6876231B50B}"/>
                </a:ext>
              </a:extLst>
            </p:cNvPr>
            <p:cNvPicPr>
              <a:picLocks noChangeAspect="1"/>
            </p:cNvPicPr>
            <p:nvPr/>
          </p:nvPicPr>
          <p:blipFill rotWithShape="1">
            <a:blip r:embed="rId3"/>
            <a:srcRect l="20308" t="13342" r="5539" b="16869"/>
            <a:stretch/>
          </p:blipFill>
          <p:spPr>
            <a:xfrm>
              <a:off x="7331721" y="6258874"/>
              <a:ext cx="1011026" cy="534968"/>
            </a:xfrm>
            <a:prstGeom prst="rect">
              <a:avLst/>
            </a:prstGeom>
          </p:spPr>
        </p:pic>
      </p:grpSp>
      <p:sp>
        <p:nvSpPr>
          <p:cNvPr id="11" name="Title 1"/>
          <p:cNvSpPr>
            <a:spLocks noGrp="1"/>
          </p:cNvSpPr>
          <p:nvPr>
            <p:ph type="title" hasCustomPrompt="1"/>
          </p:nvPr>
        </p:nvSpPr>
        <p:spPr>
          <a:xfrm>
            <a:off x="838199" y="365127"/>
            <a:ext cx="10718444" cy="1165564"/>
          </a:xfrm>
        </p:spPr>
        <p:txBody>
          <a:bodyPr/>
          <a:lstStyle>
            <a:lvl1pPr>
              <a:defRPr>
                <a:solidFill>
                  <a:srgbClr val="0070C0"/>
                </a:solidFill>
              </a:defRPr>
            </a:lvl1pPr>
          </a:lstStyle>
          <a:p>
            <a:r>
              <a:rPr lang="en-US"/>
              <a:t>Title</a:t>
            </a:r>
          </a:p>
        </p:txBody>
      </p:sp>
      <p:sp>
        <p:nvSpPr>
          <p:cNvPr id="15" name="Content Placeholder 2"/>
          <p:cNvSpPr>
            <a:spLocks noGrp="1"/>
          </p:cNvSpPr>
          <p:nvPr>
            <p:ph idx="1" hasCustomPrompt="1"/>
          </p:nvPr>
        </p:nvSpPr>
        <p:spPr>
          <a:xfrm>
            <a:off x="838200" y="1825625"/>
            <a:ext cx="10515600" cy="4351338"/>
          </a:xfrm>
        </p:spPr>
        <p:txBody>
          <a:bodyPr/>
          <a:lstStyle>
            <a:lvl1pPr>
              <a:defRPr>
                <a:solidFill>
                  <a:srgbClr val="0070C0"/>
                </a:solidFill>
              </a:defRPr>
            </a:lvl1pPr>
          </a:lstStyle>
          <a:p>
            <a:pPr lvl="0"/>
            <a:r>
              <a:rPr lang="en-US"/>
              <a:t>Text</a:t>
            </a:r>
          </a:p>
        </p:txBody>
      </p:sp>
    </p:spTree>
    <p:extLst>
      <p:ext uri="{BB962C8B-B14F-4D97-AF65-F5344CB8AC3E}">
        <p14:creationId xmlns:p14="http://schemas.microsoft.com/office/powerpoint/2010/main" val="1158023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663259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1609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98550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8197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33872"/>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227687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924944"/>
            <a:ext cx="5386917"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227687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924944"/>
            <a:ext cx="5389033"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7267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15861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06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46FAC2-99DF-4045-BDE9-38E7015E784A}"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A4DDD-6391-4E0B-A31B-AC1F1462B9EB}" type="slidenum">
              <a:rPr lang="en-GB" smtClean="0"/>
              <a:t>‹#›</a:t>
            </a:fld>
            <a:endParaRPr lang="en-GB"/>
          </a:p>
        </p:txBody>
      </p:sp>
    </p:spTree>
    <p:extLst>
      <p:ext uri="{BB962C8B-B14F-4D97-AF65-F5344CB8AC3E}">
        <p14:creationId xmlns:p14="http://schemas.microsoft.com/office/powerpoint/2010/main" val="212705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24744"/>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1124745"/>
            <a:ext cx="6815667"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2276873"/>
            <a:ext cx="4011084" cy="3849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2071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1196752"/>
            <a:ext cx="7315200"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7197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3507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196752"/>
            <a:ext cx="2590800" cy="489924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1196752"/>
            <a:ext cx="7569200" cy="48992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821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46FAC2-99DF-4045-BDE9-38E7015E784A}"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A4DDD-6391-4E0B-A31B-AC1F1462B9EB}" type="slidenum">
              <a:rPr lang="en-GB" smtClean="0"/>
              <a:t>‹#›</a:t>
            </a:fld>
            <a:endParaRPr lang="en-GB"/>
          </a:p>
        </p:txBody>
      </p:sp>
    </p:spTree>
    <p:extLst>
      <p:ext uri="{BB962C8B-B14F-4D97-AF65-F5344CB8AC3E}">
        <p14:creationId xmlns:p14="http://schemas.microsoft.com/office/powerpoint/2010/main" val="336096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646FAC2-99DF-4045-BDE9-38E7015E784A}" type="datetimeFigureOut">
              <a:rPr lang="en-GB" smtClean="0"/>
              <a:t>10/08/2021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A4DDD-6391-4E0B-A31B-AC1F1462B9EB}" type="slidenum">
              <a:rPr lang="en-GB" smtClean="0"/>
              <a:t>‹#›</a:t>
            </a:fld>
            <a:endParaRPr lang="en-GB"/>
          </a:p>
        </p:txBody>
      </p:sp>
    </p:spTree>
    <p:extLst>
      <p:ext uri="{BB962C8B-B14F-4D97-AF65-F5344CB8AC3E}">
        <p14:creationId xmlns:p14="http://schemas.microsoft.com/office/powerpoint/2010/main" val="426214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646FAC2-99DF-4045-BDE9-38E7015E784A}" type="datetimeFigureOut">
              <a:rPr lang="en-GB" smtClean="0"/>
              <a:t>10/08/2021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FA4DDD-6391-4E0B-A31B-AC1F1462B9EB}" type="slidenum">
              <a:rPr lang="en-GB" smtClean="0"/>
              <a:t>‹#›</a:t>
            </a:fld>
            <a:endParaRPr lang="en-GB"/>
          </a:p>
        </p:txBody>
      </p:sp>
    </p:spTree>
    <p:extLst>
      <p:ext uri="{BB962C8B-B14F-4D97-AF65-F5344CB8AC3E}">
        <p14:creationId xmlns:p14="http://schemas.microsoft.com/office/powerpoint/2010/main" val="133846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646FAC2-99DF-4045-BDE9-38E7015E784A}" type="datetimeFigureOut">
              <a:rPr lang="en-GB" smtClean="0"/>
              <a:t>10/08/2021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FA4DDD-6391-4E0B-A31B-AC1F1462B9EB}" type="slidenum">
              <a:rPr lang="en-GB" smtClean="0"/>
              <a:t>‹#›</a:t>
            </a:fld>
            <a:endParaRPr lang="en-GB"/>
          </a:p>
        </p:txBody>
      </p:sp>
    </p:spTree>
    <p:extLst>
      <p:ext uri="{BB962C8B-B14F-4D97-AF65-F5344CB8AC3E}">
        <p14:creationId xmlns:p14="http://schemas.microsoft.com/office/powerpoint/2010/main" val="3716655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6FAC2-99DF-4045-BDE9-38E7015E784A}" type="datetimeFigureOut">
              <a:rPr lang="en-GB" smtClean="0"/>
              <a:t>10/08/2021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FA4DDD-6391-4E0B-A31B-AC1F1462B9EB}" type="slidenum">
              <a:rPr lang="en-GB" smtClean="0"/>
              <a:t>‹#›</a:t>
            </a:fld>
            <a:endParaRPr lang="en-GB"/>
          </a:p>
        </p:txBody>
      </p:sp>
    </p:spTree>
    <p:extLst>
      <p:ext uri="{BB962C8B-B14F-4D97-AF65-F5344CB8AC3E}">
        <p14:creationId xmlns:p14="http://schemas.microsoft.com/office/powerpoint/2010/main" val="51133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46FAC2-99DF-4045-BDE9-38E7015E784A}" type="datetimeFigureOut">
              <a:rPr lang="en-GB" smtClean="0"/>
              <a:t>10/08/2021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A4DDD-6391-4E0B-A31B-AC1F1462B9EB}" type="slidenum">
              <a:rPr lang="en-GB" smtClean="0"/>
              <a:t>‹#›</a:t>
            </a:fld>
            <a:endParaRPr lang="en-GB"/>
          </a:p>
        </p:txBody>
      </p:sp>
    </p:spTree>
    <p:extLst>
      <p:ext uri="{BB962C8B-B14F-4D97-AF65-F5344CB8AC3E}">
        <p14:creationId xmlns:p14="http://schemas.microsoft.com/office/powerpoint/2010/main" val="239206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46FAC2-99DF-4045-BDE9-38E7015E784A}" type="datetimeFigureOut">
              <a:rPr lang="en-GB" smtClean="0"/>
              <a:t>10/08/2021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A4DDD-6391-4E0B-A31B-AC1F1462B9EB}" type="slidenum">
              <a:rPr lang="en-GB" smtClean="0"/>
              <a:t>‹#›</a:t>
            </a:fld>
            <a:endParaRPr lang="en-GB"/>
          </a:p>
        </p:txBody>
      </p:sp>
    </p:spTree>
    <p:extLst>
      <p:ext uri="{BB962C8B-B14F-4D97-AF65-F5344CB8AC3E}">
        <p14:creationId xmlns:p14="http://schemas.microsoft.com/office/powerpoint/2010/main" val="296665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6FAC2-99DF-4045-BDE9-38E7015E784A}" type="datetimeFigureOut">
              <a:rPr lang="en-GB" smtClean="0"/>
              <a:t>10/08/2021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A4DDD-6391-4E0B-A31B-AC1F1462B9EB}" type="slidenum">
              <a:rPr lang="en-GB" smtClean="0"/>
              <a:t>‹#›</a:t>
            </a:fld>
            <a:endParaRPr lang="en-GB"/>
          </a:p>
        </p:txBody>
      </p:sp>
    </p:spTree>
    <p:extLst>
      <p:ext uri="{BB962C8B-B14F-4D97-AF65-F5344CB8AC3E}">
        <p14:creationId xmlns:p14="http://schemas.microsoft.com/office/powerpoint/2010/main" val="551837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903" y="1196752"/>
            <a:ext cx="1036320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2204864"/>
            <a:ext cx="10363200" cy="389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093296"/>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j-lt"/>
              </a:defRPr>
            </a:lvl1pPr>
          </a:lstStyle>
          <a:p>
            <a:pPr>
              <a:defRPr/>
            </a:pPr>
            <a:endParaRPr lang="en-US"/>
          </a:p>
        </p:txBody>
      </p:sp>
      <p:sp>
        <p:nvSpPr>
          <p:cNvPr id="1029" name="Rectangle 5"/>
          <p:cNvSpPr>
            <a:spLocks noGrp="1" noChangeArrowheads="1"/>
          </p:cNvSpPr>
          <p:nvPr>
            <p:ph type="ftr" sz="quarter" idx="3"/>
          </p:nvPr>
        </p:nvSpPr>
        <p:spPr bwMode="auto">
          <a:xfrm>
            <a:off x="4165600" y="6093296"/>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j-lt"/>
              </a:defRPr>
            </a:lvl1pPr>
          </a:lstStyle>
          <a:p>
            <a:pPr>
              <a:defRPr/>
            </a:pPr>
            <a:endParaRPr lang="en-US"/>
          </a:p>
        </p:txBody>
      </p:sp>
      <p:sp>
        <p:nvSpPr>
          <p:cNvPr id="1030" name="Rectangle 6"/>
          <p:cNvSpPr>
            <a:spLocks noGrp="1" noChangeArrowheads="1"/>
          </p:cNvSpPr>
          <p:nvPr>
            <p:ph type="sldNum" sz="quarter" idx="4"/>
          </p:nvPr>
        </p:nvSpPr>
        <p:spPr bwMode="auto">
          <a:xfrm>
            <a:off x="8737600" y="6093296"/>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j-lt"/>
              </a:defRPr>
            </a:lvl1pPr>
          </a:lstStyle>
          <a:p>
            <a:pPr>
              <a:defRPr/>
            </a:pPr>
            <a:fld id="{991BB6FC-6BE2-4471-BF41-11BBCB4B6C29}" type="slidenum">
              <a:rPr lang="en-US" smtClean="0"/>
              <a:pPr>
                <a:defRPr/>
              </a:pPr>
              <a:t>‹#›</a:t>
            </a:fld>
            <a:endParaRPr lang="en-US"/>
          </a:p>
        </p:txBody>
      </p:sp>
      <p:pic>
        <p:nvPicPr>
          <p:cNvPr id="9" name="Picture 6" descr="East London NHS Foundation Trust RGB BLU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47881" t="15767" b="32674"/>
          <a:stretch>
            <a:fillRect/>
          </a:stretch>
        </p:blipFill>
        <p:spPr bwMode="auto">
          <a:xfrm>
            <a:off x="9367635" y="188641"/>
            <a:ext cx="2275416" cy="7588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08" y="32512"/>
            <a:ext cx="12190993" cy="1164240"/>
          </a:xfrm>
          <a:prstGeom prst="rect">
            <a:avLst/>
          </a:prstGeom>
        </p:spPr>
      </p:pic>
    </p:spTree>
    <p:extLst>
      <p:ext uri="{BB962C8B-B14F-4D97-AF65-F5344CB8AC3E}">
        <p14:creationId xmlns:p14="http://schemas.microsoft.com/office/powerpoint/2010/main" val="1720029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rgbClr val="339933"/>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ublic.tableau.com/app/profile/transforming.cancer.services.for.london/viz/Cervicalscreeningdashboard/Cervica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99656" y="4005064"/>
            <a:ext cx="6408712" cy="461665"/>
          </a:xfrm>
          <a:prstGeom prst="rect">
            <a:avLst/>
          </a:prstGeom>
          <a:noFill/>
        </p:spPr>
        <p:txBody>
          <a:bodyPr wrap="square" rtlCol="0">
            <a:spAutoFit/>
          </a:bodyPr>
          <a:lstStyle/>
          <a:p>
            <a:pPr algn="ctr" eaLnBrk="0" fontAlgn="base" hangingPunct="0">
              <a:spcBef>
                <a:spcPct val="0"/>
              </a:spcBef>
              <a:spcAft>
                <a:spcPct val="0"/>
              </a:spcAft>
              <a:defRPr/>
            </a:pPr>
            <a:r>
              <a:rPr lang="en-GB" sz="2400">
                <a:solidFill>
                  <a:srgbClr val="000000"/>
                </a:solidFill>
                <a:latin typeface="Arial" panose="020B0604020202020204" pitchFamily="34" charset="0"/>
                <a:cs typeface="Arial" panose="020B0604020202020204" pitchFamily="34" charset="0"/>
              </a:rPr>
              <a:t>11 August 2021</a:t>
            </a:r>
          </a:p>
        </p:txBody>
      </p:sp>
      <p:sp>
        <p:nvSpPr>
          <p:cNvPr id="4" name="Title 3"/>
          <p:cNvSpPr>
            <a:spLocks noGrp="1"/>
          </p:cNvSpPr>
          <p:nvPr>
            <p:ph type="ctrTitle"/>
          </p:nvPr>
        </p:nvSpPr>
        <p:spPr>
          <a:xfrm>
            <a:off x="2209800" y="2130426"/>
            <a:ext cx="8134672" cy="1470025"/>
          </a:xfrm>
        </p:spPr>
        <p:txBody>
          <a:bodyPr/>
          <a:lstStyle/>
          <a:p>
            <a:r>
              <a:rPr lang="en-GB" sz="3600"/>
              <a:t>Reducing Health Inequalities in Primary Care at East London NHS Foundation Trust</a:t>
            </a:r>
          </a:p>
        </p:txBody>
      </p:sp>
      <p:pic>
        <p:nvPicPr>
          <p:cNvPr id="5" name="Picture 2">
            <a:extLst>
              <a:ext uri="{FF2B5EF4-FFF2-40B4-BE49-F238E27FC236}">
                <a16:creationId xmlns:a16="http://schemas.microsoft.com/office/drawing/2014/main" id="{78FE93E8-4F90-4237-83E8-9C038F428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6309321"/>
            <a:ext cx="8589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83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339933"/>
                </a:solidFill>
              </a:rPr>
              <a:t>Discussion</a:t>
            </a:r>
          </a:p>
        </p:txBody>
      </p:sp>
      <p:sp>
        <p:nvSpPr>
          <p:cNvPr id="3" name="Content Placeholder 2"/>
          <p:cNvSpPr>
            <a:spLocks noGrp="1"/>
          </p:cNvSpPr>
          <p:nvPr>
            <p:ph idx="1"/>
          </p:nvPr>
        </p:nvSpPr>
        <p:spPr/>
        <p:txBody>
          <a:bodyPr/>
          <a:lstStyle/>
          <a:p>
            <a:r>
              <a:rPr lang="en-GB" dirty="0"/>
              <a:t>What are the opportunities of the two-track approach?</a:t>
            </a:r>
          </a:p>
          <a:p>
            <a:r>
              <a:rPr lang="en-GB" dirty="0"/>
              <a:t>What are the risks of the two-track approach?</a:t>
            </a:r>
          </a:p>
          <a:p>
            <a:r>
              <a:rPr lang="en-GB" dirty="0"/>
              <a:t>How can we engage primary care directorate staff in an overall ambition to reduce health inequalities?</a:t>
            </a:r>
          </a:p>
          <a:p>
            <a:r>
              <a:rPr lang="en-GB" dirty="0"/>
              <a:t>How can we engage primary care directorate staff in work to reduce inequalities in cervical screening uptake?</a:t>
            </a:r>
          </a:p>
        </p:txBody>
      </p:sp>
    </p:spTree>
    <p:extLst>
      <p:ext uri="{BB962C8B-B14F-4D97-AF65-F5344CB8AC3E}">
        <p14:creationId xmlns:p14="http://schemas.microsoft.com/office/powerpoint/2010/main" val="531898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339933"/>
                </a:solidFill>
              </a:rPr>
              <a:t>4. Project </a:t>
            </a:r>
            <a:r>
              <a:rPr lang="en-GB" dirty="0" smtClean="0">
                <a:solidFill>
                  <a:srgbClr val="339933"/>
                </a:solidFill>
              </a:rPr>
              <a:t>governance (Sultan)</a:t>
            </a:r>
            <a:endParaRPr lang="en-GB" dirty="0">
              <a:solidFill>
                <a:srgbClr val="339933"/>
              </a:solidFill>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17887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277493" cy="1325563"/>
          </a:xfrm>
        </p:spPr>
        <p:txBody>
          <a:bodyPr anchor="t"/>
          <a:lstStyle/>
          <a:p>
            <a:r>
              <a:rPr lang="en-GB">
                <a:solidFill>
                  <a:srgbClr val="339933"/>
                </a:solidFill>
                <a:latin typeface="Arial" panose="020B0604020202020204" pitchFamily="34" charset="0"/>
                <a:cs typeface="Arial" panose="020B0604020202020204" pitchFamily="34" charset="0"/>
              </a:rPr>
              <a:t>Possible governance model (for discussion)</a:t>
            </a:r>
          </a:p>
        </p:txBody>
      </p:sp>
      <p:graphicFrame>
        <p:nvGraphicFramePr>
          <p:cNvPr id="4" name="Table 3"/>
          <p:cNvGraphicFramePr>
            <a:graphicFrameLocks noGrp="1"/>
          </p:cNvGraphicFramePr>
          <p:nvPr>
            <p:extLst>
              <p:ext uri="{D42A27DB-BD31-4B8C-83A1-F6EECF244321}">
                <p14:modId xmlns:p14="http://schemas.microsoft.com/office/powerpoint/2010/main" val="1307704514"/>
              </p:ext>
            </p:extLst>
          </p:nvPr>
        </p:nvGraphicFramePr>
        <p:xfrm>
          <a:off x="98502" y="802481"/>
          <a:ext cx="11839499" cy="5914847"/>
        </p:xfrm>
        <a:graphic>
          <a:graphicData uri="http://schemas.openxmlformats.org/drawingml/2006/table">
            <a:tbl>
              <a:tblPr firstRow="1" bandRow="1">
                <a:tableStyleId>{5940675A-B579-460E-94D1-54222C63F5DA}</a:tableStyleId>
              </a:tblPr>
              <a:tblGrid>
                <a:gridCol w="1937216">
                  <a:extLst>
                    <a:ext uri="{9D8B030D-6E8A-4147-A177-3AD203B41FA5}">
                      <a16:colId xmlns:a16="http://schemas.microsoft.com/office/drawing/2014/main" val="673459848"/>
                    </a:ext>
                  </a:extLst>
                </a:gridCol>
                <a:gridCol w="2764882">
                  <a:extLst>
                    <a:ext uri="{9D8B030D-6E8A-4147-A177-3AD203B41FA5}">
                      <a16:colId xmlns:a16="http://schemas.microsoft.com/office/drawing/2014/main" val="837002994"/>
                    </a:ext>
                  </a:extLst>
                </a:gridCol>
                <a:gridCol w="7137401">
                  <a:extLst>
                    <a:ext uri="{9D8B030D-6E8A-4147-A177-3AD203B41FA5}">
                      <a16:colId xmlns:a16="http://schemas.microsoft.com/office/drawing/2014/main" val="3501979455"/>
                    </a:ext>
                  </a:extLst>
                </a:gridCol>
              </a:tblGrid>
              <a:tr h="467519">
                <a:tc>
                  <a:txBody>
                    <a:bodyPr/>
                    <a:lstStyle/>
                    <a:p>
                      <a:r>
                        <a:rPr lang="en-GB" b="1" dirty="0">
                          <a:solidFill>
                            <a:schemeClr val="bg1"/>
                          </a:solidFill>
                          <a:latin typeface="Arial" panose="020B0604020202020204" pitchFamily="34" charset="0"/>
                          <a:cs typeface="Arial" panose="020B0604020202020204" pitchFamily="34" charset="0"/>
                        </a:rPr>
                        <a:t>Role </a:t>
                      </a: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solidFill>
                      <a:srgbClr val="97BF11"/>
                    </a:solidFill>
                  </a:tcPr>
                </a:tc>
                <a:tc>
                  <a:txBody>
                    <a:bodyPr/>
                    <a:lstStyle/>
                    <a:p>
                      <a:r>
                        <a:rPr lang="en-GB" b="1" dirty="0">
                          <a:solidFill>
                            <a:schemeClr val="bg1"/>
                          </a:solidFill>
                          <a:latin typeface="Arial" panose="020B0604020202020204" pitchFamily="34" charset="0"/>
                          <a:cs typeface="Arial" panose="020B0604020202020204" pitchFamily="34" charset="0"/>
                        </a:rPr>
                        <a:t>Name </a:t>
                      </a: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solidFill>
                      <a:srgbClr val="97BF11"/>
                    </a:solidFill>
                  </a:tcPr>
                </a:tc>
                <a:tc>
                  <a:txBody>
                    <a:bodyPr/>
                    <a:lstStyle/>
                    <a:p>
                      <a:r>
                        <a:rPr lang="en-GB" b="1" dirty="0">
                          <a:solidFill>
                            <a:schemeClr val="bg1"/>
                          </a:solidFill>
                          <a:latin typeface="Arial" panose="020B0604020202020204" pitchFamily="34" charset="0"/>
                          <a:cs typeface="Arial" panose="020B0604020202020204" pitchFamily="34" charset="0"/>
                        </a:rPr>
                        <a:t>Remit</a:t>
                      </a: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solidFill>
                      <a:srgbClr val="97BF11"/>
                    </a:solidFill>
                  </a:tcPr>
                </a:tc>
                <a:extLst>
                  <a:ext uri="{0D108BD9-81ED-4DB2-BD59-A6C34878D82A}">
                    <a16:rowId xmlns:a16="http://schemas.microsoft.com/office/drawing/2014/main" val="4178645686"/>
                  </a:ext>
                </a:extLst>
              </a:tr>
              <a:tr h="722370">
                <a:tc>
                  <a:txBody>
                    <a:bodyPr/>
                    <a:lstStyle/>
                    <a:p>
                      <a:r>
                        <a:rPr lang="en-GB" sz="1400" b="1">
                          <a:solidFill>
                            <a:schemeClr val="tx1"/>
                          </a:solidFill>
                          <a:latin typeface="Arial" panose="020B0604020202020204" pitchFamily="34" charset="0"/>
                          <a:cs typeface="Arial" panose="020B0604020202020204" pitchFamily="34" charset="0"/>
                        </a:rPr>
                        <a:t>Sponsor</a:t>
                      </a: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Marina </a:t>
                      </a:r>
                      <a:r>
                        <a:rPr lang="en-GB" sz="1400" err="1">
                          <a:latin typeface="Arial" panose="020B0604020202020204" pitchFamily="34" charset="0"/>
                          <a:cs typeface="Arial" panose="020B0604020202020204" pitchFamily="34" charset="0"/>
                        </a:rPr>
                        <a:t>Muirhead</a:t>
                      </a:r>
                      <a:endParaRPr lang="en-GB" sz="1400">
                        <a:latin typeface="Arial" panose="020B0604020202020204" pitchFamily="34" charset="0"/>
                        <a:cs typeface="Arial" panose="020B0604020202020204" pitchFamily="34" charset="0"/>
                      </a:endParaRPr>
                    </a:p>
                    <a:p>
                      <a:endParaRPr lang="en-GB" sz="1400">
                        <a:latin typeface="Arial" panose="020B0604020202020204" pitchFamily="34" charset="0"/>
                        <a:cs typeface="Arial" panose="020B0604020202020204" pitchFamily="34" charset="0"/>
                      </a:endParaRP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Oversight;</a:t>
                      </a:r>
                      <a:r>
                        <a:rPr lang="en-GB" sz="1400" baseline="0">
                          <a:latin typeface="Arial" panose="020B0604020202020204" pitchFamily="34" charset="0"/>
                          <a:cs typeface="Arial" panose="020B0604020202020204" pitchFamily="34" charset="0"/>
                        </a:rPr>
                        <a:t> approval; secure resources; ensure accountability through other appropriate groups </a:t>
                      </a:r>
                      <a:endParaRPr lang="en-GB" sz="1400">
                        <a:latin typeface="Arial" panose="020B0604020202020204" pitchFamily="34" charset="0"/>
                        <a:cs typeface="Arial" panose="020B0604020202020204" pitchFamily="34" charset="0"/>
                      </a:endParaRP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tcPr>
                </a:tc>
                <a:extLst>
                  <a:ext uri="{0D108BD9-81ED-4DB2-BD59-A6C34878D82A}">
                    <a16:rowId xmlns:a16="http://schemas.microsoft.com/office/drawing/2014/main" val="2269030141"/>
                  </a:ext>
                </a:extLst>
              </a:tr>
              <a:tr h="722370">
                <a:tc>
                  <a:txBody>
                    <a:bodyPr/>
                    <a:lstStyle/>
                    <a:p>
                      <a:r>
                        <a:rPr lang="en-GB" sz="1400" b="1">
                          <a:solidFill>
                            <a:schemeClr val="tx1"/>
                          </a:solidFill>
                          <a:latin typeface="Arial" panose="020B0604020202020204" pitchFamily="34" charset="0"/>
                          <a:cs typeface="Arial" panose="020B0604020202020204" pitchFamily="34" charset="0"/>
                        </a:rPr>
                        <a:t>Clinical lead </a:t>
                      </a: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noFill/>
                  </a:tcPr>
                </a:tc>
                <a:tc>
                  <a:txBody>
                    <a:bodyPr/>
                    <a:lstStyle/>
                    <a:p>
                      <a:r>
                        <a:rPr lang="en-GB" sz="1400">
                          <a:solidFill>
                            <a:schemeClr val="tx1"/>
                          </a:solidFill>
                          <a:latin typeface="Arial" panose="020B0604020202020204" pitchFamily="34" charset="0"/>
                          <a:cs typeface="Arial" panose="020B0604020202020204" pitchFamily="34" charset="0"/>
                        </a:rPr>
                        <a:t>Liz Dawson </a:t>
                      </a: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tcPr>
                </a:tc>
                <a:tc>
                  <a:txBody>
                    <a:bodyPr/>
                    <a:lstStyle/>
                    <a:p>
                      <a:r>
                        <a:rPr lang="en-GB" sz="1400">
                          <a:solidFill>
                            <a:schemeClr val="tx1"/>
                          </a:solidFill>
                          <a:latin typeface="Arial" panose="020B0604020202020204" pitchFamily="34" charset="0"/>
                          <a:cs typeface="Arial" panose="020B0604020202020204" pitchFamily="34" charset="0"/>
                        </a:rPr>
                        <a:t>Clinical</a:t>
                      </a:r>
                      <a:r>
                        <a:rPr lang="en-GB" sz="1400" baseline="0">
                          <a:solidFill>
                            <a:schemeClr val="tx1"/>
                          </a:solidFill>
                          <a:latin typeface="Arial" panose="020B0604020202020204" pitchFamily="34" charset="0"/>
                          <a:cs typeface="Arial" panose="020B0604020202020204" pitchFamily="34" charset="0"/>
                        </a:rPr>
                        <a:t> decision making; review &amp; approve any changes to protocols; approve any patient-facing health advice </a:t>
                      </a:r>
                      <a:endParaRPr lang="en-GB" sz="1400">
                        <a:solidFill>
                          <a:schemeClr val="tx1"/>
                        </a:solidFill>
                        <a:latin typeface="Arial" panose="020B0604020202020204" pitchFamily="34" charset="0"/>
                        <a:cs typeface="Arial" panose="020B0604020202020204" pitchFamily="34" charset="0"/>
                      </a:endParaRP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tcPr>
                </a:tc>
                <a:extLst>
                  <a:ext uri="{0D108BD9-81ED-4DB2-BD59-A6C34878D82A}">
                    <a16:rowId xmlns:a16="http://schemas.microsoft.com/office/drawing/2014/main" val="1864106199"/>
                  </a:ext>
                </a:extLst>
              </a:tr>
              <a:tr h="722370">
                <a:tc>
                  <a:txBody>
                    <a:bodyPr/>
                    <a:lstStyle/>
                    <a:p>
                      <a:r>
                        <a:rPr lang="en-GB" sz="1400" b="1">
                          <a:solidFill>
                            <a:schemeClr val="tx1"/>
                          </a:solidFill>
                          <a:latin typeface="Arial" panose="020B0604020202020204" pitchFamily="34" charset="0"/>
                          <a:cs typeface="Arial" panose="020B0604020202020204" pitchFamily="34" charset="0"/>
                        </a:rPr>
                        <a:t>Project leads</a:t>
                      </a: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noFill/>
                  </a:tcPr>
                </a:tc>
                <a:tc>
                  <a:txBody>
                    <a:bodyPr/>
                    <a:lstStyle/>
                    <a:p>
                      <a:r>
                        <a:rPr lang="en-GB" sz="1400">
                          <a:solidFill>
                            <a:schemeClr val="tx1"/>
                          </a:solidFill>
                          <a:latin typeface="Arial" panose="020B0604020202020204" pitchFamily="34" charset="0"/>
                          <a:cs typeface="Arial" panose="020B0604020202020204" pitchFamily="34" charset="0"/>
                        </a:rPr>
                        <a:t>Toitei </a:t>
                      </a:r>
                      <a:r>
                        <a:rPr lang="en-GB" sz="1400" err="1">
                          <a:solidFill>
                            <a:schemeClr val="tx1"/>
                          </a:solidFill>
                          <a:latin typeface="Arial" panose="020B0604020202020204" pitchFamily="34" charset="0"/>
                          <a:cs typeface="Arial" panose="020B0604020202020204" pitchFamily="34" charset="0"/>
                        </a:rPr>
                        <a:t>Kurima</a:t>
                      </a:r>
                      <a:r>
                        <a:rPr lang="en-GB" sz="1400">
                          <a:solidFill>
                            <a:schemeClr val="tx1"/>
                          </a:solidFill>
                          <a:latin typeface="Arial" panose="020B0604020202020204" pitchFamily="34" charset="0"/>
                          <a:cs typeface="Arial" panose="020B0604020202020204" pitchFamily="34" charset="0"/>
                        </a:rPr>
                        <a:t> </a:t>
                      </a:r>
                    </a:p>
                    <a:p>
                      <a:r>
                        <a:rPr lang="en-GB" sz="1400">
                          <a:solidFill>
                            <a:schemeClr val="tx1"/>
                          </a:solidFill>
                          <a:latin typeface="Arial" panose="020B0604020202020204" pitchFamily="34" charset="0"/>
                          <a:cs typeface="Arial" panose="020B0604020202020204" pitchFamily="34" charset="0"/>
                        </a:rPr>
                        <a:t>Sultan Ahmed</a:t>
                      </a:r>
                      <a:r>
                        <a:rPr lang="en-GB" sz="1400" baseline="0">
                          <a:solidFill>
                            <a:schemeClr val="tx1"/>
                          </a:solidFill>
                          <a:latin typeface="Arial" panose="020B0604020202020204" pitchFamily="34" charset="0"/>
                          <a:cs typeface="Arial" panose="020B0604020202020204" pitchFamily="34" charset="0"/>
                        </a:rPr>
                        <a:t> </a:t>
                      </a:r>
                      <a:endParaRPr lang="en-GB" sz="1400">
                        <a:solidFill>
                          <a:schemeClr val="tx1"/>
                        </a:solidFill>
                        <a:latin typeface="Arial" panose="020B0604020202020204" pitchFamily="34" charset="0"/>
                        <a:cs typeface="Arial" panose="020B0604020202020204" pitchFamily="34" charset="0"/>
                      </a:endParaRP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tcPr>
                </a:tc>
                <a:tc>
                  <a:txBody>
                    <a:bodyPr/>
                    <a:lstStyle/>
                    <a:p>
                      <a:r>
                        <a:rPr lang="en-GB" sz="1400">
                          <a:solidFill>
                            <a:schemeClr val="tx1"/>
                          </a:solidFill>
                          <a:latin typeface="Arial" panose="020B0604020202020204" pitchFamily="34" charset="0"/>
                          <a:cs typeface="Arial" panose="020B0604020202020204" pitchFamily="34" charset="0"/>
                        </a:rPr>
                        <a:t>Project</a:t>
                      </a:r>
                      <a:r>
                        <a:rPr lang="en-GB" sz="1400" baseline="0">
                          <a:solidFill>
                            <a:schemeClr val="tx1"/>
                          </a:solidFill>
                          <a:latin typeface="Arial" panose="020B0604020202020204" pitchFamily="34" charset="0"/>
                          <a:cs typeface="Arial" panose="020B0604020202020204" pitchFamily="34" charset="0"/>
                        </a:rPr>
                        <a:t> planning and delivery </a:t>
                      </a:r>
                      <a:endParaRPr lang="en-GB" sz="1400">
                        <a:solidFill>
                          <a:schemeClr val="tx1"/>
                        </a:solidFill>
                        <a:latin typeface="Arial" panose="020B0604020202020204" pitchFamily="34" charset="0"/>
                        <a:cs typeface="Arial" panose="020B0604020202020204" pitchFamily="34" charset="0"/>
                      </a:endParaRP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tcPr>
                </a:tc>
                <a:extLst>
                  <a:ext uri="{0D108BD9-81ED-4DB2-BD59-A6C34878D82A}">
                    <a16:rowId xmlns:a16="http://schemas.microsoft.com/office/drawing/2014/main" val="960444121"/>
                  </a:ext>
                </a:extLst>
              </a:tr>
              <a:tr h="722370">
                <a:tc>
                  <a:txBody>
                    <a:bodyPr/>
                    <a:lstStyle/>
                    <a:p>
                      <a:r>
                        <a:rPr lang="en-GB" sz="1400" b="1" dirty="0">
                          <a:solidFill>
                            <a:schemeClr val="tx1"/>
                          </a:solidFill>
                          <a:latin typeface="Arial" panose="020B0604020202020204" pitchFamily="34" charset="0"/>
                          <a:cs typeface="Arial" panose="020B0604020202020204" pitchFamily="34" charset="0"/>
                        </a:rPr>
                        <a:t>Public Health Advisor</a:t>
                      </a: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noFill/>
                  </a:tcPr>
                </a:tc>
                <a:tc>
                  <a:txBody>
                    <a:bodyPr/>
                    <a:lstStyle/>
                    <a:p>
                      <a:r>
                        <a:rPr lang="en-GB" sz="1400">
                          <a:solidFill>
                            <a:schemeClr val="tx1"/>
                          </a:solidFill>
                          <a:latin typeface="Arial" panose="020B0604020202020204" pitchFamily="34" charset="0"/>
                          <a:cs typeface="Arial" panose="020B0604020202020204" pitchFamily="34" charset="0"/>
                        </a:rPr>
                        <a:t>Emily</a:t>
                      </a:r>
                      <a:r>
                        <a:rPr lang="en-GB" sz="1400" baseline="0">
                          <a:solidFill>
                            <a:schemeClr val="tx1"/>
                          </a:solidFill>
                          <a:latin typeface="Arial" panose="020B0604020202020204" pitchFamily="34" charset="0"/>
                          <a:cs typeface="Arial" panose="020B0604020202020204" pitchFamily="34" charset="0"/>
                        </a:rPr>
                        <a:t> Humphreys </a:t>
                      </a:r>
                      <a:endParaRPr lang="en-GB" sz="1400">
                        <a:solidFill>
                          <a:schemeClr val="tx1"/>
                        </a:solidFill>
                        <a:latin typeface="Arial" panose="020B0604020202020204" pitchFamily="34" charset="0"/>
                        <a:cs typeface="Arial" panose="020B0604020202020204" pitchFamily="34" charset="0"/>
                      </a:endParaRP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tcPr>
                </a:tc>
                <a:tc>
                  <a:txBody>
                    <a:bodyPr/>
                    <a:lstStyle/>
                    <a:p>
                      <a:r>
                        <a:rPr lang="en-GB" sz="1400" dirty="0">
                          <a:solidFill>
                            <a:schemeClr val="tx1"/>
                          </a:solidFill>
                          <a:latin typeface="Arial" panose="020B0604020202020204" pitchFamily="34" charset="0"/>
                          <a:cs typeface="Arial" panose="020B0604020202020204" pitchFamily="34" charset="0"/>
                        </a:rPr>
                        <a:t>Support</a:t>
                      </a:r>
                      <a:r>
                        <a:rPr lang="en-GB" sz="1400" baseline="0" dirty="0">
                          <a:solidFill>
                            <a:schemeClr val="tx1"/>
                          </a:solidFill>
                          <a:latin typeface="Arial" panose="020B0604020202020204" pitchFamily="34" charset="0"/>
                          <a:cs typeface="Arial" panose="020B0604020202020204" pitchFamily="34" charset="0"/>
                        </a:rPr>
                        <a:t> for project planning and delivery, data definitions, evidence review, recommend public health tools and approaches and advise on their application </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tcPr>
                </a:tc>
                <a:extLst>
                  <a:ext uri="{0D108BD9-81ED-4DB2-BD59-A6C34878D82A}">
                    <a16:rowId xmlns:a16="http://schemas.microsoft.com/office/drawing/2014/main" val="197343754"/>
                  </a:ext>
                </a:extLst>
              </a:tr>
              <a:tr h="699804">
                <a:tc>
                  <a:txBody>
                    <a:bodyPr/>
                    <a:lstStyle/>
                    <a:p>
                      <a:r>
                        <a:rPr lang="en-GB" sz="1400" b="1">
                          <a:solidFill>
                            <a:schemeClr val="tx1"/>
                          </a:solidFill>
                          <a:latin typeface="Arial" panose="020B0604020202020204" pitchFamily="34" charset="0"/>
                          <a:cs typeface="Arial" panose="020B0604020202020204" pitchFamily="34" charset="0"/>
                        </a:rPr>
                        <a:t>QI Advisor</a:t>
                      </a: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noFill/>
                  </a:tcPr>
                </a:tc>
                <a:tc>
                  <a:txBody>
                    <a:bodyPr/>
                    <a:lstStyle/>
                    <a:p>
                      <a:r>
                        <a:rPr lang="en-GB" sz="1400" dirty="0">
                          <a:solidFill>
                            <a:schemeClr val="tx1"/>
                          </a:solidFill>
                          <a:latin typeface="Arial" panose="020B0604020202020204" pitchFamily="34" charset="0"/>
                          <a:cs typeface="Arial" panose="020B0604020202020204" pitchFamily="34" charset="0"/>
                        </a:rPr>
                        <a:t>Nicola</a:t>
                      </a:r>
                      <a:r>
                        <a:rPr lang="en-GB" sz="1400" baseline="0" dirty="0">
                          <a:solidFill>
                            <a:schemeClr val="tx1"/>
                          </a:solidFill>
                          <a:latin typeface="Arial" panose="020B0604020202020204" pitchFamily="34" charset="0"/>
                          <a:cs typeface="Arial" panose="020B0604020202020204" pitchFamily="34" charset="0"/>
                        </a:rPr>
                        <a:t> </a:t>
                      </a:r>
                      <a:r>
                        <a:rPr lang="en-GB" sz="1400" baseline="0" dirty="0" err="1">
                          <a:solidFill>
                            <a:schemeClr val="tx1"/>
                          </a:solidFill>
                          <a:latin typeface="Arial" panose="020B0604020202020204" pitchFamily="34" charset="0"/>
                          <a:cs typeface="Arial" panose="020B0604020202020204" pitchFamily="34" charset="0"/>
                        </a:rPr>
                        <a:t>Ballingall</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tcPr>
                </a:tc>
                <a:tc>
                  <a:txBody>
                    <a:bodyPr/>
                    <a:lstStyle/>
                    <a:p>
                      <a:r>
                        <a:rPr lang="en-GB" sz="1400" baseline="0" dirty="0">
                          <a:solidFill>
                            <a:schemeClr val="tx1"/>
                          </a:solidFill>
                          <a:latin typeface="Arial" panose="020B0604020202020204" pitchFamily="34" charset="0"/>
                          <a:cs typeface="Arial" panose="020B0604020202020204" pitchFamily="34" charset="0"/>
                        </a:rPr>
                        <a:t>Recommend QI tools and approaches and advise on their </a:t>
                      </a:r>
                      <a:r>
                        <a:rPr lang="en-GB" sz="1400" baseline="0" dirty="0" smtClean="0">
                          <a:solidFill>
                            <a:schemeClr val="tx1"/>
                          </a:solidFill>
                          <a:latin typeface="Arial" panose="020B0604020202020204" pitchFamily="34" charset="0"/>
                          <a:cs typeface="Arial" panose="020B0604020202020204" pitchFamily="34" charset="0"/>
                        </a:rPr>
                        <a:t>application, support project group at QI forums</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tcPr>
                </a:tc>
                <a:extLst>
                  <a:ext uri="{0D108BD9-81ED-4DB2-BD59-A6C34878D82A}">
                    <a16:rowId xmlns:a16="http://schemas.microsoft.com/office/drawing/2014/main" val="990689471"/>
                  </a:ext>
                </a:extLst>
              </a:tr>
              <a:tr h="699804">
                <a:tc>
                  <a:txBody>
                    <a:bodyPr/>
                    <a:lstStyle/>
                    <a:p>
                      <a:r>
                        <a:rPr lang="en-GB" sz="1400" b="1">
                          <a:solidFill>
                            <a:schemeClr val="tx1"/>
                          </a:solidFill>
                          <a:latin typeface="Arial" panose="020B0604020202020204" pitchFamily="34" charset="0"/>
                          <a:cs typeface="Arial" panose="020B0604020202020204" pitchFamily="34" charset="0"/>
                        </a:rPr>
                        <a:t>Project group </a:t>
                      </a: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noFill/>
                  </a:tcPr>
                </a:tc>
                <a:tc>
                  <a:txBody>
                    <a:bodyPr/>
                    <a:lstStyle/>
                    <a:p>
                      <a:r>
                        <a:rPr lang="en-GB" sz="1400" dirty="0">
                          <a:solidFill>
                            <a:schemeClr val="tx1"/>
                          </a:solidFill>
                          <a:latin typeface="Arial" panose="020B0604020202020204" pitchFamily="34" charset="0"/>
                          <a:cs typeface="Arial" panose="020B0604020202020204" pitchFamily="34" charset="0"/>
                        </a:rPr>
                        <a:t>Louise Cole, Louise Little, Joanne </a:t>
                      </a:r>
                      <a:r>
                        <a:rPr lang="en-GB" sz="1400" dirty="0" err="1">
                          <a:solidFill>
                            <a:schemeClr val="tx1"/>
                          </a:solidFill>
                          <a:latin typeface="Arial" panose="020B0604020202020204" pitchFamily="34" charset="0"/>
                          <a:cs typeface="Arial" panose="020B0604020202020204" pitchFamily="34" charset="0"/>
                        </a:rPr>
                        <a:t>Alder-Pavey</a:t>
                      </a:r>
                      <a:r>
                        <a:rPr lang="en-GB" sz="1400" dirty="0">
                          <a:solidFill>
                            <a:schemeClr val="tx1"/>
                          </a:solidFill>
                          <a:latin typeface="Arial" panose="020B0604020202020204" pitchFamily="34" charset="0"/>
                          <a:cs typeface="Arial" panose="020B0604020202020204" pitchFamily="34" charset="0"/>
                        </a:rPr>
                        <a:t>, Nicola </a:t>
                      </a:r>
                      <a:r>
                        <a:rPr lang="en-GB" sz="1400" dirty="0" err="1">
                          <a:solidFill>
                            <a:schemeClr val="tx1"/>
                          </a:solidFill>
                          <a:latin typeface="Arial" panose="020B0604020202020204" pitchFamily="34" charset="0"/>
                          <a:cs typeface="Arial" panose="020B0604020202020204" pitchFamily="34" charset="0"/>
                        </a:rPr>
                        <a:t>Hoad</a:t>
                      </a:r>
                      <a:r>
                        <a:rPr lang="en-GB" sz="1400" dirty="0">
                          <a:solidFill>
                            <a:schemeClr val="tx1"/>
                          </a:solidFill>
                          <a:latin typeface="Arial" panose="020B0604020202020204" pitchFamily="34" charset="0"/>
                          <a:cs typeface="Arial" panose="020B0604020202020204" pitchFamily="34" charset="0"/>
                        </a:rPr>
                        <a:t>, Angela </a:t>
                      </a:r>
                      <a:r>
                        <a:rPr lang="en-GB" sz="1400" dirty="0" smtClean="0">
                          <a:solidFill>
                            <a:schemeClr val="tx1"/>
                          </a:solidFill>
                          <a:latin typeface="Arial" panose="020B0604020202020204" pitchFamily="34" charset="0"/>
                          <a:cs typeface="Arial" panose="020B0604020202020204" pitchFamily="34" charset="0"/>
                        </a:rPr>
                        <a:t>Bartley, representative from CMC (Victoria</a:t>
                      </a:r>
                      <a:r>
                        <a:rPr lang="en-GB" sz="1400" baseline="0" dirty="0" smtClean="0">
                          <a:solidFill>
                            <a:schemeClr val="tx1"/>
                          </a:solidFill>
                          <a:latin typeface="Arial" panose="020B0604020202020204" pitchFamily="34" charset="0"/>
                          <a:cs typeface="Arial" panose="020B0604020202020204" pitchFamily="34" charset="0"/>
                        </a:rPr>
                        <a:t> Condon?)</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tcPr>
                </a:tc>
                <a:tc>
                  <a:txBody>
                    <a:bodyPr/>
                    <a:lstStyle/>
                    <a:p>
                      <a:r>
                        <a:rPr lang="en-GB" sz="1400" dirty="0">
                          <a:solidFill>
                            <a:schemeClr val="tx1"/>
                          </a:solidFill>
                          <a:latin typeface="Arial" panose="020B0604020202020204" pitchFamily="34" charset="0"/>
                          <a:cs typeface="Arial" panose="020B0604020202020204" pitchFamily="34" charset="0"/>
                        </a:rPr>
                        <a:t>Meet</a:t>
                      </a:r>
                      <a:r>
                        <a:rPr lang="en-GB" sz="1400" baseline="0" dirty="0">
                          <a:solidFill>
                            <a:schemeClr val="tx1"/>
                          </a:solidFill>
                          <a:latin typeface="Arial" panose="020B0604020202020204" pitchFamily="34" charset="0"/>
                          <a:cs typeface="Arial" panose="020B0604020202020204" pitchFamily="34" charset="0"/>
                        </a:rPr>
                        <a:t> 4-weekly (TBC), support development of project plans, contribute to specific outputs as needed (</a:t>
                      </a:r>
                      <a:r>
                        <a:rPr lang="en-GB" sz="1400" baseline="0" dirty="0" err="1">
                          <a:solidFill>
                            <a:schemeClr val="tx1"/>
                          </a:solidFill>
                          <a:latin typeface="Arial" panose="020B0604020202020204" pitchFamily="34" charset="0"/>
                          <a:cs typeface="Arial" panose="020B0604020202020204" pitchFamily="34" charset="0"/>
                        </a:rPr>
                        <a:t>eg</a:t>
                      </a:r>
                      <a:r>
                        <a:rPr lang="en-GB" sz="1400" baseline="0" dirty="0">
                          <a:solidFill>
                            <a:schemeClr val="tx1"/>
                          </a:solidFill>
                          <a:latin typeface="Arial" panose="020B0604020202020204" pitchFamily="34" charset="0"/>
                          <a:cs typeface="Arial" panose="020B0604020202020204" pitchFamily="34" charset="0"/>
                        </a:rPr>
                        <a:t> datasets, process maps, project plans, driver diagrams, communications resources</a:t>
                      </a:r>
                      <a:r>
                        <a:rPr lang="en-GB" sz="1400" baseline="0" dirty="0" smtClean="0">
                          <a:solidFill>
                            <a:schemeClr val="tx1"/>
                          </a:solidFill>
                          <a:latin typeface="Arial" panose="020B0604020202020204" pitchFamily="34" charset="0"/>
                          <a:cs typeface="Arial" panose="020B0604020202020204" pitchFamily="34" charset="0"/>
                        </a:rPr>
                        <a:t>). Delivery and advisory role. </a:t>
                      </a:r>
                    </a:p>
                    <a:p>
                      <a:endParaRPr lang="en-GB" sz="1400" baseline="0" dirty="0">
                        <a:solidFill>
                          <a:schemeClr val="tx1"/>
                        </a:solidFill>
                        <a:latin typeface="Arial" panose="020B0604020202020204" pitchFamily="34" charset="0"/>
                        <a:cs typeface="Arial" panose="020B0604020202020204" pitchFamily="34" charset="0"/>
                      </a:endParaRP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tcPr>
                </a:tc>
                <a:extLst>
                  <a:ext uri="{0D108BD9-81ED-4DB2-BD59-A6C34878D82A}">
                    <a16:rowId xmlns:a16="http://schemas.microsoft.com/office/drawing/2014/main" val="1064714081"/>
                  </a:ext>
                </a:extLst>
              </a:tr>
              <a:tr h="699804">
                <a:tc>
                  <a:txBody>
                    <a:bodyPr/>
                    <a:lstStyle/>
                    <a:p>
                      <a:r>
                        <a:rPr lang="en-GB" sz="1400" b="1" dirty="0" smtClean="0">
                          <a:solidFill>
                            <a:schemeClr val="tx1"/>
                          </a:solidFill>
                          <a:latin typeface="Arial" panose="020B0604020202020204" pitchFamily="34" charset="0"/>
                          <a:cs typeface="Arial" panose="020B0604020202020204" pitchFamily="34" charset="0"/>
                        </a:rPr>
                        <a:t>DMT/ formal oversight </a:t>
                      </a:r>
                      <a:r>
                        <a:rPr lang="en-GB" sz="1400" b="1" baseline="0" dirty="0" smtClean="0">
                          <a:solidFill>
                            <a:schemeClr val="tx1"/>
                          </a:solidFill>
                          <a:latin typeface="Arial" panose="020B0604020202020204" pitchFamily="34" charset="0"/>
                          <a:cs typeface="Arial" panose="020B0604020202020204" pitchFamily="34" charset="0"/>
                        </a:rPr>
                        <a:t> </a:t>
                      </a:r>
                      <a:endParaRPr lang="en-GB" sz="14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noFill/>
                  </a:tcPr>
                </a:tc>
                <a:tc>
                  <a:txBody>
                    <a:bodyPr/>
                    <a:lstStyle/>
                    <a:p>
                      <a:r>
                        <a:rPr lang="en-GB" sz="1400" dirty="0" smtClean="0">
                          <a:solidFill>
                            <a:schemeClr val="tx1"/>
                          </a:solidFill>
                          <a:latin typeface="Arial" panose="020B0604020202020204" pitchFamily="34" charset="0"/>
                          <a:cs typeface="Arial" panose="020B0604020202020204" pitchFamily="34" charset="0"/>
                        </a:rPr>
                        <a:t>DMT</a:t>
                      </a:r>
                      <a:r>
                        <a:rPr lang="en-GB" sz="1400" baseline="0" dirty="0" smtClean="0">
                          <a:solidFill>
                            <a:schemeClr val="tx1"/>
                          </a:solidFill>
                          <a:latin typeface="Arial" panose="020B0604020202020204" pitchFamily="34" charset="0"/>
                          <a:cs typeface="Arial" panose="020B0604020202020204" pitchFamily="34" charset="0"/>
                        </a:rPr>
                        <a:t> members </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tcPr>
                </a:tc>
                <a:tc>
                  <a:txBody>
                    <a:bodyPr/>
                    <a:lstStyle/>
                    <a:p>
                      <a:r>
                        <a:rPr lang="en-GB" sz="1400" baseline="0" dirty="0" smtClean="0">
                          <a:solidFill>
                            <a:schemeClr val="tx1"/>
                          </a:solidFill>
                          <a:latin typeface="Arial" panose="020B0604020202020204" pitchFamily="34" charset="0"/>
                          <a:cs typeface="Arial" panose="020B0604020202020204" pitchFamily="34" charset="0"/>
                        </a:rPr>
                        <a:t>Formal accountability – sign-off role. </a:t>
                      </a:r>
                      <a:endParaRPr lang="en-GB" sz="1400" baseline="0" dirty="0">
                        <a:solidFill>
                          <a:schemeClr val="tx1"/>
                        </a:solidFill>
                        <a:latin typeface="Arial" panose="020B0604020202020204" pitchFamily="34" charset="0"/>
                        <a:cs typeface="Arial" panose="020B0604020202020204" pitchFamily="34" charset="0"/>
                      </a:endParaRPr>
                    </a:p>
                  </a:txBody>
                  <a:tcPr>
                    <a:lnL w="12700" cap="flat" cmpd="sng" algn="ctr">
                      <a:solidFill>
                        <a:srgbClr val="97BF11"/>
                      </a:solidFill>
                      <a:prstDash val="solid"/>
                      <a:round/>
                      <a:headEnd type="none" w="med" len="med"/>
                      <a:tailEnd type="none" w="med" len="med"/>
                    </a:lnL>
                    <a:lnR w="12700" cap="flat" cmpd="sng" algn="ctr">
                      <a:solidFill>
                        <a:srgbClr val="97BF11"/>
                      </a:solidFill>
                      <a:prstDash val="solid"/>
                      <a:round/>
                      <a:headEnd type="none" w="med" len="med"/>
                      <a:tailEnd type="none" w="med" len="med"/>
                    </a:lnR>
                    <a:lnT w="12700" cap="flat" cmpd="sng" algn="ctr">
                      <a:solidFill>
                        <a:srgbClr val="97BF11"/>
                      </a:solidFill>
                      <a:prstDash val="solid"/>
                      <a:round/>
                      <a:headEnd type="none" w="med" len="med"/>
                      <a:tailEnd type="none" w="med" len="med"/>
                    </a:lnT>
                    <a:lnB w="12700" cap="flat" cmpd="sng" algn="ctr">
                      <a:solidFill>
                        <a:srgbClr val="97BF11"/>
                      </a:solidFill>
                      <a:prstDash val="solid"/>
                      <a:round/>
                      <a:headEnd type="none" w="med" len="med"/>
                      <a:tailEnd type="none" w="med" len="med"/>
                    </a:lnB>
                  </a:tcPr>
                </a:tc>
                <a:extLst>
                  <a:ext uri="{0D108BD9-81ED-4DB2-BD59-A6C34878D82A}">
                    <a16:rowId xmlns:a16="http://schemas.microsoft.com/office/drawing/2014/main" val="1471851646"/>
                  </a:ext>
                </a:extLst>
              </a:tr>
            </a:tbl>
          </a:graphicData>
        </a:graphic>
      </p:graphicFrame>
    </p:spTree>
    <p:extLst>
      <p:ext uri="{BB962C8B-B14F-4D97-AF65-F5344CB8AC3E}">
        <p14:creationId xmlns:p14="http://schemas.microsoft.com/office/powerpoint/2010/main" val="53487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339933"/>
                </a:solidFill>
              </a:rPr>
              <a:t>5. Project planning </a:t>
            </a:r>
            <a:r>
              <a:rPr lang="en-GB" dirty="0" smtClean="0">
                <a:solidFill>
                  <a:srgbClr val="339933"/>
                </a:solidFill>
              </a:rPr>
              <a:t>approach (Toitei)</a:t>
            </a:r>
            <a:endParaRPr lang="en-GB" dirty="0">
              <a:solidFill>
                <a:srgbClr val="339933"/>
              </a:solidFill>
            </a:endParaRPr>
          </a:p>
        </p:txBody>
      </p:sp>
      <p:sp>
        <p:nvSpPr>
          <p:cNvPr id="3" name="Text Placeholder 2"/>
          <p:cNvSpPr>
            <a:spLocks noGrp="1"/>
          </p:cNvSpPr>
          <p:nvPr>
            <p:ph type="body" idx="1"/>
          </p:nvPr>
        </p:nvSpPr>
        <p:spPr/>
        <p:txBody>
          <a:bodyPr>
            <a:normAutofit/>
          </a:bodyPr>
          <a:lstStyle/>
          <a:p>
            <a:pPr marL="342900" indent="-342900">
              <a:buFontTx/>
              <a:buChar char="-"/>
            </a:pPr>
            <a:endParaRPr lang="en-GB"/>
          </a:p>
          <a:p>
            <a:r>
              <a:rPr lang="en-GB"/>
              <a:t> </a:t>
            </a:r>
          </a:p>
          <a:p>
            <a:r>
              <a:rPr lang="en-GB"/>
              <a:t> </a:t>
            </a:r>
          </a:p>
        </p:txBody>
      </p:sp>
    </p:spTree>
    <p:extLst>
      <p:ext uri="{BB962C8B-B14F-4D97-AF65-F5344CB8AC3E}">
        <p14:creationId xmlns:p14="http://schemas.microsoft.com/office/powerpoint/2010/main" val="381070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iple Aim">
            <a:extLst>
              <a:ext uri="{FF2B5EF4-FFF2-40B4-BE49-F238E27FC236}">
                <a16:creationId xmlns:a16="http://schemas.microsoft.com/office/drawing/2014/main" id="{E926F89E-D86C-4D5D-A512-F7AE2E316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2189" y="3037474"/>
            <a:ext cx="4800600" cy="38205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151B2EC-E07A-431C-B2D3-1FC0AF62A89B}"/>
              </a:ext>
            </a:extLst>
          </p:cNvPr>
          <p:cNvPicPr>
            <a:picLocks noChangeAspect="1"/>
          </p:cNvPicPr>
          <p:nvPr/>
        </p:nvPicPr>
        <p:blipFill>
          <a:blip r:embed="rId3"/>
          <a:stretch>
            <a:fillRect/>
          </a:stretch>
        </p:blipFill>
        <p:spPr>
          <a:xfrm>
            <a:off x="295274" y="328612"/>
            <a:ext cx="11574431" cy="2700338"/>
          </a:xfrm>
          <a:prstGeom prst="rect">
            <a:avLst/>
          </a:prstGeom>
        </p:spPr>
      </p:pic>
    </p:spTree>
    <p:extLst>
      <p:ext uri="{BB962C8B-B14F-4D97-AF65-F5344CB8AC3E}">
        <p14:creationId xmlns:p14="http://schemas.microsoft.com/office/powerpoint/2010/main" val="1296839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51B2EC-E07A-431C-B2D3-1FC0AF62A89B}"/>
              </a:ext>
            </a:extLst>
          </p:cNvPr>
          <p:cNvPicPr>
            <a:picLocks noChangeAspect="1"/>
          </p:cNvPicPr>
          <p:nvPr/>
        </p:nvPicPr>
        <p:blipFill>
          <a:blip r:embed="rId2"/>
          <a:stretch>
            <a:fillRect/>
          </a:stretch>
        </p:blipFill>
        <p:spPr>
          <a:xfrm>
            <a:off x="447907" y="811503"/>
            <a:ext cx="11461595" cy="2674013"/>
          </a:xfrm>
          <a:prstGeom prst="rect">
            <a:avLst/>
          </a:prstGeom>
        </p:spPr>
      </p:pic>
      <p:sp>
        <p:nvSpPr>
          <p:cNvPr id="2" name="Title 1"/>
          <p:cNvSpPr>
            <a:spLocks noGrp="1"/>
          </p:cNvSpPr>
          <p:nvPr>
            <p:ph type="title"/>
          </p:nvPr>
        </p:nvSpPr>
        <p:spPr>
          <a:xfrm>
            <a:off x="-1" y="5200"/>
            <a:ext cx="12076771" cy="1325563"/>
          </a:xfrm>
        </p:spPr>
        <p:txBody>
          <a:bodyPr/>
          <a:lstStyle/>
          <a:p>
            <a:r>
              <a:rPr lang="en-GB">
                <a:solidFill>
                  <a:srgbClr val="339933"/>
                </a:solidFill>
              </a:rPr>
              <a:t>Components for a Triple Aim/QI project</a:t>
            </a:r>
          </a:p>
        </p:txBody>
      </p:sp>
      <p:sp>
        <p:nvSpPr>
          <p:cNvPr id="3" name="Content Placeholder 2"/>
          <p:cNvSpPr>
            <a:spLocks noGrp="1"/>
          </p:cNvSpPr>
          <p:nvPr>
            <p:ph idx="1"/>
          </p:nvPr>
        </p:nvSpPr>
        <p:spPr>
          <a:xfrm>
            <a:off x="0" y="5664819"/>
            <a:ext cx="12192000" cy="2051012"/>
          </a:xfrm>
        </p:spPr>
        <p:txBody>
          <a:bodyPr>
            <a:normAutofit/>
          </a:bodyPr>
          <a:lstStyle/>
          <a:p>
            <a:endParaRPr lang="en-GB">
              <a:solidFill>
                <a:srgbClr val="97BF11"/>
              </a:solidFill>
            </a:endParaRPr>
          </a:p>
          <a:p>
            <a:endParaRPr lang="en-GB">
              <a:solidFill>
                <a:srgbClr val="97BF11"/>
              </a:solidFill>
            </a:endParaRPr>
          </a:p>
          <a:p>
            <a:endParaRPr lang="en-GB">
              <a:solidFill>
                <a:srgbClr val="97BF11"/>
              </a:solidFill>
            </a:endParaRPr>
          </a:p>
          <a:p>
            <a:endParaRPr lang="en-GB">
              <a:solidFill>
                <a:srgbClr val="97BF11"/>
              </a:solidFill>
            </a:endParaRPr>
          </a:p>
          <a:p>
            <a:endParaRPr lang="en-GB">
              <a:solidFill>
                <a:srgbClr val="97BF11"/>
              </a:solidFill>
            </a:endParaRPr>
          </a:p>
          <a:p>
            <a:endParaRPr lang="en-GB">
              <a:solidFill>
                <a:srgbClr val="97BF11"/>
              </a:solidFill>
            </a:endParaRPr>
          </a:p>
          <a:p>
            <a:endParaRPr lang="en-GB">
              <a:solidFill>
                <a:srgbClr val="97BF1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09897320"/>
              </p:ext>
            </p:extLst>
          </p:nvPr>
        </p:nvGraphicFramePr>
        <p:xfrm>
          <a:off x="447907" y="3148634"/>
          <a:ext cx="11140071" cy="2412551"/>
        </p:xfrm>
        <a:graphic>
          <a:graphicData uri="http://schemas.openxmlformats.org/drawingml/2006/table">
            <a:tbl>
              <a:tblPr firstRow="1" bandRow="1">
                <a:tableStyleId>{5940675A-B579-460E-94D1-54222C63F5DA}</a:tableStyleId>
              </a:tblPr>
              <a:tblGrid>
                <a:gridCol w="2051825">
                  <a:extLst>
                    <a:ext uri="{9D8B030D-6E8A-4147-A177-3AD203B41FA5}">
                      <a16:colId xmlns:a16="http://schemas.microsoft.com/office/drawing/2014/main" val="2753453029"/>
                    </a:ext>
                  </a:extLst>
                </a:gridCol>
                <a:gridCol w="2007220">
                  <a:extLst>
                    <a:ext uri="{9D8B030D-6E8A-4147-A177-3AD203B41FA5}">
                      <a16:colId xmlns:a16="http://schemas.microsoft.com/office/drawing/2014/main" val="3137146763"/>
                    </a:ext>
                  </a:extLst>
                </a:gridCol>
                <a:gridCol w="1773044">
                  <a:extLst>
                    <a:ext uri="{9D8B030D-6E8A-4147-A177-3AD203B41FA5}">
                      <a16:colId xmlns:a16="http://schemas.microsoft.com/office/drawing/2014/main" val="211606365"/>
                    </a:ext>
                  </a:extLst>
                </a:gridCol>
                <a:gridCol w="1761892">
                  <a:extLst>
                    <a:ext uri="{9D8B030D-6E8A-4147-A177-3AD203B41FA5}">
                      <a16:colId xmlns:a16="http://schemas.microsoft.com/office/drawing/2014/main" val="3151930258"/>
                    </a:ext>
                  </a:extLst>
                </a:gridCol>
                <a:gridCol w="1804746">
                  <a:extLst>
                    <a:ext uri="{9D8B030D-6E8A-4147-A177-3AD203B41FA5}">
                      <a16:colId xmlns:a16="http://schemas.microsoft.com/office/drawing/2014/main" val="1555250994"/>
                    </a:ext>
                  </a:extLst>
                </a:gridCol>
                <a:gridCol w="1741344">
                  <a:extLst>
                    <a:ext uri="{9D8B030D-6E8A-4147-A177-3AD203B41FA5}">
                      <a16:colId xmlns:a16="http://schemas.microsoft.com/office/drawing/2014/main" val="1958718078"/>
                    </a:ext>
                  </a:extLst>
                </a:gridCol>
              </a:tblGrid>
              <a:tr h="263469">
                <a:tc gridSpan="6">
                  <a:txBody>
                    <a:bodyPr/>
                    <a:lstStyle/>
                    <a:p>
                      <a:r>
                        <a:rPr lang="en-GB" sz="1400" b="1" u="sng"/>
                        <a:t>Potential</a:t>
                      </a:r>
                      <a:r>
                        <a:rPr lang="en-GB" sz="1400" b="1" baseline="0"/>
                        <a:t> t</a:t>
                      </a:r>
                      <a:r>
                        <a:rPr lang="en-GB" sz="1400" b="1"/>
                        <a:t>asks</a:t>
                      </a:r>
                      <a:r>
                        <a:rPr lang="en-GB" sz="1400" b="1" baseline="0"/>
                        <a:t> &amp; functions at each stage </a:t>
                      </a:r>
                      <a:endParaRPr lang="en-GB" sz="1400" b="1"/>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07587918"/>
                  </a:ext>
                </a:extLst>
              </a:tr>
              <a:tr h="2107751">
                <a:tc>
                  <a:txBody>
                    <a:bodyPr/>
                    <a:lstStyle/>
                    <a:p>
                      <a:r>
                        <a:rPr lang="en-GB" sz="1400" b="0" baseline="0"/>
                        <a:t>High-level data review </a:t>
                      </a:r>
                    </a:p>
                    <a:p>
                      <a:r>
                        <a:rPr lang="en-GB" sz="1400" b="0" baseline="0"/>
                        <a:t>High-level evidence review  </a:t>
                      </a:r>
                    </a:p>
                    <a:p>
                      <a:r>
                        <a:rPr lang="en-GB" sz="1400" b="0"/>
                        <a:t>High level consultation</a:t>
                      </a:r>
                      <a:r>
                        <a:rPr lang="en-GB" sz="1400" b="0" baseline="0"/>
                        <a:t> </a:t>
                      </a:r>
                    </a:p>
                    <a:p>
                      <a:r>
                        <a:rPr lang="en-GB" sz="1400" b="0" baseline="0"/>
                        <a:t>Review plans/strategies for alignment</a:t>
                      </a:r>
                      <a:endParaRPr lang="en-GB" sz="1400" b="0"/>
                    </a:p>
                    <a:p>
                      <a:r>
                        <a:rPr lang="en-GB" sz="1400" b="0"/>
                        <a:t>Assessment</a:t>
                      </a:r>
                      <a:r>
                        <a:rPr lang="en-GB" sz="1400" b="0" baseline="0"/>
                        <a:t> against a prioritisation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a:t>Identify project lead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Need/</a:t>
                      </a:r>
                      <a:r>
                        <a:rPr lang="en-GB" sz="1400" baseline="0"/>
                        <a:t> asset mapping</a:t>
                      </a:r>
                      <a:endParaRPr lang="en-GB" sz="140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Three</a:t>
                      </a:r>
                      <a:r>
                        <a:rPr lang="en-GB" sz="1400" baseline="0"/>
                        <a:t> part data review:</a:t>
                      </a:r>
                      <a:endParaRPr lang="en-GB" sz="1400"/>
                    </a:p>
                    <a:p>
                      <a:pPr marL="285750" indent="-285750">
                        <a:buFont typeface="Arial" panose="020B0604020202020204" pitchFamily="34" charset="0"/>
                        <a:buChar char="•"/>
                      </a:pPr>
                      <a:r>
                        <a:rPr lang="en-GB" sz="1400" baseline="0"/>
                        <a:t>Quantitative</a:t>
                      </a:r>
                    </a:p>
                    <a:p>
                      <a:pPr marL="285750" indent="-285750">
                        <a:buFont typeface="Arial" panose="020B0604020202020204" pitchFamily="34" charset="0"/>
                        <a:buChar char="•"/>
                      </a:pPr>
                      <a:r>
                        <a:rPr lang="en-GB" sz="1400" baseline="0"/>
                        <a:t>Staff </a:t>
                      </a:r>
                    </a:p>
                    <a:p>
                      <a:pPr marL="285750" indent="-285750">
                        <a:buFont typeface="Arial" panose="020B0604020202020204" pitchFamily="34" charset="0"/>
                        <a:buChar char="•"/>
                      </a:pPr>
                      <a:r>
                        <a:rPr lang="en-GB" sz="1400" baseline="0"/>
                        <a:t>Service users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a:t>Literature 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a:t>Identify QI/ public health /people participation leads</a:t>
                      </a:r>
                    </a:p>
                  </a:txBody>
                  <a:tcPr/>
                </a:tc>
                <a:tc>
                  <a:txBody>
                    <a:bodyPr/>
                    <a:lstStyle/>
                    <a:p>
                      <a:r>
                        <a:rPr lang="en-GB" sz="1400" baseline="0"/>
                        <a:t>Business case</a:t>
                      </a:r>
                    </a:p>
                    <a:p>
                      <a:r>
                        <a:rPr lang="en-GB" sz="1400" baseline="0"/>
                        <a:t>Accountability structure</a:t>
                      </a:r>
                    </a:p>
                    <a:p>
                      <a:r>
                        <a:rPr lang="en-GB" sz="1400" baseline="0"/>
                        <a:t>Project management plan</a:t>
                      </a:r>
                    </a:p>
                    <a:p>
                      <a:r>
                        <a:rPr lang="en-GB" sz="1400" baseline="0"/>
                        <a:t>Evaluation planning </a:t>
                      </a:r>
                    </a:p>
                  </a:txBody>
                  <a:tcPr/>
                </a:tc>
                <a:tc>
                  <a:txBody>
                    <a:bodyPr/>
                    <a:lstStyle/>
                    <a:p>
                      <a:r>
                        <a:rPr lang="en-GB" sz="1400"/>
                        <a:t>Driver</a:t>
                      </a:r>
                      <a:r>
                        <a:rPr lang="en-GB" sz="1400" baseline="0"/>
                        <a:t> diagram</a:t>
                      </a:r>
                    </a:p>
                    <a:p>
                      <a:endParaRPr lang="en-GB"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a:t>SMART objectives </a:t>
                      </a:r>
                    </a:p>
                    <a:p>
                      <a:r>
                        <a:rPr lang="en-GB" sz="1400"/>
                        <a:t>Triple</a:t>
                      </a:r>
                      <a:r>
                        <a:rPr lang="en-GB" sz="1400" baseline="0"/>
                        <a:t> aim:</a:t>
                      </a:r>
                    </a:p>
                    <a:p>
                      <a:pPr marL="285750" indent="-285750">
                        <a:buFont typeface="Arial" panose="020B0604020202020204" pitchFamily="34" charset="0"/>
                        <a:buChar char="•"/>
                      </a:pPr>
                      <a:r>
                        <a:rPr lang="en-GB" sz="1400" baseline="0"/>
                        <a:t>Population outcomes </a:t>
                      </a:r>
                    </a:p>
                    <a:p>
                      <a:pPr marL="285750" indent="-285750">
                        <a:buFont typeface="Arial" panose="020B0604020202020204" pitchFamily="34" charset="0"/>
                        <a:buChar char="•"/>
                      </a:pPr>
                      <a:r>
                        <a:rPr lang="en-GB" sz="1400" baseline="0"/>
                        <a:t>Patient experience </a:t>
                      </a:r>
                    </a:p>
                    <a:p>
                      <a:pPr marL="285750" indent="-285750">
                        <a:buFont typeface="Arial" panose="020B0604020202020204" pitchFamily="34" charset="0"/>
                        <a:buChar char="•"/>
                      </a:pPr>
                      <a:r>
                        <a:rPr lang="en-GB" sz="1400" baseline="0"/>
                        <a:t>Value for money </a:t>
                      </a:r>
                      <a:endParaRPr lang="en-GB" sz="1400"/>
                    </a:p>
                  </a:txBody>
                  <a:tcPr/>
                </a:tc>
                <a:tc>
                  <a:txBody>
                    <a:bodyPr/>
                    <a:lstStyle/>
                    <a:p>
                      <a:r>
                        <a:rPr lang="en-GB" sz="1400"/>
                        <a:t>PDSA cycle</a:t>
                      </a:r>
                      <a:r>
                        <a:rPr lang="en-GB" sz="1400" baseline="0"/>
                        <a:t> </a:t>
                      </a:r>
                    </a:p>
                    <a:p>
                      <a:r>
                        <a:rPr lang="en-GB" sz="1400"/>
                        <a:t>Review</a:t>
                      </a:r>
                      <a:r>
                        <a:rPr lang="en-GB" sz="1400" baseline="0"/>
                        <a:t> </a:t>
                      </a:r>
                    </a:p>
                    <a:p>
                      <a:r>
                        <a:rPr lang="en-GB" sz="1400" baseline="0"/>
                        <a:t>Implementation planning </a:t>
                      </a:r>
                    </a:p>
                    <a:p>
                      <a:r>
                        <a:rPr lang="en-GB" sz="1400" baseline="0"/>
                        <a:t>Wider dissemination (stories, publications)</a:t>
                      </a:r>
                    </a:p>
                    <a:p>
                      <a:endParaRPr lang="en-GB" sz="1400"/>
                    </a:p>
                  </a:txBody>
                  <a:tcPr/>
                </a:tc>
                <a:extLst>
                  <a:ext uri="{0D108BD9-81ED-4DB2-BD59-A6C34878D82A}">
                    <a16:rowId xmlns:a16="http://schemas.microsoft.com/office/drawing/2014/main" val="1006987192"/>
                  </a:ext>
                </a:extLst>
              </a:tr>
            </a:tbl>
          </a:graphicData>
        </a:graphic>
      </p:graphicFrame>
      <p:sp>
        <p:nvSpPr>
          <p:cNvPr id="6" name="TextBox 5"/>
          <p:cNvSpPr txBox="1"/>
          <p:nvPr/>
        </p:nvSpPr>
        <p:spPr>
          <a:xfrm>
            <a:off x="334537" y="5561185"/>
            <a:ext cx="11574965" cy="1200329"/>
          </a:xfrm>
          <a:prstGeom prst="rect">
            <a:avLst/>
          </a:prstGeom>
          <a:noFill/>
        </p:spPr>
        <p:txBody>
          <a:bodyPr wrap="square" rtlCol="0">
            <a:spAutoFit/>
          </a:bodyPr>
          <a:lstStyle/>
          <a:p>
            <a:r>
              <a:rPr lang="en-GB" dirty="0">
                <a:solidFill>
                  <a:srgbClr val="97BF11"/>
                </a:solidFill>
                <a:latin typeface="Arial" panose="020B0604020202020204" pitchFamily="34" charset="0"/>
                <a:cs typeface="Arial" panose="020B0604020202020204" pitchFamily="34" charset="0"/>
              </a:rPr>
              <a:t>Discussion: </a:t>
            </a:r>
          </a:p>
          <a:p>
            <a:pPr marL="342900" indent="-342900">
              <a:buFont typeface="+mj-lt"/>
              <a:buAutoNum type="arabicPeriod"/>
            </a:pPr>
            <a:r>
              <a:rPr lang="en-GB" dirty="0">
                <a:latin typeface="Arial" panose="020B0604020202020204" pitchFamily="34" charset="0"/>
                <a:cs typeface="Arial" panose="020B0604020202020204" pitchFamily="34" charset="0"/>
              </a:rPr>
              <a:t>Which of these components will we need to establish a Triple Aim programme for the directorate?</a:t>
            </a:r>
          </a:p>
          <a:p>
            <a:pPr marL="342900" indent="-342900">
              <a:buFont typeface="+mj-lt"/>
              <a:buAutoNum type="arabicPeriod"/>
            </a:pPr>
            <a:r>
              <a:rPr lang="en-GB" dirty="0">
                <a:latin typeface="Arial" panose="020B0604020202020204" pitchFamily="34" charset="0"/>
                <a:cs typeface="Arial" panose="020B0604020202020204" pitchFamily="34" charset="0"/>
              </a:rPr>
              <a:t>Which of these components will we need to establish a cervical screening inequalities project?</a:t>
            </a:r>
          </a:p>
          <a:p>
            <a:pPr marL="342900" indent="-342900">
              <a:buFont typeface="+mj-lt"/>
              <a:buAutoNum type="arabicPeriod"/>
            </a:pPr>
            <a:r>
              <a:rPr lang="en-GB" dirty="0">
                <a:latin typeface="Arial" panose="020B0604020202020204" pitchFamily="34" charset="0"/>
                <a:cs typeface="Arial" panose="020B0604020202020204" pitchFamily="34" charset="0"/>
              </a:rPr>
              <a:t>What other components will we need?</a:t>
            </a:r>
          </a:p>
        </p:txBody>
      </p:sp>
    </p:spTree>
    <p:extLst>
      <p:ext uri="{BB962C8B-B14F-4D97-AF65-F5344CB8AC3E}">
        <p14:creationId xmlns:p14="http://schemas.microsoft.com/office/powerpoint/2010/main" val="4086507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339933"/>
                </a:solidFill>
              </a:rPr>
              <a:t>6. Progress so far – cervical screening track</a:t>
            </a:r>
          </a:p>
        </p:txBody>
      </p:sp>
      <p:sp>
        <p:nvSpPr>
          <p:cNvPr id="3" name="Text Placeholder 2"/>
          <p:cNvSpPr>
            <a:spLocks noGrp="1"/>
          </p:cNvSpPr>
          <p:nvPr>
            <p:ph type="body" idx="1"/>
          </p:nvPr>
        </p:nvSpPr>
        <p:spPr>
          <a:xfrm>
            <a:off x="831850" y="4501879"/>
            <a:ext cx="10515600" cy="1500187"/>
          </a:xfrm>
        </p:spPr>
        <p:txBody>
          <a:bodyPr>
            <a:normAutofit/>
          </a:bodyPr>
          <a:lstStyle/>
          <a:p>
            <a:pPr marL="342900" indent="-342900">
              <a:buFontTx/>
              <a:buChar char="-"/>
            </a:pPr>
            <a:endParaRPr lang="en-GB"/>
          </a:p>
          <a:p>
            <a:r>
              <a:rPr lang="en-GB"/>
              <a:t> </a:t>
            </a:r>
          </a:p>
          <a:p>
            <a:r>
              <a:rPr lang="en-GB"/>
              <a:t> </a:t>
            </a:r>
          </a:p>
        </p:txBody>
      </p:sp>
    </p:spTree>
    <p:extLst>
      <p:ext uri="{BB962C8B-B14F-4D97-AF65-F5344CB8AC3E}">
        <p14:creationId xmlns:p14="http://schemas.microsoft.com/office/powerpoint/2010/main" val="4029712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339933"/>
                </a:solidFill>
              </a:rPr>
              <a:t>Overall practice data: Greenhouse</a:t>
            </a:r>
          </a:p>
        </p:txBody>
      </p:sp>
      <p:pic>
        <p:nvPicPr>
          <p:cNvPr id="4" name="Picture 3"/>
          <p:cNvPicPr>
            <a:picLocks noChangeAspect="1"/>
          </p:cNvPicPr>
          <p:nvPr/>
        </p:nvPicPr>
        <p:blipFill>
          <a:blip r:embed="rId2"/>
          <a:stretch>
            <a:fillRect/>
          </a:stretch>
        </p:blipFill>
        <p:spPr>
          <a:xfrm>
            <a:off x="996780" y="1587461"/>
            <a:ext cx="10198439" cy="4827665"/>
          </a:xfrm>
          <a:prstGeom prst="rect">
            <a:avLst/>
          </a:prstGeom>
        </p:spPr>
      </p:pic>
    </p:spTree>
    <p:extLst>
      <p:ext uri="{BB962C8B-B14F-4D97-AF65-F5344CB8AC3E}">
        <p14:creationId xmlns:p14="http://schemas.microsoft.com/office/powerpoint/2010/main" val="3300061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339933"/>
                </a:solidFill>
              </a:rPr>
              <a:t>Overall practice data: Newham Transitional Practice </a:t>
            </a:r>
          </a:p>
        </p:txBody>
      </p:sp>
      <p:pic>
        <p:nvPicPr>
          <p:cNvPr id="4" name="Content Placeholder 3"/>
          <p:cNvPicPr>
            <a:picLocks noGrp="1" noChangeAspect="1"/>
          </p:cNvPicPr>
          <p:nvPr>
            <p:ph idx="1"/>
          </p:nvPr>
        </p:nvPicPr>
        <p:blipFill>
          <a:blip r:embed="rId3"/>
          <a:stretch>
            <a:fillRect/>
          </a:stretch>
        </p:blipFill>
        <p:spPr>
          <a:xfrm>
            <a:off x="1183888" y="1690688"/>
            <a:ext cx="9824223" cy="4641897"/>
          </a:xfrm>
          <a:prstGeom prst="rect">
            <a:avLst/>
          </a:prstGeom>
        </p:spPr>
      </p:pic>
    </p:spTree>
    <p:extLst>
      <p:ext uri="{BB962C8B-B14F-4D97-AF65-F5344CB8AC3E}">
        <p14:creationId xmlns:p14="http://schemas.microsoft.com/office/powerpoint/2010/main" val="1228072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339933"/>
                </a:solidFill>
              </a:rPr>
              <a:t>Overall practice data: Health E1</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20384" y="1648826"/>
            <a:ext cx="9951232" cy="4704935"/>
          </a:xfrm>
          <a:prstGeom prst="rect">
            <a:avLst/>
          </a:prstGeom>
        </p:spPr>
      </p:pic>
    </p:spTree>
    <p:extLst>
      <p:ext uri="{BB962C8B-B14F-4D97-AF65-F5344CB8AC3E}">
        <p14:creationId xmlns:p14="http://schemas.microsoft.com/office/powerpoint/2010/main" val="1734551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339933"/>
                </a:solidFill>
              </a:rPr>
              <a:t>Agenda</a:t>
            </a:r>
          </a:p>
        </p:txBody>
      </p:sp>
      <p:sp>
        <p:nvSpPr>
          <p:cNvPr id="3" name="Content Placeholder 2"/>
          <p:cNvSpPr>
            <a:spLocks noGrp="1"/>
          </p:cNvSpPr>
          <p:nvPr>
            <p:ph idx="1"/>
          </p:nvPr>
        </p:nvSpPr>
        <p:spPr>
          <a:xfrm>
            <a:off x="838200" y="1349298"/>
            <a:ext cx="10515600" cy="4827665"/>
          </a:xfrm>
        </p:spPr>
        <p:txBody>
          <a:bodyPr>
            <a:normAutofit fontScale="85000" lnSpcReduction="20000"/>
          </a:bodyPr>
          <a:lstStyle/>
          <a:p>
            <a:pPr marL="0" indent="0">
              <a:buNone/>
            </a:pPr>
            <a:r>
              <a:rPr lang="en-GB" dirty="0"/>
              <a:t>Aims for today</a:t>
            </a:r>
          </a:p>
          <a:p>
            <a:r>
              <a:rPr lang="en-GB" dirty="0"/>
              <a:t>Get your feedback to refine our proposed approach</a:t>
            </a:r>
          </a:p>
          <a:p>
            <a:r>
              <a:rPr lang="en-GB" dirty="0"/>
              <a:t>Prioritise what we most need to do within the broad framework of a QI project</a:t>
            </a:r>
          </a:p>
          <a:p>
            <a:r>
              <a:rPr lang="en-GB" dirty="0"/>
              <a:t>Identify who should be involved in the next steps</a:t>
            </a:r>
          </a:p>
          <a:p>
            <a:pPr marL="0" indent="0">
              <a:buNone/>
            </a:pPr>
            <a:r>
              <a:rPr lang="en-GB" dirty="0"/>
              <a:t>Agenda</a:t>
            </a:r>
          </a:p>
          <a:p>
            <a:pPr marL="0" indent="0">
              <a:buNone/>
            </a:pPr>
            <a:r>
              <a:rPr lang="en-GB" dirty="0" smtClean="0"/>
              <a:t>3.30	Introductions </a:t>
            </a:r>
            <a:r>
              <a:rPr lang="en-GB" dirty="0"/>
              <a:t>(</a:t>
            </a:r>
            <a:r>
              <a:rPr lang="en-GB" dirty="0" smtClean="0"/>
              <a:t>Emily)</a:t>
            </a:r>
          </a:p>
          <a:p>
            <a:pPr marL="0" indent="0">
              <a:buNone/>
            </a:pPr>
            <a:r>
              <a:rPr lang="en-GB" dirty="0" smtClean="0"/>
              <a:t>3.40	</a:t>
            </a:r>
            <a:r>
              <a:rPr lang="en-GB" dirty="0" smtClean="0"/>
              <a:t>Confirming </a:t>
            </a:r>
            <a:r>
              <a:rPr lang="en-GB" dirty="0"/>
              <a:t>overall approach (Emily) </a:t>
            </a:r>
          </a:p>
          <a:p>
            <a:pPr marL="0" indent="0">
              <a:buNone/>
            </a:pPr>
            <a:r>
              <a:rPr lang="en-GB" dirty="0" smtClean="0"/>
              <a:t>3.50	Specific </a:t>
            </a:r>
            <a:r>
              <a:rPr lang="en-GB" dirty="0"/>
              <a:t>area of focus: cervical screening (Emily)</a:t>
            </a:r>
          </a:p>
          <a:p>
            <a:pPr marL="0" indent="0">
              <a:buNone/>
            </a:pPr>
            <a:r>
              <a:rPr lang="en-GB" dirty="0" smtClean="0"/>
              <a:t>4.15	Project </a:t>
            </a:r>
            <a:r>
              <a:rPr lang="en-GB" dirty="0"/>
              <a:t>governance and role of project team (</a:t>
            </a:r>
            <a:r>
              <a:rPr lang="en-GB" dirty="0" smtClean="0"/>
              <a:t>Sultan)</a:t>
            </a:r>
            <a:endParaRPr lang="en-GB" dirty="0"/>
          </a:p>
          <a:p>
            <a:pPr marL="0" indent="0">
              <a:buNone/>
            </a:pPr>
            <a:r>
              <a:rPr lang="en-GB" dirty="0" smtClean="0"/>
              <a:t>4.25	Project </a:t>
            </a:r>
            <a:r>
              <a:rPr lang="en-GB" dirty="0"/>
              <a:t>planning approach (</a:t>
            </a:r>
            <a:r>
              <a:rPr lang="en-GB" dirty="0" smtClean="0"/>
              <a:t>Toitei)</a:t>
            </a:r>
            <a:endParaRPr lang="en-GB" dirty="0"/>
          </a:p>
          <a:p>
            <a:pPr marL="0" indent="0">
              <a:buNone/>
            </a:pPr>
            <a:r>
              <a:rPr lang="en-GB" dirty="0" smtClean="0"/>
              <a:t>4.40	Progress </a:t>
            </a:r>
            <a:r>
              <a:rPr lang="en-GB" dirty="0"/>
              <a:t>to date and next steps – cervical screening track</a:t>
            </a:r>
          </a:p>
          <a:p>
            <a:pPr marL="971550" lvl="1" indent="-514350">
              <a:buFont typeface="+mj-lt"/>
              <a:buAutoNum type="alphaLcParenR"/>
            </a:pPr>
            <a:r>
              <a:rPr lang="en-GB" dirty="0"/>
              <a:t>Data review (Sultan / Emily)</a:t>
            </a:r>
          </a:p>
          <a:p>
            <a:pPr marL="971550" lvl="1" indent="-514350">
              <a:buFont typeface="+mj-lt"/>
              <a:buAutoNum type="alphaLcParenR"/>
            </a:pPr>
            <a:r>
              <a:rPr lang="en-GB" dirty="0"/>
              <a:t>Next steps - process </a:t>
            </a:r>
            <a:r>
              <a:rPr lang="en-GB" dirty="0" smtClean="0"/>
              <a:t>mapping</a:t>
            </a:r>
            <a:r>
              <a:rPr lang="en-GB" smtClean="0"/>
              <a:t>, engagement </a:t>
            </a:r>
            <a:r>
              <a:rPr lang="en-GB" dirty="0"/>
              <a:t>and defining our aim </a:t>
            </a:r>
            <a:r>
              <a:rPr lang="en-GB" smtClean="0"/>
              <a:t>(Toitei)</a:t>
            </a:r>
            <a:endParaRPr lang="en-GB" dirty="0"/>
          </a:p>
          <a:p>
            <a:pPr marL="514350" indent="-514350">
              <a:buAutoNum type="arabicParenR"/>
            </a:pPr>
            <a:endParaRPr lang="en-GB" dirty="0"/>
          </a:p>
          <a:p>
            <a:pPr marL="514350" indent="-514350">
              <a:buAutoNum type="arabicParenR"/>
            </a:pPr>
            <a:endParaRPr lang="en-GB" dirty="0"/>
          </a:p>
        </p:txBody>
      </p:sp>
    </p:spTree>
    <p:extLst>
      <p:ext uri="{BB962C8B-B14F-4D97-AF65-F5344CB8AC3E}">
        <p14:creationId xmlns:p14="http://schemas.microsoft.com/office/powerpoint/2010/main" val="1797665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339933"/>
                </a:solidFill>
              </a:rPr>
              <a:t>Overall practice data: Leighton Road Surgery </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112981" y="1422415"/>
            <a:ext cx="10240819" cy="4878024"/>
          </a:xfrm>
          <a:prstGeom prst="rect">
            <a:avLst/>
          </a:prstGeom>
        </p:spPr>
      </p:pic>
    </p:spTree>
    <p:extLst>
      <p:ext uri="{BB962C8B-B14F-4D97-AF65-F5344CB8AC3E}">
        <p14:creationId xmlns:p14="http://schemas.microsoft.com/office/powerpoint/2010/main" val="3369496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339933"/>
                </a:solidFill>
              </a:rPr>
              <a:t>Overall practice data: </a:t>
            </a:r>
            <a:r>
              <a:rPr lang="en-GB" err="1">
                <a:solidFill>
                  <a:srgbClr val="339933"/>
                </a:solidFill>
              </a:rPr>
              <a:t>Cauldwell</a:t>
            </a:r>
            <a:r>
              <a:rPr lang="en-GB">
                <a:solidFill>
                  <a:srgbClr val="339933"/>
                </a:solidFill>
              </a:rPr>
              <a:t> Medical Centre</a:t>
            </a:r>
          </a:p>
        </p:txBody>
      </p:sp>
      <p:pic>
        <p:nvPicPr>
          <p:cNvPr id="4" name="Content Placeholder 3"/>
          <p:cNvPicPr>
            <a:picLocks noGrp="1" noChangeAspect="1"/>
          </p:cNvPicPr>
          <p:nvPr>
            <p:ph idx="1"/>
          </p:nvPr>
        </p:nvPicPr>
        <p:blipFill>
          <a:blip r:embed="rId2"/>
          <a:stretch>
            <a:fillRect/>
          </a:stretch>
        </p:blipFill>
        <p:spPr>
          <a:xfrm>
            <a:off x="1025912" y="1554914"/>
            <a:ext cx="10103005" cy="4914976"/>
          </a:xfrm>
          <a:prstGeom prst="rect">
            <a:avLst/>
          </a:prstGeom>
        </p:spPr>
      </p:pic>
    </p:spTree>
    <p:extLst>
      <p:ext uri="{BB962C8B-B14F-4D97-AF65-F5344CB8AC3E}">
        <p14:creationId xmlns:p14="http://schemas.microsoft.com/office/powerpoint/2010/main" val="1429156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339933"/>
                </a:solidFill>
              </a:rPr>
              <a:t>Are there inequalities within our practices?</a:t>
            </a:r>
          </a:p>
        </p:txBody>
      </p:sp>
      <p:sp>
        <p:nvSpPr>
          <p:cNvPr id="3" name="Content Placeholder 2"/>
          <p:cNvSpPr>
            <a:spLocks noGrp="1"/>
          </p:cNvSpPr>
          <p:nvPr>
            <p:ph idx="1"/>
          </p:nvPr>
        </p:nvSpPr>
        <p:spPr>
          <a:xfrm>
            <a:off x="647700" y="1690688"/>
            <a:ext cx="11072232" cy="4604641"/>
          </a:xfrm>
        </p:spPr>
        <p:txBody>
          <a:bodyPr>
            <a:normAutofit fontScale="85000" lnSpcReduction="20000"/>
          </a:bodyPr>
          <a:lstStyle/>
          <a:p>
            <a:pPr marL="0" indent="0">
              <a:buNone/>
            </a:pPr>
            <a:r>
              <a:rPr lang="en-GB">
                <a:latin typeface="Arial" panose="020B0604020202020204" pitchFamily="34" charset="0"/>
                <a:cs typeface="Arial" panose="020B0604020202020204" pitchFamily="34" charset="0"/>
              </a:rPr>
              <a:t>Data searches and populations are currently being defined. Initial analysis of Greenhouse practice data on differences in uptake between those with </a:t>
            </a:r>
            <a:r>
              <a:rPr lang="en-GB" b="1">
                <a:latin typeface="Arial" panose="020B0604020202020204" pitchFamily="34" charset="0"/>
                <a:cs typeface="Arial" panose="020B0604020202020204" pitchFamily="34" charset="0"/>
              </a:rPr>
              <a:t>English as a first and second language </a:t>
            </a:r>
            <a:r>
              <a:rPr lang="en-GB">
                <a:latin typeface="Arial" panose="020B0604020202020204" pitchFamily="34" charset="0"/>
                <a:cs typeface="Arial" panose="020B0604020202020204" pitchFamily="34" charset="0"/>
              </a:rPr>
              <a:t>found </a:t>
            </a:r>
            <a:r>
              <a:rPr lang="en-GB" b="1">
                <a:latin typeface="Arial" panose="020B0604020202020204" pitchFamily="34" charset="0"/>
                <a:cs typeface="Arial" panose="020B0604020202020204" pitchFamily="34" charset="0"/>
              </a:rPr>
              <a:t>no statistically significant differences within the practice.</a:t>
            </a:r>
          </a:p>
          <a:p>
            <a:pPr marL="0" indent="0">
              <a:buNone/>
            </a:pPr>
            <a:r>
              <a:rPr lang="en-GB">
                <a:solidFill>
                  <a:srgbClr val="339933"/>
                </a:solidFill>
                <a:latin typeface="Arial" panose="020B0604020202020204" pitchFamily="34" charset="0"/>
                <a:cs typeface="Arial" panose="020B0604020202020204" pitchFamily="34" charset="0"/>
              </a:rPr>
              <a:t>Among 25-49 year olds</a:t>
            </a:r>
          </a:p>
          <a:p>
            <a:r>
              <a:rPr lang="en-GB">
                <a:latin typeface="Arial" panose="020B0604020202020204" pitchFamily="34" charset="0"/>
                <a:cs typeface="Arial" panose="020B0604020202020204" pitchFamily="34" charset="0"/>
              </a:rPr>
              <a:t>45/110 (40.9%) unscreened overall </a:t>
            </a:r>
          </a:p>
          <a:p>
            <a:r>
              <a:rPr lang="en-GB">
                <a:latin typeface="Arial" panose="020B0604020202020204" pitchFamily="34" charset="0"/>
                <a:cs typeface="Arial" panose="020B0604020202020204" pitchFamily="34" charset="0"/>
              </a:rPr>
              <a:t>14/31 (45.1%) unscreened among those with English as second language </a:t>
            </a:r>
          </a:p>
          <a:p>
            <a:r>
              <a:rPr lang="en-GB">
                <a:latin typeface="Arial" panose="020B0604020202020204" pitchFamily="34" charset="0"/>
                <a:cs typeface="Arial" panose="020B0604020202020204" pitchFamily="34" charset="0"/>
              </a:rPr>
              <a:t>41/104 (39.4%) unscreened among those with English as first language</a:t>
            </a:r>
          </a:p>
          <a:p>
            <a:r>
              <a:rPr lang="en-GB">
                <a:latin typeface="Arial" panose="020B0604020202020204" pitchFamily="34" charset="0"/>
                <a:cs typeface="Arial" panose="020B0604020202020204" pitchFamily="34" charset="0"/>
              </a:rPr>
              <a:t>Difference is not statistically significant </a:t>
            </a:r>
          </a:p>
          <a:p>
            <a:pPr marL="0" indent="0">
              <a:buNone/>
            </a:pPr>
            <a:r>
              <a:rPr lang="en-GB">
                <a:solidFill>
                  <a:srgbClr val="339933"/>
                </a:solidFill>
                <a:latin typeface="Arial" panose="020B0604020202020204" pitchFamily="34" charset="0"/>
                <a:cs typeface="Arial" panose="020B0604020202020204" pitchFamily="34" charset="0"/>
              </a:rPr>
              <a:t>Among 50-64 year olds </a:t>
            </a:r>
          </a:p>
          <a:p>
            <a:r>
              <a:rPr lang="en-GB">
                <a:latin typeface="Arial" panose="020B0604020202020204" pitchFamily="34" charset="0"/>
                <a:cs typeface="Arial" panose="020B0604020202020204" pitchFamily="34" charset="0"/>
              </a:rPr>
              <a:t>14/73 (19.1%) unscreened overall </a:t>
            </a:r>
          </a:p>
          <a:p>
            <a:r>
              <a:rPr lang="en-GB">
                <a:latin typeface="Arial" panose="020B0604020202020204" pitchFamily="34" charset="0"/>
                <a:cs typeface="Arial" panose="020B0604020202020204" pitchFamily="34" charset="0"/>
              </a:rPr>
              <a:t>Subgroup data suppressed (n&lt;5 in one group) </a:t>
            </a:r>
          </a:p>
          <a:p>
            <a:r>
              <a:rPr lang="en-GB">
                <a:latin typeface="Arial" panose="020B0604020202020204" pitchFamily="34" charset="0"/>
                <a:cs typeface="Arial" panose="020B0604020202020204" pitchFamily="34" charset="0"/>
              </a:rPr>
              <a:t>Difference not statistically significant</a:t>
            </a:r>
          </a:p>
          <a:p>
            <a:pPr marL="514350" indent="-514350">
              <a:buAutoNum type="arabicParenR"/>
            </a:pPr>
            <a:endParaRPr lang="en-GB"/>
          </a:p>
          <a:p>
            <a:pPr marL="514350" indent="-514350">
              <a:buAutoNum type="arabicParenR"/>
            </a:pPr>
            <a:endParaRPr lang="en-GB"/>
          </a:p>
        </p:txBody>
      </p:sp>
    </p:spTree>
    <p:extLst>
      <p:ext uri="{BB962C8B-B14F-4D97-AF65-F5344CB8AC3E}">
        <p14:creationId xmlns:p14="http://schemas.microsoft.com/office/powerpoint/2010/main" val="2802221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339933"/>
                </a:solidFill>
              </a:rPr>
              <a:t>Background: what </a:t>
            </a:r>
            <a:r>
              <a:rPr lang="en-GB" dirty="0">
                <a:solidFill>
                  <a:srgbClr val="339933"/>
                </a:solidFill>
              </a:rPr>
              <a:t>works?</a:t>
            </a:r>
          </a:p>
        </p:txBody>
      </p:sp>
      <p:sp>
        <p:nvSpPr>
          <p:cNvPr id="3" name="Content Placeholder 2"/>
          <p:cNvSpPr>
            <a:spLocks noGrp="1"/>
          </p:cNvSpPr>
          <p:nvPr>
            <p:ph idx="1"/>
          </p:nvPr>
        </p:nvSpPr>
        <p:spPr>
          <a:xfrm>
            <a:off x="4873082" y="1825625"/>
            <a:ext cx="7002967" cy="4351338"/>
          </a:xfrm>
        </p:spPr>
        <p:txBody>
          <a:bodyPr>
            <a:normAutofit/>
          </a:bodyPr>
          <a:lstStyle/>
          <a:p>
            <a:pPr marL="0" indent="0">
              <a:buNone/>
            </a:pPr>
            <a:r>
              <a:rPr lang="en-GB"/>
              <a:t>Interventions which increase uptake:</a:t>
            </a:r>
          </a:p>
          <a:p>
            <a:r>
              <a:rPr lang="en-GB"/>
              <a:t>Pre-screening reminders</a:t>
            </a:r>
          </a:p>
          <a:p>
            <a:r>
              <a:rPr lang="en-GB"/>
              <a:t>GP endorsement (also reported to reduce inequalities in one study)</a:t>
            </a:r>
          </a:p>
          <a:p>
            <a:r>
              <a:rPr lang="en-GB"/>
              <a:t>Personalised reminders for non-participants</a:t>
            </a:r>
          </a:p>
          <a:p>
            <a:r>
              <a:rPr lang="en-GB"/>
              <a:t>More acceptable screening tests </a:t>
            </a:r>
            <a:r>
              <a:rPr lang="en-GB" err="1"/>
              <a:t>ie</a:t>
            </a:r>
            <a:r>
              <a:rPr lang="en-GB"/>
              <a:t> self-sampling (similar effects in different subgroups in most studies – does not increase inequalities)</a:t>
            </a:r>
          </a:p>
        </p:txBody>
      </p:sp>
      <p:pic>
        <p:nvPicPr>
          <p:cNvPr id="4" name="Picture 3"/>
          <p:cNvPicPr>
            <a:picLocks noChangeAspect="1"/>
          </p:cNvPicPr>
          <p:nvPr/>
        </p:nvPicPr>
        <p:blipFill>
          <a:blip r:embed="rId2"/>
          <a:stretch>
            <a:fillRect/>
          </a:stretch>
        </p:blipFill>
        <p:spPr>
          <a:xfrm>
            <a:off x="176905" y="1825625"/>
            <a:ext cx="4696177" cy="1639543"/>
          </a:xfrm>
          <a:prstGeom prst="rect">
            <a:avLst/>
          </a:prstGeom>
        </p:spPr>
      </p:pic>
    </p:spTree>
    <p:extLst>
      <p:ext uri="{BB962C8B-B14F-4D97-AF65-F5344CB8AC3E}">
        <p14:creationId xmlns:p14="http://schemas.microsoft.com/office/powerpoint/2010/main" val="3592877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solidFill>
                  <a:srgbClr val="339933"/>
                </a:solidFill>
              </a:rPr>
              <a:t>Background: the COM-B model </a:t>
            </a:r>
          </a:p>
        </p:txBody>
      </p:sp>
      <p:pic>
        <p:nvPicPr>
          <p:cNvPr id="4" name="Picture 3"/>
          <p:cNvPicPr>
            <a:picLocks noChangeAspect="1"/>
          </p:cNvPicPr>
          <p:nvPr/>
        </p:nvPicPr>
        <p:blipFill>
          <a:blip r:embed="rId2"/>
          <a:stretch>
            <a:fillRect/>
          </a:stretch>
        </p:blipFill>
        <p:spPr>
          <a:xfrm>
            <a:off x="2062977" y="1489966"/>
            <a:ext cx="7493620" cy="4995747"/>
          </a:xfrm>
          <a:prstGeom prst="rect">
            <a:avLst/>
          </a:prstGeom>
        </p:spPr>
      </p:pic>
    </p:spTree>
    <p:extLst>
      <p:ext uri="{BB962C8B-B14F-4D97-AF65-F5344CB8AC3E}">
        <p14:creationId xmlns:p14="http://schemas.microsoft.com/office/powerpoint/2010/main" val="1513650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339933"/>
                </a:solidFill>
              </a:rPr>
              <a:t>Next steps </a:t>
            </a:r>
          </a:p>
        </p:txBody>
      </p:sp>
      <p:sp>
        <p:nvSpPr>
          <p:cNvPr id="3" name="Content Placeholder 2"/>
          <p:cNvSpPr>
            <a:spLocks noGrp="1"/>
          </p:cNvSpPr>
          <p:nvPr>
            <p:ph idx="1"/>
          </p:nvPr>
        </p:nvSpPr>
        <p:spPr/>
        <p:txBody>
          <a:bodyPr/>
          <a:lstStyle/>
          <a:p>
            <a:r>
              <a:rPr lang="en-GB" dirty="0"/>
              <a:t>Defining project plan and seeking approval at QI lunch </a:t>
            </a:r>
          </a:p>
          <a:p>
            <a:r>
              <a:rPr lang="en-GB" dirty="0"/>
              <a:t>Process </a:t>
            </a:r>
            <a:r>
              <a:rPr lang="en-GB" dirty="0" smtClean="0"/>
              <a:t>mapping </a:t>
            </a:r>
            <a:endParaRPr lang="en-GB" dirty="0"/>
          </a:p>
          <a:p>
            <a:r>
              <a:rPr lang="en-GB" dirty="0"/>
              <a:t>Engagement of staff and patients </a:t>
            </a:r>
          </a:p>
          <a:p>
            <a:r>
              <a:rPr lang="en-GB" dirty="0"/>
              <a:t>Refining our aim:</a:t>
            </a:r>
          </a:p>
          <a:p>
            <a:pPr marL="0" indent="0">
              <a:buNone/>
            </a:pPr>
            <a:r>
              <a:rPr lang="en-GB" i="1" dirty="0"/>
              <a:t>“To increase the uptake of cervical screening within our practice populations by X% and to reduce inequalities in uptake between XXXX and XXXX within our practices by March </a:t>
            </a:r>
            <a:r>
              <a:rPr lang="en-GB" i="1" dirty="0" smtClean="0"/>
              <a:t>2022“</a:t>
            </a:r>
          </a:p>
          <a:p>
            <a:r>
              <a:rPr lang="en-GB" dirty="0" smtClean="0"/>
              <a:t>Developing our approach for the Triple Aim track</a:t>
            </a:r>
            <a:endParaRPr lang="en-GB" dirty="0"/>
          </a:p>
        </p:txBody>
      </p:sp>
    </p:spTree>
    <p:extLst>
      <p:ext uri="{BB962C8B-B14F-4D97-AF65-F5344CB8AC3E}">
        <p14:creationId xmlns:p14="http://schemas.microsoft.com/office/powerpoint/2010/main" val="4270944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339933"/>
                </a:solidFill>
              </a:rPr>
              <a:t>1. Introductions</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05279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339933"/>
                </a:solidFill>
              </a:rPr>
              <a:t>2. Confirming overall approach</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7597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339933"/>
                </a:solidFill>
              </a:rPr>
              <a:t>Background </a:t>
            </a:r>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pPr marL="0" indent="0">
              <a:buNone/>
            </a:pPr>
            <a:r>
              <a:rPr lang="en-GB"/>
              <a:t>Aims:</a:t>
            </a:r>
          </a:p>
          <a:p>
            <a:pPr>
              <a:buClr>
                <a:srgbClr val="97BF11"/>
              </a:buClr>
            </a:pPr>
            <a:r>
              <a:rPr lang="en-GB"/>
              <a:t>To measurably reduce a health inequality in primary care </a:t>
            </a:r>
          </a:p>
          <a:p>
            <a:pPr>
              <a:buClr>
                <a:srgbClr val="97BF11"/>
              </a:buClr>
            </a:pPr>
            <a:r>
              <a:rPr lang="en-GB"/>
              <a:t>To increase capacity for inequalities projects in the primary care directorate </a:t>
            </a:r>
          </a:p>
          <a:p>
            <a:pPr>
              <a:buClr>
                <a:srgbClr val="97BF11"/>
              </a:buClr>
            </a:pPr>
            <a:r>
              <a:rPr lang="en-GB"/>
              <a:t>To establish a model for the public health team to work with other directorates </a:t>
            </a:r>
            <a:endParaRPr lang="en-GB">
              <a:cs typeface="Calibri"/>
            </a:endParaRPr>
          </a:p>
          <a:p>
            <a:pPr marL="0" indent="0">
              <a:spcBef>
                <a:spcPts val="2400"/>
              </a:spcBef>
              <a:buNone/>
            </a:pPr>
            <a:r>
              <a:rPr lang="en-GB"/>
              <a:t>Progress so far:</a:t>
            </a:r>
          </a:p>
          <a:p>
            <a:pPr>
              <a:buClr>
                <a:srgbClr val="97BF11"/>
              </a:buClr>
            </a:pPr>
            <a:r>
              <a:rPr lang="en-GB"/>
              <a:t>DMT agreement to address a single issue across all five practices</a:t>
            </a:r>
          </a:p>
          <a:p>
            <a:pPr>
              <a:buClr>
                <a:srgbClr val="97BF11"/>
              </a:buClr>
            </a:pPr>
            <a:r>
              <a:rPr lang="en-GB"/>
              <a:t>DMT longlisting of potential populations and outcomes </a:t>
            </a:r>
          </a:p>
          <a:p>
            <a:pPr>
              <a:buClr>
                <a:srgbClr val="97BF11"/>
              </a:buClr>
            </a:pPr>
            <a:r>
              <a:rPr lang="en-GB"/>
              <a:t>Lunch &amp; Learn discussion on wider determinants of health (&amp; amazing existing work!)</a:t>
            </a:r>
          </a:p>
          <a:p>
            <a:pPr>
              <a:buClr>
                <a:srgbClr val="97BF11"/>
              </a:buClr>
            </a:pPr>
            <a:r>
              <a:rPr lang="en-GB"/>
              <a:t>Review of annual Directorate plan</a:t>
            </a:r>
          </a:p>
          <a:p>
            <a:pPr>
              <a:buClr>
                <a:srgbClr val="97BF11"/>
              </a:buClr>
            </a:pPr>
            <a:r>
              <a:rPr lang="en-GB"/>
              <a:t>Initial investigations into data availability/quality </a:t>
            </a:r>
          </a:p>
          <a:p>
            <a:pPr>
              <a:buClr>
                <a:srgbClr val="97BF11"/>
              </a:buClr>
            </a:pPr>
            <a:r>
              <a:rPr lang="en-GB"/>
              <a:t>Discussions/advice from some practice managers &amp; QI team</a:t>
            </a:r>
          </a:p>
          <a:p>
            <a:pPr>
              <a:buClr>
                <a:srgbClr val="97BF11"/>
              </a:buClr>
            </a:pPr>
            <a:r>
              <a:rPr lang="en-GB"/>
              <a:t>Decision to start small, utilising existing plans</a:t>
            </a:r>
          </a:p>
        </p:txBody>
      </p:sp>
    </p:spTree>
    <p:extLst>
      <p:ext uri="{BB962C8B-B14F-4D97-AF65-F5344CB8AC3E}">
        <p14:creationId xmlns:p14="http://schemas.microsoft.com/office/powerpoint/2010/main" val="260289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339933"/>
                </a:solidFill>
              </a:rPr>
              <a:t>Overall approach – two tracks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1574569"/>
              </p:ext>
            </p:extLst>
          </p:nvPr>
        </p:nvGraphicFramePr>
        <p:xfrm>
          <a:off x="838200" y="2059800"/>
          <a:ext cx="10515600" cy="3482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0372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339933"/>
                </a:solidFill>
              </a:rPr>
              <a:t>3. Potential quick win: cervical </a:t>
            </a:r>
            <a:r>
              <a:rPr lang="en-GB" dirty="0" smtClean="0">
                <a:solidFill>
                  <a:srgbClr val="339933"/>
                </a:solidFill>
              </a:rPr>
              <a:t>screening (Emily)</a:t>
            </a:r>
            <a:endParaRPr lang="en-GB" dirty="0">
              <a:solidFill>
                <a:srgbClr val="339933"/>
              </a:solidFill>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0968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339933"/>
                </a:solidFill>
              </a:rPr>
              <a:t>Longlist of project options</a:t>
            </a:r>
          </a:p>
        </p:txBody>
      </p:sp>
      <p:sp>
        <p:nvSpPr>
          <p:cNvPr id="3" name="Content Placeholder 2"/>
          <p:cNvSpPr>
            <a:spLocks noGrp="1"/>
          </p:cNvSpPr>
          <p:nvPr>
            <p:ph idx="1"/>
          </p:nvPr>
        </p:nvSpPr>
        <p:spPr/>
        <p:txBody>
          <a:bodyPr>
            <a:normAutofit fontScale="70000" lnSpcReduction="20000"/>
          </a:bodyPr>
          <a:lstStyle/>
          <a:p>
            <a:pPr marL="0" indent="0">
              <a:buNone/>
            </a:pPr>
            <a:r>
              <a:rPr lang="en-GB"/>
              <a:t>Identified at Primary Care DMT, 23 June 2021</a:t>
            </a:r>
          </a:p>
          <a:p>
            <a:pPr marL="514350" indent="-514350">
              <a:buAutoNum type="arabicParenR"/>
            </a:pPr>
            <a:r>
              <a:rPr lang="en-GB"/>
              <a:t>Service access for trans and non-binary patients </a:t>
            </a:r>
          </a:p>
          <a:p>
            <a:pPr marL="514350" indent="-514350">
              <a:buAutoNum type="arabicParenR"/>
            </a:pPr>
            <a:r>
              <a:rPr lang="en-GB"/>
              <a:t>Service access for people with English as a second or other language </a:t>
            </a:r>
          </a:p>
          <a:p>
            <a:pPr marL="514350" indent="-514350">
              <a:buAutoNum type="arabicParenR"/>
            </a:pPr>
            <a:r>
              <a:rPr lang="en-GB"/>
              <a:t>Service access for migrants</a:t>
            </a:r>
          </a:p>
          <a:p>
            <a:pPr marL="514350" indent="-514350">
              <a:buAutoNum type="arabicParenR"/>
            </a:pPr>
            <a:r>
              <a:rPr lang="en-GB"/>
              <a:t>Service access for homeless people </a:t>
            </a:r>
          </a:p>
          <a:p>
            <a:pPr marL="514350" indent="-514350">
              <a:buAutoNum type="arabicParenR"/>
            </a:pPr>
            <a:r>
              <a:rPr lang="en-GB"/>
              <a:t>Service access for people with substance misuse problems</a:t>
            </a:r>
          </a:p>
          <a:p>
            <a:pPr marL="514350" indent="-514350">
              <a:buAutoNum type="arabicParenR"/>
            </a:pPr>
            <a:r>
              <a:rPr lang="en-GB"/>
              <a:t>Service access for people with learning disabilities </a:t>
            </a:r>
          </a:p>
          <a:p>
            <a:pPr marL="514350" indent="-514350">
              <a:buAutoNum type="arabicParenR"/>
            </a:pPr>
            <a:r>
              <a:rPr lang="en-GB"/>
              <a:t>Service access for older people </a:t>
            </a:r>
          </a:p>
          <a:p>
            <a:pPr marL="514350" indent="-514350">
              <a:buAutoNum type="arabicParenR"/>
            </a:pPr>
            <a:r>
              <a:rPr lang="en-GB"/>
              <a:t>Uptake of screening and immunisations among Gypsy, Roma and Traveller communities</a:t>
            </a:r>
          </a:p>
          <a:p>
            <a:pPr marL="514350" indent="-514350">
              <a:buAutoNum type="arabicParenR"/>
            </a:pPr>
            <a:r>
              <a:rPr lang="en-GB"/>
              <a:t>Children’s mental health </a:t>
            </a:r>
          </a:p>
          <a:p>
            <a:pPr marL="514350" indent="-514350">
              <a:buAutoNum type="arabicParenR"/>
            </a:pPr>
            <a:r>
              <a:rPr lang="en-GB"/>
              <a:t>Physical healthcare for people with a mental health diagnosis</a:t>
            </a:r>
          </a:p>
          <a:p>
            <a:pPr marL="514350" indent="-514350">
              <a:buAutoNum type="arabicParenR"/>
            </a:pPr>
            <a:r>
              <a:rPr lang="en-GB"/>
              <a:t>Late presentation for cancer </a:t>
            </a:r>
          </a:p>
          <a:p>
            <a:pPr marL="514350" indent="-514350">
              <a:buAutoNum type="arabicParenR"/>
            </a:pPr>
            <a:endParaRPr lang="en-GB"/>
          </a:p>
          <a:p>
            <a:pPr marL="514350" indent="-514350">
              <a:buAutoNum type="arabicParenR"/>
            </a:pPr>
            <a:endParaRPr lang="en-GB"/>
          </a:p>
          <a:p>
            <a:pPr marL="0" indent="0">
              <a:buNone/>
            </a:pPr>
            <a:endParaRPr lang="en-GB"/>
          </a:p>
          <a:p>
            <a:pPr marL="514350" indent="-514350">
              <a:buAutoNum type="arabicParenR"/>
            </a:pPr>
            <a:endParaRPr lang="en-GB"/>
          </a:p>
          <a:p>
            <a:pPr marL="514350" indent="-514350">
              <a:buAutoNum type="arabicParenR"/>
            </a:pPr>
            <a:endParaRPr lang="en-GB"/>
          </a:p>
        </p:txBody>
      </p:sp>
    </p:spTree>
    <p:extLst>
      <p:ext uri="{BB962C8B-B14F-4D97-AF65-F5344CB8AC3E}">
        <p14:creationId xmlns:p14="http://schemas.microsoft.com/office/powerpoint/2010/main" val="259333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60" y="0"/>
            <a:ext cx="11864898" cy="1325563"/>
          </a:xfrm>
        </p:spPr>
        <p:txBody>
          <a:bodyPr anchor="t">
            <a:normAutofit/>
          </a:bodyPr>
          <a:lstStyle/>
          <a:p>
            <a:r>
              <a:rPr lang="en-GB" sz="3600">
                <a:solidFill>
                  <a:srgbClr val="339933"/>
                </a:solidFill>
              </a:rPr>
              <a:t>Proposed outcome focus: (cervical) cancer screening</a:t>
            </a:r>
          </a:p>
        </p:txBody>
      </p:sp>
      <p:sp>
        <p:nvSpPr>
          <p:cNvPr id="6" name="Content Placeholder 2"/>
          <p:cNvSpPr txBox="1">
            <a:spLocks/>
          </p:cNvSpPr>
          <p:nvPr/>
        </p:nvSpPr>
        <p:spPr>
          <a:xfrm>
            <a:off x="6744630" y="1825625"/>
            <a:ext cx="446978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p>
          <a:p>
            <a:pPr marL="514350" indent="-514350">
              <a:buFont typeface="Arial" panose="020B0604020202020204" pitchFamily="34" charset="0"/>
              <a:buAutoNum type="arabicParenR"/>
            </a:pPr>
            <a:endParaRPr lang="en-GB"/>
          </a:p>
          <a:p>
            <a:pPr marL="514350" indent="-514350">
              <a:buFont typeface="Arial" panose="020B0604020202020204" pitchFamily="34" charset="0"/>
              <a:buAutoNum type="arabicParenR"/>
            </a:pPr>
            <a:endParaRPr lang="en-GB"/>
          </a:p>
          <a:p>
            <a:pPr marL="514350" indent="-514350">
              <a:buFont typeface="Arial" panose="020B0604020202020204" pitchFamily="34" charset="0"/>
              <a:buAutoNum type="arabicParenR"/>
            </a:pPr>
            <a:endParaRPr lang="en-GB"/>
          </a:p>
        </p:txBody>
      </p:sp>
      <p:graphicFrame>
        <p:nvGraphicFramePr>
          <p:cNvPr id="8" name="Table 7"/>
          <p:cNvGraphicFramePr>
            <a:graphicFrameLocks noGrp="1"/>
          </p:cNvGraphicFramePr>
          <p:nvPr>
            <p:extLst>
              <p:ext uri="{D42A27DB-BD31-4B8C-83A1-F6EECF244321}">
                <p14:modId xmlns:p14="http://schemas.microsoft.com/office/powerpoint/2010/main" val="180945909"/>
              </p:ext>
            </p:extLst>
          </p:nvPr>
        </p:nvGraphicFramePr>
        <p:xfrm>
          <a:off x="223023" y="781449"/>
          <a:ext cx="11619571" cy="5967490"/>
        </p:xfrm>
        <a:graphic>
          <a:graphicData uri="http://schemas.openxmlformats.org/drawingml/2006/table">
            <a:tbl>
              <a:tblPr firstRow="1" bandRow="1">
                <a:tableStyleId>{5940675A-B579-460E-94D1-54222C63F5DA}</a:tableStyleId>
              </a:tblPr>
              <a:tblGrid>
                <a:gridCol w="3268357">
                  <a:extLst>
                    <a:ext uri="{9D8B030D-6E8A-4147-A177-3AD203B41FA5}">
                      <a16:colId xmlns:a16="http://schemas.microsoft.com/office/drawing/2014/main" val="2995177339"/>
                    </a:ext>
                  </a:extLst>
                </a:gridCol>
                <a:gridCol w="8351214">
                  <a:extLst>
                    <a:ext uri="{9D8B030D-6E8A-4147-A177-3AD203B41FA5}">
                      <a16:colId xmlns:a16="http://schemas.microsoft.com/office/drawing/2014/main" val="3791253359"/>
                    </a:ext>
                  </a:extLst>
                </a:gridCol>
              </a:tblGrid>
              <a:tr h="466732">
                <a:tc>
                  <a:txBody>
                    <a:bodyPr/>
                    <a:lstStyle/>
                    <a:p>
                      <a:pPr marL="0" indent="0">
                        <a:buNone/>
                      </a:pPr>
                      <a:r>
                        <a:rPr lang="en-GB" sz="1200" b="1" dirty="0">
                          <a:solidFill>
                            <a:schemeClr val="bg1"/>
                          </a:solidFill>
                          <a:latin typeface="Arial" panose="020B0604020202020204" pitchFamily="34" charset="0"/>
                          <a:cs typeface="Arial" panose="020B0604020202020204" pitchFamily="34" charset="0"/>
                        </a:rPr>
                        <a:t>How large a population is affected?</a:t>
                      </a:r>
                    </a:p>
                    <a:p>
                      <a:endParaRPr lang="en-GB" sz="12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7BF11"/>
                    </a:solidFill>
                  </a:tcPr>
                </a:tc>
                <a:tc>
                  <a:txBody>
                    <a:bodyPr/>
                    <a:lstStyle/>
                    <a:p>
                      <a:r>
                        <a:rPr lang="en-GB" sz="1200">
                          <a:solidFill>
                            <a:schemeClr val="tx1"/>
                          </a:solidFill>
                          <a:latin typeface="Arial" panose="020B0604020202020204" pitchFamily="34" charset="0"/>
                          <a:cs typeface="Arial" panose="020B0604020202020204" pitchFamily="34" charset="0"/>
                        </a:rPr>
                        <a:t>Every</a:t>
                      </a:r>
                      <a:r>
                        <a:rPr lang="en-GB" sz="1200" baseline="0">
                          <a:solidFill>
                            <a:schemeClr val="tx1"/>
                          </a:solidFill>
                          <a:latin typeface="Arial" panose="020B0604020202020204" pitchFamily="34" charset="0"/>
                          <a:cs typeface="Arial" panose="020B0604020202020204" pitchFamily="34" charset="0"/>
                        </a:rPr>
                        <a:t> person with a cervix aged 25-64 is eligible for screening. There are </a:t>
                      </a:r>
                      <a:r>
                        <a:rPr lang="en-GB" sz="1200" b="1" baseline="0">
                          <a:solidFill>
                            <a:schemeClr val="tx1"/>
                          </a:solidFill>
                          <a:latin typeface="Arial" panose="020B0604020202020204" pitchFamily="34" charset="0"/>
                          <a:cs typeface="Arial" panose="020B0604020202020204" pitchFamily="34" charset="0"/>
                        </a:rPr>
                        <a:t>9,577</a:t>
                      </a:r>
                      <a:r>
                        <a:rPr lang="en-GB" sz="1200" baseline="0">
                          <a:solidFill>
                            <a:schemeClr val="tx1"/>
                          </a:solidFill>
                          <a:latin typeface="Arial" panose="020B0604020202020204" pitchFamily="34" charset="0"/>
                          <a:cs typeface="Arial" panose="020B0604020202020204" pitchFamily="34" charset="0"/>
                        </a:rPr>
                        <a:t> female patients in this age group at ELFT practices, </a:t>
                      </a:r>
                      <a:r>
                        <a:rPr lang="en-GB" sz="1200" b="1" baseline="0">
                          <a:solidFill>
                            <a:schemeClr val="tx1"/>
                          </a:solidFill>
                          <a:latin typeface="Arial" panose="020B0604020202020204" pitchFamily="34" charset="0"/>
                          <a:cs typeface="Arial" panose="020B0604020202020204" pitchFamily="34" charset="0"/>
                        </a:rPr>
                        <a:t>26% </a:t>
                      </a:r>
                      <a:r>
                        <a:rPr lang="en-GB" sz="1200" baseline="0">
                          <a:solidFill>
                            <a:schemeClr val="tx1"/>
                          </a:solidFill>
                          <a:latin typeface="Arial" panose="020B0604020202020204" pitchFamily="34" charset="0"/>
                          <a:cs typeface="Arial" panose="020B0604020202020204" pitchFamily="34" charset="0"/>
                        </a:rPr>
                        <a:t>of the registered population (source: GP Practice Profiles) </a:t>
                      </a: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496400"/>
                  </a:ext>
                </a:extLst>
              </a:tr>
              <a:tr h="849112">
                <a:tc>
                  <a:txBody>
                    <a:bodyPr/>
                    <a:lstStyle/>
                    <a:p>
                      <a:pPr marL="0" indent="0">
                        <a:buNone/>
                      </a:pPr>
                      <a:r>
                        <a:rPr lang="en-GB" sz="1200" b="1" dirty="0">
                          <a:solidFill>
                            <a:schemeClr val="bg1"/>
                          </a:solidFill>
                          <a:latin typeface="Arial" panose="020B0604020202020204" pitchFamily="34" charset="0"/>
                          <a:cs typeface="Arial" panose="020B0604020202020204" pitchFamily="34" charset="0"/>
                        </a:rPr>
                        <a:t>What aspect(s) of inequality are we focusing on?</a:t>
                      </a:r>
                    </a:p>
                    <a:p>
                      <a:endParaRPr lang="en-GB" sz="12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7BF1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a:cs typeface="Arial"/>
                        </a:rPr>
                        <a:t>Geography/deprivation</a:t>
                      </a:r>
                      <a:endParaRPr lang="en-GB" sz="1200" b="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a:latin typeface="Arial"/>
                          <a:cs typeface="Arial"/>
                        </a:rPr>
                        <a:t>There is lower screening uptake and higher cervical cancer incidence &amp; mortality in deprived areas (source: PHE).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latin typeface="Arial"/>
                          <a:cs typeface="Arial"/>
                        </a:rPr>
                        <a:t>Individual characteristics: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a:latin typeface="Arial"/>
                          <a:cs typeface="Arial"/>
                        </a:rPr>
                        <a:t>There is lower uptake among: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latin typeface="Arial"/>
                          <a:cs typeface="Arial"/>
                        </a:rPr>
                        <a:t>lesbian and bisexual women (&amp; barriers for trans men) (Source: PHE)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latin typeface="Arial"/>
                          <a:cs typeface="Arial"/>
                        </a:rPr>
                        <a:t>Those with learning disabilities (source: PHE)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latin typeface="Arial"/>
                          <a:cs typeface="Arial"/>
                        </a:rPr>
                        <a:t>People of South Asian, Black, or Other White; or Mixed ethnicity (compared to White British)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latin typeface="Arial"/>
                          <a:cs typeface="Arial"/>
                        </a:rPr>
                        <a:t>Those with first language other than English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9742809"/>
                  </a:ext>
                </a:extLst>
              </a:tr>
              <a:tr h="475954">
                <a:tc>
                  <a:txBody>
                    <a:bodyPr/>
                    <a:lstStyle/>
                    <a:p>
                      <a:pPr marL="0" indent="0">
                        <a:buNone/>
                      </a:pPr>
                      <a:r>
                        <a:rPr lang="en-GB" sz="1200" b="1" dirty="0">
                          <a:solidFill>
                            <a:schemeClr val="bg1"/>
                          </a:solidFill>
                          <a:latin typeface="Arial" panose="020B0604020202020204" pitchFamily="34" charset="0"/>
                          <a:cs typeface="Arial" panose="020B0604020202020204" pitchFamily="34" charset="0"/>
                        </a:rPr>
                        <a:t>How substantial is the impact on health outcomes for this population?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7BF11"/>
                    </a:solidFill>
                  </a:tcPr>
                </a:tc>
                <a:tc>
                  <a:txBody>
                    <a:bodyPr/>
                    <a:lstStyle/>
                    <a:p>
                      <a:r>
                        <a:rPr lang="en-GB" sz="1200">
                          <a:latin typeface="Arial" panose="020B0604020202020204" pitchFamily="34" charset="0"/>
                          <a:cs typeface="Arial" panose="020B0604020202020204" pitchFamily="34" charset="0"/>
                        </a:rPr>
                        <a:t>Cervical</a:t>
                      </a:r>
                      <a:r>
                        <a:rPr lang="en-GB" sz="1200" baseline="0">
                          <a:latin typeface="Arial" panose="020B0604020202020204" pitchFamily="34" charset="0"/>
                          <a:cs typeface="Arial" panose="020B0604020202020204" pitchFamily="34" charset="0"/>
                        </a:rPr>
                        <a:t> screening participation is associated with a </a:t>
                      </a:r>
                      <a:r>
                        <a:rPr lang="en-GB" sz="1200" b="1" baseline="0">
                          <a:latin typeface="Arial" panose="020B0604020202020204" pitchFamily="34" charset="0"/>
                          <a:cs typeface="Arial" panose="020B0604020202020204" pitchFamily="34" charset="0"/>
                        </a:rPr>
                        <a:t>60% reduction in cervical cancer among women aged 40</a:t>
                      </a:r>
                      <a:r>
                        <a:rPr lang="en-GB" sz="1200" baseline="0">
                          <a:latin typeface="Arial" panose="020B0604020202020204" pitchFamily="34" charset="0"/>
                          <a:cs typeface="Arial" panose="020B0604020202020204" pitchFamily="34" charset="0"/>
                        </a:rPr>
                        <a:t> and is particularly effective in reducing advanced cancers. </a:t>
                      </a:r>
                      <a:endParaRPr lang="en-GB" sz="12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6815030"/>
                  </a:ext>
                </a:extLst>
              </a:tr>
              <a:tr h="498907">
                <a:tc>
                  <a:txBody>
                    <a:bodyPr/>
                    <a:lstStyle/>
                    <a:p>
                      <a:pPr marL="0" indent="0">
                        <a:buNone/>
                      </a:pPr>
                      <a:r>
                        <a:rPr lang="en-GB" sz="1200" b="1" dirty="0">
                          <a:solidFill>
                            <a:schemeClr val="bg1"/>
                          </a:solidFill>
                          <a:latin typeface="Arial" panose="020B0604020202020204" pitchFamily="34" charset="0"/>
                          <a:cs typeface="Arial" panose="020B0604020202020204" pitchFamily="34" charset="0"/>
                        </a:rPr>
                        <a:t>How important is this issue to service users?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7BF11"/>
                    </a:solidFill>
                  </a:tcPr>
                </a:tc>
                <a:tc>
                  <a:txBody>
                    <a:bodyPr/>
                    <a:lstStyle/>
                    <a:p>
                      <a:r>
                        <a:rPr lang="en-GB" sz="1200">
                          <a:latin typeface="Arial" panose="020B0604020202020204" pitchFamily="34" charset="0"/>
                          <a:cs typeface="Arial" panose="020B0604020202020204" pitchFamily="34" charset="0"/>
                        </a:rPr>
                        <a:t>Consultation</a:t>
                      </a:r>
                      <a:r>
                        <a:rPr lang="en-GB" sz="1200" baseline="0">
                          <a:latin typeface="Arial" panose="020B0604020202020204" pitchFamily="34" charset="0"/>
                          <a:cs typeface="Arial" panose="020B0604020202020204" pitchFamily="34" charset="0"/>
                        </a:rPr>
                        <a:t> with PPGs still to be undertaken. </a:t>
                      </a:r>
                      <a:endParaRPr lang="en-GB" sz="12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3090521"/>
                  </a:ext>
                </a:extLst>
              </a:tr>
              <a:tr h="373194">
                <a:tc>
                  <a:txBody>
                    <a:bodyPr/>
                    <a:lstStyle/>
                    <a:p>
                      <a:pPr marL="0" indent="0">
                        <a:buNone/>
                      </a:pPr>
                      <a:r>
                        <a:rPr lang="en-GB" sz="1200" b="1" dirty="0">
                          <a:solidFill>
                            <a:schemeClr val="bg1"/>
                          </a:solidFill>
                          <a:latin typeface="Arial" panose="020B0604020202020204" pitchFamily="34" charset="0"/>
                          <a:cs typeface="Arial" panose="020B0604020202020204" pitchFamily="34" charset="0"/>
                        </a:rPr>
                        <a:t>To what extent does this issue affect all ELFT practices?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7BF1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a:latin typeface="Arial" panose="020B0604020202020204" pitchFamily="34" charset="0"/>
                          <a:cs typeface="Arial" panose="020B0604020202020204" pitchFamily="34" charset="0"/>
                        </a:rPr>
                        <a:t>There is lower uptake than the CCG average in 4/5 ELFT practices. The e</a:t>
                      </a:r>
                      <a:r>
                        <a:rPr lang="en-GB" sz="1200">
                          <a:latin typeface="Arial" panose="020B0604020202020204" pitchFamily="34" charset="0"/>
                          <a:cs typeface="Arial" panose="020B0604020202020204" pitchFamily="34" charset="0"/>
                        </a:rPr>
                        <a:t>xtent of inequalities</a:t>
                      </a:r>
                      <a:r>
                        <a:rPr lang="en-GB" sz="1200" baseline="0">
                          <a:latin typeface="Arial" panose="020B0604020202020204" pitchFamily="34" charset="0"/>
                          <a:cs typeface="Arial" panose="020B0604020202020204" pitchFamily="34" charset="0"/>
                        </a:rPr>
                        <a:t> in uptake within practices not yet known. </a:t>
                      </a:r>
                      <a:endParaRPr lang="en-GB" sz="12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0699748"/>
                  </a:ext>
                </a:extLst>
              </a:tr>
              <a:tr h="168012">
                <a:tc>
                  <a:txBody>
                    <a:bodyPr/>
                    <a:lstStyle/>
                    <a:p>
                      <a:pPr marL="0" indent="0">
                        <a:buNone/>
                      </a:pPr>
                      <a:r>
                        <a:rPr lang="en-GB" sz="1200" b="1" dirty="0">
                          <a:solidFill>
                            <a:schemeClr val="bg1"/>
                          </a:solidFill>
                          <a:latin typeface="Arial" panose="020B0604020202020204" pitchFamily="34" charset="0"/>
                          <a:cs typeface="Arial" panose="020B0604020202020204" pitchFamily="34" charset="0"/>
                        </a:rPr>
                        <a:t>How important is this issue to staff?</a:t>
                      </a:r>
                    </a:p>
                    <a:p>
                      <a:endParaRPr lang="en-GB" sz="12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7BF11"/>
                    </a:solidFill>
                  </a:tcPr>
                </a:tc>
                <a:tc>
                  <a:txBody>
                    <a:bodyPr/>
                    <a:lstStyle/>
                    <a:p>
                      <a:r>
                        <a:rPr lang="en-GB" sz="1200">
                          <a:latin typeface="Arial" panose="020B0604020202020204" pitchFamily="34" charset="0"/>
                          <a:cs typeface="Arial" panose="020B0604020202020204" pitchFamily="34" charset="0"/>
                        </a:rPr>
                        <a:t>To</a:t>
                      </a:r>
                      <a:r>
                        <a:rPr lang="en-GB" sz="1200" baseline="0">
                          <a:latin typeface="Arial" panose="020B0604020202020204" pitchFamily="34" charset="0"/>
                          <a:cs typeface="Arial" panose="020B0604020202020204" pitchFamily="34" charset="0"/>
                        </a:rPr>
                        <a:t> be discussed in this meeting. </a:t>
                      </a:r>
                      <a:endParaRPr lang="en-GB" sz="12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3349532"/>
                  </a:ext>
                </a:extLst>
              </a:tr>
              <a:tr h="591014">
                <a:tc>
                  <a:txBody>
                    <a:bodyPr/>
                    <a:lstStyle/>
                    <a:p>
                      <a:pPr marL="0" indent="0">
                        <a:buNone/>
                      </a:pPr>
                      <a:r>
                        <a:rPr lang="en-GB" sz="1200" b="1" dirty="0">
                          <a:solidFill>
                            <a:schemeClr val="bg1"/>
                          </a:solidFill>
                          <a:latin typeface="Arial" panose="020B0604020202020204" pitchFamily="34" charset="0"/>
                          <a:cs typeface="Arial" panose="020B0604020202020204" pitchFamily="34" charset="0"/>
                        </a:rPr>
                        <a:t>How well does this align with existing strategy and plans?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7BF11"/>
                    </a:solidFill>
                  </a:tcPr>
                </a:tc>
                <a:tc>
                  <a:txBody>
                    <a:bodyPr/>
                    <a:lstStyle/>
                    <a:p>
                      <a:r>
                        <a:rPr lang="en-GB" sz="1200" b="1">
                          <a:latin typeface="Arial" panose="020B0604020202020204" pitchFamily="34" charset="0"/>
                          <a:cs typeface="Arial" panose="020B0604020202020204" pitchFamily="34" charset="0"/>
                        </a:rPr>
                        <a:t>ELFT: </a:t>
                      </a:r>
                      <a:r>
                        <a:rPr lang="en-GB" sz="1200">
                          <a:latin typeface="Arial" panose="020B0604020202020204" pitchFamily="34" charset="0"/>
                          <a:cs typeface="Arial" panose="020B0604020202020204" pitchFamily="34" charset="0"/>
                        </a:rPr>
                        <a:t>Primary</a:t>
                      </a:r>
                      <a:r>
                        <a:rPr lang="en-GB" sz="1200" baseline="0">
                          <a:latin typeface="Arial" panose="020B0604020202020204" pitchFamily="34" charset="0"/>
                          <a:cs typeface="Arial" panose="020B0604020202020204" pitchFamily="34" charset="0"/>
                        </a:rPr>
                        <a:t> Care Directorate plans include communications activity to increase screening</a:t>
                      </a:r>
                    </a:p>
                    <a:p>
                      <a:r>
                        <a:rPr lang="en-GB" sz="1200" b="1" baseline="0">
                          <a:latin typeface="Arial" panose="020B0604020202020204" pitchFamily="34" charset="0"/>
                          <a:cs typeface="Arial" panose="020B0604020202020204" pitchFamily="34" charset="0"/>
                        </a:rPr>
                        <a:t>BLMK: “</a:t>
                      </a:r>
                      <a:r>
                        <a:rPr lang="en-GB" sz="1200">
                          <a:latin typeface="Arial" panose="020B0604020202020204" pitchFamily="34" charset="0"/>
                          <a:cs typeface="Arial" panose="020B0604020202020204" pitchFamily="34" charset="0"/>
                        </a:rPr>
                        <a:t>Earlier diagnosis of cancer by increasing uptake in screening and introduction of Faster Diagnosis Standard.”</a:t>
                      </a:r>
                      <a:endParaRPr lang="en-GB" sz="1200" b="0" baseline="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a:latin typeface="Arial" panose="020B0604020202020204" pitchFamily="34" charset="0"/>
                          <a:cs typeface="Arial" panose="020B0604020202020204" pitchFamily="34" charset="0"/>
                        </a:rPr>
                        <a:t>NEL: “</a:t>
                      </a:r>
                      <a:r>
                        <a:rPr lang="en-GB" sz="1200" b="0" i="0" kern="1200">
                          <a:solidFill>
                            <a:schemeClr val="tx1"/>
                          </a:solidFill>
                          <a:effectLst/>
                          <a:latin typeface="Arial" panose="020B0604020202020204" pitchFamily="34" charset="0"/>
                          <a:ea typeface="+mn-ea"/>
                          <a:cs typeface="Arial" panose="020B0604020202020204" pitchFamily="34" charset="0"/>
                        </a:rPr>
                        <a:t>Use a range of approaches to increase the awareness and uptake of screening programmes by local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a:solidFill>
                            <a:schemeClr val="tx1"/>
                          </a:solidFill>
                          <a:effectLst/>
                          <a:latin typeface="Arial" panose="020B0604020202020204" pitchFamily="34" charset="0"/>
                          <a:ea typeface="+mn-ea"/>
                          <a:cs typeface="Arial" panose="020B0604020202020204" pitchFamily="34" charset="0"/>
                        </a:rPr>
                        <a:t>HLP</a:t>
                      </a:r>
                      <a:r>
                        <a:rPr lang="en-GB" sz="1200" b="0" i="0" kern="1200">
                          <a:solidFill>
                            <a:schemeClr val="tx1"/>
                          </a:solidFill>
                          <a:effectLst/>
                          <a:latin typeface="Arial" panose="020B0604020202020204" pitchFamily="34" charset="0"/>
                          <a:ea typeface="+mn-ea"/>
                          <a:cs typeface="Arial" panose="020B0604020202020204" pitchFamily="34" charset="0"/>
                        </a:rPr>
                        <a:t>:</a:t>
                      </a:r>
                      <a:r>
                        <a:rPr lang="en-GB" sz="1200" b="0" i="0" kern="1200" baseline="0">
                          <a:solidFill>
                            <a:schemeClr val="tx1"/>
                          </a:solidFill>
                          <a:effectLst/>
                          <a:latin typeface="Arial" panose="020B0604020202020204" pitchFamily="34" charset="0"/>
                          <a:ea typeface="+mn-ea"/>
                          <a:cs typeface="Arial" panose="020B0604020202020204" pitchFamily="34" charset="0"/>
                        </a:rPr>
                        <a:t> </a:t>
                      </a:r>
                      <a:r>
                        <a:rPr lang="en-GB" sz="1200" baseline="0">
                          <a:latin typeface="+mn-lt"/>
                          <a:cs typeface="Arial" panose="020B0604020202020204" pitchFamily="34" charset="0"/>
                          <a:hlinkClick r:id="rId2"/>
                        </a:rPr>
                        <a:t>https://public.tableau.com/app/profile/transforming.cancer.services.for.london/viz/Cervicalscreeningdashboard/Cervical</a:t>
                      </a:r>
                      <a:r>
                        <a:rPr lang="en-GB" sz="1200" baseline="0">
                          <a:latin typeface="+mn-lt"/>
                          <a:cs typeface="Arial" panose="020B0604020202020204" pitchFamily="34" charset="0"/>
                        </a:rPr>
                        <a:t> </a:t>
                      </a:r>
                      <a:endParaRPr lang="en-GB" sz="1200">
                        <a:latin typeface="+mn-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2078955"/>
                  </a:ext>
                </a:extLst>
              </a:tr>
              <a:tr h="580632">
                <a:tc>
                  <a:txBody>
                    <a:bodyPr/>
                    <a:lstStyle/>
                    <a:p>
                      <a:pPr marL="0" indent="0">
                        <a:buNone/>
                      </a:pPr>
                      <a:r>
                        <a:rPr lang="en-GB" sz="1200" b="1" dirty="0">
                          <a:solidFill>
                            <a:schemeClr val="bg1"/>
                          </a:solidFill>
                          <a:latin typeface="Arial" panose="020B0604020202020204" pitchFamily="34" charset="0"/>
                          <a:cs typeface="Arial" panose="020B0604020202020204" pitchFamily="34" charset="0"/>
                        </a:rPr>
                        <a:t>Can</a:t>
                      </a:r>
                      <a:r>
                        <a:rPr lang="en-GB" sz="1200" b="1" baseline="0" dirty="0">
                          <a:solidFill>
                            <a:schemeClr val="bg1"/>
                          </a:solidFill>
                          <a:latin typeface="Arial" panose="020B0604020202020204" pitchFamily="34" charset="0"/>
                          <a:cs typeface="Arial" panose="020B0604020202020204" pitchFamily="34" charset="0"/>
                        </a:rPr>
                        <a:t> we make a difference to this issue</a:t>
                      </a:r>
                      <a:r>
                        <a:rPr lang="en-GB" sz="1200" b="1" dirty="0">
                          <a:solidFill>
                            <a:schemeClr val="bg1"/>
                          </a:solidFill>
                          <a:latin typeface="Arial" panose="020B0604020202020204" pitchFamily="34" charset="0"/>
                          <a:cs typeface="Arial" panose="020B0604020202020204" pitchFamily="34" charset="0"/>
                        </a:rPr>
                        <a:t>?</a:t>
                      </a:r>
                    </a:p>
                    <a:p>
                      <a:endParaRPr lang="en-GB" sz="12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7BF11"/>
                    </a:solidFill>
                  </a:tcPr>
                </a:tc>
                <a:tc>
                  <a:txBody>
                    <a:bodyPr/>
                    <a:lstStyle/>
                    <a:p>
                      <a:r>
                        <a:rPr lang="en-GB" sz="1200">
                          <a:latin typeface="Arial" panose="020B0604020202020204" pitchFamily="34" charset="0"/>
                          <a:cs typeface="Arial" panose="020B0604020202020204" pitchFamily="34" charset="0"/>
                        </a:rPr>
                        <a:t>Yes.</a:t>
                      </a:r>
                      <a:r>
                        <a:rPr lang="en-GB" sz="1200" baseline="0">
                          <a:latin typeface="Arial" panose="020B0604020202020204" pitchFamily="34" charset="0"/>
                          <a:cs typeface="Arial" panose="020B0604020202020204" pitchFamily="34" charset="0"/>
                        </a:rPr>
                        <a:t> LRS has previously successfully increased uptake through direct patient contact by phone and there is a wider evidence base for screening uptake interventions in primary care, including to reduce inequalities. </a:t>
                      </a:r>
                      <a:endParaRPr lang="en-GB" sz="12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1019461"/>
                  </a:ext>
                </a:extLst>
              </a:tr>
              <a:tr h="653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Do we have the resources to make a difference to this?</a:t>
                      </a:r>
                    </a:p>
                    <a:p>
                      <a:endParaRPr lang="en-GB" sz="12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7BF11"/>
                    </a:solidFill>
                  </a:tcPr>
                </a:tc>
                <a:tc>
                  <a:txBody>
                    <a:bodyPr/>
                    <a:lstStyle/>
                    <a:p>
                      <a:r>
                        <a:rPr lang="en-GB" sz="1200" baseline="0" dirty="0">
                          <a:latin typeface="Arial" panose="020B0604020202020204" pitchFamily="34" charset="0"/>
                          <a:cs typeface="Arial" panose="020B0604020202020204" pitchFamily="34" charset="0"/>
                        </a:rPr>
                        <a:t>Initial intention is to deliver change within existing resources; further resources can be sought if ambition grows. </a:t>
                      </a:r>
                      <a:endParaRPr lang="en-GB" sz="12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3381422"/>
                  </a:ext>
                </a:extLst>
              </a:tr>
            </a:tbl>
          </a:graphicData>
        </a:graphic>
      </p:graphicFrame>
    </p:spTree>
    <p:extLst>
      <p:ext uri="{BB962C8B-B14F-4D97-AF65-F5344CB8AC3E}">
        <p14:creationId xmlns:p14="http://schemas.microsoft.com/office/powerpoint/2010/main" val="4192291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
      <a:dk1>
        <a:srgbClr val="000000"/>
      </a:dk1>
      <a:lt1>
        <a:srgbClr val="99FF66"/>
      </a:lt1>
      <a:dk2>
        <a:srgbClr val="003399"/>
      </a:dk2>
      <a:lt2>
        <a:srgbClr val="666633"/>
      </a:lt2>
      <a:accent1>
        <a:srgbClr val="339933"/>
      </a:accent1>
      <a:accent2>
        <a:srgbClr val="800000"/>
      </a:accent2>
      <a:accent3>
        <a:srgbClr val="CAFFB8"/>
      </a:accent3>
      <a:accent4>
        <a:srgbClr val="000000"/>
      </a:accent4>
      <a:accent5>
        <a:srgbClr val="ADCAAD"/>
      </a:accent5>
      <a:accent6>
        <a:srgbClr val="730000"/>
      </a:accent6>
      <a:hlink>
        <a:srgbClr val="0033CC"/>
      </a:hlink>
      <a:folHlink>
        <a:srgbClr val="FFCC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B8FFABE37BD47A58ABCD7AABEB522" ma:contentTypeVersion="4" ma:contentTypeDescription="Create a new document." ma:contentTypeScope="" ma:versionID="eacbe23229537b6d215ecf7478ccb819">
  <xsd:schema xmlns:xsd="http://www.w3.org/2001/XMLSchema" xmlns:xs="http://www.w3.org/2001/XMLSchema" xmlns:p="http://schemas.microsoft.com/office/2006/metadata/properties" xmlns:ns2="8f86a8ec-f62f-4da3-b8a7-288fe4887c9e" xmlns:ns3="7947dc43-180e-4f56-ab26-049b7564d7b5" targetNamespace="http://schemas.microsoft.com/office/2006/metadata/properties" ma:root="true" ma:fieldsID="5cabc51747a6cf14f244de72c552e8bb" ns2:_="" ns3:_="">
    <xsd:import namespace="8f86a8ec-f62f-4da3-b8a7-288fe4887c9e"/>
    <xsd:import namespace="7947dc43-180e-4f56-ab26-049b7564d7b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86a8ec-f62f-4da3-b8a7-288fe4887c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47dc43-180e-4f56-ab26-049b7564d7b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65AAAA-3115-4740-8B52-FB91929F8389}">
  <ds:schemaRefs>
    <ds:schemaRef ds:uri="7947dc43-180e-4f56-ab26-049b7564d7b5"/>
    <ds:schemaRef ds:uri="8f86a8ec-f62f-4da3-b8a7-288fe4887c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4D5BA6A-B09C-4184-AEFA-25D8C6083E14}">
  <ds:schemaRefs>
    <ds:schemaRef ds:uri="http://schemas.microsoft.com/sharepoint/v3/contenttype/forms"/>
  </ds:schemaRefs>
</ds:datastoreItem>
</file>

<file path=customXml/itemProps3.xml><?xml version="1.0" encoding="utf-8"?>
<ds:datastoreItem xmlns:ds="http://schemas.openxmlformats.org/officeDocument/2006/customXml" ds:itemID="{B16204A4-B07B-4DC1-84CC-4FE6CAB7E754}">
  <ds:schemaRefs>
    <ds:schemaRef ds:uri="http://schemas.microsoft.com/office/2006/documentManagement/types"/>
    <ds:schemaRef ds:uri="http://purl.org/dc/elements/1.1/"/>
    <ds:schemaRef ds:uri="http://schemas.microsoft.com/office/2006/metadata/properties"/>
    <ds:schemaRef ds:uri="8f86a8ec-f62f-4da3-b8a7-288fe4887c9e"/>
    <ds:schemaRef ds:uri="http://purl.org/dc/terms/"/>
    <ds:schemaRef ds:uri="http://schemas.openxmlformats.org/package/2006/metadata/core-properties"/>
    <ds:schemaRef ds:uri="http://purl.org/dc/dcmitype/"/>
    <ds:schemaRef ds:uri="7947dc43-180e-4f56-ab26-049b7564d7b5"/>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TotalTime>
  <Words>1612</Words>
  <Application>Microsoft Office PowerPoint</Application>
  <PresentationFormat>Widescreen</PresentationFormat>
  <Paragraphs>212</Paragraphs>
  <Slides>25</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Calibri Light</vt:lpstr>
      <vt:lpstr>Times New Roman</vt:lpstr>
      <vt:lpstr>Office Theme</vt:lpstr>
      <vt:lpstr>Default Theme</vt:lpstr>
      <vt:lpstr>Reducing Health Inequalities in Primary Care at East London NHS Foundation Trust</vt:lpstr>
      <vt:lpstr>Agenda</vt:lpstr>
      <vt:lpstr>1. Introductions</vt:lpstr>
      <vt:lpstr>2. Confirming overall approach</vt:lpstr>
      <vt:lpstr>Background </vt:lpstr>
      <vt:lpstr>Overall approach – two tracks </vt:lpstr>
      <vt:lpstr>3. Potential quick win: cervical screening (Emily)</vt:lpstr>
      <vt:lpstr>Longlist of project options</vt:lpstr>
      <vt:lpstr>Proposed outcome focus: (cervical) cancer screening</vt:lpstr>
      <vt:lpstr>Discussion</vt:lpstr>
      <vt:lpstr>4. Project governance (Sultan)</vt:lpstr>
      <vt:lpstr>Possible governance model (for discussion)</vt:lpstr>
      <vt:lpstr>5. Project planning approach (Toitei)</vt:lpstr>
      <vt:lpstr>PowerPoint Presentation</vt:lpstr>
      <vt:lpstr>Components for a Triple Aim/QI project</vt:lpstr>
      <vt:lpstr>6. Progress so far – cervical screening track</vt:lpstr>
      <vt:lpstr>Overall practice data: Greenhouse</vt:lpstr>
      <vt:lpstr>Overall practice data: Newham Transitional Practice </vt:lpstr>
      <vt:lpstr>Overall practice data: Health E1</vt:lpstr>
      <vt:lpstr>Overall practice data: Leighton Road Surgery </vt:lpstr>
      <vt:lpstr>Overall practice data: Cauldwell Medical Centre</vt:lpstr>
      <vt:lpstr>Are there inequalities within our practices?</vt:lpstr>
      <vt:lpstr>Background: what works?</vt:lpstr>
      <vt:lpstr>Background: the COM-B model </vt:lpstr>
      <vt:lpstr>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Health Inequalities in Primary Care at East London NHS Foundation Trust</dc:title>
  <dc:creator>Humphreys Emily</dc:creator>
  <cp:lastModifiedBy>Emily Humphreys</cp:lastModifiedBy>
  <cp:revision>6</cp:revision>
  <dcterms:created xsi:type="dcterms:W3CDTF">2021-07-07T15:55:33Z</dcterms:created>
  <dcterms:modified xsi:type="dcterms:W3CDTF">2021-08-10T16:56:55Z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0x010100915B8FFABE37BD47A58ABCD7AABEB522</vt:lpwstr>
  </property>
</Properties>
</file>