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326" r:id="rId5"/>
    <p:sldId id="354" r:id="rId6"/>
    <p:sldId id="387" r:id="rId7"/>
    <p:sldId id="377" r:id="rId8"/>
    <p:sldId id="380" r:id="rId9"/>
    <p:sldId id="357" r:id="rId10"/>
    <p:sldId id="384" r:id="rId11"/>
    <p:sldId id="385" r:id="rId12"/>
    <p:sldId id="379" r:id="rId13"/>
    <p:sldId id="381" r:id="rId14"/>
  </p:sldIdLst>
  <p:sldSz cx="9144000" cy="6858000" type="screen4x3"/>
  <p:notesSz cx="9940925" cy="68087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C5ED3D5-2709-4366-AEA0-406F6D512946}">
          <p14:sldIdLst>
            <p14:sldId id="326"/>
            <p14:sldId id="354"/>
            <p14:sldId id="387"/>
            <p14:sldId id="377"/>
            <p14:sldId id="380"/>
            <p14:sldId id="357"/>
            <p14:sldId id="384"/>
            <p14:sldId id="385"/>
            <p14:sldId id="379"/>
            <p14:sldId id="38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5">
          <p15:clr>
            <a:srgbClr val="A4A3A4"/>
          </p15:clr>
        </p15:guide>
        <p15:guide id="2" pos="313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1F2"/>
    <a:srgbClr val="FFFFFF"/>
    <a:srgbClr val="FFC7CE"/>
    <a:srgbClr val="C6EFCE"/>
    <a:srgbClr val="00CC00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0" autoAdjust="0"/>
    <p:restoredTop sz="93792" autoAdjust="0"/>
  </p:normalViewPr>
  <p:slideViewPr>
    <p:cSldViewPr>
      <p:cViewPr varScale="1">
        <p:scale>
          <a:sx n="69" d="100"/>
          <a:sy n="69" d="100"/>
        </p:scale>
        <p:origin x="1200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0" d="100"/>
          <a:sy n="110" d="100"/>
        </p:scale>
        <p:origin x="-612" y="-90"/>
      </p:cViewPr>
      <p:guideLst>
        <p:guide orient="horz" pos="2145"/>
        <p:guide pos="31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'Sheet8 (3)'!$B$1</c:f>
              <c:strCache>
                <c:ptCount val="1"/>
                <c:pt idx="0">
                  <c:v>1st Dose</c:v>
                </c:pt>
              </c:strCache>
            </c:strRef>
          </c:tx>
          <c:spPr>
            <a:solidFill>
              <a:schemeClr val="accent1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'Sheet8 (3)'!$A$2:$A$15</c:f>
              <c:strCache>
                <c:ptCount val="14"/>
                <c:pt idx="0">
                  <c:v>Residential Care Home</c:v>
                </c:pt>
                <c:pt idx="1">
                  <c:v>80+</c:v>
                </c:pt>
                <c:pt idx="2">
                  <c:v>75-79</c:v>
                </c:pt>
                <c:pt idx="3">
                  <c:v>70-74</c:v>
                </c:pt>
                <c:pt idx="4">
                  <c:v>19 HIGH RISK Patients</c:v>
                </c:pt>
                <c:pt idx="5">
                  <c:v>65-69</c:v>
                </c:pt>
                <c:pt idx="6">
                  <c:v>16-64 WITH Underlying Health</c:v>
                </c:pt>
                <c:pt idx="7">
                  <c:v>60-64</c:v>
                </c:pt>
                <c:pt idx="8">
                  <c:v>55-59</c:v>
                </c:pt>
                <c:pt idx="9">
                  <c:v>50-54</c:v>
                </c:pt>
                <c:pt idx="10">
                  <c:v>40-49</c:v>
                </c:pt>
                <c:pt idx="11">
                  <c:v>30-39</c:v>
                </c:pt>
                <c:pt idx="12">
                  <c:v>18-29</c:v>
                </c:pt>
                <c:pt idx="13">
                  <c:v>12-17</c:v>
                </c:pt>
              </c:strCache>
            </c:strRef>
          </c:cat>
          <c:val>
            <c:numRef>
              <c:f>'Sheet8 (3)'!$B$2:$B$15</c:f>
              <c:numCache>
                <c:formatCode>0.00%</c:formatCode>
                <c:ptCount val="14"/>
                <c:pt idx="0">
                  <c:v>0.99350649350649356</c:v>
                </c:pt>
                <c:pt idx="1">
                  <c:v>0.97091412742382266</c:v>
                </c:pt>
                <c:pt idx="2">
                  <c:v>0.95238095238095233</c:v>
                </c:pt>
                <c:pt idx="3">
                  <c:v>0.94562211981566824</c:v>
                </c:pt>
                <c:pt idx="4">
                  <c:v>0.89485294117647063</c:v>
                </c:pt>
                <c:pt idx="5">
                  <c:v>0.8537414965986394</c:v>
                </c:pt>
                <c:pt idx="6">
                  <c:v>0.8470902612826603</c:v>
                </c:pt>
                <c:pt idx="7">
                  <c:v>0.84075829383886258</c:v>
                </c:pt>
                <c:pt idx="8">
                  <c:v>0.81046676096181047</c:v>
                </c:pt>
                <c:pt idx="9">
                  <c:v>0.78373893805309736</c:v>
                </c:pt>
                <c:pt idx="10">
                  <c:v>0.2039072039072039</c:v>
                </c:pt>
                <c:pt idx="11">
                  <c:v>0.20648967551622419</c:v>
                </c:pt>
                <c:pt idx="12">
                  <c:v>0.12397540983606557</c:v>
                </c:pt>
                <c:pt idx="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5D-4F3E-AAB0-CDEBED38EF70}"/>
            </c:ext>
          </c:extLst>
        </c:ser>
        <c:ser>
          <c:idx val="1"/>
          <c:order val="1"/>
          <c:tx>
            <c:strRef>
              <c:f>'Sheet8 (3)'!$C$1</c:f>
              <c:strCache>
                <c:ptCount val="1"/>
                <c:pt idx="0">
                  <c:v>2nd Dose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'Sheet8 (3)'!$A$2:$A$15</c:f>
              <c:strCache>
                <c:ptCount val="14"/>
                <c:pt idx="0">
                  <c:v>Residential Care Home</c:v>
                </c:pt>
                <c:pt idx="1">
                  <c:v>80+</c:v>
                </c:pt>
                <c:pt idx="2">
                  <c:v>75-79</c:v>
                </c:pt>
                <c:pt idx="3">
                  <c:v>70-74</c:v>
                </c:pt>
                <c:pt idx="4">
                  <c:v>19 HIGH RISK Patients</c:v>
                </c:pt>
                <c:pt idx="5">
                  <c:v>65-69</c:v>
                </c:pt>
                <c:pt idx="6">
                  <c:v>16-64 WITH Underlying Health</c:v>
                </c:pt>
                <c:pt idx="7">
                  <c:v>60-64</c:v>
                </c:pt>
                <c:pt idx="8">
                  <c:v>55-59</c:v>
                </c:pt>
                <c:pt idx="9">
                  <c:v>50-54</c:v>
                </c:pt>
                <c:pt idx="10">
                  <c:v>40-49</c:v>
                </c:pt>
                <c:pt idx="11">
                  <c:v>30-39</c:v>
                </c:pt>
                <c:pt idx="12">
                  <c:v>18-29</c:v>
                </c:pt>
                <c:pt idx="13">
                  <c:v>12-17</c:v>
                </c:pt>
              </c:strCache>
            </c:strRef>
          </c:cat>
          <c:val>
            <c:numRef>
              <c:f>'Sheet8 (3)'!$C$2:$C$15</c:f>
              <c:numCache>
                <c:formatCode>0.00%</c:formatCode>
                <c:ptCount val="14"/>
                <c:pt idx="0">
                  <c:v>0.92207792207792205</c:v>
                </c:pt>
                <c:pt idx="1">
                  <c:v>0.94459833795013848</c:v>
                </c:pt>
                <c:pt idx="2">
                  <c:v>0.92577030812324934</c:v>
                </c:pt>
                <c:pt idx="3">
                  <c:v>0.90046082949308759</c:v>
                </c:pt>
                <c:pt idx="4">
                  <c:v>0.63235294117647056</c:v>
                </c:pt>
                <c:pt idx="5">
                  <c:v>0.88010204081632648</c:v>
                </c:pt>
                <c:pt idx="6">
                  <c:v>0.65587885985748218</c:v>
                </c:pt>
                <c:pt idx="7">
                  <c:v>0.75545023696682467</c:v>
                </c:pt>
                <c:pt idx="8">
                  <c:v>0.71570014144271565</c:v>
                </c:pt>
                <c:pt idx="9">
                  <c:v>0.67146017699115046</c:v>
                </c:pt>
                <c:pt idx="10">
                  <c:v>0.14529914529914531</c:v>
                </c:pt>
                <c:pt idx="11">
                  <c:v>0.13716814159292035</c:v>
                </c:pt>
                <c:pt idx="12">
                  <c:v>6.3524590163934427E-2</c:v>
                </c:pt>
                <c:pt idx="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05D-4F3E-AAB0-CDEBED38EF70}"/>
            </c:ext>
          </c:extLst>
        </c:ser>
        <c:ser>
          <c:idx val="2"/>
          <c:order val="2"/>
          <c:tx>
            <c:strRef>
              <c:f>'Sheet8 (3)'!$D$1</c:f>
              <c:strCache>
                <c:ptCount val="1"/>
                <c:pt idx="0">
                  <c:v>Booster</c:v>
                </c:pt>
              </c:strCache>
            </c:strRef>
          </c:tx>
          <c:spPr>
            <a:solidFill>
              <a:schemeClr val="accent1">
                <a:tint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'Sheet8 (3)'!$A$2:$A$15</c:f>
              <c:strCache>
                <c:ptCount val="14"/>
                <c:pt idx="0">
                  <c:v>Residential Care Home</c:v>
                </c:pt>
                <c:pt idx="1">
                  <c:v>80+</c:v>
                </c:pt>
                <c:pt idx="2">
                  <c:v>75-79</c:v>
                </c:pt>
                <c:pt idx="3">
                  <c:v>70-74</c:v>
                </c:pt>
                <c:pt idx="4">
                  <c:v>19 HIGH RISK Patients</c:v>
                </c:pt>
                <c:pt idx="5">
                  <c:v>65-69</c:v>
                </c:pt>
                <c:pt idx="6">
                  <c:v>16-64 WITH Underlying Health</c:v>
                </c:pt>
                <c:pt idx="7">
                  <c:v>60-64</c:v>
                </c:pt>
                <c:pt idx="8">
                  <c:v>55-59</c:v>
                </c:pt>
                <c:pt idx="9">
                  <c:v>50-54</c:v>
                </c:pt>
                <c:pt idx="10">
                  <c:v>40-49</c:v>
                </c:pt>
                <c:pt idx="11">
                  <c:v>30-39</c:v>
                </c:pt>
                <c:pt idx="12">
                  <c:v>18-29</c:v>
                </c:pt>
                <c:pt idx="13">
                  <c:v>12-17</c:v>
                </c:pt>
              </c:strCache>
            </c:strRef>
          </c:cat>
          <c:val>
            <c:numRef>
              <c:f>'Sheet8 (3)'!$D$2:$D$15</c:f>
              <c:numCache>
                <c:formatCode>0.00%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5D-4F3E-AAB0-CDEBED38EF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-20"/>
        <c:axId val="1003175856"/>
        <c:axId val="1003180776"/>
      </c:barChart>
      <c:catAx>
        <c:axId val="1003175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3180776"/>
        <c:crosses val="autoZero"/>
        <c:auto val="1"/>
        <c:lblAlgn val="ctr"/>
        <c:lblOffset val="100"/>
        <c:noMultiLvlLbl val="0"/>
      </c:catAx>
      <c:valAx>
        <c:axId val="1003180776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0317585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7734" cy="34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3191" y="0"/>
            <a:ext cx="4307734" cy="34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68348"/>
            <a:ext cx="4307734" cy="34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3191" y="6468348"/>
            <a:ext cx="4307734" cy="34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BC51D13-FEF6-466B-9CC6-E7EE2DFFD2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15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734" cy="340440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0891" y="0"/>
            <a:ext cx="4307734" cy="340440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DC6A0C65-D13F-4520-8374-4468924DD8B6}" type="datetimeFigureOut">
              <a:rPr lang="en-GB" smtClean="0"/>
              <a:t>20/09/2021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8663" y="511175"/>
            <a:ext cx="3403600" cy="2552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093" y="3234175"/>
            <a:ext cx="7952740" cy="3063955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67167"/>
            <a:ext cx="4307734" cy="340440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0891" y="6467167"/>
            <a:ext cx="4307734" cy="340440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1233F1E4-6CA6-471F-910A-37F53D6593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2428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3F1E4-6CA6-471F-910A-37F53D6593CC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9165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22/04/21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720D2-DE93-4128-A50C-4728B491AE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074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22/04/21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26A3A-0826-4806-9E3C-7950C87664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902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22/04/21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62107-D512-4EDD-B3CE-0E417AE4AE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80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  <a:lvl2pPr>
              <a:defRPr baseline="0">
                <a:latin typeface="Arial" panose="020B0604020202020204" pitchFamily="34" charset="0"/>
              </a:defRPr>
            </a:lvl2pPr>
            <a:lvl3pPr>
              <a:defRPr baseline="0">
                <a:latin typeface="Arial" panose="020B0604020202020204" pitchFamily="34" charset="0"/>
              </a:defRPr>
            </a:lvl3pPr>
            <a:lvl4pPr>
              <a:defRPr baseline="0">
                <a:latin typeface="Arial" panose="020B0604020202020204" pitchFamily="34" charset="0"/>
              </a:defRPr>
            </a:lvl4pPr>
            <a:lvl5pPr>
              <a:defRPr baseline="0">
                <a:latin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22/04/21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FCE25A-B9DD-406E-993C-6F9DEF8C5C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39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22/04/21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726E8-F06A-43CD-8C21-036FE2B846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691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22/04/21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2ACDC-D6E2-4E22-ADF2-4D82E87A8B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593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22/04/21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4E393-BEA3-4FA6-847C-A591760BC8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43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22/04/21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05169-9639-4E19-987A-6BDF44252A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69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22/04/21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E1B99-032F-439B-98D7-CD554A0FC2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73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22/04/21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D1305-79C6-44C2-83DD-43D2C1DBEC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476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22/04/21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81758-D159-4292-B481-21358BCE6E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334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22/04/21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991BB6FC-6BE2-4471-BF41-11BBCB4B6C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F89432D-CCD3-47E1-8528-D707B9D581DD}"/>
              </a:ext>
            </a:extLst>
          </p:cNvPr>
          <p:cNvSpPr txBox="1"/>
          <p:nvPr/>
        </p:nvSpPr>
        <p:spPr>
          <a:xfrm>
            <a:off x="539552" y="2492896"/>
            <a:ext cx="621118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Weekly Highlight Report – Safety Huddle </a:t>
            </a:r>
          </a:p>
          <a:p>
            <a:r>
              <a:rPr lang="en-GB" b="1" i="1" dirty="0" smtClean="0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 date</a:t>
            </a:r>
            <a:endParaRPr lang="en-GB" b="1" i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047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6211" y="115224"/>
            <a:ext cx="1256269" cy="69937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F89432D-CCD3-47E1-8528-D707B9D581DD}"/>
              </a:ext>
            </a:extLst>
          </p:cNvPr>
          <p:cNvSpPr txBox="1"/>
          <p:nvPr/>
        </p:nvSpPr>
        <p:spPr>
          <a:xfrm>
            <a:off x="323528" y="361413"/>
            <a:ext cx="33694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Datix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611560" y="1772709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452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F89432D-CCD3-47E1-8528-D707B9D581DD}"/>
              </a:ext>
            </a:extLst>
          </p:cNvPr>
          <p:cNvSpPr txBox="1"/>
          <p:nvPr/>
        </p:nvSpPr>
        <p:spPr>
          <a:xfrm>
            <a:off x="338455" y="350227"/>
            <a:ext cx="74018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Directors Huddle</a:t>
            </a:r>
          </a:p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Appointments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8455" y="4797152"/>
            <a:ext cx="82836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Notes: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147294"/>
              </p:ext>
            </p:extLst>
          </p:nvPr>
        </p:nvGraphicFramePr>
        <p:xfrm>
          <a:off x="338460" y="2226079"/>
          <a:ext cx="8283608" cy="1606505"/>
        </p:xfrm>
        <a:graphic>
          <a:graphicData uri="http://schemas.openxmlformats.org/drawingml/2006/table">
            <a:tbl>
              <a:tblPr/>
              <a:tblGrid>
                <a:gridCol w="412864">
                  <a:extLst>
                    <a:ext uri="{9D8B030D-6E8A-4147-A177-3AD203B41FA5}">
                      <a16:colId xmlns:a16="http://schemas.microsoft.com/office/drawing/2014/main" val="84924897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1247899983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267232202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3279234428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651580056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1968106305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1354321944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213920790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3332722658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2966381283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3410434327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2047344173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3846773780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1539975293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2315451323"/>
                    </a:ext>
                  </a:extLst>
                </a:gridCol>
              </a:tblGrid>
              <a:tr h="52544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service 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Weighted List Size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GP appts available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Minor illness nurse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Clinical Pharmacist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Paramedic 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Routine Nurses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HCA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Target        (GP, MI, AHP and Pharmacy) appts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Actual GP     (GP, MI, AHP and Pharmacy) appts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Target           (PN and HCA) 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Actual Nurse      (PN and HCA)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Appts available 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GP appts per 1000 patients (Target: 72 per 1000)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Nurse </a:t>
                      </a:r>
                      <a:r>
                        <a:rPr lang="en-GB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apts</a:t>
                      </a:r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per 1000 patients (Target: 52 per 1000)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0171"/>
                  </a:ext>
                </a:extLst>
              </a:tr>
              <a:tr h="129815"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411528"/>
                  </a:ext>
                </a:extLst>
              </a:tr>
              <a:tr h="129815"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714061"/>
                  </a:ext>
                </a:extLst>
              </a:tr>
              <a:tr h="129815"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6376120"/>
                  </a:ext>
                </a:extLst>
              </a:tr>
              <a:tr h="129815"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500728"/>
                  </a:ext>
                </a:extLst>
              </a:tr>
              <a:tr h="129815"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4542631"/>
                  </a:ext>
                </a:extLst>
              </a:tr>
              <a:tr h="197813"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342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1319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F89432D-CCD3-47E1-8528-D707B9D581DD}"/>
              </a:ext>
            </a:extLst>
          </p:cNvPr>
          <p:cNvSpPr txBox="1"/>
          <p:nvPr/>
        </p:nvSpPr>
        <p:spPr>
          <a:xfrm>
            <a:off x="338455" y="350227"/>
            <a:ext cx="74018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Directors Huddle</a:t>
            </a:r>
          </a:p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ARRS Appointments available V used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8455" y="4797152"/>
            <a:ext cx="82836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Notes: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3470834"/>
              </p:ext>
            </p:extLst>
          </p:nvPr>
        </p:nvGraphicFramePr>
        <p:xfrm>
          <a:off x="338460" y="2226079"/>
          <a:ext cx="8283608" cy="1516164"/>
        </p:xfrm>
        <a:graphic>
          <a:graphicData uri="http://schemas.openxmlformats.org/drawingml/2006/table">
            <a:tbl>
              <a:tblPr/>
              <a:tblGrid>
                <a:gridCol w="412864">
                  <a:extLst>
                    <a:ext uri="{9D8B030D-6E8A-4147-A177-3AD203B41FA5}">
                      <a16:colId xmlns:a16="http://schemas.microsoft.com/office/drawing/2014/main" val="84924897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1247899983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267232202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3279234428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651580056"/>
                    </a:ext>
                  </a:extLst>
                </a:gridCol>
                <a:gridCol w="491772">
                  <a:extLst>
                    <a:ext uri="{9D8B030D-6E8A-4147-A177-3AD203B41FA5}">
                      <a16:colId xmlns:a16="http://schemas.microsoft.com/office/drawing/2014/main" val="1968106305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1354321944"/>
                    </a:ext>
                  </a:extLst>
                </a:gridCol>
                <a:gridCol w="618752">
                  <a:extLst>
                    <a:ext uri="{9D8B030D-6E8A-4147-A177-3AD203B41FA5}">
                      <a16:colId xmlns:a16="http://schemas.microsoft.com/office/drawing/2014/main" val="213920790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3332722658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2966381283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3410434327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2047344173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3846773780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1539975293"/>
                    </a:ext>
                  </a:extLst>
                </a:gridCol>
                <a:gridCol w="562196">
                  <a:extLst>
                    <a:ext uri="{9D8B030D-6E8A-4147-A177-3AD203B41FA5}">
                      <a16:colId xmlns:a16="http://schemas.microsoft.com/office/drawing/2014/main" val="2315451323"/>
                    </a:ext>
                  </a:extLst>
                </a:gridCol>
              </a:tblGrid>
              <a:tr h="525441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service 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Care coordinator 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Social prescribers 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Health and Wellbeing coach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FCP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Podiatrist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Paramedic 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Pharmacy tech 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Clinical pharmacist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Dietician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Trainee nurse associate 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Nurse associate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740171"/>
                  </a:ext>
                </a:extLst>
              </a:tr>
              <a:tr h="129815"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411528"/>
                  </a:ext>
                </a:extLst>
              </a:tr>
              <a:tr h="129815"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714061"/>
                  </a:ext>
                </a:extLst>
              </a:tr>
              <a:tr h="129815"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6376120"/>
                  </a:ext>
                </a:extLst>
              </a:tr>
              <a:tr h="129815"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500728"/>
                  </a:ext>
                </a:extLst>
              </a:tr>
              <a:tr h="129815"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4542631"/>
                  </a:ext>
                </a:extLst>
              </a:tr>
              <a:tr h="197813"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7342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43518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F89432D-CCD3-47E1-8528-D707B9D581DD}"/>
              </a:ext>
            </a:extLst>
          </p:cNvPr>
          <p:cNvSpPr txBox="1"/>
          <p:nvPr/>
        </p:nvSpPr>
        <p:spPr>
          <a:xfrm>
            <a:off x="338455" y="350227"/>
            <a:ext cx="740189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Directors Huddle</a:t>
            </a:r>
          </a:p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Staffing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900" y="4665308"/>
            <a:ext cx="80881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Note: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68059"/>
              </p:ext>
            </p:extLst>
          </p:nvPr>
        </p:nvGraphicFramePr>
        <p:xfrm>
          <a:off x="549775" y="2204864"/>
          <a:ext cx="8054673" cy="1562416"/>
        </p:xfrm>
        <a:graphic>
          <a:graphicData uri="http://schemas.openxmlformats.org/drawingml/2006/table">
            <a:tbl>
              <a:tblPr/>
              <a:tblGrid>
                <a:gridCol w="853873">
                  <a:extLst>
                    <a:ext uri="{9D8B030D-6E8A-4147-A177-3AD203B41FA5}">
                      <a16:colId xmlns:a16="http://schemas.microsoft.com/office/drawing/2014/main" val="768713689"/>
                    </a:ext>
                  </a:extLst>
                </a:gridCol>
                <a:gridCol w="648072">
                  <a:extLst>
                    <a:ext uri="{9D8B030D-6E8A-4147-A177-3AD203B41FA5}">
                      <a16:colId xmlns:a16="http://schemas.microsoft.com/office/drawing/2014/main" val="2415376345"/>
                    </a:ext>
                  </a:extLst>
                </a:gridCol>
                <a:gridCol w="1000639">
                  <a:extLst>
                    <a:ext uri="{9D8B030D-6E8A-4147-A177-3AD203B41FA5}">
                      <a16:colId xmlns:a16="http://schemas.microsoft.com/office/drawing/2014/main" val="4286885618"/>
                    </a:ext>
                  </a:extLst>
                </a:gridCol>
                <a:gridCol w="954628">
                  <a:extLst>
                    <a:ext uri="{9D8B030D-6E8A-4147-A177-3AD203B41FA5}">
                      <a16:colId xmlns:a16="http://schemas.microsoft.com/office/drawing/2014/main" val="4108040334"/>
                    </a:ext>
                  </a:extLst>
                </a:gridCol>
                <a:gridCol w="802152">
                  <a:extLst>
                    <a:ext uri="{9D8B030D-6E8A-4147-A177-3AD203B41FA5}">
                      <a16:colId xmlns:a16="http://schemas.microsoft.com/office/drawing/2014/main" val="4198883174"/>
                    </a:ext>
                  </a:extLst>
                </a:gridCol>
                <a:gridCol w="609901">
                  <a:extLst>
                    <a:ext uri="{9D8B030D-6E8A-4147-A177-3AD203B41FA5}">
                      <a16:colId xmlns:a16="http://schemas.microsoft.com/office/drawing/2014/main" val="3558712954"/>
                    </a:ext>
                  </a:extLst>
                </a:gridCol>
                <a:gridCol w="710999">
                  <a:extLst>
                    <a:ext uri="{9D8B030D-6E8A-4147-A177-3AD203B41FA5}">
                      <a16:colId xmlns:a16="http://schemas.microsoft.com/office/drawing/2014/main" val="2996203385"/>
                    </a:ext>
                  </a:extLst>
                </a:gridCol>
                <a:gridCol w="649678">
                  <a:extLst>
                    <a:ext uri="{9D8B030D-6E8A-4147-A177-3AD203B41FA5}">
                      <a16:colId xmlns:a16="http://schemas.microsoft.com/office/drawing/2014/main" val="1563200157"/>
                    </a:ext>
                  </a:extLst>
                </a:gridCol>
                <a:gridCol w="710999">
                  <a:extLst>
                    <a:ext uri="{9D8B030D-6E8A-4147-A177-3AD203B41FA5}">
                      <a16:colId xmlns:a16="http://schemas.microsoft.com/office/drawing/2014/main" val="3969864163"/>
                    </a:ext>
                  </a:extLst>
                </a:gridCol>
                <a:gridCol w="556866">
                  <a:extLst>
                    <a:ext uri="{9D8B030D-6E8A-4147-A177-3AD203B41FA5}">
                      <a16:colId xmlns:a16="http://schemas.microsoft.com/office/drawing/2014/main" val="489302978"/>
                    </a:ext>
                  </a:extLst>
                </a:gridCol>
                <a:gridCol w="556866">
                  <a:extLst>
                    <a:ext uri="{9D8B030D-6E8A-4147-A177-3AD203B41FA5}">
                      <a16:colId xmlns:a16="http://schemas.microsoft.com/office/drawing/2014/main" val="1750136183"/>
                    </a:ext>
                  </a:extLst>
                </a:gridCol>
              </a:tblGrid>
              <a:tr h="9603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Practice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GP Agency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Nurse (APN, PN) Agency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Paramedic Agency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Admin Agency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GP Bank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Nurse Bank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AHP Bank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Admin Bank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Agency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Bank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4774318"/>
                  </a:ext>
                </a:extLst>
              </a:tr>
              <a:tr h="100836"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1732596"/>
                  </a:ext>
                </a:extLst>
              </a:tr>
              <a:tr h="96035"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633753"/>
                  </a:ext>
                </a:extLst>
              </a:tr>
              <a:tr h="96035"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1893798"/>
                  </a:ext>
                </a:extLst>
              </a:tr>
              <a:tr h="96035"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312475"/>
                  </a:ext>
                </a:extLst>
              </a:tr>
              <a:tr h="96035"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3109986"/>
                  </a:ext>
                </a:extLst>
              </a:tr>
              <a:tr h="96035"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504388"/>
                  </a:ext>
                </a:extLst>
              </a:tr>
              <a:tr h="96035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Directorate Total</a:t>
                      </a: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02" marR="4802" marT="48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413988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512585"/>
              </p:ext>
            </p:extLst>
          </p:nvPr>
        </p:nvGraphicFramePr>
        <p:xfrm>
          <a:off x="2019300" y="3843337"/>
          <a:ext cx="5105400" cy="390525"/>
        </p:xfrm>
        <a:graphic>
          <a:graphicData uri="http://schemas.openxmlformats.org/drawingml/2006/table">
            <a:tbl>
              <a:tblPr/>
              <a:tblGrid>
                <a:gridCol w="1905000">
                  <a:extLst>
                    <a:ext uri="{9D8B030D-6E8A-4147-A177-3AD203B41FA5}">
                      <a16:colId xmlns:a16="http://schemas.microsoft.com/office/drawing/2014/main" val="425200597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39182588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362068478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13270125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Agency Hours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508208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 Bank Hours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WTE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1617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080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89432D-CCD3-47E1-8528-D707B9D581DD}"/>
              </a:ext>
            </a:extLst>
          </p:cNvPr>
          <p:cNvSpPr txBox="1"/>
          <p:nvPr/>
        </p:nvSpPr>
        <p:spPr>
          <a:xfrm>
            <a:off x="390525" y="193350"/>
            <a:ext cx="7401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Covid-19 (Patients)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561535"/>
              </p:ext>
            </p:extLst>
          </p:nvPr>
        </p:nvGraphicFramePr>
        <p:xfrm>
          <a:off x="414417" y="3640060"/>
          <a:ext cx="8120152" cy="2651010"/>
        </p:xfrm>
        <a:graphic>
          <a:graphicData uri="http://schemas.openxmlformats.org/drawingml/2006/table">
            <a:tbl>
              <a:tblPr/>
              <a:tblGrid>
                <a:gridCol w="2672937">
                  <a:extLst>
                    <a:ext uri="{9D8B030D-6E8A-4147-A177-3AD203B41FA5}">
                      <a16:colId xmlns:a16="http://schemas.microsoft.com/office/drawing/2014/main" val="368469143"/>
                    </a:ext>
                  </a:extLst>
                </a:gridCol>
                <a:gridCol w="1089443">
                  <a:extLst>
                    <a:ext uri="{9D8B030D-6E8A-4147-A177-3AD203B41FA5}">
                      <a16:colId xmlns:a16="http://schemas.microsoft.com/office/drawing/2014/main" val="4064111232"/>
                    </a:ext>
                  </a:extLst>
                </a:gridCol>
                <a:gridCol w="1089443">
                  <a:extLst>
                    <a:ext uri="{9D8B030D-6E8A-4147-A177-3AD203B41FA5}">
                      <a16:colId xmlns:a16="http://schemas.microsoft.com/office/drawing/2014/main" val="936970329"/>
                    </a:ext>
                  </a:extLst>
                </a:gridCol>
                <a:gridCol w="1089443">
                  <a:extLst>
                    <a:ext uri="{9D8B030D-6E8A-4147-A177-3AD203B41FA5}">
                      <a16:colId xmlns:a16="http://schemas.microsoft.com/office/drawing/2014/main" val="4095682707"/>
                    </a:ext>
                  </a:extLst>
                </a:gridCol>
                <a:gridCol w="1089443">
                  <a:extLst>
                    <a:ext uri="{9D8B030D-6E8A-4147-A177-3AD203B41FA5}">
                      <a16:colId xmlns:a16="http://schemas.microsoft.com/office/drawing/2014/main" val="412850565"/>
                    </a:ext>
                  </a:extLst>
                </a:gridCol>
                <a:gridCol w="1089443">
                  <a:extLst>
                    <a:ext uri="{9D8B030D-6E8A-4147-A177-3AD203B41FA5}">
                      <a16:colId xmlns:a16="http://schemas.microsoft.com/office/drawing/2014/main" val="1093080444"/>
                    </a:ext>
                  </a:extLst>
                </a:gridCol>
              </a:tblGrid>
              <a:tr h="162404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094" marR="9094" marT="90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CMC</a:t>
                      </a:r>
                    </a:p>
                  </a:txBody>
                  <a:tcPr marL="9094" marR="9094" marT="90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GH</a:t>
                      </a:r>
                    </a:p>
                  </a:txBody>
                  <a:tcPr marL="9094" marR="9094" marT="90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HE1</a:t>
                      </a:r>
                    </a:p>
                  </a:txBody>
                  <a:tcPr marL="9094" marR="9094" marT="90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LRS</a:t>
                      </a:r>
                    </a:p>
                  </a:txBody>
                  <a:tcPr marL="9094" marR="9094" marT="90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NTP</a:t>
                      </a:r>
                    </a:p>
                  </a:txBody>
                  <a:tcPr marL="9094" marR="9094" marT="90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8796406"/>
                  </a:ext>
                </a:extLst>
              </a:tr>
              <a:tr h="16240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Residential Care Home Patients</a:t>
                      </a: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4480577"/>
                  </a:ext>
                </a:extLst>
              </a:tr>
              <a:tr h="16240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Aged 80+</a:t>
                      </a: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471562"/>
                  </a:ext>
                </a:extLst>
              </a:tr>
              <a:tr h="16240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Aged 75-79</a:t>
                      </a: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457599"/>
                  </a:ext>
                </a:extLst>
              </a:tr>
              <a:tr h="16240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Aged 70-74</a:t>
                      </a: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0629114"/>
                  </a:ext>
                </a:extLst>
              </a:tr>
              <a:tr h="16240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High-Risk Patients</a:t>
                      </a: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134604"/>
                  </a:ext>
                </a:extLst>
              </a:tr>
              <a:tr h="16240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Aged 65-69</a:t>
                      </a: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2627569"/>
                  </a:ext>
                </a:extLst>
              </a:tr>
              <a:tr h="16240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16-64 Underlying Health Conditions</a:t>
                      </a: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1049135"/>
                  </a:ext>
                </a:extLst>
              </a:tr>
              <a:tr h="16240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Aged 60-64</a:t>
                      </a: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1802453"/>
                  </a:ext>
                </a:extLst>
              </a:tr>
              <a:tr h="16240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Aged 55-59</a:t>
                      </a: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9253305"/>
                  </a:ext>
                </a:extLst>
              </a:tr>
              <a:tr h="16240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Aged 50-54</a:t>
                      </a: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820177"/>
                  </a:ext>
                </a:extLst>
              </a:tr>
              <a:tr h="16240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Aged 40-49</a:t>
                      </a: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247983"/>
                  </a:ext>
                </a:extLst>
              </a:tr>
              <a:tr h="16240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Aged 30-39</a:t>
                      </a: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2688073"/>
                  </a:ext>
                </a:extLst>
              </a:tr>
              <a:tr h="16240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Aged 18-29</a:t>
                      </a: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3398515"/>
                  </a:ext>
                </a:extLst>
              </a:tr>
              <a:tr h="16240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Aged 12-17</a:t>
                      </a: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94" marR="9094" marT="90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5679331"/>
                  </a:ext>
                </a:extLst>
              </a:tr>
            </a:tbl>
          </a:graphicData>
        </a:graphic>
      </p:graphicFrame>
      <p:graphicFrame>
        <p:nvGraphicFramePr>
          <p:cNvPr id="6" name="Char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1366392"/>
              </p:ext>
            </p:extLst>
          </p:nvPr>
        </p:nvGraphicFramePr>
        <p:xfrm>
          <a:off x="251520" y="684143"/>
          <a:ext cx="8424936" cy="28888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5603" y="13759"/>
            <a:ext cx="2408397" cy="1340768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0072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F89432D-CCD3-47E1-8528-D707B9D581DD}"/>
              </a:ext>
            </a:extLst>
          </p:cNvPr>
          <p:cNvSpPr txBox="1"/>
          <p:nvPr/>
        </p:nvSpPr>
        <p:spPr>
          <a:xfrm>
            <a:off x="338455" y="350227"/>
            <a:ext cx="7401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Covid-19 Vaccine (Staff)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9540675"/>
              </p:ext>
            </p:extLst>
          </p:nvPr>
        </p:nvGraphicFramePr>
        <p:xfrm>
          <a:off x="588293" y="2348880"/>
          <a:ext cx="7772399" cy="1946758"/>
        </p:xfrm>
        <a:graphic>
          <a:graphicData uri="http://schemas.openxmlformats.org/drawingml/2006/table">
            <a:tbl>
              <a:tblPr/>
              <a:tblGrid>
                <a:gridCol w="874607">
                  <a:extLst>
                    <a:ext uri="{9D8B030D-6E8A-4147-A177-3AD203B41FA5}">
                      <a16:colId xmlns:a16="http://schemas.microsoft.com/office/drawing/2014/main" val="1848491506"/>
                    </a:ext>
                  </a:extLst>
                </a:gridCol>
                <a:gridCol w="1109534">
                  <a:extLst>
                    <a:ext uri="{9D8B030D-6E8A-4147-A177-3AD203B41FA5}">
                      <a16:colId xmlns:a16="http://schemas.microsoft.com/office/drawing/2014/main" val="3609723708"/>
                    </a:ext>
                  </a:extLst>
                </a:gridCol>
                <a:gridCol w="1109534">
                  <a:extLst>
                    <a:ext uri="{9D8B030D-6E8A-4147-A177-3AD203B41FA5}">
                      <a16:colId xmlns:a16="http://schemas.microsoft.com/office/drawing/2014/main" val="1704131693"/>
                    </a:ext>
                  </a:extLst>
                </a:gridCol>
                <a:gridCol w="1879415">
                  <a:extLst>
                    <a:ext uri="{9D8B030D-6E8A-4147-A177-3AD203B41FA5}">
                      <a16:colId xmlns:a16="http://schemas.microsoft.com/office/drawing/2014/main" val="3072702581"/>
                    </a:ext>
                  </a:extLst>
                </a:gridCol>
                <a:gridCol w="1109534">
                  <a:extLst>
                    <a:ext uri="{9D8B030D-6E8A-4147-A177-3AD203B41FA5}">
                      <a16:colId xmlns:a16="http://schemas.microsoft.com/office/drawing/2014/main" val="817151895"/>
                    </a:ext>
                  </a:extLst>
                </a:gridCol>
                <a:gridCol w="806676">
                  <a:extLst>
                    <a:ext uri="{9D8B030D-6E8A-4147-A177-3AD203B41FA5}">
                      <a16:colId xmlns:a16="http://schemas.microsoft.com/office/drawing/2014/main" val="4002312104"/>
                    </a:ext>
                  </a:extLst>
                </a:gridCol>
                <a:gridCol w="883099">
                  <a:extLst>
                    <a:ext uri="{9D8B030D-6E8A-4147-A177-3AD203B41FA5}">
                      <a16:colId xmlns:a16="http://schemas.microsoft.com/office/drawing/2014/main" val="3729295716"/>
                    </a:ext>
                  </a:extLst>
                </a:gridCol>
              </a:tblGrid>
              <a:tr h="535344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Practice</a:t>
                      </a: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of staff</a:t>
                      </a: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immunised </a:t>
                      </a:r>
                      <a:b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(1st dose)</a:t>
                      </a: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immunised </a:t>
                      </a:r>
                      <a:b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(2nd dose)</a:t>
                      </a: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Number declined</a:t>
                      </a: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1st dose</a:t>
                      </a: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2nd dose</a:t>
                      </a: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89765"/>
                  </a:ext>
                </a:extLst>
              </a:tr>
              <a:tr h="171650"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4121581"/>
                  </a:ext>
                </a:extLst>
              </a:tr>
              <a:tr h="171650"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0300133"/>
                  </a:ext>
                </a:extLst>
              </a:tr>
              <a:tr h="171650"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8858709"/>
                  </a:ext>
                </a:extLst>
              </a:tr>
              <a:tr h="171650"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8413398"/>
                  </a:ext>
                </a:extLst>
              </a:tr>
              <a:tr h="171650"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9278804"/>
                  </a:ext>
                </a:extLst>
              </a:tr>
              <a:tr h="171650"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0918312"/>
                  </a:ext>
                </a:extLst>
              </a:tr>
              <a:tr h="171650"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490881"/>
                  </a:ext>
                </a:extLst>
              </a:tr>
              <a:tr h="178448">
                <a:tc>
                  <a:txBody>
                    <a:bodyPr/>
                    <a:lstStyle/>
                    <a:p>
                      <a:pPr algn="ctr" fontAlgn="ctr"/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498" marR="8498" marT="849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1271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2424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F89432D-CCD3-47E1-8528-D707B9D581DD}"/>
              </a:ext>
            </a:extLst>
          </p:cNvPr>
          <p:cNvSpPr txBox="1"/>
          <p:nvPr/>
        </p:nvSpPr>
        <p:spPr>
          <a:xfrm>
            <a:off x="338455" y="350227"/>
            <a:ext cx="7401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Flu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414296"/>
              </p:ext>
            </p:extLst>
          </p:nvPr>
        </p:nvGraphicFramePr>
        <p:xfrm>
          <a:off x="338455" y="1844824"/>
          <a:ext cx="8554028" cy="1643062"/>
        </p:xfrm>
        <a:graphic>
          <a:graphicData uri="http://schemas.openxmlformats.org/drawingml/2006/table">
            <a:tbl>
              <a:tblPr/>
              <a:tblGrid>
                <a:gridCol w="611002">
                  <a:extLst>
                    <a:ext uri="{9D8B030D-6E8A-4147-A177-3AD203B41FA5}">
                      <a16:colId xmlns:a16="http://schemas.microsoft.com/office/drawing/2014/main" val="2686829184"/>
                    </a:ext>
                  </a:extLst>
                </a:gridCol>
                <a:gridCol w="611002">
                  <a:extLst>
                    <a:ext uri="{9D8B030D-6E8A-4147-A177-3AD203B41FA5}">
                      <a16:colId xmlns:a16="http://schemas.microsoft.com/office/drawing/2014/main" val="2395004487"/>
                    </a:ext>
                  </a:extLst>
                </a:gridCol>
                <a:gridCol w="611002">
                  <a:extLst>
                    <a:ext uri="{9D8B030D-6E8A-4147-A177-3AD203B41FA5}">
                      <a16:colId xmlns:a16="http://schemas.microsoft.com/office/drawing/2014/main" val="274052697"/>
                    </a:ext>
                  </a:extLst>
                </a:gridCol>
                <a:gridCol w="611002">
                  <a:extLst>
                    <a:ext uri="{9D8B030D-6E8A-4147-A177-3AD203B41FA5}">
                      <a16:colId xmlns:a16="http://schemas.microsoft.com/office/drawing/2014/main" val="1697780201"/>
                    </a:ext>
                  </a:extLst>
                </a:gridCol>
                <a:gridCol w="611002">
                  <a:extLst>
                    <a:ext uri="{9D8B030D-6E8A-4147-A177-3AD203B41FA5}">
                      <a16:colId xmlns:a16="http://schemas.microsoft.com/office/drawing/2014/main" val="1606057863"/>
                    </a:ext>
                  </a:extLst>
                </a:gridCol>
                <a:gridCol w="611002">
                  <a:extLst>
                    <a:ext uri="{9D8B030D-6E8A-4147-A177-3AD203B41FA5}">
                      <a16:colId xmlns:a16="http://schemas.microsoft.com/office/drawing/2014/main" val="2457042237"/>
                    </a:ext>
                  </a:extLst>
                </a:gridCol>
                <a:gridCol w="611002">
                  <a:extLst>
                    <a:ext uri="{9D8B030D-6E8A-4147-A177-3AD203B41FA5}">
                      <a16:colId xmlns:a16="http://schemas.microsoft.com/office/drawing/2014/main" val="445302717"/>
                    </a:ext>
                  </a:extLst>
                </a:gridCol>
                <a:gridCol w="611002">
                  <a:extLst>
                    <a:ext uri="{9D8B030D-6E8A-4147-A177-3AD203B41FA5}">
                      <a16:colId xmlns:a16="http://schemas.microsoft.com/office/drawing/2014/main" val="1490895320"/>
                    </a:ext>
                  </a:extLst>
                </a:gridCol>
                <a:gridCol w="611002">
                  <a:extLst>
                    <a:ext uri="{9D8B030D-6E8A-4147-A177-3AD203B41FA5}">
                      <a16:colId xmlns:a16="http://schemas.microsoft.com/office/drawing/2014/main" val="924526294"/>
                    </a:ext>
                  </a:extLst>
                </a:gridCol>
                <a:gridCol w="611002">
                  <a:extLst>
                    <a:ext uri="{9D8B030D-6E8A-4147-A177-3AD203B41FA5}">
                      <a16:colId xmlns:a16="http://schemas.microsoft.com/office/drawing/2014/main" val="2299020407"/>
                    </a:ext>
                  </a:extLst>
                </a:gridCol>
                <a:gridCol w="611002">
                  <a:extLst>
                    <a:ext uri="{9D8B030D-6E8A-4147-A177-3AD203B41FA5}">
                      <a16:colId xmlns:a16="http://schemas.microsoft.com/office/drawing/2014/main" val="1298535129"/>
                    </a:ext>
                  </a:extLst>
                </a:gridCol>
                <a:gridCol w="611002">
                  <a:extLst>
                    <a:ext uri="{9D8B030D-6E8A-4147-A177-3AD203B41FA5}">
                      <a16:colId xmlns:a16="http://schemas.microsoft.com/office/drawing/2014/main" val="3993550211"/>
                    </a:ext>
                  </a:extLst>
                </a:gridCol>
                <a:gridCol w="611002">
                  <a:extLst>
                    <a:ext uri="{9D8B030D-6E8A-4147-A177-3AD203B41FA5}">
                      <a16:colId xmlns:a16="http://schemas.microsoft.com/office/drawing/2014/main" val="397732843"/>
                    </a:ext>
                  </a:extLst>
                </a:gridCol>
                <a:gridCol w="611002">
                  <a:extLst>
                    <a:ext uri="{9D8B030D-6E8A-4147-A177-3AD203B41FA5}">
                      <a16:colId xmlns:a16="http://schemas.microsoft.com/office/drawing/2014/main" val="312163694"/>
                    </a:ext>
                  </a:extLst>
                </a:gridCol>
              </a:tblGrid>
              <a:tr h="693964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Practice</a:t>
                      </a: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Preschool 2&amp;3 eligible</a:t>
                      </a: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2&amp;3 vaccinated</a:t>
                      </a: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vaccinated</a:t>
                      </a: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Patients remaining to be vaccinated</a:t>
                      </a: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Eligible &lt;65</a:t>
                      </a: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&lt;65 vaccinated</a:t>
                      </a: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vaccinated</a:t>
                      </a: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Patients remaining to be vaccinated</a:t>
                      </a: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Eligible &gt;65</a:t>
                      </a: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&gt;65 vaccinated</a:t>
                      </a: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vaccinated</a:t>
                      </a: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Patients remaining to be vaccinated</a:t>
                      </a: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Number of patients exception reported</a:t>
                      </a: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2888213"/>
                  </a:ext>
                </a:extLst>
              </a:tr>
              <a:tr h="116817"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8975671"/>
                  </a:ext>
                </a:extLst>
              </a:tr>
              <a:tr h="116817"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1548237"/>
                  </a:ext>
                </a:extLst>
              </a:tr>
              <a:tr h="116817"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2218107"/>
                  </a:ext>
                </a:extLst>
              </a:tr>
              <a:tr h="116817"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6379796"/>
                  </a:ext>
                </a:extLst>
              </a:tr>
              <a:tr h="116817"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5857602"/>
                  </a:ext>
                </a:extLst>
              </a:tr>
              <a:tr h="116817"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0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783" marR="5783" marT="578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57320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20596" y="3841005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Notes 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290207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F89432D-CCD3-47E1-8528-D707B9D581DD}"/>
              </a:ext>
            </a:extLst>
          </p:cNvPr>
          <p:cNvSpPr txBox="1"/>
          <p:nvPr/>
        </p:nvSpPr>
        <p:spPr>
          <a:xfrm>
            <a:off x="338455" y="350227"/>
            <a:ext cx="74018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Blood bottles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4194293"/>
              </p:ext>
            </p:extLst>
          </p:nvPr>
        </p:nvGraphicFramePr>
        <p:xfrm>
          <a:off x="588293" y="2436529"/>
          <a:ext cx="7944147" cy="911048"/>
        </p:xfrm>
        <a:graphic>
          <a:graphicData uri="http://schemas.openxmlformats.org/drawingml/2006/table">
            <a:tbl>
              <a:tblPr/>
              <a:tblGrid>
                <a:gridCol w="644445">
                  <a:extLst>
                    <a:ext uri="{9D8B030D-6E8A-4147-A177-3AD203B41FA5}">
                      <a16:colId xmlns:a16="http://schemas.microsoft.com/office/drawing/2014/main" val="1379482248"/>
                    </a:ext>
                  </a:extLst>
                </a:gridCol>
                <a:gridCol w="1019870">
                  <a:extLst>
                    <a:ext uri="{9D8B030D-6E8A-4147-A177-3AD203B41FA5}">
                      <a16:colId xmlns:a16="http://schemas.microsoft.com/office/drawing/2014/main" val="1650552413"/>
                    </a:ext>
                  </a:extLst>
                </a:gridCol>
                <a:gridCol w="2535416">
                  <a:extLst>
                    <a:ext uri="{9D8B030D-6E8A-4147-A177-3AD203B41FA5}">
                      <a16:colId xmlns:a16="http://schemas.microsoft.com/office/drawing/2014/main" val="2137519923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144085651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661082649"/>
                    </a:ext>
                  </a:extLst>
                </a:gridCol>
              </a:tblGrid>
              <a:tr h="223977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Practice</a:t>
                      </a:r>
                    </a:p>
                  </a:txBody>
                  <a:tcPr marL="5894" marR="5894" marT="58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Current blood bottle supply levels (RAG)</a:t>
                      </a:r>
                    </a:p>
                  </a:txBody>
                  <a:tcPr marL="5894" marR="5894" marT="58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Narrative on current blood bottle supply level</a:t>
                      </a:r>
                    </a:p>
                  </a:txBody>
                  <a:tcPr marL="5894" marR="5894" marT="58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Any clinical concerns</a:t>
                      </a:r>
                    </a:p>
                  </a:txBody>
                  <a:tcPr marL="5894" marR="5894" marT="58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Mitigating actions taken</a:t>
                      </a:r>
                    </a:p>
                  </a:txBody>
                  <a:tcPr marL="5894" marR="5894" marT="58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777012"/>
                  </a:ext>
                </a:extLst>
              </a:tr>
              <a:tr h="223977"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94" marR="5894" marT="58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94" marR="5894" marT="58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94" marR="5894" marT="58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94" marR="5894" marT="58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94" marR="5894" marT="58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6632739"/>
                  </a:ext>
                </a:extLst>
              </a:tr>
              <a:tr h="223977"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894" marR="5894" marT="589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7437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409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F89432D-CCD3-47E1-8528-D707B9D581DD}"/>
              </a:ext>
            </a:extLst>
          </p:cNvPr>
          <p:cNvSpPr txBox="1"/>
          <p:nvPr/>
        </p:nvSpPr>
        <p:spPr>
          <a:xfrm>
            <a:off x="338455" y="350227"/>
            <a:ext cx="20733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Complaints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4996442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99FF66"/>
      </a:lt1>
      <a:dk2>
        <a:srgbClr val="003399"/>
      </a:dk2>
      <a:lt2>
        <a:srgbClr val="666633"/>
      </a:lt2>
      <a:accent1>
        <a:srgbClr val="339933"/>
      </a:accent1>
      <a:accent2>
        <a:srgbClr val="800000"/>
      </a:accent2>
      <a:accent3>
        <a:srgbClr val="CAFFB8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4A1C434E910648B716F1B8A4452C7C" ma:contentTypeVersion="10" ma:contentTypeDescription="Create a new document." ma:contentTypeScope="" ma:versionID="26cc3a29fe479209db5c424cd349164e">
  <xsd:schema xmlns:xsd="http://www.w3.org/2001/XMLSchema" xmlns:xs="http://www.w3.org/2001/XMLSchema" xmlns:p="http://schemas.microsoft.com/office/2006/metadata/properties" xmlns:ns1="http://schemas.microsoft.com/sharepoint/v3" xmlns:ns3="fc8c83e1-e4af-414a-b3b5-326eb82e57bc" targetNamespace="http://schemas.microsoft.com/office/2006/metadata/properties" ma:root="true" ma:fieldsID="7c4466a158c76da0b0d657caeb211d88" ns1:_="" ns3:_="">
    <xsd:import namespace="http://schemas.microsoft.com/sharepoint/v3"/>
    <xsd:import namespace="fc8c83e1-e4af-414a-b3b5-326eb82e57b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8c83e1-e4af-414a-b3b5-326eb82e57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C2CFB2A-B8A6-480E-8C3F-5C00ADB8BB4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9B6FDA-B9DB-4E14-A509-153F77F7D5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c8c83e1-e4af-414a-b3b5-326eb82e57b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574E28C-ED3A-4703-A5F7-C9E8E7419062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fc8c83e1-e4af-414a-b3b5-326eb82e57bc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38956</TotalTime>
  <Words>317</Words>
  <Application>Microsoft Office PowerPoint</Application>
  <PresentationFormat>On-screen Show (4:3)</PresentationFormat>
  <Paragraphs>112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T.H.H.T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 in the Trust</dc:title>
  <dc:creator>IT Support</dc:creator>
  <cp:lastModifiedBy>Savariaud Marion</cp:lastModifiedBy>
  <cp:revision>909</cp:revision>
  <cp:lastPrinted>2016-10-21T13:47:41Z</cp:lastPrinted>
  <dcterms:created xsi:type="dcterms:W3CDTF">2002-05-07T16:35:24Z</dcterms:created>
  <dcterms:modified xsi:type="dcterms:W3CDTF">2021-09-20T08:52:40Z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0x010100204A1C434E910648B716F1B8A4452C7C</vt:lpwstr>
  </property>
</Properties>
</file>