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1" r:id="rId3"/>
    <p:sldId id="262" r:id="rId4"/>
    <p:sldId id="260" r:id="rId5"/>
    <p:sldId id="261" r:id="rId6"/>
    <p:sldId id="259" r:id="rId7"/>
    <p:sldId id="280" r:id="rId8"/>
    <p:sldId id="283" r:id="rId9"/>
    <p:sldId id="290" r:id="rId10"/>
    <p:sldId id="282" r:id="rId11"/>
    <p:sldId id="284" r:id="rId12"/>
    <p:sldId id="301" r:id="rId13"/>
    <p:sldId id="279" r:id="rId14"/>
    <p:sldId id="278" r:id="rId15"/>
    <p:sldId id="270" r:id="rId16"/>
    <p:sldId id="297" r:id="rId17"/>
    <p:sldId id="300" r:id="rId18"/>
    <p:sldId id="302" r:id="rId19"/>
    <p:sldId id="285" r:id="rId20"/>
    <p:sldId id="286" r:id="rId21"/>
    <p:sldId id="287" r:id="rId22"/>
    <p:sldId id="298" r:id="rId23"/>
    <p:sldId id="265" r:id="rId24"/>
    <p:sldId id="273" r:id="rId25"/>
    <p:sldId id="274" r:id="rId26"/>
    <p:sldId id="288" r:id="rId27"/>
    <p:sldId id="275" r:id="rId28"/>
    <p:sldId id="276" r:id="rId29"/>
    <p:sldId id="304" r:id="rId30"/>
    <p:sldId id="303" r:id="rId31"/>
    <p:sldId id="294" r:id="rId32"/>
    <p:sldId id="299" r:id="rId33"/>
    <p:sldId id="258" r:id="rId34"/>
    <p:sldId id="295" r:id="rId35"/>
    <p:sldId id="277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987"/>
  </p:normalViewPr>
  <p:slideViewPr>
    <p:cSldViewPr>
      <p:cViewPr varScale="1">
        <p:scale>
          <a:sx n="60" d="100"/>
          <a:sy n="60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D5F5B-4045-4C84-B96C-9D7BFD8EC306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299BB-17F3-4127-B390-CE9C0B4BAB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1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auer%20SA%5bAuthor%5d&amp;cauthor=true&amp;cauthor_uid=3215074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ubmed/32150748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COVID-19 is an enveloped virus and therefore destroyed by alcohol hand rubs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831986-0E38-48E8-944A-EA5AC6368982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3385B-6556-498A-B5C0-CD05F52FF9AD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251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3385B-6556-498A-B5C0-CD05F52FF9AD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3385B-6556-498A-B5C0-CD05F52FF9AD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3385B-6556-498A-B5C0-CD05F52FF9AD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3385B-6556-498A-B5C0-CD05F52FF9AD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0C47622-F744-402E-BDEA-7FC6BD675B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FEA306C-9CE5-40D4-95DE-9316C8F087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The virus will contaminate surfaces in an infected patient room but can be easily removed by cleaning.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Environmental contamination studies recover viral DNA from surfaces using PCR.  This detects the virus genome but give no information about whether the virus particle is able to cause infection. 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Ong et al JAMA March 4 2020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62BD3B9-A0C9-4A15-898D-152D0F5E1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015028-A629-4ABC-BD7F-C634EF5140FD}" type="slidenum">
              <a:rPr lang="en-GB" altLang="en-US"/>
              <a:pPr/>
              <a:t>25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3385B-6556-498A-B5C0-CD05F52FF9AD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3385B-6556-498A-B5C0-CD05F52FF9AD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355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3385B-6556-498A-B5C0-CD05F52FF9A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3385B-6556-498A-B5C0-CD05F52FF9AD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2394C2B-2FCB-4BAB-BC81-ACB51650CB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1DAFCA9-E0E1-4052-8E23-5133ED39CE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>
                <a:hlinkClick r:id="rId3"/>
              </a:rPr>
              <a:t>Lauer</a:t>
            </a:r>
            <a:r>
              <a:rPr lang="en-GB" altLang="en-US"/>
              <a:t> et al The Incubation Period of Coronavirus Disease 2019 (COVID-19) From Publicly Reported Confirmed Cases: Estimation and Application.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hlinkClick r:id="rId4" tooltip="Annals of internal medicine."/>
              </a:rPr>
              <a:t>Ann Intern Med.</a:t>
            </a:r>
            <a:r>
              <a:rPr lang="en-GB" altLang="en-US"/>
              <a:t> 2020 Mar 10. doi: 10.7326/M20-0504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4115DB7-41F4-4AFB-8586-33947FA6F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E69F42-8342-40B6-A574-B9893631B489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3385B-6556-498A-B5C0-CD05F52FF9AD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99BB-17F3-4127-B390-CE9C0B4BAB4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3616E-2C5A-4665-95F8-AA008A7D62A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75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29446-8A32-4E50-9B7D-CE43379459C4}" type="datetimeFigureOut">
              <a:rPr lang="en-GB" smtClean="0"/>
              <a:pPr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43A37-E4A8-46A8-989A-4291F5C5D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ZvXudABC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kKz_vNGsNh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.uk/imgres?q=actichlor+plus&amp;um=1&amp;rlz=1T4ADFA_enGB475GB476&amp;hl=en&amp;biw=1280&amp;bih=776&amp;tbm=isch&amp;tbnid=YtnlGq4qW_dzHM:&amp;imgrefurl=http://www.aspli.com/products/1728/actichlor-plus-disinfectant-tablets-150-x-1.7g&amp;docid=42G7hjYin2bwoM&amp;imgurl=http://www.aspli.com/prdimgs/large/actichlor-plus-disinfectant-tablets-150-x-17g-023126.jpg&amp;w=600&amp;h=750&amp;ei=DD_yUYGbJO-10QXNy4CIDg&amp;zoom=1&amp;iact=hc&amp;dur=63&amp;page=1&amp;tbnh=156&amp;tbnw=125&amp;start=0&amp;ndsp=34&amp;ved=1t:429,r:0,s:0,i:80&amp;tx=89&amp;ty=145&amp;vpx=2&amp;vpy=183&amp;hovh=251&amp;hovw=201" TargetMode="Externa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ocbmedia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his.org.uk/resources-guidelines/novel-coronavirus-resources/" TargetMode="External"/><Relationship Id="rId3" Type="http://schemas.openxmlformats.org/officeDocument/2006/relationships/hyperlink" Target="https://campaignresources.phe.gov.uk/resources/campaigns/101-coronavirus-" TargetMode="External"/><Relationship Id="rId7" Type="http://schemas.openxmlformats.org/officeDocument/2006/relationships/hyperlink" Target="https://www.nhs.uk/conditions/coronavirus-covid-19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land.nhs.uk/ourwork/eprr/coronavirus/" TargetMode="External"/><Relationship Id="rId5" Type="http://schemas.openxmlformats.org/officeDocument/2006/relationships/hyperlink" Target="https://assets.publishing.service.gov.uk/government/uploads/system/uploads/attachment_data/file/872745/Infection_prevention_and_control_guidance_for_pandemic_coronavirus.pdf" TargetMode="External"/><Relationship Id="rId4" Type="http://schemas.openxmlformats.org/officeDocument/2006/relationships/hyperlink" Target="https://www.gov.uk/government/collections/coronavirus-covid-19-list-of-guidance" TargetMode="External"/><Relationship Id="rId9" Type="http://schemas.openxmlformats.org/officeDocument/2006/relationships/hyperlink" Target="https://www.who.int/emergencies/diseases/novel-coronavirus-2019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470025"/>
          </a:xfrm>
        </p:spPr>
        <p:txBody>
          <a:bodyPr/>
          <a:lstStyle/>
          <a:p>
            <a:r>
              <a:rPr lang="en-GB" b="1" dirty="0"/>
              <a:t>COVID-19</a:t>
            </a:r>
            <a:br>
              <a:rPr lang="en-GB" b="1" dirty="0"/>
            </a:br>
            <a:r>
              <a:rPr lang="en-GB" b="1" dirty="0"/>
              <a:t>Guidance for in-patient areas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492896"/>
            <a:ext cx="7181193" cy="35650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0"/>
            <a:ext cx="9144000" cy="78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"/>
    </mc:Choice>
    <mc:Fallback xmlns="">
      <p:transition spd="slow" advTm="135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395288" y="727075"/>
            <a:ext cx="8229600" cy="727075"/>
          </a:xfrm>
        </p:spPr>
        <p:txBody>
          <a:bodyPr>
            <a:noAutofit/>
          </a:bodyPr>
          <a:lstStyle/>
          <a:p>
            <a:r>
              <a:rPr lang="en-GB" altLang="en-US" b="1" dirty="0"/>
              <a:t>Hand Hygiene</a:t>
            </a:r>
          </a:p>
        </p:txBody>
      </p:sp>
      <p:sp>
        <p:nvSpPr>
          <p:cNvPr id="2253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63575" y="2325688"/>
            <a:ext cx="4892675" cy="2992437"/>
          </a:xfrm>
        </p:spPr>
        <p:txBody>
          <a:bodyPr/>
          <a:lstStyle/>
          <a:p>
            <a:r>
              <a:rPr lang="en-GB" altLang="en-US" sz="2400" dirty="0"/>
              <a:t>Immediately before touching a patient</a:t>
            </a:r>
          </a:p>
          <a:p>
            <a:r>
              <a:rPr lang="en-GB" altLang="en-US" sz="2400" dirty="0"/>
              <a:t>Before a clean/aseptic procedure</a:t>
            </a:r>
          </a:p>
          <a:p>
            <a:r>
              <a:rPr lang="en-GB" altLang="en-US" sz="2400" dirty="0"/>
              <a:t>Immediately after touching patient or their surroundings</a:t>
            </a:r>
          </a:p>
          <a:p>
            <a:r>
              <a:rPr lang="en-GB" altLang="en-US" sz="2400" dirty="0"/>
              <a:t>After removing gloves </a:t>
            </a:r>
          </a:p>
          <a:p>
            <a:r>
              <a:rPr lang="en-GB" altLang="en-US" sz="2400" dirty="0"/>
              <a:t>After </a:t>
            </a:r>
            <a:r>
              <a:rPr lang="en-GB" altLang="en-US" sz="2400" dirty="0" smtClean="0"/>
              <a:t>any contact </a:t>
            </a:r>
            <a:r>
              <a:rPr lang="en-GB" altLang="en-US" sz="2400" dirty="0"/>
              <a:t>with body fluids</a:t>
            </a:r>
          </a:p>
          <a:p>
            <a:endParaRPr lang="en-GB" altLang="en-US" sz="2400" dirty="0"/>
          </a:p>
          <a:p>
            <a:endParaRPr lang="en-GB" altLang="en-US" sz="2400" dirty="0"/>
          </a:p>
        </p:txBody>
      </p:sp>
      <p:pic>
        <p:nvPicPr>
          <p:cNvPr id="22533" name="Picture 2" descr="Image result for 5 moments of hand hygien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2522538"/>
            <a:ext cx="35083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3575" y="5484813"/>
            <a:ext cx="7862888" cy="904863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7204C4"/>
              </a:buClr>
              <a:defRPr/>
            </a:pPr>
            <a:r>
              <a:rPr lang="en-GB" sz="2400" b="1" kern="0" dirty="0">
                <a:solidFill>
                  <a:schemeClr val="bg1"/>
                </a:solidFill>
                <a:latin typeface="Arial"/>
              </a:rPr>
              <a:t>Alcohol gel is effective against COVID-19</a:t>
            </a:r>
          </a:p>
          <a:p>
            <a:pPr algn="ctr">
              <a:spcBef>
                <a:spcPct val="20000"/>
              </a:spcBef>
              <a:buClr>
                <a:srgbClr val="7204C4"/>
              </a:buClr>
              <a:defRPr/>
            </a:pPr>
            <a:r>
              <a:rPr lang="en-GB" sz="2400" b="1" kern="0" dirty="0">
                <a:solidFill>
                  <a:schemeClr val="bg1"/>
                </a:solidFill>
                <a:latin typeface="Arial"/>
              </a:rPr>
              <a:t>Soap and water should be used if </a:t>
            </a:r>
            <a:r>
              <a:rPr lang="en-GB" sz="2400" b="1" kern="0" dirty="0" smtClean="0">
                <a:solidFill>
                  <a:schemeClr val="bg1"/>
                </a:solidFill>
                <a:latin typeface="Arial"/>
              </a:rPr>
              <a:t>hands </a:t>
            </a:r>
            <a:r>
              <a:rPr lang="en-GB" sz="2400" b="1" kern="0" dirty="0">
                <a:solidFill>
                  <a:schemeClr val="bg1"/>
                </a:solidFill>
                <a:latin typeface="Arial"/>
              </a:rPr>
              <a:t>are soiled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863600"/>
            <a:ext cx="171132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850900"/>
            <a:ext cx="14827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7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"/>
    </mc:Choice>
    <mc:Fallback xmlns="">
      <p:transition spd="slow" advTm="17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1119188"/>
            <a:ext cx="8229600" cy="649287"/>
          </a:xfrm>
        </p:spPr>
        <p:txBody>
          <a:bodyPr>
            <a:noAutofit/>
          </a:bodyPr>
          <a:lstStyle/>
          <a:p>
            <a:r>
              <a:rPr lang="en-US" altLang="en-US" b="1" dirty="0"/>
              <a:t>Patient hand hygiene</a:t>
            </a:r>
          </a:p>
        </p:txBody>
      </p:sp>
      <p:sp>
        <p:nvSpPr>
          <p:cNvPr id="2457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2084388"/>
            <a:ext cx="6954838" cy="3257550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Encourage patients to clean their hands</a:t>
            </a:r>
          </a:p>
          <a:p>
            <a:pPr lvl="1"/>
            <a:r>
              <a:rPr lang="en-US" altLang="en-US" sz="2400" dirty="0"/>
              <a:t>After coughing/sneezing</a:t>
            </a:r>
          </a:p>
          <a:p>
            <a:pPr lvl="1"/>
            <a:r>
              <a:rPr lang="en-US" altLang="en-US" sz="2400" dirty="0"/>
              <a:t>Before eating</a:t>
            </a:r>
          </a:p>
          <a:p>
            <a:pPr lvl="1"/>
            <a:r>
              <a:rPr lang="en-US" altLang="en-US" sz="2400" dirty="0"/>
              <a:t>After toilet</a:t>
            </a:r>
          </a:p>
          <a:p>
            <a:r>
              <a:rPr lang="en-US" altLang="en-US" dirty="0"/>
              <a:t>Make hand wipes or alcohol gel available for patients to use (ensuring safety according to the clinical environment)</a:t>
            </a:r>
          </a:p>
          <a:p>
            <a:endParaRPr lang="en-US" altLang="en-US" dirty="0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678113"/>
            <a:ext cx="1538263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"/>
    </mc:Choice>
    <mc:Fallback xmlns="">
      <p:transition spd="slow" advTm="13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24E408A9-9B6A-472B-9980-E95C6F328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" y="260648"/>
            <a:ext cx="8612372" cy="914400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altLang="en-US" sz="3600" b="1" dirty="0"/>
              <a:t>Protective clothing </a:t>
            </a:r>
            <a:r>
              <a:rPr lang="en-GB" altLang="en-US" sz="3200" b="1" dirty="0"/>
              <a:t>suspected/ confirmed COVID-19</a:t>
            </a:r>
            <a:endParaRPr lang="en-GB" altLang="en-US" sz="3600" b="1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344DEC9-F5D3-400D-85D4-8ED52AC638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234078" y="1275359"/>
            <a:ext cx="9361488" cy="4248348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b="1" dirty="0">
                <a:solidFill>
                  <a:srgbClr val="7030A0"/>
                </a:solidFill>
              </a:rPr>
              <a:t>Surgical mask </a:t>
            </a:r>
            <a:r>
              <a:rPr lang="en-GB" altLang="en-US" sz="2400" dirty="0"/>
              <a:t>- when in close contact (1 </a:t>
            </a:r>
            <a:r>
              <a:rPr lang="en-GB" altLang="en-US" sz="2400" dirty="0" smtClean="0"/>
              <a:t>metre)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GB" altLang="en-US" sz="2400" dirty="0" smtClean="0">
                <a:solidFill>
                  <a:srgbClr val="FF0000"/>
                </a:solidFill>
              </a:rPr>
              <a:t>For a session of work, up to 4 hours or change if becomes damp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</a:pPr>
            <a:endParaRPr lang="en-GB" altLang="en-US" sz="2400" b="1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b="1" dirty="0">
                <a:solidFill>
                  <a:srgbClr val="7030A0"/>
                </a:solidFill>
              </a:rPr>
              <a:t>Eye protection</a:t>
            </a:r>
            <a:r>
              <a:rPr lang="en-GB" altLang="en-US" sz="2400" dirty="0"/>
              <a:t> - if risk of </a:t>
            </a:r>
            <a:r>
              <a:rPr lang="en-GB" altLang="en-US" sz="2400" dirty="0" smtClean="0"/>
              <a:t>splashing and taking swab</a:t>
            </a:r>
            <a:endParaRPr lang="en-GB" altLang="en-US" sz="2400" dirty="0"/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r>
              <a:rPr lang="en-GB" altLang="en-US" sz="2400" dirty="0" smtClean="0">
                <a:solidFill>
                  <a:srgbClr val="FF0000"/>
                </a:solidFill>
              </a:rPr>
              <a:t>For a session of work, some can be cleaned and re-used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None/>
            </a:pPr>
            <a:endParaRPr lang="en-GB" altLang="en-US" sz="24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b="1" dirty="0">
                <a:solidFill>
                  <a:srgbClr val="7030A0"/>
                </a:solidFill>
              </a:rPr>
              <a:t>Gloves</a:t>
            </a:r>
            <a:r>
              <a:rPr lang="en-GB" altLang="en-US" sz="2400" dirty="0"/>
              <a:t> - for close contact, respiratory secretions, body fluids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rgbClr val="FF0000"/>
                </a:solidFill>
              </a:rPr>
              <a:t>MUST be changed between </a:t>
            </a:r>
            <a:r>
              <a:rPr lang="en-GB" altLang="en-US" sz="2000" dirty="0" smtClean="0">
                <a:solidFill>
                  <a:srgbClr val="FF0000"/>
                </a:solidFill>
              </a:rPr>
              <a:t>procedures &amp; patients  </a:t>
            </a:r>
            <a:r>
              <a:rPr lang="en-GB" altLang="en-US" sz="2000" dirty="0">
                <a:solidFill>
                  <a:srgbClr val="FF0000"/>
                </a:solidFill>
              </a:rPr>
              <a:t>to protect patient </a:t>
            </a:r>
            <a:endParaRPr lang="en-GB" altLang="en-US" sz="2000" dirty="0" smtClean="0">
              <a:solidFill>
                <a:srgbClr val="FF0000"/>
              </a:solidFill>
            </a:endParaRPr>
          </a:p>
          <a:p>
            <a:pPr marL="914400" lvl="2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 smtClean="0">
                <a:solidFill>
                  <a:srgbClr val="FF0000"/>
                </a:solidFill>
              </a:rPr>
              <a:t>    from </a:t>
            </a:r>
            <a:r>
              <a:rPr lang="en-GB" altLang="en-US" sz="2000" dirty="0">
                <a:solidFill>
                  <a:srgbClr val="FF0000"/>
                </a:solidFill>
              </a:rPr>
              <a:t>infection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GB" altLang="en-US" sz="2400" b="1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rgbClr val="7030A0"/>
                </a:solidFill>
              </a:rPr>
              <a:t>Apron</a:t>
            </a:r>
            <a:r>
              <a:rPr lang="en-GB" altLang="en-US" sz="2400" dirty="0" smtClean="0"/>
              <a:t> </a:t>
            </a:r>
            <a:r>
              <a:rPr lang="en-GB" altLang="en-US" sz="2400" dirty="0"/>
              <a:t>- for close contact 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/>
              <a:t>change if soiled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/>
              <a:t>fluid-resistant disposable gown </a:t>
            </a:r>
            <a:r>
              <a:rPr lang="en-GB" altLang="en-US" sz="2000" b="1" dirty="0"/>
              <a:t>only </a:t>
            </a:r>
            <a:r>
              <a:rPr lang="en-GB" altLang="en-US" sz="2000" dirty="0"/>
              <a:t>for aerosol generating procedures or in </a:t>
            </a:r>
            <a:r>
              <a:rPr lang="en-GB" altLang="en-US" sz="2000" dirty="0" smtClean="0"/>
              <a:t>high risk areas </a:t>
            </a:r>
            <a:endParaRPr lang="en-GB" altLang="en-US" sz="2000" dirty="0"/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ED4A7622-44F2-405D-9A9B-549D56BF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7204C4"/>
                </a:solidFill>
              </a:rPr>
              <a:t>Inform Promote Sustain</a:t>
            </a: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126D4BA7-4787-4EB0-8AD6-F4BB20044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4902"/>
            <a:ext cx="1099603" cy="93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5F5CB9-6600-4303-9775-E1CA7C65A311}"/>
              </a:ext>
            </a:extLst>
          </p:cNvPr>
          <p:cNvSpPr txBox="1"/>
          <p:nvPr/>
        </p:nvSpPr>
        <p:spPr>
          <a:xfrm>
            <a:off x="611560" y="5523707"/>
            <a:ext cx="8091487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Remember to avoid touching your mouth, nose and eyes</a:t>
            </a:r>
          </a:p>
        </p:txBody>
      </p:sp>
      <p:pic>
        <p:nvPicPr>
          <p:cNvPr id="7" name="Picture 12" descr="https://dharma-www.s3.amazonaws.com/images/eng/products/fullsize/npg-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456" y="2947958"/>
            <a:ext cx="899592" cy="989857"/>
          </a:xfrm>
          <a:prstGeom prst="rect">
            <a:avLst/>
          </a:prstGeom>
          <a:noFill/>
        </p:spPr>
      </p:pic>
      <p:pic>
        <p:nvPicPr>
          <p:cNvPr id="8" name="Picture 22" descr="https://firebrandbbq.com.au/wp-content/uploads/2019/07/disposable-apron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45837"/>
            <a:ext cx="637876" cy="648072"/>
          </a:xfrm>
          <a:prstGeom prst="rect">
            <a:avLst/>
          </a:prstGeom>
          <a:noFill/>
        </p:spPr>
      </p:pic>
      <p:sp>
        <p:nvSpPr>
          <p:cNvPr id="26626" name="AutoShape 2" descr="Workers in the ARUP Infectious Disease Laboratory, where COVID-19 testing takes place in Salt Lake City, pictured in this handout photo released Thursday, March 12, 202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38" descr="Image result for medical eye protec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177931"/>
            <a:ext cx="1008112" cy="67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spd="slow" advTm="19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26D4BA7-4787-4EB0-8AD6-F4BB20044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05" y="1100077"/>
            <a:ext cx="19412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AutoShape 2" descr="Image result for pair of rubber glo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Image result for pair of rubber glo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Image result for pair of rubber glo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AutoShape 8" descr="https://cdn.shopify.com/s/files/1/0269/4791/1754/products/gloves_4dfca32e-c676-426f-b87c-8489aed383f9.jpg?v=15703773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AutoShape 10" descr="Image result for pair of rubber glo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https://dharma-www.s3.amazonaws.com/images/eng/products/fullsize/npg-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226" y="476672"/>
            <a:ext cx="3131840" cy="3131841"/>
          </a:xfrm>
          <a:prstGeom prst="rect">
            <a:avLst/>
          </a:prstGeom>
          <a:noFill/>
        </p:spPr>
      </p:pic>
      <p:sp>
        <p:nvSpPr>
          <p:cNvPr id="2062" name="AutoShape 14" descr="https://media.nisbets.com/asset/core/prodimage/largezoom/a310_white-0997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AutoShape 16" descr="https://media.nisbets.com/asset/core/prodimage/largezoom/a310_white-0997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6" name="AutoShape 18" descr="C:\Users\maggie\Pictures\apro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AutoShape 20" descr="Image result for plastic apr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0" name="Picture 22" descr="https://firebrandbbq.com.au/wp-content/uploads/2019/07/disposable-apron-1.jpg"/>
          <p:cNvPicPr>
            <a:picLocks noChangeAspect="1" noChangeArrowheads="1"/>
          </p:cNvPicPr>
          <p:nvPr/>
        </p:nvPicPr>
        <p:blipFill rotWithShape="1">
          <a:blip r:embed="rId5" cstate="print"/>
          <a:srcRect l="16687" r="12990"/>
          <a:stretch/>
        </p:blipFill>
        <p:spPr bwMode="auto">
          <a:xfrm>
            <a:off x="46675" y="746789"/>
            <a:ext cx="2157984" cy="3330283"/>
          </a:xfrm>
          <a:prstGeom prst="rect">
            <a:avLst/>
          </a:prstGeom>
          <a:noFill/>
        </p:spPr>
      </p:pic>
      <p:sp>
        <p:nvSpPr>
          <p:cNvPr id="2072" name="AutoShape 24" descr="Workers in the ARUP Infectious Disease Laboratory, where COVID-19 testing takes place in Salt Lake City, pictured in this handout photo released Thursday, March 12, 202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AutoShape 26" descr="Workers in the ARUP Infectious Disease Laboratory, where COVID-19 testing takes place in Salt Lake City, pictured in this handout photo released Thursday, March 12, 202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6" name="AutoShape 28" descr="Workers in the ARUP Infectious Disease Laboratory, where COVID-19 testing takes place in Salt Lake City, pictured in this handout photo released Thursday, March 12, 202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8" name="AutoShape 30" descr="Workers in the ARUP Infectious Disease Laboratory, where COVID-19 testing takes place in Salt Lake City, pictured in this handout photo released Thursday, March 12, 202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0" name="AutoShape 32" descr="Face Shield from Crosstex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2" name="AutoShape 34" descr="https://media.dentalcompare.com/m/25/product/40347-400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4" name="AutoShape 36" descr="https://media.dentalcompare.com/m/25/product/40347-400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86" name="Picture 38" descr="Image result for medical eye protec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8146" y="4869160"/>
            <a:ext cx="2365901" cy="171280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403648" y="4509120"/>
            <a:ext cx="6840760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FF0000"/>
                </a:solidFill>
              </a:rPr>
              <a:t>If risk of splash from body fluids add visor or goggles 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2197212" y="1141352"/>
            <a:ext cx="676543" cy="158417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lus 25"/>
          <p:cNvSpPr/>
          <p:nvPr/>
        </p:nvSpPr>
        <p:spPr>
          <a:xfrm>
            <a:off x="5918926" y="1250504"/>
            <a:ext cx="676543" cy="158417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97152"/>
            <a:ext cx="2703142" cy="1707071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"/>
    </mc:Choice>
    <mc:Fallback xmlns="">
      <p:transition spd="slow" advTm="16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620688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 smtClean="0"/>
              <a:t>FFP3 </a:t>
            </a:r>
            <a:r>
              <a:rPr lang="en-GB" sz="2400" b="1" dirty="0"/>
              <a:t>and gowns required for Aerosol Generating procedures &amp; </a:t>
            </a:r>
            <a:r>
              <a:rPr lang="en-GB" sz="2400" b="1" dirty="0" smtClean="0"/>
              <a:t>Resuscitation </a:t>
            </a:r>
            <a:endParaRPr lang="en-GB" sz="2400" b="1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B3B45-62A6-4128-8243-D3839AD0C798}"/>
              </a:ext>
            </a:extLst>
          </p:cNvPr>
          <p:cNvSpPr txBox="1"/>
          <p:nvPr/>
        </p:nvSpPr>
        <p:spPr>
          <a:xfrm>
            <a:off x="1741751" y="1916833"/>
            <a:ext cx="6286633" cy="47816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Aerosol Generating Procedures</a:t>
            </a:r>
            <a:endParaRPr lang="en-GB" altLang="en-US" sz="1600" b="1" dirty="0"/>
          </a:p>
          <a:p>
            <a:pPr>
              <a:lnSpc>
                <a:spcPct val="150000"/>
              </a:lnSpc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Chest compressions (resuscitation) – see Trust guidelines</a:t>
            </a:r>
            <a:endParaRPr lang="en-GB" sz="1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Manual Ventilation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Intubation &amp; </a:t>
            </a:r>
            <a:r>
              <a:rPr lang="en-GB" sz="1600" dirty="0" err="1">
                <a:solidFill>
                  <a:srgbClr val="000000"/>
                </a:solidFill>
              </a:rPr>
              <a:t>extubation</a:t>
            </a:r>
            <a:endParaRPr lang="en-GB" sz="1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Tracheostomy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Airway suction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Non-invasive ventilation (</a:t>
            </a:r>
            <a:r>
              <a:rPr lang="en-GB" sz="1600" dirty="0" err="1">
                <a:solidFill>
                  <a:srgbClr val="000000"/>
                </a:solidFill>
              </a:rPr>
              <a:t>BiPAP</a:t>
            </a:r>
            <a:r>
              <a:rPr lang="en-GB" sz="1600" dirty="0">
                <a:solidFill>
                  <a:srgbClr val="000000"/>
                </a:solidFill>
              </a:rPr>
              <a:t>, CPAP) &amp; h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igh-frequency oscillating ventilation (HFOV)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/>
              <a:t>High flow nasal oxygen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Chest physiotherapy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Sputum induction 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Bronchoscopy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Surgery - high speed devices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"/>
    </mc:Choice>
    <mc:Fallback xmlns="">
      <p:transition spd="slow" advTm="43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1377CFE-7FE2-4976-A38B-A59C0CB26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407988"/>
            <a:ext cx="8229600" cy="709612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altLang="en-US" b="1" dirty="0"/>
              <a:t>FFP3 Masks</a:t>
            </a:r>
          </a:p>
        </p:txBody>
      </p:sp>
      <p:sp>
        <p:nvSpPr>
          <p:cNvPr id="33795" name="Content Placeholder 5">
            <a:extLst>
              <a:ext uri="{FF2B5EF4-FFF2-40B4-BE49-F238E27FC236}">
                <a16:creationId xmlns:a16="http://schemas.microsoft.com/office/drawing/2014/main" id="{4E062538-13F0-4ED2-A5FB-FC44F85AF23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88938" y="1355725"/>
            <a:ext cx="5378450" cy="49037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/>
              <a:t>Filters out very small particles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/>
              <a:t>Protects from inhalation of fine airborne particles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/>
              <a:t>Filtration effective only if sealed to contour of face (fit testing required)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/>
              <a:t>Required for procedures which generate aerosols of respiratory secretions (AGP)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/>
              <a:t>with long-sleeved gowns, </a:t>
            </a:r>
            <a:r>
              <a:rPr lang="en-GB" altLang="en-US" sz="2400" dirty="0" smtClean="0"/>
              <a:t>visor/goggles </a:t>
            </a:r>
            <a:r>
              <a:rPr lang="en-GB" altLang="en-US" sz="2400" dirty="0"/>
              <a:t>, &amp; gloves</a:t>
            </a:r>
          </a:p>
        </p:txBody>
      </p:sp>
      <p:sp>
        <p:nvSpPr>
          <p:cNvPr id="33796" name="Footer Placeholder 6">
            <a:extLst>
              <a:ext uri="{FF2B5EF4-FFF2-40B4-BE49-F238E27FC236}">
                <a16:creationId xmlns:a16="http://schemas.microsoft.com/office/drawing/2014/main" id="{08331315-3C85-469A-A65E-3FA5C239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7204C4"/>
                </a:solidFill>
              </a:rPr>
              <a:t>Inform Promote Sustain</a:t>
            </a:r>
          </a:p>
        </p:txBody>
      </p:sp>
      <p:pic>
        <p:nvPicPr>
          <p:cNvPr id="33797" name="Picture 2" descr="https://images-na.ssl-images-amazon.com/images/I/814VO0CZ56L._SL1500_.jpg">
            <a:extLst>
              <a:ext uri="{FF2B5EF4-FFF2-40B4-BE49-F238E27FC236}">
                <a16:creationId xmlns:a16="http://schemas.microsoft.com/office/drawing/2014/main" id="{5B860B26-9FFB-493D-AADC-299FFD86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190500"/>
            <a:ext cx="12652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EB3B45-62A6-4128-8243-D3839AD0C798}"/>
              </a:ext>
            </a:extLst>
          </p:cNvPr>
          <p:cNvSpPr txBox="1"/>
          <p:nvPr/>
        </p:nvSpPr>
        <p:spPr>
          <a:xfrm>
            <a:off x="5767388" y="1620838"/>
            <a:ext cx="3292475" cy="5189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GB" altLang="en-US" sz="1600" b="1" dirty="0">
                <a:solidFill>
                  <a:srgbClr val="000000"/>
                </a:solidFill>
              </a:rPr>
              <a:t>Aerosol Generating Procedures</a:t>
            </a:r>
            <a:endParaRPr lang="en-GB" altLang="en-US" sz="1600" b="1" dirty="0"/>
          </a:p>
          <a:p>
            <a:pPr>
              <a:lnSpc>
                <a:spcPct val="150000"/>
              </a:lnSpc>
              <a:defRPr/>
            </a:pPr>
            <a:r>
              <a:rPr lang="en-GB" sz="1600" dirty="0" smtClean="0">
                <a:solidFill>
                  <a:srgbClr val="000000"/>
                </a:solidFill>
              </a:rPr>
              <a:t>Chest </a:t>
            </a:r>
            <a:r>
              <a:rPr lang="en-GB" sz="1600" dirty="0">
                <a:solidFill>
                  <a:srgbClr val="000000"/>
                </a:solidFill>
              </a:rPr>
              <a:t>compressions (Resuscitation) Manual ventilation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Intubation &amp; </a:t>
            </a:r>
            <a:r>
              <a:rPr lang="en-GB" sz="1600" dirty="0" err="1">
                <a:solidFill>
                  <a:srgbClr val="000000"/>
                </a:solidFill>
              </a:rPr>
              <a:t>extubation</a:t>
            </a:r>
            <a:endParaRPr lang="en-GB" sz="1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Tracheostomy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Airway suction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Non-invasive ventilation (</a:t>
            </a:r>
            <a:r>
              <a:rPr lang="en-GB" sz="1600" dirty="0" err="1">
                <a:solidFill>
                  <a:srgbClr val="000000"/>
                </a:solidFill>
              </a:rPr>
              <a:t>BiPAP</a:t>
            </a:r>
            <a:r>
              <a:rPr lang="en-GB" sz="1600" dirty="0">
                <a:solidFill>
                  <a:srgbClr val="000000"/>
                </a:solidFill>
              </a:rPr>
              <a:t>, CPAP) &amp; h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igh-frequency oscillating ventilation (HFOV)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/>
              <a:t>High flow nasal oxygen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Chest physiotherapy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Sputum induction 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Bronchoscopy</a:t>
            </a: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solidFill>
                  <a:srgbClr val="000000"/>
                </a:solidFill>
                <a:latin typeface="+mn-lt"/>
              </a:rPr>
              <a:t>Surgery - high speed devices</a:t>
            </a:r>
          </a:p>
        </p:txBody>
      </p:sp>
      <p:pic>
        <p:nvPicPr>
          <p:cNvPr id="33799" name="Picture 6" descr="Image result for medical long sleeved isolation gowns clip art">
            <a:extLst>
              <a:ext uri="{FF2B5EF4-FFF2-40B4-BE49-F238E27FC236}">
                <a16:creationId xmlns:a16="http://schemas.microsoft.com/office/drawing/2014/main" id="{3D042A81-9D66-494C-971D-7D4ABDA9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90500"/>
            <a:ext cx="125571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"/>
    </mc:Choice>
    <mc:Fallback xmlns="">
      <p:transition spd="slow" advTm="36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08912" cy="4586064"/>
          </a:xfrm>
        </p:spPr>
        <p:txBody>
          <a:bodyPr>
            <a:normAutofit/>
          </a:bodyPr>
          <a:lstStyle/>
          <a:p>
            <a:r>
              <a:rPr lang="en-GB" dirty="0"/>
              <a:t>Resuscitation/CPR is an aerosol generating procedure and will require full gown, </a:t>
            </a:r>
            <a:r>
              <a:rPr lang="en-GB" dirty="0" smtClean="0"/>
              <a:t>visor/goggles,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/>
              <a:t>gloves and FFP3 mask</a:t>
            </a:r>
          </a:p>
          <a:p>
            <a:endParaRPr lang="en-GB" dirty="0"/>
          </a:p>
          <a:p>
            <a:r>
              <a:rPr lang="en-GB" dirty="0"/>
              <a:t>See Standard Operating Procedure on Trust intranet Covid-19 for more information on resuscitation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"/>
    </mc:Choice>
    <mc:Fallback xmlns="">
      <p:transition spd="slow" advTm="42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E53E6BD-78E2-4B25-A855-1E3EAD107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-74428"/>
            <a:ext cx="9144000" cy="1036125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altLang="en-US" sz="3200" b="1" dirty="0"/>
              <a:t>Summary of </a:t>
            </a:r>
            <a:r>
              <a:rPr lang="en-GB" altLang="en-US" sz="3200" b="1" dirty="0" smtClean="0"/>
              <a:t>PPE </a:t>
            </a:r>
            <a:r>
              <a:rPr lang="en-GB" altLang="en-US" sz="3200" b="1" dirty="0"/>
              <a:t>for patients with COVID-19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D7AA19A-68B0-437D-BBFB-3EA96D12D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716181"/>
              </p:ext>
            </p:extLst>
          </p:nvPr>
        </p:nvGraphicFramePr>
        <p:xfrm>
          <a:off x="179512" y="980728"/>
          <a:ext cx="8748712" cy="514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917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Personal Protective Equipment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Close patient contact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(within 2m)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Enter room but</a:t>
                      </a:r>
                      <a:r>
                        <a:rPr lang="en-GB" sz="18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no </a:t>
                      </a:r>
                      <a:r>
                        <a:rPr lang="en-GB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contact with patient or environment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Cleaning room/area (Domestic staff)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AGP</a:t>
                      </a:r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11">
                <a:tc>
                  <a:txBody>
                    <a:bodyPr/>
                    <a:lstStyle/>
                    <a:p>
                      <a:r>
                        <a:rPr lang="en-GB" sz="1800" dirty="0"/>
                        <a:t>Apron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11">
                <a:tc>
                  <a:txBody>
                    <a:bodyPr/>
                    <a:lstStyle/>
                    <a:p>
                      <a:r>
                        <a:rPr lang="en-GB" sz="1800" dirty="0"/>
                        <a:t>Surgical mask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Long sleeved disposable</a:t>
                      </a:r>
                      <a:r>
                        <a:rPr lang="en-GB" sz="1800" baseline="0" dirty="0"/>
                        <a:t> gown</a:t>
                      </a:r>
                      <a:endParaRPr lang="en-GB" sz="18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1800" b="1" i="1" dirty="0"/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11">
                <a:tc>
                  <a:txBody>
                    <a:bodyPr/>
                    <a:lstStyle/>
                    <a:p>
                      <a:r>
                        <a:rPr lang="en-GB" sz="1800" dirty="0"/>
                        <a:t>FFP3 respirator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11">
                <a:tc>
                  <a:txBody>
                    <a:bodyPr/>
                    <a:lstStyle/>
                    <a:p>
                      <a:r>
                        <a:rPr lang="en-GB" sz="1800" dirty="0"/>
                        <a:t>Eye protection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i="1" dirty="0"/>
                        <a:t>Risk assess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911">
                <a:tc>
                  <a:txBody>
                    <a:bodyPr/>
                    <a:lstStyle/>
                    <a:p>
                      <a:r>
                        <a:rPr lang="en-GB" sz="1800" dirty="0"/>
                        <a:t>Gloves</a:t>
                      </a:r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2400" dirty="0"/>
                    </a:p>
                  </a:txBody>
                  <a:tcPr marT="45735" marB="4573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893" name="Footer Placeholder 3">
            <a:extLst>
              <a:ext uri="{FF2B5EF4-FFF2-40B4-BE49-F238E27FC236}">
                <a16:creationId xmlns:a16="http://schemas.microsoft.com/office/drawing/2014/main" id="{8831C0B9-214F-45A2-8796-BEBB11C0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7204C4"/>
                </a:solidFill>
              </a:rPr>
              <a:t>Inform Promote Sustain</a:t>
            </a:r>
          </a:p>
        </p:txBody>
      </p:sp>
      <p:sp>
        <p:nvSpPr>
          <p:cNvPr id="35894" name="TextBox 5">
            <a:extLst>
              <a:ext uri="{FF2B5EF4-FFF2-40B4-BE49-F238E27FC236}">
                <a16:creationId xmlns:a16="http://schemas.microsoft.com/office/drawing/2014/main" id="{7ABC327C-833C-4577-A73C-727BF9A30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6216650"/>
            <a:ext cx="406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AGP = aerosol generating procedures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"/>
    </mc:Choice>
    <mc:Fallback xmlns="">
      <p:transition spd="slow" advTm="48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840" y="-1755576"/>
            <a:ext cx="16769863" cy="94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"/>
    </mc:Choice>
    <mc:Fallback xmlns="">
      <p:transition spd="slow" advTm="49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44" y="845059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 dirty="0"/>
              <a:t>How to put on &amp; take of PPE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 smtClean="0">
                <a:hlinkClick r:id="rId3"/>
              </a:rPr>
              <a:t>General contact</a:t>
            </a:r>
          </a:p>
          <a:p>
            <a:pPr marL="0" indent="0">
              <a:buNone/>
            </a:pPr>
            <a:endParaRPr lang="en-GB" u="sng" dirty="0" smtClean="0">
              <a:hlinkClick r:id="rId3"/>
            </a:endParaRPr>
          </a:p>
          <a:p>
            <a:pPr algn="ctr"/>
            <a:r>
              <a:rPr lang="en-GB" u="sng" dirty="0" smtClean="0">
                <a:hlinkClick r:id="rId3"/>
              </a:rPr>
              <a:t>https</a:t>
            </a:r>
            <a:r>
              <a:rPr lang="en-GB" u="sng" dirty="0">
                <a:hlinkClick r:id="rId3"/>
              </a:rPr>
              <a:t>://</a:t>
            </a:r>
            <a:r>
              <a:rPr lang="en-GB" u="sng" dirty="0" smtClean="0">
                <a:hlinkClick r:id="rId3"/>
              </a:rPr>
              <a:t>www.youtube.com/watch?v=tTZvXudABCg</a:t>
            </a:r>
            <a:endParaRPr lang="en-GB" u="sng" dirty="0" smtClean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u="sng" dirty="0" smtClean="0"/>
              <a:t>Aerosol Generating Procedures/High Risk Areas</a:t>
            </a:r>
          </a:p>
          <a:p>
            <a:pPr algn="ctr"/>
            <a:endParaRPr lang="en-GB" u="sng" dirty="0"/>
          </a:p>
          <a:p>
            <a:pPr algn="ctr"/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www.youtube.com/watch?v=kKz_vNGsNhc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"/>
    </mc:Choice>
    <mc:Fallback xmlns="">
      <p:transition spd="slow" advTm="63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44" y="620688"/>
            <a:ext cx="8229600" cy="1143000"/>
          </a:xfrm>
        </p:spPr>
        <p:txBody>
          <a:bodyPr/>
          <a:lstStyle/>
          <a:p>
            <a:r>
              <a:rPr lang="en-GB" b="1" dirty="0"/>
              <a:t>What is Coronavirus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The 2019 novel coronavirus, a flu-like illness that can cause serious difficulty breathing , life-threatening pneumonia  and sepsis</a:t>
            </a:r>
          </a:p>
          <a:p>
            <a:r>
              <a:rPr lang="en-GB" dirty="0"/>
              <a:t>identified in China at the end of 2019 and is a new strain of coronavirus that has not been previously identified in humans. </a:t>
            </a:r>
          </a:p>
          <a:p>
            <a:r>
              <a:rPr lang="en-GB" altLang="en-US" dirty="0"/>
              <a:t>COVID-19 has the potential to spread widely as lack of immunity means everyone in the population is susceptible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704856" cy="58326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17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"/>
    </mc:Choice>
    <mc:Fallback xmlns="">
      <p:transition spd="slow" advTm="62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632848" cy="61206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03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"/>
    </mc:Choice>
    <mc:Fallback xmlns="">
      <p:transition spd="slow" advTm="47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38119" cy="1500187"/>
          </a:xfrm>
        </p:spPr>
        <p:txBody>
          <a:bodyPr>
            <a:noAutofit/>
          </a:bodyPr>
          <a:lstStyle/>
          <a:p>
            <a:r>
              <a:rPr lang="en-GB" sz="4000" dirty="0"/>
              <a:t>For Aerosol Generating Procedures you will need to attend FIT training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"/>
    </mc:Choice>
    <mc:Fallback xmlns="">
      <p:transition spd="slow" advTm="49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07AB763-C456-415C-8C25-DD293DC72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08112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altLang="en-US" sz="3600" b="1" dirty="0"/>
              <a:t>Management for patients with Suspected COVID-19- inpatient areas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D85D25E-024A-4054-9698-E09DED2DEC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550" y="1822450"/>
            <a:ext cx="8627938" cy="4570413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sz="1900" dirty="0"/>
              <a:t>Move to single room with </a:t>
            </a:r>
            <a:r>
              <a:rPr lang="en-GB" altLang="en-US" sz="1900" dirty="0" err="1"/>
              <a:t>en</a:t>
            </a:r>
            <a:r>
              <a:rPr lang="en-GB" altLang="en-US" sz="1900" dirty="0"/>
              <a:t>-suite facilities </a:t>
            </a: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sz="1900" dirty="0"/>
              <a:t>Contact Infection Control team - 0208 121 5662 9am-5pm Out of hours contact Director –on-call</a:t>
            </a: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sz="1900" dirty="0"/>
              <a:t>Use PPE (Glove, apron, fluid resistant surgical mask &amp; visor/goggles)</a:t>
            </a: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sz="1900" dirty="0"/>
              <a:t>Take Swab for Influenza and COVID-19</a:t>
            </a: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sz="1900" dirty="0"/>
              <a:t>Clean surfaces daily (twice a day)- Inform Facilities helpdesk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900" dirty="0"/>
              <a:t>Dedicated patient equipment </a:t>
            </a:r>
            <a:r>
              <a:rPr lang="en-GB" sz="1900" dirty="0"/>
              <a:t>Re-usable medical equipment to be cleaned with </a:t>
            </a:r>
            <a:r>
              <a:rPr lang="en-GB" sz="1900" dirty="0" err="1"/>
              <a:t>Clinell</a:t>
            </a:r>
            <a:r>
              <a:rPr lang="en-GB" sz="1900" dirty="0"/>
              <a:t> wipes then Chlorine based  disinfectant wipes (Clorox)</a:t>
            </a: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sz="1900" dirty="0"/>
              <a:t>Complete </a:t>
            </a:r>
            <a:r>
              <a:rPr lang="en-GB" altLang="en-US" sz="1900" dirty="0" err="1"/>
              <a:t>Datix</a:t>
            </a:r>
            <a:r>
              <a:rPr lang="en-GB" altLang="en-US" sz="1900" dirty="0"/>
              <a:t> incident report</a:t>
            </a: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sz="1900" dirty="0"/>
              <a:t>Instruct patient to stay in their room</a:t>
            </a:r>
            <a:r>
              <a:rPr lang="en-GB" altLang="en-US" sz="1900" dirty="0">
                <a:solidFill>
                  <a:srgbClr val="FF0000"/>
                </a:solidFill>
              </a:rPr>
              <a:t> </a:t>
            </a:r>
            <a:r>
              <a:rPr lang="en-GB" altLang="en-US" sz="1900" dirty="0"/>
              <a:t>and</a:t>
            </a:r>
            <a:r>
              <a:rPr lang="en-GB" altLang="en-US" sz="1900" dirty="0">
                <a:solidFill>
                  <a:srgbClr val="FF0000"/>
                </a:solidFill>
              </a:rPr>
              <a:t> </a:t>
            </a:r>
            <a:r>
              <a:rPr lang="en-GB" altLang="en-US" sz="1900" dirty="0"/>
              <a:t>wear surgical </a:t>
            </a:r>
            <a:r>
              <a:rPr lang="en-GB" altLang="en-US" sz="1900" dirty="0" smtClean="0"/>
              <a:t>mask (if safe to do so)</a:t>
            </a:r>
            <a:endParaRPr lang="en-GB" altLang="en-US" sz="1900" dirty="0"/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altLang="en-US" sz="1900" dirty="0"/>
              <a:t>Minimise number of contacts with patient by aggregating different tasks</a:t>
            </a:r>
          </a:p>
          <a:p>
            <a:pPr marL="914400" lvl="1" indent="-457200">
              <a:lnSpc>
                <a:spcPct val="120000"/>
              </a:lnSpc>
              <a:spcBef>
                <a:spcPct val="0"/>
              </a:spcBef>
              <a:buFont typeface="+mj-lt"/>
              <a:buAutoNum type="arabicPeriod"/>
            </a:pPr>
            <a:endParaRPr lang="en-GB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4F5A0-8960-4FB4-8179-D542FBA5F886}"/>
              </a:ext>
            </a:extLst>
          </p:cNvPr>
          <p:cNvSpPr txBox="1"/>
          <p:nvPr/>
        </p:nvSpPr>
        <p:spPr>
          <a:xfrm>
            <a:off x="1233138" y="6333421"/>
            <a:ext cx="6650037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Remember to avoid touching your mouth, nose and eyes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39"/>
    </mc:Choice>
    <mc:Fallback xmlns="">
      <p:transition spd="slow" advTm="2223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0CDCCE6-A998-40CC-A24D-D62B9C450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5692" y="0"/>
            <a:ext cx="9324752" cy="1700808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altLang="en-US" sz="3600" b="1" dirty="0"/>
              <a:t>Management for patients confirmed COVID-19 infection 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9D06B42A-DF4E-4787-9184-047377A6B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8208962" cy="45370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altLang="en-US" b="1" dirty="0">
                <a:solidFill>
                  <a:srgbClr val="7030A0"/>
                </a:solidFill>
              </a:rPr>
              <a:t>Key Principles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2400" dirty="0"/>
              <a:t>Same principles as managing suspected COVID-19 cases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2400" b="1" dirty="0"/>
              <a:t>Patients must have tested positive and must be nursed in a separate area from suspected COVID-19 cases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2400" dirty="0"/>
              <a:t>Staff should be assigned to work in COVID-19 designated areas and not care for other patients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2400" dirty="0"/>
              <a:t>Patient must stay in </a:t>
            </a:r>
            <a:r>
              <a:rPr lang="en-GB" altLang="en-US" sz="2400" dirty="0" smtClean="0"/>
              <a:t>their room and wear mask if safe for them to do so</a:t>
            </a:r>
            <a:endParaRPr lang="en-GB" alt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2400" dirty="0"/>
              <a:t>Monitor vital signs for deterioration (NEWS2/PEWS)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2400" dirty="0"/>
              <a:t>Must change gloves/aprons between patients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2400" dirty="0"/>
              <a:t>Must decontaminate hands between patients</a:t>
            </a:r>
            <a:endParaRPr lang="en-GB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86"/>
    </mc:Choice>
    <mc:Fallback xmlns="">
      <p:transition spd="slow" advTm="3578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EB0739F3-FE61-4089-A492-A5BB400ED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256" y="819924"/>
            <a:ext cx="9144000" cy="484372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altLang="en-US" b="1" dirty="0"/>
              <a:t>Environmental contamination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9A650-76A0-4E20-949F-4288973C3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246188"/>
            <a:ext cx="8256587" cy="524351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400" dirty="0"/>
              <a:t>Surfaces may become contaminated with respiratory secretions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/>
              <a:t>Directly from coughing/sneezing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/>
              <a:t>Indirectly by touching with contaminated hands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GB" sz="10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400" dirty="0"/>
              <a:t>COVID-19 survives on surfaces 72 hours /3 days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GB" sz="10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400" dirty="0"/>
              <a:t>Easily removed by cleaning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/>
              <a:t>Re-usable medical equipment </a:t>
            </a:r>
            <a:r>
              <a:rPr lang="en-GB" sz="2000" dirty="0" smtClean="0"/>
              <a:t>(including goggles</a:t>
            </a:r>
            <a:r>
              <a:rPr lang="en-GB" sz="2000" dirty="0"/>
              <a:t>)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to be cleaned with </a:t>
            </a:r>
            <a:r>
              <a:rPr lang="en-GB" sz="2000" dirty="0" err="1"/>
              <a:t>Clinell</a:t>
            </a:r>
            <a:r>
              <a:rPr lang="en-GB" sz="2000" dirty="0"/>
              <a:t> wipes then Chlorine based  disinfectant wipes (Clorox)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/>
              <a:t>Chlorine tablets to be used for environmental cleaning </a:t>
            </a:r>
          </a:p>
          <a:p>
            <a:pPr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1"/>
    </mc:Choice>
    <mc:Fallback xmlns="">
      <p:transition spd="slow" advTm="1744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088232" cy="253054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2242908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2132856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Wipes for</a:t>
            </a:r>
          </a:p>
          <a:p>
            <a:pPr algn="ctr"/>
            <a:r>
              <a:rPr lang="en-GB" sz="2000" b="1" dirty="0"/>
              <a:t>Cleaning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/>
              <a:t>Code -VJT118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213285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Chlorine </a:t>
            </a:r>
          </a:p>
          <a:p>
            <a:pPr algn="ctr"/>
            <a:r>
              <a:rPr lang="en-GB" b="1" dirty="0"/>
              <a:t>Wipes for Disinfectant 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Code -VJT263</a:t>
            </a:r>
          </a:p>
        </p:txBody>
      </p:sp>
      <p:pic>
        <p:nvPicPr>
          <p:cNvPr id="9" name="rg_hi" descr="http://t1.gstatic.com/images?q=tbn:ANd9GcRbq-QICMF-gFubvztFdLUiX6ethzIInFjI_0mykttJamYugYJY">
            <a:hlinkClick r:id="rId5"/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16216" y="3336805"/>
            <a:ext cx="1978130" cy="282849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44208" y="3280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2132856"/>
            <a:ext cx="2558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Chlorine tablets for environmental cleaning 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Code -MRB 286</a:t>
            </a:r>
          </a:p>
          <a:p>
            <a:pPr algn="ctr"/>
            <a:endParaRPr lang="en-GB" b="1" dirty="0"/>
          </a:p>
        </p:txBody>
      </p: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980728"/>
            <a:ext cx="525658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Universal medical equipment:  Wipe with  </a:t>
            </a:r>
            <a:r>
              <a:rPr lang="en-GB" dirty="0" err="1">
                <a:solidFill>
                  <a:schemeClr val="tx1"/>
                </a:solidFill>
              </a:rPr>
              <a:t>Clinell</a:t>
            </a:r>
            <a:r>
              <a:rPr lang="en-GB" dirty="0">
                <a:solidFill>
                  <a:schemeClr val="tx1"/>
                </a:solidFill>
              </a:rPr>
              <a:t> universal wipes followed by chlorine disinfectant  wipes  </a:t>
            </a:r>
          </a:p>
        </p:txBody>
      </p:sp>
      <p:sp>
        <p:nvSpPr>
          <p:cNvPr id="14" name="Plus 13"/>
          <p:cNvSpPr/>
          <p:nvPr/>
        </p:nvSpPr>
        <p:spPr>
          <a:xfrm>
            <a:off x="2555776" y="4149080"/>
            <a:ext cx="676543" cy="1152128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4"/>
    </mc:Choice>
    <mc:Fallback xmlns="">
      <p:transition spd="slow" advTm="1643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4C3398C-82FF-4B68-A051-095EA4AA6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5456"/>
            <a:ext cx="9144000" cy="649288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altLang="en-US" b="1" dirty="0"/>
              <a:t>Disposal of waste &amp; laundry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D91E34A7-2396-4380-8D6C-CF7F886CBA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3257550"/>
          </a:xfrm>
        </p:spPr>
        <p:txBody>
          <a:bodyPr>
            <a:noAutofit/>
          </a:bodyPr>
          <a:lstStyle/>
          <a:p>
            <a:r>
              <a:rPr lang="en-GB" altLang="en-US" sz="3200" dirty="0"/>
              <a:t>Waste - discard as clinical waste </a:t>
            </a:r>
          </a:p>
          <a:p>
            <a:r>
              <a:rPr lang="en-GB" altLang="en-US" sz="3200" dirty="0"/>
              <a:t>Laundry - as infected laundry in </a:t>
            </a:r>
            <a:r>
              <a:rPr lang="en-GB" altLang="en-US" sz="3200" b="1" dirty="0">
                <a:solidFill>
                  <a:srgbClr val="FF0000"/>
                </a:solidFill>
              </a:rPr>
              <a:t>red</a:t>
            </a:r>
            <a:r>
              <a:rPr lang="en-GB" altLang="en-US" sz="3200" dirty="0"/>
              <a:t> bags </a:t>
            </a:r>
          </a:p>
          <a:p>
            <a:r>
              <a:rPr lang="en-GB" altLang="en-US" sz="3200" dirty="0"/>
              <a:t>Body fluid </a:t>
            </a:r>
            <a:r>
              <a:rPr lang="en-GB" altLang="en-US" dirty="0"/>
              <a:t>spillages</a:t>
            </a:r>
            <a:r>
              <a:rPr lang="en-GB" altLang="en-US" sz="3200" dirty="0"/>
              <a:t> - as usual local policy</a:t>
            </a:r>
          </a:p>
          <a:p>
            <a:r>
              <a:rPr lang="en-GB" altLang="en-US" sz="3200" dirty="0"/>
              <a:t>Uniforms</a:t>
            </a:r>
          </a:p>
          <a:p>
            <a:pPr lvl="1"/>
            <a:r>
              <a:rPr lang="en-GB" altLang="en-US" sz="3200" dirty="0"/>
              <a:t>change before leaving work, wrap in plastic bag</a:t>
            </a:r>
          </a:p>
          <a:p>
            <a:pPr lvl="1"/>
            <a:r>
              <a:rPr lang="en-GB" altLang="en-US" sz="3200" dirty="0"/>
              <a:t>If washing at home wash separately, at 60 degrees and do not overfill machine</a:t>
            </a:r>
          </a:p>
          <a:p>
            <a:endParaRPr lang="en-GB" altLang="en-US" sz="3200" dirty="0"/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66113730-0B04-4E19-B60B-94374742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7204C4"/>
                </a:solidFill>
              </a:rPr>
              <a:t>Inform Promote Sustain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" t="12235" r="56880" b="7140"/>
          <a:stretch/>
        </p:blipFill>
        <p:spPr bwMode="auto">
          <a:xfrm>
            <a:off x="7884368" y="980728"/>
            <a:ext cx="954594" cy="20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8"/>
    </mc:Choice>
    <mc:Fallback xmlns="">
      <p:transition spd="slow" advTm="2056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05AB8651-0B92-4181-9B42-4DA745D7C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5572"/>
            <a:ext cx="9144000" cy="355053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altLang="en-US" b="1" dirty="0"/>
              <a:t>Staff with COVID-19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092FE94D-7209-40F0-82F0-575AB8033A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475" y="1438275"/>
            <a:ext cx="8420100" cy="4775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/>
              <a:t>If you develop symptoms of a flu-like illness then DO NOT come into work: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/>
              <a:t>Acute onset fever &gt;37.8</a:t>
            </a:r>
            <a:r>
              <a:rPr lang="en-US" altLang="en-US" sz="2800" baseline="30000" dirty="0"/>
              <a:t>o</a:t>
            </a:r>
            <a:r>
              <a:rPr lang="en-US" altLang="en-US" sz="2800" dirty="0"/>
              <a:t>C and/or new continuous cough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/>
              <a:t>Inform your manager &amp; complete </a:t>
            </a:r>
            <a:r>
              <a:rPr lang="en-US" altLang="en-US" sz="2800" dirty="0" err="1"/>
              <a:t>datix</a:t>
            </a:r>
            <a:r>
              <a:rPr lang="en-US" altLang="en-US" sz="2800" dirty="0"/>
              <a:t> incident report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/>
              <a:t>Self-isolate at home for 7 days from onset of symptoms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/>
              <a:t>If your symptoms worsen contact NHS 111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/>
              <a:t>Staff at high risk of complications from COVID-19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/>
              <a:t>risk-assessment to manage their deployment</a:t>
            </a:r>
            <a:endParaRPr lang="en-US" altLang="en-US" dirty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Family to self isolate for 14 days or 7 days from onset of any symptoms themselves (may develop symptoms on day 10 which would be total isolation of 17 days)</a:t>
            </a:r>
          </a:p>
        </p:txBody>
      </p:sp>
      <p:sp>
        <p:nvSpPr>
          <p:cNvPr id="40964" name="Footer Placeholder 3">
            <a:extLst>
              <a:ext uri="{FF2B5EF4-FFF2-40B4-BE49-F238E27FC236}">
                <a16:creationId xmlns:a16="http://schemas.microsoft.com/office/drawing/2014/main" id="{B5D1849E-D8ED-4D00-875A-E1E60F98D9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7204C4"/>
                </a:solidFill>
              </a:rPr>
              <a:t>Inform Promote Sustain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968" y="510332"/>
            <a:ext cx="8229600" cy="1143000"/>
          </a:xfrm>
        </p:spPr>
        <p:txBody>
          <a:bodyPr/>
          <a:lstStyle/>
          <a:p>
            <a:r>
              <a:rPr lang="en-GB" b="1" dirty="0"/>
              <a:t>Specimen collection for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Swabbing </a:t>
            </a:r>
            <a:r>
              <a:rPr lang="en-GB" dirty="0" smtClean="0"/>
              <a:t>currently not </a:t>
            </a:r>
            <a:r>
              <a:rPr lang="en-GB" dirty="0"/>
              <a:t>required for patients staying at home – only hospitalised patients suspected of Covid-19</a:t>
            </a:r>
          </a:p>
          <a:p>
            <a:r>
              <a:rPr lang="en-GB" dirty="0"/>
              <a:t>Fill in the form and swab label before taking swab from patient </a:t>
            </a:r>
          </a:p>
          <a:p>
            <a:r>
              <a:rPr lang="en-GB" dirty="0"/>
              <a:t>PPE + visor/goggles (risk of coughing when taking throat swab)</a:t>
            </a:r>
          </a:p>
          <a:p>
            <a:r>
              <a:rPr lang="en-GB" dirty="0"/>
              <a:t>Take swab for Influenza &amp; </a:t>
            </a:r>
            <a:r>
              <a:rPr lang="en-GB" dirty="0" smtClean="0"/>
              <a:t>COVID-19 (tick both boxes)</a:t>
            </a:r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84" y="1340768"/>
            <a:ext cx="4249970" cy="477542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116632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674E655-BAFB-458D-98CC-DCE24A986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92163"/>
            <a:ext cx="9144000" cy="649287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altLang="en-US" b="1" dirty="0"/>
              <a:t>How is COVID-19 transmitted?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AC35B8CC-D087-40AD-B12D-45558D7BA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113" y="1609725"/>
            <a:ext cx="9005887" cy="4711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Exposure to </a:t>
            </a:r>
            <a:r>
              <a:rPr lang="en-US" altLang="en-US" b="1" dirty="0"/>
              <a:t>large respiratory droplets </a:t>
            </a:r>
            <a:r>
              <a:rPr lang="en-US" altLang="en-US" dirty="0"/>
              <a:t>&amp; vomit</a:t>
            </a:r>
          </a:p>
          <a:p>
            <a:pPr lvl="1">
              <a:defRPr/>
            </a:pPr>
            <a:r>
              <a:rPr lang="en-US" altLang="en-US" sz="2400" dirty="0"/>
              <a:t>Coughing/sneezing onto mucous membranes (mouth/eyes)</a:t>
            </a:r>
          </a:p>
          <a:p>
            <a:pPr lvl="1">
              <a:defRPr/>
            </a:pPr>
            <a:r>
              <a:rPr lang="en-US" altLang="en-US" sz="2400" dirty="0"/>
              <a:t>Need close contact for this to occur (within 1 </a:t>
            </a:r>
            <a:r>
              <a:rPr lang="en-US" altLang="en-US" sz="2400" dirty="0" err="1"/>
              <a:t>metre</a:t>
            </a:r>
            <a:r>
              <a:rPr lang="en-US" altLang="en-US" sz="2400" dirty="0"/>
              <a:t>)</a:t>
            </a:r>
          </a:p>
          <a:p>
            <a:pPr>
              <a:defRPr/>
            </a:pPr>
            <a:endParaRPr lang="en-US" altLang="en-US" sz="1100" dirty="0"/>
          </a:p>
          <a:p>
            <a:pPr>
              <a:defRPr/>
            </a:pPr>
            <a:r>
              <a:rPr lang="en-US" altLang="en-US" dirty="0"/>
              <a:t>Contact with respiratory secretions </a:t>
            </a:r>
          </a:p>
          <a:p>
            <a:pPr lvl="1">
              <a:defRPr/>
            </a:pPr>
            <a:r>
              <a:rPr lang="en-US" altLang="en-US" sz="2400" dirty="0"/>
              <a:t>Transferred by touching mucous membranes </a:t>
            </a:r>
          </a:p>
          <a:p>
            <a:pPr lvl="1">
              <a:defRPr/>
            </a:pPr>
            <a:r>
              <a:rPr lang="en-US" altLang="en-US" sz="2400" dirty="0"/>
              <a:t>Tissues/surfaces contaminated with respiratory secretions</a:t>
            </a:r>
          </a:p>
          <a:p>
            <a:pPr lvl="1">
              <a:defRPr/>
            </a:pPr>
            <a:endParaRPr lang="en-US" altLang="en-US" sz="14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It is </a:t>
            </a:r>
            <a:r>
              <a:rPr lang="en-US" altLang="en-US" sz="2400" dirty="0">
                <a:solidFill>
                  <a:srgbClr val="FF0000"/>
                </a:solidFill>
              </a:rPr>
              <a:t>NOT</a:t>
            </a:r>
            <a:r>
              <a:rPr lang="en-US" altLang="en-US" sz="2400" dirty="0"/>
              <a:t> transmitted in air except if patient undergoing a procedure that generates aerosols e.g. airway suction, resuscitation</a:t>
            </a: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A816A1C9-E3F6-464B-94E6-AA6B00B4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dirty="0">
                <a:solidFill>
                  <a:srgbClr val="7204C4"/>
                </a:solidFill>
              </a:rPr>
              <a:t>Inform Promote Sustain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"/>
    </mc:Choice>
    <mc:Fallback xmlns="">
      <p:transition spd="slow" advTm="9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How to take a COVID-19 Specimen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28" y="4941168"/>
            <a:ext cx="2997200" cy="172819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28" y="2777671"/>
            <a:ext cx="2997200" cy="194421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269543" y="933623"/>
            <a:ext cx="55446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1</a:t>
            </a:r>
            <a:r>
              <a:rPr lang="en-GB" sz="2400" dirty="0"/>
              <a:t>.Once PPE + visor/goggles has been put on take the swab &amp; pre-labelled swab container as well as a plastic sample bag</a:t>
            </a:r>
          </a:p>
          <a:p>
            <a:r>
              <a:rPr lang="en-GB" sz="2400" b="1" dirty="0"/>
              <a:t>2.</a:t>
            </a:r>
            <a:r>
              <a:rPr lang="en-GB" sz="2400" dirty="0"/>
              <a:t>Collect a throat and nose swab using a single swab. This can be done by swabbing the throat or nose first</a:t>
            </a:r>
          </a:p>
          <a:p>
            <a:r>
              <a:rPr lang="en-GB" sz="2400" b="1" dirty="0"/>
              <a:t>3.</a:t>
            </a:r>
            <a:r>
              <a:rPr lang="en-GB" sz="2400" dirty="0"/>
              <a:t>Place swab in the swab container, break swab and seal container </a:t>
            </a:r>
          </a:p>
          <a:p>
            <a:r>
              <a:rPr lang="en-GB" sz="2400" b="1" dirty="0"/>
              <a:t>4. </a:t>
            </a:r>
            <a:r>
              <a:rPr lang="en-GB" sz="2400" dirty="0"/>
              <a:t>Place sealed sample container in the sample bag &amp; seal bag</a:t>
            </a:r>
          </a:p>
          <a:p>
            <a:r>
              <a:rPr lang="en-GB" sz="2400" b="1" dirty="0"/>
              <a:t>5. </a:t>
            </a:r>
            <a:r>
              <a:rPr lang="en-GB" sz="2400" dirty="0"/>
              <a:t>Keep the broken end of the swab to discard in waste bag</a:t>
            </a:r>
          </a:p>
          <a:p>
            <a:r>
              <a:rPr lang="en-GB" sz="2400" b="1" dirty="0"/>
              <a:t>6.</a:t>
            </a:r>
            <a:r>
              <a:rPr lang="en-GB" sz="2400" dirty="0"/>
              <a:t>Discard broken swab end into the waste bag</a:t>
            </a:r>
          </a:p>
          <a:p>
            <a:r>
              <a:rPr lang="en-GB" sz="2400" b="1" dirty="0"/>
              <a:t>7</a:t>
            </a:r>
            <a:r>
              <a:rPr lang="en-GB" sz="2400" dirty="0"/>
              <a:t>.  Follow doffing and contaminated waste procedures and double bag swab </a:t>
            </a: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28" y="836712"/>
            <a:ext cx="2997200" cy="17907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54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44" y="692696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Handling dead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Use PPE (</a:t>
            </a:r>
            <a:r>
              <a:rPr lang="en-GB" altLang="en-US" dirty="0"/>
              <a:t>Glove, apron, fluid resistant surgical mask &amp; goggles).</a:t>
            </a:r>
            <a:endParaRPr lang="en-GB" dirty="0"/>
          </a:p>
          <a:p>
            <a:r>
              <a:rPr lang="en-GB" dirty="0"/>
              <a:t> This is due to the ongoing risk of infectious transmission via contact.</a:t>
            </a:r>
          </a:p>
          <a:p>
            <a:r>
              <a:rPr lang="en-GB" dirty="0"/>
              <a:t> Where the deceased was known or suspected to have been infected with COVID-19, there is no requirement for a body bag.</a:t>
            </a:r>
          </a:p>
          <a:p>
            <a:r>
              <a:rPr lang="en-GB" dirty="0"/>
              <a:t>Advise those removing body of Covid-19 (porters/undertakers)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328592"/>
          </a:xfrm>
        </p:spPr>
        <p:txBody>
          <a:bodyPr>
            <a:noAutofit/>
          </a:bodyPr>
          <a:lstStyle/>
          <a:p>
            <a:pPr algn="l"/>
            <a:r>
              <a:rPr lang="en-GB" sz="2800" dirty="0"/>
              <a:t>The Trust is committed to staff and patient safety and will monitor staff compliance.  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Team trainers will be issued with a form to record </a:t>
            </a:r>
            <a:r>
              <a:rPr lang="en-GB" sz="2800" dirty="0" smtClean="0"/>
              <a:t>names of staff who have been trained which </a:t>
            </a:r>
            <a:r>
              <a:rPr lang="en-GB" sz="2800" dirty="0"/>
              <a:t>they will complete and send to </a:t>
            </a:r>
            <a:r>
              <a:rPr lang="en-GB" sz="2800" dirty="0" smtClean="0"/>
              <a:t>the </a:t>
            </a:r>
            <a:r>
              <a:rPr lang="en-GB" sz="2800" dirty="0"/>
              <a:t>Learning &amp; Development </a:t>
            </a:r>
            <a:r>
              <a:rPr lang="en-GB" sz="2800" dirty="0" smtClean="0"/>
              <a:t>Team (so we can be assured all staff have received training)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Team </a:t>
            </a:r>
            <a:r>
              <a:rPr lang="en-GB" sz="2800" dirty="0"/>
              <a:t>Trainers will ensure all staff in their team have  completed training commensurate with their role  within 2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0648"/>
            <a:ext cx="8280920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/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4400" b="1" dirty="0">
                <a:solidFill>
                  <a:schemeClr val="tx1"/>
                </a:solidFill>
              </a:rPr>
              <a:t>You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4000" b="1" u="sng" dirty="0">
                <a:solidFill>
                  <a:schemeClr val="tx1"/>
                </a:solidFill>
              </a:rPr>
              <a:t>must </a:t>
            </a:r>
            <a:r>
              <a:rPr lang="en-GB" sz="4000" b="1" dirty="0">
                <a:solidFill>
                  <a:schemeClr val="tx1"/>
                </a:solidFill>
              </a:rPr>
              <a:t>have training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4000" b="1" dirty="0">
                <a:solidFill>
                  <a:schemeClr val="tx1"/>
                </a:solidFill>
              </a:rPr>
              <a:t>in:</a:t>
            </a:r>
          </a:p>
          <a:p>
            <a:pPr algn="ctr"/>
            <a:endParaRPr lang="en-GB" sz="3200" b="1" dirty="0">
              <a:solidFill>
                <a:schemeClr val="tx1"/>
              </a:solidFill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Donning/Doffing PPE</a:t>
            </a:r>
          </a:p>
          <a:p>
            <a:pPr algn="ctr"/>
            <a:endParaRPr lang="en-GB" sz="3200" b="1" dirty="0">
              <a:solidFill>
                <a:schemeClr val="tx1"/>
              </a:solidFill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Additionally, clinical staff  must have training in FFP3 Mask Fit and NEWS2/PEWS </a:t>
            </a:r>
          </a:p>
          <a:p>
            <a:pPr algn="ctr"/>
            <a:endParaRPr lang="en-GB" sz="3200" b="1" dirty="0">
              <a:solidFill>
                <a:schemeClr val="tx1"/>
              </a:solidFill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NEWS2 on-line training via </a:t>
            </a:r>
            <a:r>
              <a:rPr lang="en-GB" sz="3200" b="1" dirty="0">
                <a:solidFill>
                  <a:schemeClr val="tx1"/>
                </a:solidFill>
                <a:hlinkClick r:id="rId3"/>
              </a:rPr>
              <a:t>https://news.ocbmedia.com/</a:t>
            </a:r>
            <a:r>
              <a:rPr lang="en-GB" sz="3200" b="1" dirty="0">
                <a:solidFill>
                  <a:schemeClr val="tx1"/>
                </a:solidFill>
              </a:rPr>
              <a:t>     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Complete, print certificate and give copy to your manager/team trainer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608512"/>
          </a:xfrm>
        </p:spPr>
        <p:txBody>
          <a:bodyPr>
            <a:normAutofit/>
          </a:bodyPr>
          <a:lstStyle/>
          <a:p>
            <a:r>
              <a:rPr lang="en-GB" dirty="0"/>
              <a:t>Situation and advice is constantly evolving...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Stay up to date by reading </a:t>
            </a:r>
            <a:br>
              <a:rPr lang="en-GB" dirty="0"/>
            </a:br>
            <a:r>
              <a:rPr lang="en-GB" dirty="0"/>
              <a:t>Trust emails, bulletins and intranet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C4F7AF7-56F2-4BF8-A4A3-F5F2515AF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053580" cy="394881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l"/>
            <a:r>
              <a:rPr lang="en-GB" altLang="en-US" dirty="0"/>
              <a:t>	Useful resources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BD2CB1D-5632-4C99-A166-4BEDB278C4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888" y="836712"/>
            <a:ext cx="8634412" cy="547201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900" b="1" dirty="0"/>
              <a:t>ELFT Covid-19 emails and intranet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GB" sz="1900" b="1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900" b="1" dirty="0"/>
              <a:t>Public Health England Campaign Resources</a:t>
            </a:r>
            <a:endParaRPr lang="en-GB" sz="19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800" u="sng" dirty="0">
                <a:hlinkClick r:id="rId3"/>
              </a:rPr>
              <a:t>https://campaignresources.phe.gov.uk/resources/campaigns/101-coronavirus-</a:t>
            </a:r>
            <a:endParaRPr lang="en-GB" sz="18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GB" sz="900" b="1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900" b="1" dirty="0"/>
              <a:t>Public Health England Coronavirus (COVID-19) guidance</a:t>
            </a:r>
            <a:endParaRPr lang="en-GB" sz="19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800" u="sng" dirty="0">
                <a:hlinkClick r:id="rId4"/>
              </a:rPr>
              <a:t>https://www.gov.uk/government/collections/coronavirus-covid-19-list-of-guidance</a:t>
            </a:r>
            <a:endParaRPr lang="en-GB" sz="1800" u="sng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800" dirty="0">
                <a:hlinkClick r:id="rId5"/>
              </a:rPr>
              <a:t>https://assets.publishing.service.gov.uk/government/uploads/system/uploads/attachment_data/file/872745/Infection_prevention_and_control_guidance_for_pandemic_coronavirus.pdf</a:t>
            </a:r>
            <a:endParaRPr lang="en-GB" sz="18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GB" sz="1050" b="1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900" b="1" dirty="0"/>
              <a:t>NHS England</a:t>
            </a:r>
            <a:endParaRPr lang="en-GB" sz="19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800" u="sng" dirty="0">
                <a:hlinkClick r:id="rId6"/>
              </a:rPr>
              <a:t>https://www.england.nhs.uk/ourwork/eprr/coronavirus/</a:t>
            </a:r>
            <a:endParaRPr lang="en-GB" sz="18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GB" sz="1050" b="1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900" b="1" dirty="0"/>
              <a:t>NHS website</a:t>
            </a:r>
            <a:endParaRPr lang="en-GB" sz="19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800" u="sng" dirty="0">
                <a:hlinkClick r:id="rId7"/>
              </a:rPr>
              <a:t>https://www.nhs.uk/conditions/coronavirus-covid-19</a:t>
            </a:r>
            <a:r>
              <a:rPr lang="en-GB" sz="1900" u="sng" dirty="0">
                <a:hlinkClick r:id="rId7"/>
              </a:rPr>
              <a:t>/</a:t>
            </a:r>
            <a:endParaRPr lang="en-GB" sz="19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GB" sz="1050" b="1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900" b="1" dirty="0"/>
              <a:t>Healthcare Infection Society</a:t>
            </a:r>
            <a:endParaRPr lang="en-GB" sz="19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sz="1800" u="sng" dirty="0">
                <a:hlinkClick r:id="rId8"/>
              </a:rPr>
              <a:t>https://his.org.uk/resources-guidelines/novel-coronavirus-resources/</a:t>
            </a:r>
            <a:endParaRPr lang="en-GB" sz="18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en-US" sz="1050" b="1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1800" b="1" dirty="0"/>
              <a:t>World Health Organization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hlinkClick r:id="rId9"/>
              </a:rPr>
              <a:t>https://www.who.int/emergencies/diseases/novel-coronavirus-2019</a:t>
            </a:r>
            <a:endParaRPr lang="en-US" alt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800" b="1" dirty="0"/>
          </a:p>
        </p:txBody>
      </p:sp>
      <p:sp>
        <p:nvSpPr>
          <p:cNvPr id="41988" name="Footer Placeholder 3">
            <a:extLst>
              <a:ext uri="{FF2B5EF4-FFF2-40B4-BE49-F238E27FC236}">
                <a16:creationId xmlns:a16="http://schemas.microsoft.com/office/drawing/2014/main" id="{39CCC45D-5421-4C54-BA39-CA0B0053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7204C4"/>
                </a:solidFill>
              </a:rPr>
              <a:t>Inform Promote Sustain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r>
              <a:rPr lang="en-GB" sz="9600" dirty="0"/>
              <a:t>QUESTIONS</a:t>
            </a:r>
            <a:br>
              <a:rPr lang="en-GB" sz="9600" dirty="0"/>
            </a:br>
            <a:r>
              <a:rPr lang="en-GB" sz="9600" dirty="0"/>
              <a:t/>
            </a:r>
            <a:br>
              <a:rPr lang="en-GB" sz="9600" dirty="0"/>
            </a:br>
            <a:r>
              <a:rPr lang="en-GB" sz="96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020FA9A-5DDB-4D0C-B0F8-CA211C9BB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6711"/>
            <a:ext cx="9144000" cy="614855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altLang="en-US" b="1" dirty="0"/>
              <a:t>What are the symptoms of COVID-19?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F3C17A3-3377-4DE4-BF8A-051243E2995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65113" y="1612900"/>
            <a:ext cx="5081587" cy="4733925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Symptoms start 5 -11 days after exposure</a:t>
            </a:r>
          </a:p>
          <a:p>
            <a:r>
              <a:rPr lang="en-US" altLang="en-US" sz="2800" dirty="0"/>
              <a:t>Similar to seasonal flu</a:t>
            </a:r>
          </a:p>
          <a:p>
            <a:r>
              <a:rPr lang="en-US" altLang="en-US" sz="2800" dirty="0"/>
              <a:t>Majority have fever and dry cough (rapid onset)</a:t>
            </a:r>
          </a:p>
          <a:p>
            <a:r>
              <a:rPr lang="en-US" altLang="en-US" sz="2800" dirty="0"/>
              <a:t>Symptoms last 5 - 6 days</a:t>
            </a:r>
          </a:p>
          <a:p>
            <a:r>
              <a:rPr lang="en-US" altLang="en-US" sz="2800" dirty="0"/>
              <a:t>Severe illness starts day 7</a:t>
            </a:r>
          </a:p>
          <a:p>
            <a:pPr lvl="1"/>
            <a:r>
              <a:rPr lang="en-GB" altLang="en-US" sz="2800" dirty="0">
                <a:sym typeface="Wingdings" panose="05000000000000000000" pitchFamily="2" charset="2"/>
              </a:rPr>
              <a:t> </a:t>
            </a:r>
            <a:r>
              <a:rPr lang="en-US" altLang="en-US" sz="2800" dirty="0"/>
              <a:t>Shortness of breath</a:t>
            </a:r>
          </a:p>
          <a:p>
            <a:pPr lvl="1"/>
            <a:r>
              <a:rPr lang="en-US" altLang="en-US" sz="2800" dirty="0"/>
              <a:t>Lung inflammation</a:t>
            </a:r>
          </a:p>
          <a:p>
            <a:pPr lvl="1"/>
            <a:r>
              <a:rPr lang="en-US" altLang="en-US" sz="2800" dirty="0"/>
              <a:t>Pneumonia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5CDFA0-C634-4270-B868-4BA8F369EA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9070785"/>
              </p:ext>
            </p:extLst>
          </p:nvPr>
        </p:nvGraphicFramePr>
        <p:xfrm>
          <a:off x="4860032" y="1268760"/>
          <a:ext cx="3797300" cy="486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55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Symptom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Proportion of cases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31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Fever &gt;37</a:t>
                      </a:r>
                      <a:r>
                        <a:rPr lang="en-US" baseline="30000" dirty="0"/>
                        <a:t>o</a:t>
                      </a:r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31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Dry 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31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31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Sputum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31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Shortness of breath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31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Muscle/joint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31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Sore throat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31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396" name="Footer Placeholder 4">
            <a:extLst>
              <a:ext uri="{FF2B5EF4-FFF2-40B4-BE49-F238E27FC236}">
                <a16:creationId xmlns:a16="http://schemas.microsoft.com/office/drawing/2014/main" id="{71596B66-1048-43C2-9EEA-A47CD941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7204C4"/>
                </a:solidFill>
              </a:rPr>
              <a:t>Inform Promote Sustain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"/>
    </mc:Choice>
    <mc:Fallback xmlns="">
      <p:transition spd="slow" advTm="1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5D9E92E-47C4-480C-9473-F500345C0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3062"/>
            <a:ext cx="9124950" cy="1073587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en-US" altLang="en-US" sz="4800" b="1" dirty="0"/>
              <a:t>Severity of COVID-19 illness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E787EE3-1DC7-4831-997D-1E9B0BD7B4A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3838" y="1568450"/>
            <a:ext cx="5307012" cy="4284663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Most people have no obvious symptoms (30-40%)</a:t>
            </a:r>
          </a:p>
          <a:p>
            <a:r>
              <a:rPr lang="en-US" altLang="en-US" sz="2400" dirty="0"/>
              <a:t>Most children get mild disease</a:t>
            </a:r>
          </a:p>
          <a:p>
            <a:r>
              <a:rPr lang="en-US" altLang="en-US" sz="2400" dirty="0"/>
              <a:t>More severe disease in:</a:t>
            </a:r>
          </a:p>
          <a:p>
            <a:pPr lvl="1"/>
            <a:r>
              <a:rPr lang="en-US" altLang="en-US" sz="2400" dirty="0"/>
              <a:t>Older people </a:t>
            </a:r>
          </a:p>
          <a:p>
            <a:pPr lvl="1"/>
            <a:r>
              <a:rPr lang="en-US" altLang="en-US" sz="2400" dirty="0"/>
              <a:t>Diabetics</a:t>
            </a:r>
          </a:p>
          <a:p>
            <a:pPr lvl="1"/>
            <a:r>
              <a:rPr lang="en-US" altLang="en-US" sz="2400" dirty="0"/>
              <a:t>Heart disease</a:t>
            </a:r>
          </a:p>
          <a:p>
            <a:pPr lvl="1"/>
            <a:r>
              <a:rPr lang="en-US" altLang="en-US" sz="2400" dirty="0"/>
              <a:t>Chronic respiratory disease</a:t>
            </a:r>
          </a:p>
          <a:p>
            <a:pPr lvl="1"/>
            <a:r>
              <a:rPr lang="en-US" altLang="en-US" sz="2400" dirty="0"/>
              <a:t>Immune compromised</a:t>
            </a:r>
          </a:p>
          <a:p>
            <a:r>
              <a:rPr lang="en-US" altLang="en-US" sz="2400" dirty="0"/>
              <a:t>Less than 2% of cases fatal</a:t>
            </a:r>
          </a:p>
          <a:p>
            <a:pPr lvl="1"/>
            <a:r>
              <a:rPr lang="en-US" altLang="en-US" sz="2400" dirty="0"/>
              <a:t>Highest in high risk groups</a:t>
            </a:r>
          </a:p>
        </p:txBody>
      </p:sp>
      <p:sp>
        <p:nvSpPr>
          <p:cNvPr id="17412" name="Footer Placeholder 4">
            <a:extLst>
              <a:ext uri="{FF2B5EF4-FFF2-40B4-BE49-F238E27FC236}">
                <a16:creationId xmlns:a16="http://schemas.microsoft.com/office/drawing/2014/main" id="{403632B8-2322-4495-B01F-E91B270A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rgbClr val="7204C4"/>
                </a:solidFill>
              </a:rPr>
              <a:t>Inform Promote Sustain</a:t>
            </a:r>
          </a:p>
        </p:txBody>
      </p:sp>
      <p:pic>
        <p:nvPicPr>
          <p:cNvPr id="17413" name="Diagram 4">
            <a:extLst>
              <a:ext uri="{FF2B5EF4-FFF2-40B4-BE49-F238E27FC236}">
                <a16:creationId xmlns:a16="http://schemas.microsoft.com/office/drawing/2014/main" id="{71BD080E-1236-48CA-BACB-5C964BF39F71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854200"/>
            <a:ext cx="4457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>
            <a:extLst>
              <a:ext uri="{FF2B5EF4-FFF2-40B4-BE49-F238E27FC236}">
                <a16:creationId xmlns:a16="http://schemas.microsoft.com/office/drawing/2014/main" id="{EBF31A04-96B1-49B5-B2A8-46A9933D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5048250"/>
            <a:ext cx="1363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04C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/>
              <a:t>Undetected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9D2AE257-B4F1-4737-B163-C12394C351CA}"/>
              </a:ext>
            </a:extLst>
          </p:cNvPr>
          <p:cNvSpPr/>
          <p:nvPr/>
        </p:nvSpPr>
        <p:spPr>
          <a:xfrm rot="10800000" flipV="1">
            <a:off x="6835775" y="1671638"/>
            <a:ext cx="1522413" cy="6572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Critical</a:t>
            </a:r>
          </a:p>
          <a:p>
            <a:pPr algn="ctr">
              <a:defRPr/>
            </a:pPr>
            <a:r>
              <a:rPr lang="en-GB" sz="1050" dirty="0">
                <a:solidFill>
                  <a:schemeClr val="tx1"/>
                </a:solidFill>
              </a:rPr>
              <a:t>Respiratory/</a:t>
            </a:r>
            <a:r>
              <a:rPr lang="en-GB" sz="1050" dirty="0" err="1">
                <a:solidFill>
                  <a:schemeClr val="tx1"/>
                </a:solidFill>
              </a:rPr>
              <a:t>muli</a:t>
            </a:r>
            <a:r>
              <a:rPr lang="en-GB" sz="1050" dirty="0">
                <a:solidFill>
                  <a:schemeClr val="tx1"/>
                </a:solidFill>
              </a:rPr>
              <a:t>-organ failure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0401E50A-6DDA-4018-B958-1CB1B9E5D957}"/>
              </a:ext>
            </a:extLst>
          </p:cNvPr>
          <p:cNvSpPr/>
          <p:nvPr/>
        </p:nvSpPr>
        <p:spPr>
          <a:xfrm rot="10800000" flipV="1">
            <a:off x="7248525" y="2395538"/>
            <a:ext cx="1876425" cy="6873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Severe</a:t>
            </a:r>
          </a:p>
          <a:p>
            <a:pPr algn="ctr">
              <a:defRPr/>
            </a:pPr>
            <a:r>
              <a:rPr lang="en-GB" sz="1050" dirty="0">
                <a:solidFill>
                  <a:schemeClr val="tx1"/>
                </a:solidFill>
              </a:rPr>
              <a:t>Shortness of breath; </a:t>
            </a:r>
            <a:r>
              <a:rPr lang="en-GB" sz="1050" dirty="0">
                <a:solidFill>
                  <a:schemeClr val="tx1"/>
                </a:solidFill>
                <a:sym typeface="Wingdings" panose="05000000000000000000" pitchFamily="2" charset="2"/>
              </a:rPr>
              <a:t></a:t>
            </a:r>
            <a:r>
              <a:rPr lang="en-GB" sz="1050" dirty="0">
                <a:solidFill>
                  <a:schemeClr val="tx1"/>
                </a:solidFill>
              </a:rPr>
              <a:t>Respiration; </a:t>
            </a:r>
            <a:r>
              <a:rPr lang="en-GB" sz="1050" dirty="0">
                <a:solidFill>
                  <a:schemeClr val="tx1"/>
                </a:solidFill>
                <a:sym typeface="Wingdings" panose="05000000000000000000" pitchFamily="2" charset="2"/>
              </a:rPr>
              <a:t>O</a:t>
            </a:r>
            <a:r>
              <a:rPr lang="en-GB" sz="1050" baseline="-250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GB" sz="1050" dirty="0">
                <a:solidFill>
                  <a:schemeClr val="tx1"/>
                </a:solidFill>
              </a:rPr>
              <a:t> </a:t>
            </a:r>
            <a:r>
              <a:rPr lang="en-GB" sz="1050" dirty="0" err="1">
                <a:solidFill>
                  <a:schemeClr val="tx1"/>
                </a:solidFill>
              </a:rPr>
              <a:t>sats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8A92FACA-58CC-4FA8-95DF-8E3D0F4B1904}"/>
              </a:ext>
            </a:extLst>
          </p:cNvPr>
          <p:cNvSpPr/>
          <p:nvPr/>
        </p:nvSpPr>
        <p:spPr>
          <a:xfrm rot="10800000" flipV="1">
            <a:off x="7724775" y="3179763"/>
            <a:ext cx="1125538" cy="5699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Mild</a:t>
            </a:r>
          </a:p>
          <a:p>
            <a:pPr algn="ctr">
              <a:defRPr/>
            </a:pPr>
            <a:r>
              <a:rPr lang="en-GB" sz="1050" dirty="0">
                <a:solidFill>
                  <a:schemeClr val="tx1"/>
                </a:solidFill>
              </a:rPr>
              <a:t>Fever, cough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"/>
    </mc:Choice>
    <mc:Fallback xmlns="">
      <p:transition spd="slow" advTm="14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73571"/>
            <a:ext cx="9088820" cy="977461"/>
          </a:xfrm>
        </p:spPr>
        <p:txBody>
          <a:bodyPr>
            <a:normAutofit/>
          </a:bodyPr>
          <a:lstStyle/>
          <a:p>
            <a:r>
              <a:rPr lang="en-GB" sz="4800" b="1" dirty="0"/>
              <a:t>Mental Health and Physical Health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8640960" cy="59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"/>
    </mc:Choice>
    <mc:Fallback xmlns="">
      <p:transition spd="slow" advTm="1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704856" cy="4586064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dirty="0">
                <a:solidFill>
                  <a:schemeClr val="tx1"/>
                </a:solidFill>
              </a:rPr>
              <a:t>Assess all patients with mental health illness and Learning Disability for co-morbidity and risk – discuss with medical Doctors and monitor for signs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"/>
    </mc:Choice>
    <mc:Fallback xmlns="">
      <p:transition spd="slow" advTm="12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7932738" cy="1141412"/>
          </a:xfrm>
        </p:spPr>
        <p:txBody>
          <a:bodyPr>
            <a:noAutofit/>
          </a:bodyPr>
          <a:lstStyle/>
          <a:p>
            <a:r>
              <a:rPr lang="en-GB" altLang="en-US" sz="4800" b="1" dirty="0"/>
              <a:t>Infection Prevention &amp; Control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513" y="2487613"/>
            <a:ext cx="6173787" cy="2860675"/>
          </a:xfrm>
        </p:spPr>
        <p:txBody>
          <a:bodyPr/>
          <a:lstStyle/>
          <a:p>
            <a:pPr marL="0" indent="0">
              <a:buNone/>
              <a:defRPr/>
            </a:pPr>
            <a:endParaRPr lang="en-GB" b="1" dirty="0"/>
          </a:p>
          <a:p>
            <a:pPr>
              <a:defRPr/>
            </a:pPr>
            <a:endParaRPr lang="en-GB" dirty="0"/>
          </a:p>
        </p:txBody>
      </p:sp>
      <p:pic>
        <p:nvPicPr>
          <p:cNvPr id="5" name="Content Placeholder 1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7" y="2240868"/>
            <a:ext cx="8352928" cy="42047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92430" y="2240868"/>
            <a:ext cx="20162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09003" y="2099584"/>
            <a:ext cx="201622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50329" y="4977172"/>
            <a:ext cx="33843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230649" y="4041068"/>
            <a:ext cx="5040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"/>
    </mc:Choice>
    <mc:Fallback xmlns="">
      <p:transition spd="slow" advTm="13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15169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4221088"/>
            <a:ext cx="214282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328" y="1878873"/>
            <a:ext cx="7408333" cy="413732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z="2800" dirty="0">
                <a:solidFill>
                  <a:srgbClr val="00395A"/>
                </a:solidFill>
              </a:rPr>
              <a:t>Keep nails short and clean.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z="2800" dirty="0">
                <a:solidFill>
                  <a:srgbClr val="00395A"/>
                </a:solidFill>
              </a:rPr>
              <a:t>Do not wear false nails.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z="2800" dirty="0">
                <a:solidFill>
                  <a:srgbClr val="00395A"/>
                </a:solidFill>
              </a:rPr>
              <a:t>Remove all nail polish.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z="2800" dirty="0">
                <a:solidFill>
                  <a:srgbClr val="00395A"/>
                </a:solidFill>
              </a:rPr>
              <a:t>Remove wrists watches, bracelets and rings with ridges and stones.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altLang="en-US" sz="2800" dirty="0">
                <a:solidFill>
                  <a:srgbClr val="00395A"/>
                </a:solidFill>
              </a:rPr>
              <a:t>Be ‘Bare Below the Elbow’ when implementing care.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n-GB" altLang="en-US" sz="4000" b="1" dirty="0">
                <a:solidFill>
                  <a:schemeClr val="tx1"/>
                </a:solidFill>
              </a:rPr>
              <a:t>Hand Hygiene  Preparations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" y="57659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"/>
    </mc:Choice>
    <mc:Fallback xmlns="">
      <p:transition spd="slow" advTm="30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1891</Words>
  <Application>Microsoft Office PowerPoint</Application>
  <PresentationFormat>On-screen Show (4:3)</PresentationFormat>
  <Paragraphs>344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Wingdings</vt:lpstr>
      <vt:lpstr>Wingdings 2</vt:lpstr>
      <vt:lpstr>Office Theme</vt:lpstr>
      <vt:lpstr>COVID-19 Guidance for in-patient areas</vt:lpstr>
      <vt:lpstr>What is Coronavirus ?</vt:lpstr>
      <vt:lpstr>How is COVID-19 transmitted?</vt:lpstr>
      <vt:lpstr>What are the symptoms of COVID-19?</vt:lpstr>
      <vt:lpstr>Severity of COVID-19 illness</vt:lpstr>
      <vt:lpstr>Mental Health and Physical Health</vt:lpstr>
      <vt:lpstr>PowerPoint Presentation</vt:lpstr>
      <vt:lpstr>Infection Prevention &amp; Control Principles</vt:lpstr>
      <vt:lpstr>Hand Hygiene  Preparations</vt:lpstr>
      <vt:lpstr>Hand Hygiene</vt:lpstr>
      <vt:lpstr>Patient hand hygiene</vt:lpstr>
      <vt:lpstr>Protective clothing suspected/ confirmed COVID-19</vt:lpstr>
      <vt:lpstr>PowerPoint Presentation</vt:lpstr>
      <vt:lpstr>PowerPoint Presentation</vt:lpstr>
      <vt:lpstr>FFP3 Masks</vt:lpstr>
      <vt:lpstr>PowerPoint Presentation</vt:lpstr>
      <vt:lpstr>Summary of PPE for patients with COVID-19</vt:lpstr>
      <vt:lpstr>PowerPoint Presentation</vt:lpstr>
      <vt:lpstr>How to put on &amp; take of PPE</vt:lpstr>
      <vt:lpstr>PowerPoint Presentation</vt:lpstr>
      <vt:lpstr>PowerPoint Presentation</vt:lpstr>
      <vt:lpstr>PowerPoint Presentation</vt:lpstr>
      <vt:lpstr>Management for patients with Suspected COVID-19- inpatient areas</vt:lpstr>
      <vt:lpstr>Management for patients confirmed COVID-19 infection  </vt:lpstr>
      <vt:lpstr>Environmental contamination</vt:lpstr>
      <vt:lpstr>PowerPoint Presentation</vt:lpstr>
      <vt:lpstr>Disposal of waste &amp; laundry</vt:lpstr>
      <vt:lpstr>Staff with COVID-19</vt:lpstr>
      <vt:lpstr>Specimen collection for COVID-19</vt:lpstr>
      <vt:lpstr>How to take a COVID-19 Specimen </vt:lpstr>
      <vt:lpstr>Handling dead bodies</vt:lpstr>
      <vt:lpstr>The Trust is committed to staff and patient safety and will monitor staff compliance.    Team trainers will be issued with a form to record names of staff who have been trained which they will complete and send to the Learning &amp; Development Team (so we can be assured all staff have received training)  Team Trainers will ensure all staff in their team have  completed training commensurate with their role  within 2 weeks</vt:lpstr>
      <vt:lpstr>PowerPoint Presentation</vt:lpstr>
      <vt:lpstr>Situation and advice is constantly evolving...   Stay up to date by reading  Trust emails, bulletins and intranet</vt:lpstr>
      <vt:lpstr> Useful resources</vt:lpstr>
      <vt:lpstr>QUESTIONS 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maggie</dc:creator>
  <cp:lastModifiedBy>DELANEY, Sean (EAST LONDON NHS FOUNDATION TRUST)</cp:lastModifiedBy>
  <cp:revision>131</cp:revision>
  <dcterms:created xsi:type="dcterms:W3CDTF">2020-03-23T14:21:10Z</dcterms:created>
  <dcterms:modified xsi:type="dcterms:W3CDTF">2022-01-05T10:26:52Z</dcterms:modified>
</cp:coreProperties>
</file>