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94" r:id="rId3"/>
    <p:sldId id="295" r:id="rId4"/>
    <p:sldId id="260" r:id="rId5"/>
    <p:sldId id="261" r:id="rId6"/>
    <p:sldId id="259" r:id="rId7"/>
    <p:sldId id="280" r:id="rId8"/>
    <p:sldId id="283" r:id="rId9"/>
    <p:sldId id="290" r:id="rId10"/>
    <p:sldId id="282" r:id="rId11"/>
    <p:sldId id="284" r:id="rId12"/>
    <p:sldId id="267" r:id="rId13"/>
    <p:sldId id="296" r:id="rId14"/>
    <p:sldId id="278" r:id="rId15"/>
    <p:sldId id="270" r:id="rId16"/>
    <p:sldId id="272" r:id="rId17"/>
    <p:sldId id="308" r:id="rId18"/>
    <p:sldId id="309" r:id="rId19"/>
    <p:sldId id="286" r:id="rId20"/>
    <p:sldId id="287" r:id="rId21"/>
    <p:sldId id="297" r:id="rId22"/>
    <p:sldId id="274" r:id="rId23"/>
    <p:sldId id="298" r:id="rId24"/>
    <p:sldId id="275" r:id="rId25"/>
    <p:sldId id="276" r:id="rId26"/>
    <p:sldId id="299" r:id="rId27"/>
    <p:sldId id="307" r:id="rId28"/>
    <p:sldId id="300" r:id="rId29"/>
    <p:sldId id="301" r:id="rId30"/>
    <p:sldId id="302" r:id="rId31"/>
    <p:sldId id="303" r:id="rId32"/>
    <p:sldId id="305" r:id="rId33"/>
    <p:sldId id="304" r:id="rId34"/>
    <p:sldId id="292" r:id="rId35"/>
    <p:sldId id="30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44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ED5F5B-4045-4C84-B96C-9D7BFD8EC306}" type="datetimeFigureOut">
              <a:rPr lang="en-GB" smtClean="0"/>
              <a:pPr/>
              <a:t>05/01/2022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A299BB-17F3-4127-B390-CE9C0B4BAB4E}" type="slidenum">
              <a:rPr lang="en-GB" smtClean="0"/>
              <a:pPr/>
              <a:t>‹#›</a:t>
            </a:fld>
            <a:endParaRPr lang="en-GB"/>
          </a:p>
        </p:txBody>
      </p:sp>
    </p:spTree>
    <p:extLst>
      <p:ext uri="{BB962C8B-B14F-4D97-AF65-F5344CB8AC3E}">
        <p14:creationId xmlns:p14="http://schemas.microsoft.com/office/powerpoint/2010/main" val="1021115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cbi.nlm.nih.gov/pubmed/?term=Lauer%20SA%5bAuthor%5d&amp;cauthor=true&amp;cauthor_uid=32150748"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ncbi.nlm.nih.gov/pubmed/32150748"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A299BB-17F3-4127-B390-CE9C0B4BAB4E}"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COVID-19 is an enveloped virus and therefore destroyed by alcohol hand rubs</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831986-0E38-48E8-944A-EA5AC6368982}" type="slidenum">
              <a:rPr lang="en-GB" altLang="en-US"/>
              <a:pPr/>
              <a:t>10</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A299BB-17F3-4127-B390-CE9C0B4BAB4E}"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B63385B-6556-498A-B5C0-CD05F52FF9AD}" type="slidenum">
              <a:rPr lang="en-GB" altLang="en-US" smtClean="0"/>
              <a:pPr>
                <a:defRPr/>
              </a:pPr>
              <a:t>12</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A299BB-17F3-4127-B390-CE9C0B4BAB4E}"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2A299BB-17F3-4127-B390-CE9C0B4BAB4E}"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B63385B-6556-498A-B5C0-CD05F52FF9AD}" type="slidenum">
              <a:rPr lang="en-GB" altLang="en-US" smtClean="0"/>
              <a:pPr>
                <a:defRPr/>
              </a:pPr>
              <a:t>15</a:t>
            </a:fld>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B63385B-6556-498A-B5C0-CD05F52FF9AD}" type="slidenum">
              <a:rPr lang="en-GB" altLang="en-US" smtClean="0"/>
              <a:pPr>
                <a:defRPr/>
              </a:pPr>
              <a:t>16</a:t>
            </a:fld>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A299BB-17F3-4127-B390-CE9C0B4BAB4E}" type="slidenum">
              <a:rPr lang="en-GB" smtClean="0"/>
              <a:pPr/>
              <a:t>18</a:t>
            </a:fld>
            <a:endParaRPr lang="en-GB"/>
          </a:p>
        </p:txBody>
      </p:sp>
    </p:spTree>
    <p:extLst>
      <p:ext uri="{BB962C8B-B14F-4D97-AF65-F5344CB8AC3E}">
        <p14:creationId xmlns:p14="http://schemas.microsoft.com/office/powerpoint/2010/main" val="2067992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A299BB-17F3-4127-B390-CE9C0B4BAB4E}" type="slidenum">
              <a:rPr lang="en-GB" smtClean="0"/>
              <a:pPr/>
              <a:t>19</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A299BB-17F3-4127-B390-CE9C0B4BAB4E}" type="slidenum">
              <a:rPr lang="en-GB" smtClean="0"/>
              <a:pPr/>
              <a:t>20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A299BB-17F3-4127-B390-CE9C0B4BAB4E}"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A299BB-17F3-4127-B390-CE9C0B4BAB4E}" type="slidenum">
              <a:rPr lang="en-GB" smtClean="0"/>
              <a:pPr/>
              <a:t>21</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F0C47622-F744-402E-BDEA-7FC6BD675B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AFEA306C-9CE5-40D4-95DE-9316C8F087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The virus will contaminate surfaces in an infected patient room but can be easily removed by cleaning.</a:t>
            </a:r>
          </a:p>
          <a:p>
            <a:pPr eaLnBrk="1" hangingPunct="1">
              <a:spcBef>
                <a:spcPct val="0"/>
              </a:spcBef>
            </a:pPr>
            <a:endParaRPr lang="en-GB" altLang="en-US"/>
          </a:p>
          <a:p>
            <a:pPr eaLnBrk="1" hangingPunct="1">
              <a:spcBef>
                <a:spcPct val="0"/>
              </a:spcBef>
            </a:pPr>
            <a:r>
              <a:rPr lang="en-GB" altLang="en-US"/>
              <a:t>Environmental contamination studies recover viral DNA from surfaces using PCR.  This detects the virus genome but give no information about whether the virus particle is able to cause infection. </a:t>
            </a:r>
          </a:p>
          <a:p>
            <a:pPr eaLnBrk="1" hangingPunct="1">
              <a:spcBef>
                <a:spcPct val="0"/>
              </a:spcBef>
            </a:pPr>
            <a:endParaRPr lang="en-GB" altLang="en-US"/>
          </a:p>
          <a:p>
            <a:pPr eaLnBrk="1" hangingPunct="1">
              <a:spcBef>
                <a:spcPct val="0"/>
              </a:spcBef>
            </a:pPr>
            <a:r>
              <a:rPr lang="en-GB" altLang="en-US"/>
              <a:t>Ong et al JAMA March 4 2020</a:t>
            </a:r>
          </a:p>
        </p:txBody>
      </p:sp>
      <p:sp>
        <p:nvSpPr>
          <p:cNvPr id="38916" name="Slide Number Placeholder 3">
            <a:extLst>
              <a:ext uri="{FF2B5EF4-FFF2-40B4-BE49-F238E27FC236}">
                <a16:creationId xmlns:a16="http://schemas.microsoft.com/office/drawing/2014/main" id="{F62BD3B9-A0C9-4A15-898D-152D0F5E1D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C015028-A629-4ABC-BD7F-C634EF5140FD}" type="slidenum">
              <a:rPr lang="en-GB" altLang="en-US"/>
              <a:pPr/>
              <a:t>22</a:t>
            </a:fld>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A299BB-17F3-4127-B390-CE9C0B4BAB4E}" type="slidenum">
              <a:rPr lang="en-GB" smtClean="0"/>
              <a:pPr/>
              <a:t>23</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B63385B-6556-498A-B5C0-CD05F52FF9AD}" type="slidenum">
              <a:rPr lang="en-GB" altLang="en-US" smtClean="0"/>
              <a:pPr>
                <a:defRPr/>
              </a:pPr>
              <a:t>24</a:t>
            </a:fld>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B63385B-6556-498A-B5C0-CD05F52FF9AD}" type="slidenum">
              <a:rPr lang="en-GB" altLang="en-US" smtClean="0"/>
              <a:pPr>
                <a:defRPr/>
              </a:pPr>
              <a:t>25</a:t>
            </a:fld>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A299BB-17F3-4127-B390-CE9C0B4BAB4E}" type="slidenum">
              <a:rPr lang="en-GB" smtClean="0"/>
              <a:pPr/>
              <a:t>26</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A299BB-17F3-4127-B390-CE9C0B4BAB4E}" type="slidenum">
              <a:rPr lang="en-GB" smtClean="0"/>
              <a:pPr/>
              <a:t>27</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A299BB-17F3-4127-B390-CE9C0B4BAB4E}" type="slidenum">
              <a:rPr lang="en-GB" smtClean="0"/>
              <a:pPr/>
              <a:t>28</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B63385B-6556-498A-B5C0-CD05F52FF9AD}" type="slidenum">
              <a:rPr lang="en-GB" altLang="en-US" smtClean="0"/>
              <a:pPr>
                <a:defRPr/>
              </a:pPr>
              <a:t>29</a:t>
            </a:fld>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A299BB-17F3-4127-B390-CE9C0B4BAB4E}" type="slidenum">
              <a:rPr lang="en-GB" smtClean="0"/>
              <a:pPr/>
              <a:t>30</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B63385B-6556-498A-B5C0-CD05F52FF9AD}" type="slidenum">
              <a:rPr lang="en-GB" altLang="en-US" smtClean="0"/>
              <a:pPr>
                <a:defRPr/>
              </a:pPr>
              <a:t>3</a:t>
            </a:fld>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27737B3-E7DC-4CBD-9436-5B461ADE6671}" type="slidenum">
              <a:rPr lang="en-GB" smtClean="0"/>
              <a:pPr/>
              <a:t>31</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A299BB-17F3-4127-B390-CE9C0B4BAB4E}" type="slidenum">
              <a:rPr lang="en-GB" smtClean="0"/>
              <a:pPr/>
              <a:t>32</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27737B3-E7DC-4CBD-9436-5B461ADE6671}" type="slidenum">
              <a:rPr lang="en-GB" smtClean="0"/>
              <a:pPr/>
              <a:t>33</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A299BB-17F3-4127-B390-CE9C0B4BAB4E}" type="slidenum">
              <a:rPr lang="en-GB" smtClean="0"/>
              <a:pPr/>
              <a:t>34</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A299BB-17F3-4127-B390-CE9C0B4BAB4E}" type="slidenum">
              <a:rPr lang="en-GB" smtClean="0"/>
              <a:pPr/>
              <a:t>35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A2394C2B-2FCB-4BAB-BC81-ACB51650CB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C1DAFCA9-E0E1-4052-8E23-5133ED39CE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hlinkClick r:id="rId3"/>
              </a:rPr>
              <a:t>Lauer</a:t>
            </a:r>
            <a:r>
              <a:rPr lang="en-GB" altLang="en-US"/>
              <a:t> et al The Incubation Period of Coronavirus Disease 2019 (COVID-19) From Publicly Reported Confirmed Cases: Estimation and Application.</a:t>
            </a:r>
          </a:p>
          <a:p>
            <a:pPr eaLnBrk="1" hangingPunct="1">
              <a:spcBef>
                <a:spcPct val="0"/>
              </a:spcBef>
            </a:pPr>
            <a:r>
              <a:rPr lang="en-GB" altLang="en-US">
                <a:hlinkClick r:id="rId4" tooltip="Annals of internal medicine."/>
              </a:rPr>
              <a:t>Ann Intern Med.</a:t>
            </a:r>
            <a:r>
              <a:rPr lang="en-GB" altLang="en-US"/>
              <a:t> 2020 Mar 10. doi: 10.7326/M20-0504</a:t>
            </a:r>
          </a:p>
        </p:txBody>
      </p:sp>
      <p:sp>
        <p:nvSpPr>
          <p:cNvPr id="16388" name="Slide Number Placeholder 3">
            <a:extLst>
              <a:ext uri="{FF2B5EF4-FFF2-40B4-BE49-F238E27FC236}">
                <a16:creationId xmlns:a16="http://schemas.microsoft.com/office/drawing/2014/main" id="{B4115DB7-41F4-4AFB-8586-33947FA6F05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2E69F42-8342-40B6-A574-B9893631B489}" type="slidenum">
              <a:rPr lang="en-GB" altLang="en-US"/>
              <a:pPr/>
              <a:t>4</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B63385B-6556-498A-B5C0-CD05F52FF9AD}" type="slidenum">
              <a:rPr lang="en-GB" altLang="en-US" smtClean="0"/>
              <a:pPr>
                <a:defRPr/>
              </a:pPr>
              <a:t>5</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F533E96-F078-4B3D-A8F4-F1AF21EBC35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A299BB-17F3-4127-B390-CE9C0B4BAB4E}"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2A299BB-17F3-4127-B390-CE9C0B4BAB4E}"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73616E-2C5A-4665-95F8-AA008A7D62A9}" type="slidenum">
              <a:rPr lang="en-GB" smtClean="0"/>
              <a:pPr/>
              <a:t>9</a:t>
            </a:fld>
            <a:endParaRPr lang="en-GB" dirty="0"/>
          </a:p>
        </p:txBody>
      </p:sp>
    </p:spTree>
    <p:extLst>
      <p:ext uri="{BB962C8B-B14F-4D97-AF65-F5344CB8AC3E}">
        <p14:creationId xmlns:p14="http://schemas.microsoft.com/office/powerpoint/2010/main" val="1513755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D129446-8A32-4E50-9B7D-CE43379459C4}" type="datetimeFigureOut">
              <a:rPr lang="en-GB" smtClean="0"/>
              <a:pPr/>
              <a:t>05/01/2022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743A37-E4A8-46A8-989A-4291F5C5D542}"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D129446-8A32-4E50-9B7D-CE43379459C4}" type="datetimeFigureOut">
              <a:rPr lang="en-GB" smtClean="0"/>
              <a:pPr/>
              <a:t>05/01/2022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743A37-E4A8-46A8-989A-4291F5C5D54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D129446-8A32-4E50-9B7D-CE43379459C4}" type="datetimeFigureOut">
              <a:rPr lang="en-GB" smtClean="0"/>
              <a:pPr/>
              <a:t>05/01/2022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743A37-E4A8-46A8-989A-4291F5C5D54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D129446-8A32-4E50-9B7D-CE43379459C4}" type="datetimeFigureOut">
              <a:rPr lang="en-GB" smtClean="0"/>
              <a:pPr/>
              <a:t>05/01/2022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743A37-E4A8-46A8-989A-4291F5C5D54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129446-8A32-4E50-9B7D-CE43379459C4}" type="datetimeFigureOut">
              <a:rPr lang="en-GB" smtClean="0"/>
              <a:pPr/>
              <a:t>05/01/2022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743A37-E4A8-46A8-989A-4291F5C5D542}"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D129446-8A32-4E50-9B7D-CE43379459C4}" type="datetimeFigureOut">
              <a:rPr lang="en-GB" smtClean="0"/>
              <a:pPr/>
              <a:t>05/01/2022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743A37-E4A8-46A8-989A-4291F5C5D54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D129446-8A32-4E50-9B7D-CE43379459C4}" type="datetimeFigureOut">
              <a:rPr lang="en-GB" smtClean="0"/>
              <a:pPr/>
              <a:t>05/01/2022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743A37-E4A8-46A8-989A-4291F5C5D54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D129446-8A32-4E50-9B7D-CE43379459C4}" type="datetimeFigureOut">
              <a:rPr lang="en-GB" smtClean="0"/>
              <a:pPr/>
              <a:t>05/01/2022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0743A37-E4A8-46A8-989A-4291F5C5D54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129446-8A32-4E50-9B7D-CE43379459C4}" type="datetimeFigureOut">
              <a:rPr lang="en-GB" smtClean="0"/>
              <a:pPr/>
              <a:t>05/01/2022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0743A37-E4A8-46A8-989A-4291F5C5D54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129446-8A32-4E50-9B7D-CE43379459C4}" type="datetimeFigureOut">
              <a:rPr lang="en-GB" smtClean="0"/>
              <a:pPr/>
              <a:t>05/01/2022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743A37-E4A8-46A8-989A-4291F5C5D54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129446-8A32-4E50-9B7D-CE43379459C4}" type="datetimeFigureOut">
              <a:rPr lang="en-GB" smtClean="0"/>
              <a:pPr/>
              <a:t>05/01/2022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0743A37-E4A8-46A8-989A-4291F5C5D542}"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29446-8A32-4E50-9B7D-CE43379459C4}" type="datetimeFigureOut">
              <a:rPr lang="en-GB" smtClean="0"/>
              <a:pPr/>
              <a:t>05/01/2022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743A37-E4A8-46A8-989A-4291F5C5D54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tTZvXudABC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youtube.com/watch?v=kKz_vNGsNhc"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hyperlink" Target="http://www.google.co.uk/imgres?q=actichlor+plus&amp;um=1&amp;rlz=1T4ADFA_enGB475GB476&amp;hl=en&amp;biw=1280&amp;bih=776&amp;tbm=isch&amp;tbnid=YtnlGq4qW_dzHM:&amp;imgrefurl=http://www.aspli.com/products/1728/actichlor-plus-disinfectant-tablets-150-x-1.7g&amp;docid=42G7hjYin2bwoM&amp;imgurl=http://www.aspli.com/prdimgs/large/actichlor-plus-disinfectant-tablets-150-x-17g-023126.jpg&amp;w=600&amp;h=750&amp;ei=DD_yUYGbJO-10QXNy4CIDg&amp;zoom=1&amp;iact=hc&amp;dur=63&amp;page=1&amp;tbnh=156&amp;tbnw=125&amp;start=0&amp;ndsp=34&amp;ved=1t:429,r:0,s:0,i:80&amp;tx=89&amp;ty=145&amp;vpx=2&amp;vpy=183&amp;hovh=251&amp;hovw=201" TargetMode="Externa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news.ocbmedia.com/"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hyperlink" Target="https://his.org.uk/resources-guidelines/novel-coronavirus-resources/" TargetMode="External"/><Relationship Id="rId3" Type="http://schemas.openxmlformats.org/officeDocument/2006/relationships/hyperlink" Target="https://campaignresources.phe.gov.uk/resources/campaigns/101-coronavirus-" TargetMode="External"/><Relationship Id="rId7" Type="http://schemas.openxmlformats.org/officeDocument/2006/relationships/hyperlink" Target="https://www.nhs.uk/conditions/coronavirus-covid-19/"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england.nhs.uk/ourwork/eprr/coronavirus/" TargetMode="External"/><Relationship Id="rId5" Type="http://schemas.openxmlformats.org/officeDocument/2006/relationships/hyperlink" Target="https://assets.publishing.service.gov.uk/government/uploads/system/uploads/attachment_data/file/872745/Infection_prevention_and_control_guidance_for_pandemic_coronavirus.pdf" TargetMode="External"/><Relationship Id="rId4" Type="http://schemas.openxmlformats.org/officeDocument/2006/relationships/hyperlink" Target="https://www.gov.uk/government/collections/coronavirus-covid-19-list-of-guidance" TargetMode="External"/><Relationship Id="rId9" Type="http://schemas.openxmlformats.org/officeDocument/2006/relationships/hyperlink" Target="https://www.who.int/emergencies/diseases/novel-coronavirus-201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04664"/>
            <a:ext cx="7772400" cy="1470025"/>
          </a:xfrm>
        </p:spPr>
        <p:txBody>
          <a:bodyPr/>
          <a:lstStyle/>
          <a:p>
            <a:r>
              <a:rPr lang="en-GB" b="1" dirty="0" smtClean="0"/>
              <a:t>COVID-19</a:t>
            </a:r>
            <a:endParaRPr lang="en-GB" b="1" dirty="0"/>
          </a:p>
        </p:txBody>
      </p:sp>
      <p:sp>
        <p:nvSpPr>
          <p:cNvPr id="3" name="Subtitle 2"/>
          <p:cNvSpPr>
            <a:spLocks noGrp="1"/>
          </p:cNvSpPr>
          <p:nvPr>
            <p:ph type="subTitle" idx="1"/>
          </p:nvPr>
        </p:nvSpPr>
        <p:spPr/>
        <p:txBody>
          <a:bodyPr/>
          <a:lstStyle/>
          <a:p>
            <a:endParaRPr lang="en-GB"/>
          </a:p>
        </p:txBody>
      </p:sp>
      <p:pic>
        <p:nvPicPr>
          <p:cNvPr id="4" name="Content Placeholder 3"/>
          <p:cNvPicPr>
            <a:picLocks/>
          </p:cNvPicPr>
          <p:nvPr/>
        </p:nvPicPr>
        <p:blipFill>
          <a:blip r:embed="rId3" cstate="print">
            <a:extLst>
              <a:ext uri="{28A0092B-C50C-407E-A947-70E740481C1C}">
                <a14:useLocalDpi xmlns:a14="http://schemas.microsoft.com/office/drawing/2010/main" val="0"/>
              </a:ext>
            </a:extLst>
          </a:blip>
          <a:stretch>
            <a:fillRect/>
          </a:stretch>
        </p:blipFill>
        <p:spPr bwMode="auto">
          <a:xfrm>
            <a:off x="971600" y="1988840"/>
            <a:ext cx="7181193" cy="4069061"/>
          </a:xfrm>
          <a:prstGeom prst="rect">
            <a:avLst/>
          </a:prstGeom>
          <a:noFill/>
          <a:ln>
            <a:noFill/>
          </a:ln>
          <a:extLst/>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4256" y="0"/>
            <a:ext cx="9144000" cy="787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noChangeArrowheads="1"/>
          </p:cNvSpPr>
          <p:nvPr>
            <p:ph type="title"/>
          </p:nvPr>
        </p:nvSpPr>
        <p:spPr>
          <a:xfrm>
            <a:off x="395288" y="727075"/>
            <a:ext cx="8229600" cy="727075"/>
          </a:xfrm>
        </p:spPr>
        <p:txBody>
          <a:bodyPr>
            <a:noAutofit/>
          </a:bodyPr>
          <a:lstStyle/>
          <a:p>
            <a:r>
              <a:rPr lang="en-GB" altLang="en-US" b="1" dirty="0" smtClean="0"/>
              <a:t>Hand Hygiene</a:t>
            </a:r>
          </a:p>
        </p:txBody>
      </p:sp>
      <p:sp>
        <p:nvSpPr>
          <p:cNvPr id="22531" name="Content Placeholder 2"/>
          <p:cNvSpPr>
            <a:spLocks noGrp="1" noChangeArrowheads="1"/>
          </p:cNvSpPr>
          <p:nvPr>
            <p:ph idx="1"/>
          </p:nvPr>
        </p:nvSpPr>
        <p:spPr>
          <a:xfrm>
            <a:off x="663575" y="2325688"/>
            <a:ext cx="4892675" cy="2992437"/>
          </a:xfrm>
        </p:spPr>
        <p:txBody>
          <a:bodyPr/>
          <a:lstStyle/>
          <a:p>
            <a:r>
              <a:rPr lang="en-GB" altLang="en-US" sz="2400" dirty="0" smtClean="0"/>
              <a:t>Immediately before touching a patient</a:t>
            </a:r>
          </a:p>
          <a:p>
            <a:r>
              <a:rPr lang="en-GB" altLang="en-US" sz="2400" dirty="0" smtClean="0"/>
              <a:t>Before a clean/aseptic procedure</a:t>
            </a:r>
          </a:p>
          <a:p>
            <a:r>
              <a:rPr lang="en-GB" altLang="en-US" sz="2400" dirty="0" smtClean="0"/>
              <a:t>Immediately after touching patient or their surroundings</a:t>
            </a:r>
          </a:p>
          <a:p>
            <a:r>
              <a:rPr lang="en-GB" altLang="en-US" sz="2400" dirty="0" smtClean="0"/>
              <a:t>After removing gloves </a:t>
            </a:r>
          </a:p>
          <a:p>
            <a:r>
              <a:rPr lang="en-GB" altLang="en-US" sz="2400" dirty="0" smtClean="0"/>
              <a:t>After any contact with body fluids</a:t>
            </a:r>
          </a:p>
          <a:p>
            <a:endParaRPr lang="en-GB" altLang="en-US" sz="2400" dirty="0" smtClean="0"/>
          </a:p>
          <a:p>
            <a:endParaRPr lang="en-GB" altLang="en-US" sz="2400" dirty="0" smtClean="0"/>
          </a:p>
        </p:txBody>
      </p:sp>
      <p:pic>
        <p:nvPicPr>
          <p:cNvPr id="22533" name="Picture 2" descr="Image result for 5 moments of hand hygien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6713" y="2522538"/>
            <a:ext cx="3508375"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95288" y="5548473"/>
            <a:ext cx="8131175" cy="904863"/>
          </a:xfrm>
          <a:prstGeom prst="rect">
            <a:avLst/>
          </a:prstGeom>
          <a:solidFill>
            <a:schemeClr val="accent1"/>
          </a:solidFill>
          <a:ln>
            <a:solidFill>
              <a:schemeClr val="accent2">
                <a:lumMod val="75000"/>
              </a:schemeClr>
            </a:solidFill>
          </a:ln>
        </p:spPr>
        <p:txBody>
          <a:bodyPr wrap="square">
            <a:spAutoFit/>
          </a:bodyPr>
          <a:lstStyle/>
          <a:p>
            <a:pPr algn="ctr">
              <a:spcBef>
                <a:spcPct val="20000"/>
              </a:spcBef>
              <a:buClr>
                <a:srgbClr val="7204C4"/>
              </a:buClr>
              <a:defRPr/>
            </a:pPr>
            <a:r>
              <a:rPr lang="en-GB" sz="2400" b="1" kern="0" dirty="0">
                <a:solidFill>
                  <a:schemeClr val="bg1"/>
                </a:solidFill>
                <a:latin typeface="Arial"/>
              </a:rPr>
              <a:t>Alcohol gel is effective against COVID-19</a:t>
            </a:r>
          </a:p>
          <a:p>
            <a:pPr algn="ctr">
              <a:spcBef>
                <a:spcPct val="20000"/>
              </a:spcBef>
              <a:buClr>
                <a:srgbClr val="7204C4"/>
              </a:buClr>
              <a:defRPr/>
            </a:pPr>
            <a:r>
              <a:rPr lang="en-GB" sz="2400" b="1" kern="0" dirty="0">
                <a:solidFill>
                  <a:schemeClr val="bg1"/>
                </a:solidFill>
                <a:latin typeface="Arial"/>
              </a:rPr>
              <a:t>Soap and water should be used if </a:t>
            </a:r>
            <a:r>
              <a:rPr lang="en-GB" sz="2400" b="1" kern="0" dirty="0" smtClean="0">
                <a:solidFill>
                  <a:schemeClr val="bg1"/>
                </a:solidFill>
                <a:latin typeface="Arial"/>
              </a:rPr>
              <a:t>hands </a:t>
            </a:r>
            <a:r>
              <a:rPr lang="en-GB" sz="2400" b="1" kern="0" dirty="0">
                <a:solidFill>
                  <a:schemeClr val="bg1"/>
                </a:solidFill>
                <a:latin typeface="Arial"/>
              </a:rPr>
              <a:t>are soiled</a:t>
            </a:r>
          </a:p>
        </p:txBody>
      </p:sp>
      <p:pic>
        <p:nvPicPr>
          <p:cNvPr id="2253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575" y="863600"/>
            <a:ext cx="1711325"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0388" y="850900"/>
            <a:ext cx="1482725"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p:nvPr/>
        </p:nvPicPr>
        <p:blipFill>
          <a:blip r:embed="rId6" cstate="print">
            <a:extLst>
              <a:ext uri="{28A0092B-C50C-407E-A947-70E740481C1C}">
                <a14:useLocalDpi xmlns:a14="http://schemas.microsoft.com/office/drawing/2010/main" val="0"/>
              </a:ext>
            </a:extLst>
          </a:blip>
          <a:stretch>
            <a:fillRect/>
          </a:stretch>
        </p:blipFill>
        <p:spPr>
          <a:xfrm>
            <a:off x="-4256" y="57659"/>
            <a:ext cx="9144000" cy="787400"/>
          </a:xfrm>
          <a:prstGeom prst="rect">
            <a:avLst/>
          </a:prstGeom>
        </p:spPr>
      </p:pic>
    </p:spTree>
    <p:extLst>
      <p:ext uri="{BB962C8B-B14F-4D97-AF65-F5344CB8AC3E}">
        <p14:creationId xmlns:p14="http://schemas.microsoft.com/office/powerpoint/2010/main" val="3646374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noChangeArrowheads="1"/>
          </p:cNvSpPr>
          <p:nvPr>
            <p:ph type="title"/>
          </p:nvPr>
        </p:nvSpPr>
        <p:spPr>
          <a:xfrm>
            <a:off x="457200" y="1119188"/>
            <a:ext cx="8229600" cy="649287"/>
          </a:xfrm>
        </p:spPr>
        <p:txBody>
          <a:bodyPr>
            <a:noAutofit/>
          </a:bodyPr>
          <a:lstStyle/>
          <a:p>
            <a:r>
              <a:rPr lang="en-US" altLang="en-US" b="1" dirty="0" smtClean="0"/>
              <a:t>Patient hand hygiene</a:t>
            </a:r>
          </a:p>
        </p:txBody>
      </p:sp>
      <p:sp>
        <p:nvSpPr>
          <p:cNvPr id="24579" name="Content Placeholder 2"/>
          <p:cNvSpPr>
            <a:spLocks noGrp="1" noChangeArrowheads="1"/>
          </p:cNvSpPr>
          <p:nvPr>
            <p:ph idx="1"/>
          </p:nvPr>
        </p:nvSpPr>
        <p:spPr>
          <a:xfrm>
            <a:off x="457200" y="2084388"/>
            <a:ext cx="6954838" cy="3257550"/>
          </a:xfrm>
        </p:spPr>
        <p:txBody>
          <a:bodyPr>
            <a:normAutofit fontScale="92500"/>
          </a:bodyPr>
          <a:lstStyle/>
          <a:p>
            <a:r>
              <a:rPr lang="en-US" altLang="en-US" dirty="0" smtClean="0"/>
              <a:t>Encourage patients to clean their hands</a:t>
            </a:r>
          </a:p>
          <a:p>
            <a:pPr lvl="1"/>
            <a:r>
              <a:rPr lang="en-US" altLang="en-US" sz="2400" dirty="0" smtClean="0"/>
              <a:t>After coughing/sneezing</a:t>
            </a:r>
          </a:p>
          <a:p>
            <a:pPr lvl="1"/>
            <a:r>
              <a:rPr lang="en-US" altLang="en-US" sz="2400" dirty="0" smtClean="0"/>
              <a:t>Before eating</a:t>
            </a:r>
          </a:p>
          <a:p>
            <a:pPr lvl="1"/>
            <a:r>
              <a:rPr lang="en-US" altLang="en-US" sz="2400" dirty="0" smtClean="0"/>
              <a:t>After toilet</a:t>
            </a:r>
          </a:p>
          <a:p>
            <a:r>
              <a:rPr lang="en-US" altLang="en-US" dirty="0" smtClean="0"/>
              <a:t>Make hand wipes or alcohol gel available for patients to use (where safe to do so)</a:t>
            </a:r>
          </a:p>
          <a:p>
            <a:endParaRPr lang="en-US" altLang="en-US" dirty="0" smtClean="0"/>
          </a:p>
          <a:p>
            <a:endParaRPr lang="en-US" altLang="en-US" dirty="0" smtClean="0"/>
          </a:p>
        </p:txBody>
      </p:sp>
      <p:pic>
        <p:nvPicPr>
          <p:cNvPr id="2458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5025" y="2678113"/>
            <a:ext cx="1733550" cy="312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4256" y="57659"/>
            <a:ext cx="9144000" cy="787400"/>
          </a:xfrm>
          <a:prstGeom prst="rect">
            <a:avLst/>
          </a:prstGeom>
        </p:spPr>
      </p:pic>
    </p:spTree>
    <p:extLst>
      <p:ext uri="{BB962C8B-B14F-4D97-AF65-F5344CB8AC3E}">
        <p14:creationId xmlns:p14="http://schemas.microsoft.com/office/powerpoint/2010/main" val="2557391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24E408A9-9B6A-472B-9980-E95C6F328C04}"/>
              </a:ext>
            </a:extLst>
          </p:cNvPr>
          <p:cNvSpPr>
            <a:spLocks noGrp="1" noChangeArrowheads="1"/>
          </p:cNvSpPr>
          <p:nvPr>
            <p:ph type="title"/>
          </p:nvPr>
        </p:nvSpPr>
        <p:spPr>
          <a:xfrm>
            <a:off x="155575" y="260648"/>
            <a:ext cx="8612372" cy="914400"/>
          </a:xfr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p:spPr>
        <p:txBody>
          <a:bodyPr>
            <a:noAutofit/>
          </a:bodyPr>
          <a:lstStyle/>
          <a:p>
            <a:r>
              <a:rPr lang="en-GB" altLang="en-US" sz="3600" b="1" dirty="0"/>
              <a:t>Protective clothing </a:t>
            </a:r>
            <a:r>
              <a:rPr lang="en-GB" altLang="en-US" sz="3200" b="1" dirty="0" smtClean="0"/>
              <a:t>suspected/ confirmed </a:t>
            </a:r>
            <a:r>
              <a:rPr lang="en-GB" altLang="en-US" sz="3200" b="1" dirty="0"/>
              <a:t>COVID-19</a:t>
            </a:r>
            <a:endParaRPr lang="en-GB" altLang="en-US" sz="3600" b="1" dirty="0"/>
          </a:p>
        </p:txBody>
      </p:sp>
      <p:sp>
        <p:nvSpPr>
          <p:cNvPr id="30723" name="Content Placeholder 2">
            <a:extLst>
              <a:ext uri="{FF2B5EF4-FFF2-40B4-BE49-F238E27FC236}">
                <a16:creationId xmlns:a16="http://schemas.microsoft.com/office/drawing/2014/main" id="{1344DEC9-F5D3-400D-85D4-8ED52AC63847}"/>
              </a:ext>
            </a:extLst>
          </p:cNvPr>
          <p:cNvSpPr>
            <a:spLocks noGrp="1" noChangeArrowheads="1"/>
          </p:cNvSpPr>
          <p:nvPr>
            <p:ph idx="1"/>
          </p:nvPr>
        </p:nvSpPr>
        <p:spPr>
          <a:xfrm>
            <a:off x="-234078" y="1518668"/>
            <a:ext cx="9361488" cy="3640138"/>
          </a:xfrm>
        </p:spPr>
        <p:txBody>
          <a:bodyPr>
            <a:normAutofit fontScale="92500" lnSpcReduction="20000"/>
          </a:bodyPr>
          <a:lstStyle/>
          <a:p>
            <a:pPr lvl="1">
              <a:lnSpc>
                <a:spcPct val="120000"/>
              </a:lnSpc>
              <a:spcBef>
                <a:spcPct val="0"/>
              </a:spcBef>
            </a:pPr>
            <a:r>
              <a:rPr lang="en-GB" altLang="en-US" sz="2400" b="1" dirty="0">
                <a:solidFill>
                  <a:srgbClr val="7030A0"/>
                </a:solidFill>
              </a:rPr>
              <a:t>Surgical mask </a:t>
            </a:r>
            <a:r>
              <a:rPr lang="en-GB" altLang="en-US" sz="2400" dirty="0"/>
              <a:t>- when in close contact (1 </a:t>
            </a:r>
            <a:r>
              <a:rPr lang="en-GB" altLang="en-US" sz="2400" dirty="0" smtClean="0"/>
              <a:t>metre)</a:t>
            </a:r>
          </a:p>
          <a:p>
            <a:pPr marL="457200" lvl="1" indent="0">
              <a:lnSpc>
                <a:spcPct val="120000"/>
              </a:lnSpc>
              <a:spcBef>
                <a:spcPct val="0"/>
              </a:spcBef>
              <a:buNone/>
            </a:pPr>
            <a:endParaRPr lang="en-GB" altLang="en-US" sz="2400" b="1" dirty="0">
              <a:solidFill>
                <a:srgbClr val="FF0000"/>
              </a:solidFill>
            </a:endParaRPr>
          </a:p>
          <a:p>
            <a:pPr lvl="1">
              <a:lnSpc>
                <a:spcPct val="120000"/>
              </a:lnSpc>
              <a:spcBef>
                <a:spcPct val="0"/>
              </a:spcBef>
            </a:pPr>
            <a:r>
              <a:rPr lang="en-GB" altLang="en-US" sz="2400" b="1" dirty="0" smtClean="0">
                <a:solidFill>
                  <a:srgbClr val="7030A0"/>
                </a:solidFill>
              </a:rPr>
              <a:t>Eye protection</a:t>
            </a:r>
            <a:r>
              <a:rPr lang="en-GB" altLang="en-US" sz="2400" dirty="0" smtClean="0"/>
              <a:t> </a:t>
            </a:r>
            <a:r>
              <a:rPr lang="en-GB" altLang="en-US" sz="2400" dirty="0"/>
              <a:t>- if risk of </a:t>
            </a:r>
            <a:r>
              <a:rPr lang="en-GB" altLang="en-US" sz="2400" dirty="0" smtClean="0"/>
              <a:t>splashing</a:t>
            </a:r>
          </a:p>
          <a:p>
            <a:pPr lvl="1">
              <a:lnSpc>
                <a:spcPct val="120000"/>
              </a:lnSpc>
              <a:spcBef>
                <a:spcPct val="0"/>
              </a:spcBef>
              <a:buNone/>
            </a:pPr>
            <a:r>
              <a:rPr lang="en-GB" altLang="en-US" sz="2400" dirty="0" smtClean="0">
                <a:solidFill>
                  <a:srgbClr val="FF0000"/>
                </a:solidFill>
              </a:rPr>
              <a:t>Some can be cleaned and re-used</a:t>
            </a:r>
            <a:endParaRPr lang="en-GB" altLang="en-US" sz="2400" dirty="0">
              <a:solidFill>
                <a:srgbClr val="FF0000"/>
              </a:solidFill>
            </a:endParaRPr>
          </a:p>
          <a:p>
            <a:pPr lvl="1">
              <a:lnSpc>
                <a:spcPct val="120000"/>
              </a:lnSpc>
              <a:spcBef>
                <a:spcPct val="0"/>
              </a:spcBef>
            </a:pPr>
            <a:r>
              <a:rPr lang="en-GB" altLang="en-US" sz="2400" b="1" dirty="0">
                <a:solidFill>
                  <a:srgbClr val="7030A0"/>
                </a:solidFill>
              </a:rPr>
              <a:t>Gloves</a:t>
            </a:r>
            <a:r>
              <a:rPr lang="en-GB" altLang="en-US" sz="2400" dirty="0"/>
              <a:t> - for close contact, respiratory secretions, body fluids</a:t>
            </a:r>
          </a:p>
          <a:p>
            <a:pPr lvl="2">
              <a:lnSpc>
                <a:spcPct val="120000"/>
              </a:lnSpc>
              <a:spcBef>
                <a:spcPct val="0"/>
              </a:spcBef>
            </a:pPr>
            <a:r>
              <a:rPr lang="en-GB" altLang="en-US" sz="2000" dirty="0">
                <a:solidFill>
                  <a:srgbClr val="FF0000"/>
                </a:solidFill>
              </a:rPr>
              <a:t>MUST be changed between </a:t>
            </a:r>
            <a:r>
              <a:rPr lang="en-GB" altLang="en-US" sz="2000" dirty="0" smtClean="0">
                <a:solidFill>
                  <a:srgbClr val="FF0000"/>
                </a:solidFill>
              </a:rPr>
              <a:t>procedures &amp; patients </a:t>
            </a:r>
            <a:r>
              <a:rPr lang="en-GB" altLang="en-US" sz="2000" dirty="0">
                <a:solidFill>
                  <a:srgbClr val="FF0000"/>
                </a:solidFill>
              </a:rPr>
              <a:t>to protect </a:t>
            </a:r>
            <a:r>
              <a:rPr lang="en-GB" altLang="en-US" sz="2000" dirty="0" smtClean="0">
                <a:solidFill>
                  <a:srgbClr val="FF0000"/>
                </a:solidFill>
              </a:rPr>
              <a:t>patient</a:t>
            </a:r>
          </a:p>
          <a:p>
            <a:pPr marL="914400" lvl="2" indent="0">
              <a:lnSpc>
                <a:spcPct val="120000"/>
              </a:lnSpc>
              <a:spcBef>
                <a:spcPct val="0"/>
              </a:spcBef>
              <a:buNone/>
            </a:pPr>
            <a:r>
              <a:rPr lang="en-GB" altLang="en-US" sz="2000" dirty="0">
                <a:solidFill>
                  <a:srgbClr val="FF0000"/>
                </a:solidFill>
              </a:rPr>
              <a:t> </a:t>
            </a:r>
            <a:r>
              <a:rPr lang="en-GB" altLang="en-US" sz="2000" dirty="0" smtClean="0">
                <a:solidFill>
                  <a:srgbClr val="FF0000"/>
                </a:solidFill>
              </a:rPr>
              <a:t>    </a:t>
            </a:r>
            <a:r>
              <a:rPr lang="en-GB" altLang="en-US" sz="2000" dirty="0">
                <a:solidFill>
                  <a:srgbClr val="FF0000"/>
                </a:solidFill>
              </a:rPr>
              <a:t>from infection</a:t>
            </a:r>
          </a:p>
          <a:p>
            <a:pPr lvl="1">
              <a:lnSpc>
                <a:spcPct val="120000"/>
              </a:lnSpc>
              <a:spcBef>
                <a:spcPct val="0"/>
              </a:spcBef>
            </a:pPr>
            <a:endParaRPr lang="en-GB" altLang="en-US" sz="2400" b="1" dirty="0" smtClean="0">
              <a:solidFill>
                <a:srgbClr val="7030A0"/>
              </a:solidFill>
            </a:endParaRPr>
          </a:p>
          <a:p>
            <a:pPr lvl="1">
              <a:lnSpc>
                <a:spcPct val="120000"/>
              </a:lnSpc>
              <a:spcBef>
                <a:spcPct val="0"/>
              </a:spcBef>
            </a:pPr>
            <a:r>
              <a:rPr lang="en-GB" altLang="en-US" sz="2400" b="1" dirty="0" smtClean="0">
                <a:solidFill>
                  <a:srgbClr val="7030A0"/>
                </a:solidFill>
              </a:rPr>
              <a:t>Apron</a:t>
            </a:r>
            <a:r>
              <a:rPr lang="en-GB" altLang="en-US" sz="2400" dirty="0" smtClean="0"/>
              <a:t> </a:t>
            </a:r>
            <a:r>
              <a:rPr lang="en-GB" altLang="en-US" sz="2400" dirty="0"/>
              <a:t>- for close contact </a:t>
            </a:r>
          </a:p>
          <a:p>
            <a:pPr lvl="2">
              <a:lnSpc>
                <a:spcPct val="120000"/>
              </a:lnSpc>
              <a:spcBef>
                <a:spcPct val="0"/>
              </a:spcBef>
            </a:pPr>
            <a:r>
              <a:rPr lang="en-GB" altLang="en-US" sz="2000" dirty="0"/>
              <a:t>change if soiled</a:t>
            </a:r>
          </a:p>
          <a:p>
            <a:pPr lvl="2">
              <a:lnSpc>
                <a:spcPct val="120000"/>
              </a:lnSpc>
              <a:spcBef>
                <a:spcPct val="0"/>
              </a:spcBef>
            </a:pPr>
            <a:r>
              <a:rPr lang="en-GB" altLang="en-US" sz="2000" dirty="0"/>
              <a:t>fluid-resistant disposable gown </a:t>
            </a:r>
            <a:r>
              <a:rPr lang="en-GB" altLang="en-US" sz="2000" b="1" dirty="0"/>
              <a:t>only </a:t>
            </a:r>
            <a:r>
              <a:rPr lang="en-GB" altLang="en-US" sz="2000" dirty="0"/>
              <a:t>for aerosol generating procedures</a:t>
            </a:r>
          </a:p>
        </p:txBody>
      </p:sp>
      <p:sp>
        <p:nvSpPr>
          <p:cNvPr id="30724" name="Footer Placeholder 3">
            <a:extLst>
              <a:ext uri="{FF2B5EF4-FFF2-40B4-BE49-F238E27FC236}">
                <a16:creationId xmlns:a16="http://schemas.microsoft.com/office/drawing/2014/main" id="{ED4A7622-44F2-405D-9A9B-549D56BFE6BC}"/>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204C4"/>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7204C4"/>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7204C4"/>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7204C4"/>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rgbClr val="7204C4"/>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GB" altLang="en-US" sz="1400">
                <a:solidFill>
                  <a:srgbClr val="7204C4"/>
                </a:solidFill>
              </a:rPr>
              <a:t>Inform Promote Sustain</a:t>
            </a:r>
          </a:p>
        </p:txBody>
      </p:sp>
      <p:pic>
        <p:nvPicPr>
          <p:cNvPr id="30725" name="Picture 4">
            <a:extLst>
              <a:ext uri="{FF2B5EF4-FFF2-40B4-BE49-F238E27FC236}">
                <a16:creationId xmlns:a16="http://schemas.microsoft.com/office/drawing/2014/main" id="{126D4BA7-4787-4EB0-8AD6-F4BB200442B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1185986"/>
            <a:ext cx="1199009" cy="93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B5F5CB9-6600-4303-9775-E1CA7C65A311}"/>
              </a:ext>
            </a:extLst>
          </p:cNvPr>
          <p:cNvSpPr txBox="1"/>
          <p:nvPr/>
        </p:nvSpPr>
        <p:spPr>
          <a:xfrm>
            <a:off x="611560" y="5523707"/>
            <a:ext cx="8091487" cy="954107"/>
          </a:xfrm>
          <a:prstGeom prst="rect">
            <a:avLst/>
          </a:prstGeom>
          <a:solidFill>
            <a:schemeClr val="accent1">
              <a:lumMod val="90000"/>
            </a:schemeClr>
          </a:solidFill>
          <a:ln>
            <a:solidFill>
              <a:srgbClr val="7030A0"/>
            </a:solidFill>
          </a:ln>
        </p:spPr>
        <p:txBody>
          <a:bodyPr>
            <a:spAutoFit/>
          </a:bodyPr>
          <a:lstStyle/>
          <a:p>
            <a:pPr algn="ctr">
              <a:spcBef>
                <a:spcPts val="600"/>
              </a:spcBef>
              <a:spcAft>
                <a:spcPts val="600"/>
              </a:spcAft>
              <a:defRPr/>
            </a:pPr>
            <a:r>
              <a:rPr lang="en-US" sz="2800" b="1" dirty="0">
                <a:solidFill>
                  <a:schemeClr val="bg1"/>
                </a:solidFill>
              </a:rPr>
              <a:t>Remember to avoid touching your mouth, nose and eyes</a:t>
            </a:r>
          </a:p>
        </p:txBody>
      </p:sp>
      <p:pic>
        <p:nvPicPr>
          <p:cNvPr id="7" name="Picture 12" descr="https://dharma-www.s3.amazonaws.com/images/eng/products/fullsize/npg-101.jpg"/>
          <p:cNvPicPr>
            <a:picLocks noChangeAspect="1" noChangeArrowheads="1"/>
          </p:cNvPicPr>
          <p:nvPr/>
        </p:nvPicPr>
        <p:blipFill>
          <a:blip r:embed="rId4" cstate="print"/>
          <a:srcRect/>
          <a:stretch>
            <a:fillRect/>
          </a:stretch>
        </p:blipFill>
        <p:spPr bwMode="auto">
          <a:xfrm>
            <a:off x="7879409" y="2696635"/>
            <a:ext cx="899592" cy="989857"/>
          </a:xfrm>
          <a:prstGeom prst="rect">
            <a:avLst/>
          </a:prstGeom>
          <a:noFill/>
        </p:spPr>
      </p:pic>
      <p:pic>
        <p:nvPicPr>
          <p:cNvPr id="8" name="Picture 22" descr="https://firebrandbbq.com.au/wp-content/uploads/2019/07/disposable-apron-1.jpg"/>
          <p:cNvPicPr>
            <a:picLocks noChangeAspect="1" noChangeArrowheads="1"/>
          </p:cNvPicPr>
          <p:nvPr/>
        </p:nvPicPr>
        <p:blipFill>
          <a:blip r:embed="rId5" cstate="print"/>
          <a:srcRect/>
          <a:stretch>
            <a:fillRect/>
          </a:stretch>
        </p:blipFill>
        <p:spPr bwMode="auto">
          <a:xfrm>
            <a:off x="3851919" y="3686492"/>
            <a:ext cx="805384" cy="1038652"/>
          </a:xfrm>
          <a:prstGeom prst="rect">
            <a:avLst/>
          </a:prstGeom>
          <a:noFill/>
        </p:spPr>
      </p:pic>
      <p:sp>
        <p:nvSpPr>
          <p:cNvPr id="26626" name="AutoShape 2" descr="Workers in the ARUP Infectious Disease Laboratory, where COVID-19 testing takes place in Salt Lake City, pictured in this handout photo released Thursday, March 12, 202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 name="Picture 38" descr="Image result for medical eye protection"/>
          <p:cNvPicPr>
            <a:picLocks noChangeAspect="1" noChangeArrowheads="1"/>
          </p:cNvPicPr>
          <p:nvPr/>
        </p:nvPicPr>
        <p:blipFill>
          <a:blip r:embed="rId6" cstate="print"/>
          <a:srcRect/>
          <a:stretch>
            <a:fillRect/>
          </a:stretch>
        </p:blipFill>
        <p:spPr bwMode="auto">
          <a:xfrm>
            <a:off x="4860032" y="2144617"/>
            <a:ext cx="1008112" cy="84584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126D4BA7-4787-4EB0-8AD6-F4BB200442B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2905" y="1100077"/>
            <a:ext cx="1941265"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AutoShape 2" descr="Image result for pair of rubber glov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52" name="AutoShape 4" descr="Image result for pair of rubber glov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54" name="AutoShape 6" descr="Image result for pair of rubber glov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56" name="AutoShape 8" descr="https://cdn.shopify.com/s/files/1/0269/4791/1754/products/gloves_4dfca32e-c676-426f-b87c-8489aed383f9.jpg?v=157037731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58" name="AutoShape 10" descr="Image result for pair of rubber glov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060" name="Picture 12" descr="https://dharma-www.s3.amazonaws.com/images/eng/products/fullsize/npg-101.jpg"/>
          <p:cNvPicPr>
            <a:picLocks noChangeAspect="1" noChangeArrowheads="1"/>
          </p:cNvPicPr>
          <p:nvPr/>
        </p:nvPicPr>
        <p:blipFill>
          <a:blip r:embed="rId4" cstate="print"/>
          <a:srcRect/>
          <a:stretch>
            <a:fillRect/>
          </a:stretch>
        </p:blipFill>
        <p:spPr bwMode="auto">
          <a:xfrm>
            <a:off x="2895226" y="476672"/>
            <a:ext cx="3131840" cy="3131841"/>
          </a:xfrm>
          <a:prstGeom prst="rect">
            <a:avLst/>
          </a:prstGeom>
          <a:noFill/>
        </p:spPr>
      </p:pic>
      <p:sp>
        <p:nvSpPr>
          <p:cNvPr id="2062" name="AutoShape 14" descr="https://media.nisbets.com/asset/core/prodimage/largezoom/a310_white-0997-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64" name="AutoShape 16" descr="https://media.nisbets.com/asset/core/prodimage/largezoom/a310_white-0997-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66" name="AutoShape 18" descr="C:\Users\maggie\Pictures\apron.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68" name="AutoShape 20" descr="Image result for plastic apr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070" name="Picture 22" descr="https://firebrandbbq.com.au/wp-content/uploads/2019/07/disposable-apron-1.jpg"/>
          <p:cNvPicPr>
            <a:picLocks noChangeAspect="1" noChangeArrowheads="1"/>
          </p:cNvPicPr>
          <p:nvPr/>
        </p:nvPicPr>
        <p:blipFill rotWithShape="1">
          <a:blip r:embed="rId5" cstate="print"/>
          <a:srcRect l="16687" r="12990"/>
          <a:stretch/>
        </p:blipFill>
        <p:spPr bwMode="auto">
          <a:xfrm>
            <a:off x="46675" y="746789"/>
            <a:ext cx="2157984" cy="3330283"/>
          </a:xfrm>
          <a:prstGeom prst="rect">
            <a:avLst/>
          </a:prstGeom>
          <a:noFill/>
        </p:spPr>
      </p:pic>
      <p:sp>
        <p:nvSpPr>
          <p:cNvPr id="2072" name="AutoShape 24" descr="Workers in the ARUP Infectious Disease Laboratory, where COVID-19 testing takes place in Salt Lake City, pictured in this handout photo released Thursday, March 12, 202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74" name="AutoShape 26" descr="Workers in the ARUP Infectious Disease Laboratory, where COVID-19 testing takes place in Salt Lake City, pictured in this handout photo released Thursday, March 12, 202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76" name="AutoShape 28" descr="Workers in the ARUP Infectious Disease Laboratory, where COVID-19 testing takes place in Salt Lake City, pictured in this handout photo released Thursday, March 12, 202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78" name="AutoShape 30" descr="Workers in the ARUP Infectious Disease Laboratory, where COVID-19 testing takes place in Salt Lake City, pictured in this handout photo released Thursday, March 12, 202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80" name="AutoShape 32" descr="Face Shield from Crosstex Internation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82" name="AutoShape 34" descr="https://media.dentalcompare.com/m/25/product/40347-400x3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84" name="AutoShape 36" descr="https://media.dentalcompare.com/m/25/product/40347-400x30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086" name="Picture 38" descr="Image result for medical eye protection"/>
          <p:cNvPicPr>
            <a:picLocks noChangeAspect="1" noChangeArrowheads="1"/>
          </p:cNvPicPr>
          <p:nvPr/>
        </p:nvPicPr>
        <p:blipFill>
          <a:blip r:embed="rId6" cstate="print"/>
          <a:srcRect/>
          <a:stretch>
            <a:fillRect/>
          </a:stretch>
        </p:blipFill>
        <p:spPr bwMode="auto">
          <a:xfrm>
            <a:off x="2638146" y="4869160"/>
            <a:ext cx="2365901" cy="1712804"/>
          </a:xfrm>
          <a:prstGeom prst="rect">
            <a:avLst/>
          </a:prstGeom>
          <a:noFill/>
        </p:spPr>
      </p:pic>
      <p:sp>
        <p:nvSpPr>
          <p:cNvPr id="22" name="Rectangle 21"/>
          <p:cNvSpPr/>
          <p:nvPr/>
        </p:nvSpPr>
        <p:spPr>
          <a:xfrm>
            <a:off x="1403648" y="4509120"/>
            <a:ext cx="6840760" cy="936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rgbClr val="FF0000"/>
                </a:solidFill>
              </a:rPr>
              <a:t>If risk of splash from body fluids </a:t>
            </a:r>
            <a:r>
              <a:rPr lang="en-GB" sz="2400" dirty="0" smtClean="0">
                <a:solidFill>
                  <a:srgbClr val="FF0000"/>
                </a:solidFill>
              </a:rPr>
              <a:t>add visor or goggles </a:t>
            </a:r>
            <a:endParaRPr lang="en-GB" sz="2400" dirty="0">
              <a:solidFill>
                <a:srgbClr val="FF0000"/>
              </a:solidFill>
            </a:endParaRPr>
          </a:p>
          <a:p>
            <a:endParaRPr lang="en-GB" sz="2400" dirty="0" smtClean="0">
              <a:solidFill>
                <a:srgbClr val="FF0000"/>
              </a:solidFill>
            </a:endParaRPr>
          </a:p>
          <a:p>
            <a:endParaRPr lang="en-GB" sz="2400" dirty="0">
              <a:solidFill>
                <a:srgbClr val="FF0000"/>
              </a:solidFill>
            </a:endParaRPr>
          </a:p>
          <a:p>
            <a:endParaRPr lang="en-GB" sz="2400" dirty="0" smtClean="0">
              <a:solidFill>
                <a:srgbClr val="FF0000"/>
              </a:solidFill>
            </a:endParaRPr>
          </a:p>
        </p:txBody>
      </p:sp>
      <p:sp>
        <p:nvSpPr>
          <p:cNvPr id="5" name="Plus 4"/>
          <p:cNvSpPr/>
          <p:nvPr/>
        </p:nvSpPr>
        <p:spPr>
          <a:xfrm>
            <a:off x="2197212" y="1141352"/>
            <a:ext cx="676543" cy="1584176"/>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Plus 25"/>
          <p:cNvSpPr/>
          <p:nvPr/>
        </p:nvSpPr>
        <p:spPr>
          <a:xfrm>
            <a:off x="5918926" y="1250504"/>
            <a:ext cx="676543" cy="1584176"/>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p:nvPr/>
        </p:nvPicPr>
        <p:blipFill>
          <a:blip r:embed="rId7" cstate="print">
            <a:extLst>
              <a:ext uri="{28A0092B-C50C-407E-A947-70E740481C1C}">
                <a14:useLocalDpi xmlns:a14="http://schemas.microsoft.com/office/drawing/2010/main" val="0"/>
              </a:ext>
            </a:extLst>
          </a:blip>
          <a:stretch>
            <a:fillRect/>
          </a:stretch>
        </p:blipFill>
        <p:spPr>
          <a:xfrm>
            <a:off x="5508104" y="4797152"/>
            <a:ext cx="2703142" cy="1707071"/>
          </a:xfrm>
          <a:prstGeom prst="rect">
            <a:avLst/>
          </a:prstGeom>
        </p:spPr>
      </p:pic>
      <p:pic>
        <p:nvPicPr>
          <p:cNvPr id="27" name="Picture 26"/>
          <p:cNvPicPr/>
          <p:nvPr/>
        </p:nvPicPr>
        <p:blipFill>
          <a:blip r:embed="rId8" cstate="print">
            <a:extLst>
              <a:ext uri="{28A0092B-C50C-407E-A947-70E740481C1C}">
                <a14:useLocalDpi xmlns:a14="http://schemas.microsoft.com/office/drawing/2010/main" val="0"/>
              </a:ext>
            </a:extLst>
          </a:blip>
          <a:stretch>
            <a:fillRect/>
          </a:stretch>
        </p:blipFill>
        <p:spPr>
          <a:xfrm>
            <a:off x="-4256" y="57659"/>
            <a:ext cx="9144000" cy="7874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196" y="620688"/>
            <a:ext cx="8229600" cy="5649491"/>
          </a:xfrm>
        </p:spPr>
        <p:txBody>
          <a:bodyPr/>
          <a:lstStyle/>
          <a:p>
            <a:pPr marL="0" indent="0" algn="ctr">
              <a:buNone/>
            </a:pPr>
            <a:r>
              <a:rPr lang="en-GB" b="1" dirty="0" smtClean="0"/>
              <a:t>FFP3 and gowns only required for Aerosol Generating procedures &amp; Resuscitation </a:t>
            </a:r>
          </a:p>
          <a:p>
            <a:pPr>
              <a:buNone/>
            </a:pPr>
            <a:endParaRPr lang="en-GB" dirty="0"/>
          </a:p>
        </p:txBody>
      </p:sp>
      <p:sp>
        <p:nvSpPr>
          <p:cNvPr id="4" name="TextBox 3">
            <a:extLst>
              <a:ext uri="{FF2B5EF4-FFF2-40B4-BE49-F238E27FC236}">
                <a16:creationId xmlns:a16="http://schemas.microsoft.com/office/drawing/2014/main" id="{F1EB3B45-62A6-4128-8243-D3839AD0C798}"/>
              </a:ext>
            </a:extLst>
          </p:cNvPr>
          <p:cNvSpPr txBox="1"/>
          <p:nvPr/>
        </p:nvSpPr>
        <p:spPr>
          <a:xfrm>
            <a:off x="251520" y="1807301"/>
            <a:ext cx="8496944" cy="4450449"/>
          </a:xfrm>
          <a:prstGeom prst="rect">
            <a:avLst/>
          </a:prstGeom>
          <a:solidFill>
            <a:schemeClr val="accent2">
              <a:lumMod val="20000"/>
              <a:lumOff val="80000"/>
            </a:schemeClr>
          </a:solidFill>
          <a:ln>
            <a:solidFill>
              <a:schemeClr val="accent2">
                <a:lumMod val="75000"/>
              </a:schemeClr>
            </a:solidFill>
          </a:ln>
        </p:spPr>
        <p:txBody>
          <a:bodyPr wrap="square">
            <a:spAutoFit/>
          </a:bodyPr>
          <a:lstStyle/>
          <a:p>
            <a:pPr algn="ctr">
              <a:lnSpc>
                <a:spcPct val="120000"/>
              </a:lnSpc>
              <a:defRPr/>
            </a:pPr>
            <a:r>
              <a:rPr lang="en-GB" altLang="en-US" sz="1600" b="1" dirty="0">
                <a:solidFill>
                  <a:srgbClr val="000000"/>
                </a:solidFill>
              </a:rPr>
              <a:t>Aerosol Generating Procedures</a:t>
            </a:r>
            <a:endParaRPr lang="en-GB" altLang="en-US" sz="1600" b="1" dirty="0"/>
          </a:p>
          <a:p>
            <a:pPr>
              <a:lnSpc>
                <a:spcPct val="150000"/>
              </a:lnSpc>
              <a:defRPr/>
            </a:pPr>
            <a:r>
              <a:rPr lang="en-GB" sz="1600" dirty="0" smtClean="0">
                <a:solidFill>
                  <a:srgbClr val="000000"/>
                </a:solidFill>
              </a:rPr>
              <a:t>CPR (Resuscitation)  -  Follow Trust Guidance</a:t>
            </a:r>
          </a:p>
          <a:p>
            <a:pPr>
              <a:lnSpc>
                <a:spcPct val="150000"/>
              </a:lnSpc>
              <a:defRPr/>
            </a:pPr>
            <a:r>
              <a:rPr lang="en-GB" sz="1600" dirty="0" smtClean="0">
                <a:solidFill>
                  <a:srgbClr val="000000"/>
                </a:solidFill>
              </a:rPr>
              <a:t>Manual  ventilation</a:t>
            </a:r>
          </a:p>
          <a:p>
            <a:pPr>
              <a:lnSpc>
                <a:spcPct val="150000"/>
              </a:lnSpc>
              <a:defRPr/>
            </a:pPr>
            <a:r>
              <a:rPr lang="en-GB" sz="1600" dirty="0" smtClean="0">
                <a:solidFill>
                  <a:srgbClr val="000000"/>
                </a:solidFill>
              </a:rPr>
              <a:t>Intubation </a:t>
            </a:r>
            <a:r>
              <a:rPr lang="en-GB" sz="1600" dirty="0">
                <a:solidFill>
                  <a:srgbClr val="000000"/>
                </a:solidFill>
              </a:rPr>
              <a:t>&amp; </a:t>
            </a:r>
            <a:r>
              <a:rPr lang="en-GB" sz="1600" dirty="0" err="1">
                <a:solidFill>
                  <a:srgbClr val="000000"/>
                </a:solidFill>
              </a:rPr>
              <a:t>extubation</a:t>
            </a:r>
            <a:endParaRPr lang="en-GB" sz="1600" dirty="0">
              <a:solidFill>
                <a:srgbClr val="000000"/>
              </a:solidFill>
            </a:endParaRPr>
          </a:p>
          <a:p>
            <a:pPr>
              <a:lnSpc>
                <a:spcPct val="150000"/>
              </a:lnSpc>
              <a:defRPr/>
            </a:pPr>
            <a:r>
              <a:rPr lang="en-GB" sz="1600" dirty="0">
                <a:solidFill>
                  <a:srgbClr val="000000"/>
                </a:solidFill>
                <a:latin typeface="+mn-lt"/>
              </a:rPr>
              <a:t>Tracheostomy</a:t>
            </a:r>
          </a:p>
          <a:p>
            <a:pPr>
              <a:lnSpc>
                <a:spcPct val="150000"/>
              </a:lnSpc>
              <a:defRPr/>
            </a:pPr>
            <a:r>
              <a:rPr lang="en-GB" sz="1600" dirty="0">
                <a:solidFill>
                  <a:srgbClr val="000000"/>
                </a:solidFill>
              </a:rPr>
              <a:t>Airway suction</a:t>
            </a:r>
          </a:p>
          <a:p>
            <a:pPr>
              <a:lnSpc>
                <a:spcPct val="150000"/>
              </a:lnSpc>
              <a:defRPr/>
            </a:pPr>
            <a:r>
              <a:rPr lang="en-GB" sz="1600" dirty="0" smtClean="0">
                <a:solidFill>
                  <a:srgbClr val="000000"/>
                </a:solidFill>
              </a:rPr>
              <a:t>Non-invasive </a:t>
            </a:r>
            <a:r>
              <a:rPr lang="en-GB" sz="1600" dirty="0">
                <a:solidFill>
                  <a:srgbClr val="000000"/>
                </a:solidFill>
              </a:rPr>
              <a:t>ventilation (</a:t>
            </a:r>
            <a:r>
              <a:rPr lang="en-GB" sz="1600" dirty="0" err="1">
                <a:solidFill>
                  <a:srgbClr val="000000"/>
                </a:solidFill>
              </a:rPr>
              <a:t>BiPAP</a:t>
            </a:r>
            <a:r>
              <a:rPr lang="en-GB" sz="1600" dirty="0">
                <a:solidFill>
                  <a:srgbClr val="000000"/>
                </a:solidFill>
              </a:rPr>
              <a:t>, CPAP) &amp; h</a:t>
            </a:r>
            <a:r>
              <a:rPr lang="en-GB" sz="1600" dirty="0">
                <a:solidFill>
                  <a:srgbClr val="000000"/>
                </a:solidFill>
                <a:latin typeface="+mn-lt"/>
              </a:rPr>
              <a:t>igh-frequency oscillating ventilation (HFOV)</a:t>
            </a:r>
          </a:p>
          <a:p>
            <a:pPr>
              <a:lnSpc>
                <a:spcPct val="150000"/>
              </a:lnSpc>
              <a:defRPr/>
            </a:pPr>
            <a:r>
              <a:rPr lang="en-GB" sz="1600" dirty="0"/>
              <a:t>High flow nasal oxygen</a:t>
            </a:r>
          </a:p>
          <a:p>
            <a:pPr>
              <a:lnSpc>
                <a:spcPct val="150000"/>
              </a:lnSpc>
              <a:defRPr/>
            </a:pPr>
            <a:r>
              <a:rPr lang="en-GB" sz="1600" dirty="0">
                <a:solidFill>
                  <a:srgbClr val="000000"/>
                </a:solidFill>
                <a:latin typeface="+mn-lt"/>
              </a:rPr>
              <a:t>Chest physiotherapy</a:t>
            </a:r>
          </a:p>
          <a:p>
            <a:pPr>
              <a:lnSpc>
                <a:spcPct val="150000"/>
              </a:lnSpc>
              <a:defRPr/>
            </a:pPr>
            <a:r>
              <a:rPr lang="en-GB" sz="1600" dirty="0">
                <a:solidFill>
                  <a:srgbClr val="000000"/>
                </a:solidFill>
                <a:latin typeface="+mn-lt"/>
              </a:rPr>
              <a:t>Sputum induction </a:t>
            </a:r>
          </a:p>
          <a:p>
            <a:pPr>
              <a:lnSpc>
                <a:spcPct val="150000"/>
              </a:lnSpc>
              <a:defRPr/>
            </a:pPr>
            <a:r>
              <a:rPr lang="en-GB" sz="1600" dirty="0">
                <a:solidFill>
                  <a:srgbClr val="000000"/>
                </a:solidFill>
                <a:latin typeface="+mn-lt"/>
              </a:rPr>
              <a:t>Bronchoscopy</a:t>
            </a:r>
          </a:p>
          <a:p>
            <a:pPr>
              <a:lnSpc>
                <a:spcPct val="150000"/>
              </a:lnSpc>
              <a:defRPr/>
            </a:pPr>
            <a:r>
              <a:rPr lang="en-GB" sz="1600" dirty="0">
                <a:solidFill>
                  <a:srgbClr val="000000"/>
                </a:solidFill>
                <a:latin typeface="+mn-lt"/>
              </a:rPr>
              <a:t>Surgery - high speed </a:t>
            </a:r>
            <a:r>
              <a:rPr lang="en-GB" sz="1600" dirty="0" smtClean="0">
                <a:solidFill>
                  <a:srgbClr val="000000"/>
                </a:solidFill>
                <a:latin typeface="+mn-lt"/>
              </a:rPr>
              <a:t>devices</a:t>
            </a:r>
            <a:endParaRPr lang="en-GB" sz="1600" dirty="0">
              <a:solidFill>
                <a:srgbClr val="000000"/>
              </a:solidFill>
              <a:latin typeface="+mn-lt"/>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20663" y="0"/>
            <a:ext cx="9144000" cy="7874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E1377CFE-7FE2-4976-A38B-A59C0CB26271}"/>
              </a:ext>
            </a:extLst>
          </p:cNvPr>
          <p:cNvSpPr>
            <a:spLocks noGrp="1" noChangeArrowheads="1"/>
          </p:cNvSpPr>
          <p:nvPr>
            <p:ph type="title"/>
          </p:nvPr>
        </p:nvSpPr>
        <p:spPr>
          <a:xfrm>
            <a:off x="388938" y="407988"/>
            <a:ext cx="8229600" cy="709612"/>
          </a:xfr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p:spPr>
        <p:txBody>
          <a:bodyPr>
            <a:noAutofit/>
          </a:bodyPr>
          <a:lstStyle/>
          <a:p>
            <a:r>
              <a:rPr lang="en-GB" altLang="en-US" b="1" dirty="0" smtClean="0"/>
              <a:t>FFP3 </a:t>
            </a:r>
            <a:r>
              <a:rPr lang="en-GB" altLang="en-US" b="1" dirty="0"/>
              <a:t>Masks</a:t>
            </a:r>
          </a:p>
        </p:txBody>
      </p:sp>
      <p:sp>
        <p:nvSpPr>
          <p:cNvPr id="33795" name="Content Placeholder 5">
            <a:extLst>
              <a:ext uri="{FF2B5EF4-FFF2-40B4-BE49-F238E27FC236}">
                <a16:creationId xmlns:a16="http://schemas.microsoft.com/office/drawing/2014/main" id="{4E062538-13F0-4ED2-A5FB-FC44F85AF23F}"/>
              </a:ext>
            </a:extLst>
          </p:cNvPr>
          <p:cNvSpPr>
            <a:spLocks noGrp="1" noChangeArrowheads="1"/>
          </p:cNvSpPr>
          <p:nvPr>
            <p:ph sz="half" idx="2"/>
          </p:nvPr>
        </p:nvSpPr>
        <p:spPr>
          <a:xfrm>
            <a:off x="388938" y="1355725"/>
            <a:ext cx="5378450" cy="4903788"/>
          </a:xfrm>
        </p:spPr>
        <p:txBody>
          <a:bodyPr>
            <a:normAutofit/>
          </a:bodyPr>
          <a:lstStyle/>
          <a:p>
            <a:pPr>
              <a:lnSpc>
                <a:spcPct val="120000"/>
              </a:lnSpc>
              <a:spcBef>
                <a:spcPct val="0"/>
              </a:spcBef>
            </a:pPr>
            <a:r>
              <a:rPr lang="en-GB" altLang="en-US" sz="2400" dirty="0"/>
              <a:t>Filters out very small particles</a:t>
            </a:r>
          </a:p>
          <a:p>
            <a:pPr>
              <a:lnSpc>
                <a:spcPct val="120000"/>
              </a:lnSpc>
              <a:spcBef>
                <a:spcPct val="0"/>
              </a:spcBef>
            </a:pPr>
            <a:r>
              <a:rPr lang="en-GB" altLang="en-US" sz="2400" dirty="0"/>
              <a:t>Protects from inhalation of fine airborne particles</a:t>
            </a:r>
          </a:p>
          <a:p>
            <a:pPr>
              <a:lnSpc>
                <a:spcPct val="120000"/>
              </a:lnSpc>
              <a:spcBef>
                <a:spcPct val="0"/>
              </a:spcBef>
            </a:pPr>
            <a:r>
              <a:rPr lang="en-GB" altLang="en-US" sz="2400" dirty="0"/>
              <a:t>Filtration effective only if sealed to contour of face (fit testing required)</a:t>
            </a:r>
          </a:p>
          <a:p>
            <a:pPr>
              <a:lnSpc>
                <a:spcPct val="120000"/>
              </a:lnSpc>
              <a:spcBef>
                <a:spcPct val="0"/>
              </a:spcBef>
            </a:pPr>
            <a:r>
              <a:rPr lang="en-GB" altLang="en-US" sz="2400" dirty="0"/>
              <a:t>Required for procedures which generate aerosols of respiratory secretions (AGP)</a:t>
            </a:r>
          </a:p>
          <a:p>
            <a:pPr lvl="1">
              <a:lnSpc>
                <a:spcPct val="120000"/>
              </a:lnSpc>
              <a:spcBef>
                <a:spcPct val="0"/>
              </a:spcBef>
            </a:pPr>
            <a:r>
              <a:rPr lang="en-GB" altLang="en-US" sz="2400" dirty="0"/>
              <a:t>with long-sleeved gowns &amp; </a:t>
            </a:r>
            <a:r>
              <a:rPr lang="en-GB" altLang="en-US" sz="2400" dirty="0" smtClean="0"/>
              <a:t>gloves</a:t>
            </a:r>
            <a:endParaRPr lang="en-GB" altLang="en-US" sz="2400" dirty="0"/>
          </a:p>
        </p:txBody>
      </p:sp>
      <p:sp>
        <p:nvSpPr>
          <p:cNvPr id="33796" name="Footer Placeholder 6">
            <a:extLst>
              <a:ext uri="{FF2B5EF4-FFF2-40B4-BE49-F238E27FC236}">
                <a16:creationId xmlns:a16="http://schemas.microsoft.com/office/drawing/2014/main" id="{08331315-3C85-469A-A65E-3FA5C2397F6C}"/>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204C4"/>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7204C4"/>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7204C4"/>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7204C4"/>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rgbClr val="7204C4"/>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GB" altLang="en-US" sz="1400">
                <a:solidFill>
                  <a:srgbClr val="7204C4"/>
                </a:solidFill>
              </a:rPr>
              <a:t>Inform Promote Sustain</a:t>
            </a:r>
          </a:p>
        </p:txBody>
      </p:sp>
      <p:pic>
        <p:nvPicPr>
          <p:cNvPr id="33797" name="Picture 2" descr="https://images-na.ssl-images-amazon.com/images/I/814VO0CZ56L._SL1500_.jpg">
            <a:extLst>
              <a:ext uri="{FF2B5EF4-FFF2-40B4-BE49-F238E27FC236}">
                <a16:creationId xmlns:a16="http://schemas.microsoft.com/office/drawing/2014/main" id="{5B860B26-9FFB-493D-AADC-299FFD86B3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8388" y="190500"/>
            <a:ext cx="1265237"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F1EB3B45-62A6-4128-8243-D3839AD0C798}"/>
              </a:ext>
            </a:extLst>
          </p:cNvPr>
          <p:cNvSpPr txBox="1"/>
          <p:nvPr/>
        </p:nvSpPr>
        <p:spPr>
          <a:xfrm>
            <a:off x="5767388" y="1620838"/>
            <a:ext cx="3292475" cy="5189113"/>
          </a:xfrm>
          <a:prstGeom prst="rect">
            <a:avLst/>
          </a:prstGeom>
          <a:solidFill>
            <a:schemeClr val="accent2">
              <a:lumMod val="20000"/>
              <a:lumOff val="80000"/>
            </a:schemeClr>
          </a:solidFill>
          <a:ln>
            <a:solidFill>
              <a:schemeClr val="accent2">
                <a:lumMod val="75000"/>
              </a:schemeClr>
            </a:solidFill>
          </a:ln>
        </p:spPr>
        <p:txBody>
          <a:bodyPr>
            <a:spAutoFit/>
          </a:bodyPr>
          <a:lstStyle/>
          <a:p>
            <a:pPr algn="ctr">
              <a:lnSpc>
                <a:spcPct val="120000"/>
              </a:lnSpc>
              <a:defRPr/>
            </a:pPr>
            <a:r>
              <a:rPr lang="en-GB" altLang="en-US" sz="1600" b="1" dirty="0">
                <a:solidFill>
                  <a:srgbClr val="000000"/>
                </a:solidFill>
              </a:rPr>
              <a:t>Aerosol Generating Procedures</a:t>
            </a:r>
            <a:endParaRPr lang="en-GB" altLang="en-US" sz="1600" b="1" dirty="0"/>
          </a:p>
          <a:p>
            <a:pPr>
              <a:lnSpc>
                <a:spcPct val="150000"/>
              </a:lnSpc>
              <a:defRPr/>
            </a:pPr>
            <a:r>
              <a:rPr lang="en-GB" sz="1600" dirty="0" smtClean="0">
                <a:solidFill>
                  <a:srgbClr val="000000"/>
                </a:solidFill>
              </a:rPr>
              <a:t>CPR (Resuscitation)</a:t>
            </a:r>
          </a:p>
          <a:p>
            <a:pPr>
              <a:lnSpc>
                <a:spcPct val="150000"/>
              </a:lnSpc>
              <a:defRPr/>
            </a:pPr>
            <a:r>
              <a:rPr lang="en-GB" sz="1600" dirty="0" smtClean="0">
                <a:solidFill>
                  <a:srgbClr val="000000"/>
                </a:solidFill>
              </a:rPr>
              <a:t>Manual  ventilation</a:t>
            </a:r>
          </a:p>
          <a:p>
            <a:pPr>
              <a:lnSpc>
                <a:spcPct val="150000"/>
              </a:lnSpc>
              <a:defRPr/>
            </a:pPr>
            <a:r>
              <a:rPr lang="en-GB" sz="1600" dirty="0" smtClean="0">
                <a:solidFill>
                  <a:srgbClr val="000000"/>
                </a:solidFill>
              </a:rPr>
              <a:t>Intubation </a:t>
            </a:r>
            <a:r>
              <a:rPr lang="en-GB" sz="1600" dirty="0">
                <a:solidFill>
                  <a:srgbClr val="000000"/>
                </a:solidFill>
              </a:rPr>
              <a:t>&amp; </a:t>
            </a:r>
            <a:r>
              <a:rPr lang="en-GB" sz="1600" dirty="0" err="1">
                <a:solidFill>
                  <a:srgbClr val="000000"/>
                </a:solidFill>
              </a:rPr>
              <a:t>extubation</a:t>
            </a:r>
            <a:endParaRPr lang="en-GB" sz="1600" dirty="0">
              <a:solidFill>
                <a:srgbClr val="000000"/>
              </a:solidFill>
            </a:endParaRPr>
          </a:p>
          <a:p>
            <a:pPr>
              <a:lnSpc>
                <a:spcPct val="150000"/>
              </a:lnSpc>
              <a:defRPr/>
            </a:pPr>
            <a:r>
              <a:rPr lang="en-GB" sz="1600" dirty="0">
                <a:solidFill>
                  <a:srgbClr val="000000"/>
                </a:solidFill>
                <a:latin typeface="+mn-lt"/>
              </a:rPr>
              <a:t>Tracheostomy</a:t>
            </a:r>
          </a:p>
          <a:p>
            <a:pPr>
              <a:lnSpc>
                <a:spcPct val="150000"/>
              </a:lnSpc>
              <a:defRPr/>
            </a:pPr>
            <a:r>
              <a:rPr lang="en-GB" sz="1600" dirty="0">
                <a:solidFill>
                  <a:srgbClr val="000000"/>
                </a:solidFill>
              </a:rPr>
              <a:t>Airway suction</a:t>
            </a:r>
          </a:p>
          <a:p>
            <a:pPr>
              <a:lnSpc>
                <a:spcPct val="150000"/>
              </a:lnSpc>
              <a:defRPr/>
            </a:pPr>
            <a:r>
              <a:rPr lang="en-GB" sz="1600" dirty="0" smtClean="0">
                <a:solidFill>
                  <a:srgbClr val="000000"/>
                </a:solidFill>
              </a:rPr>
              <a:t>Non-invasive </a:t>
            </a:r>
            <a:r>
              <a:rPr lang="en-GB" sz="1600" dirty="0">
                <a:solidFill>
                  <a:srgbClr val="000000"/>
                </a:solidFill>
              </a:rPr>
              <a:t>ventilation (</a:t>
            </a:r>
            <a:r>
              <a:rPr lang="en-GB" sz="1600" dirty="0" err="1">
                <a:solidFill>
                  <a:srgbClr val="000000"/>
                </a:solidFill>
              </a:rPr>
              <a:t>BiPAP</a:t>
            </a:r>
            <a:r>
              <a:rPr lang="en-GB" sz="1600" dirty="0">
                <a:solidFill>
                  <a:srgbClr val="000000"/>
                </a:solidFill>
              </a:rPr>
              <a:t>, CPAP) &amp; h</a:t>
            </a:r>
            <a:r>
              <a:rPr lang="en-GB" sz="1600" dirty="0">
                <a:solidFill>
                  <a:srgbClr val="000000"/>
                </a:solidFill>
                <a:latin typeface="+mn-lt"/>
              </a:rPr>
              <a:t>igh-frequency oscillating ventilation (HFOV)</a:t>
            </a:r>
          </a:p>
          <a:p>
            <a:pPr>
              <a:lnSpc>
                <a:spcPct val="150000"/>
              </a:lnSpc>
              <a:defRPr/>
            </a:pPr>
            <a:r>
              <a:rPr lang="en-GB" sz="1600" dirty="0"/>
              <a:t>High flow nasal oxygen</a:t>
            </a:r>
          </a:p>
          <a:p>
            <a:pPr>
              <a:lnSpc>
                <a:spcPct val="150000"/>
              </a:lnSpc>
              <a:defRPr/>
            </a:pPr>
            <a:r>
              <a:rPr lang="en-GB" sz="1600" dirty="0">
                <a:solidFill>
                  <a:srgbClr val="000000"/>
                </a:solidFill>
                <a:latin typeface="+mn-lt"/>
              </a:rPr>
              <a:t>Chest physiotherapy</a:t>
            </a:r>
          </a:p>
          <a:p>
            <a:pPr>
              <a:lnSpc>
                <a:spcPct val="150000"/>
              </a:lnSpc>
              <a:defRPr/>
            </a:pPr>
            <a:r>
              <a:rPr lang="en-GB" sz="1600" dirty="0">
                <a:solidFill>
                  <a:srgbClr val="000000"/>
                </a:solidFill>
                <a:latin typeface="+mn-lt"/>
              </a:rPr>
              <a:t>Sputum induction </a:t>
            </a:r>
          </a:p>
          <a:p>
            <a:pPr>
              <a:lnSpc>
                <a:spcPct val="150000"/>
              </a:lnSpc>
              <a:defRPr/>
            </a:pPr>
            <a:r>
              <a:rPr lang="en-GB" sz="1600" dirty="0">
                <a:solidFill>
                  <a:srgbClr val="000000"/>
                </a:solidFill>
                <a:latin typeface="+mn-lt"/>
              </a:rPr>
              <a:t>Bronchoscopy</a:t>
            </a:r>
          </a:p>
          <a:p>
            <a:pPr>
              <a:lnSpc>
                <a:spcPct val="150000"/>
              </a:lnSpc>
              <a:defRPr/>
            </a:pPr>
            <a:r>
              <a:rPr lang="en-GB" sz="1600" dirty="0">
                <a:solidFill>
                  <a:srgbClr val="000000"/>
                </a:solidFill>
                <a:latin typeface="+mn-lt"/>
              </a:rPr>
              <a:t>Surgery - high speed devices</a:t>
            </a:r>
          </a:p>
        </p:txBody>
      </p:sp>
      <p:pic>
        <p:nvPicPr>
          <p:cNvPr id="33799" name="Picture 6" descr="Image result for medical long sleeved isolation gowns clip art">
            <a:extLst>
              <a:ext uri="{FF2B5EF4-FFF2-40B4-BE49-F238E27FC236}">
                <a16:creationId xmlns:a16="http://schemas.microsoft.com/office/drawing/2014/main" id="{3D042A81-9D66-494C-971D-7D4ABDA96A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3813" y="190500"/>
            <a:ext cx="1255712"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0E53E6BD-78E2-4B25-A855-1E3EAD107ACD}"/>
              </a:ext>
            </a:extLst>
          </p:cNvPr>
          <p:cNvSpPr>
            <a:spLocks noGrp="1" noChangeArrowheads="1"/>
          </p:cNvSpPr>
          <p:nvPr>
            <p:ph type="title"/>
          </p:nvPr>
        </p:nvSpPr>
        <p:spPr>
          <a:xfrm>
            <a:off x="1" y="-74428"/>
            <a:ext cx="9144000" cy="1036125"/>
          </a:xfr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p:spPr>
        <p:txBody>
          <a:bodyPr>
            <a:normAutofit/>
          </a:bodyPr>
          <a:lstStyle/>
          <a:p>
            <a:r>
              <a:rPr lang="en-GB" altLang="en-US" sz="3200" b="1" dirty="0"/>
              <a:t>Summary of </a:t>
            </a:r>
            <a:r>
              <a:rPr lang="en-GB" altLang="en-US" sz="3200" b="1" dirty="0" smtClean="0"/>
              <a:t>PPE </a:t>
            </a:r>
            <a:r>
              <a:rPr lang="en-GB" altLang="en-US" sz="3200" b="1" dirty="0"/>
              <a:t>for patients with COVID-19</a:t>
            </a:r>
          </a:p>
        </p:txBody>
      </p:sp>
      <p:graphicFrame>
        <p:nvGraphicFramePr>
          <p:cNvPr id="5" name="Content Placeholder 4">
            <a:extLst>
              <a:ext uri="{FF2B5EF4-FFF2-40B4-BE49-F238E27FC236}">
                <a16:creationId xmlns:a16="http://schemas.microsoft.com/office/drawing/2014/main" id="{0D7AA19A-68B0-437D-BBFB-3EA96D12D6D7}"/>
              </a:ext>
            </a:extLst>
          </p:cNvPr>
          <p:cNvGraphicFramePr>
            <a:graphicFrameLocks noGrp="1"/>
          </p:cNvGraphicFramePr>
          <p:nvPr>
            <p:ph idx="1"/>
            <p:extLst>
              <p:ext uri="{D42A27DB-BD31-4B8C-83A1-F6EECF244321}">
                <p14:modId xmlns:p14="http://schemas.microsoft.com/office/powerpoint/2010/main" val="2478716181"/>
              </p:ext>
            </p:extLst>
          </p:nvPr>
        </p:nvGraphicFramePr>
        <p:xfrm>
          <a:off x="179512" y="980728"/>
          <a:ext cx="8748712" cy="5142240"/>
        </p:xfrm>
        <a:graphic>
          <a:graphicData uri="http://schemas.openxmlformats.org/drawingml/2006/table">
            <a:tbl>
              <a:tblPr firstRow="1" bandRow="1">
                <a:tableStyleId>{5C22544A-7EE6-4342-B048-85BDC9FD1C3A}</a:tableStyleId>
              </a:tblPr>
              <a:tblGrid>
                <a:gridCol w="2035280">
                  <a:extLst>
                    <a:ext uri="{9D8B030D-6E8A-4147-A177-3AD203B41FA5}">
                      <a16:colId xmlns:a16="http://schemas.microsoft.com/office/drawing/2014/main" val="20000"/>
                    </a:ext>
                  </a:extLst>
                </a:gridCol>
                <a:gridCol w="2089107">
                  <a:extLst>
                    <a:ext uri="{9D8B030D-6E8A-4147-A177-3AD203B41FA5}">
                      <a16:colId xmlns:a16="http://schemas.microsoft.com/office/drawing/2014/main" val="20001"/>
                    </a:ext>
                  </a:extLst>
                </a:gridCol>
                <a:gridCol w="2018461">
                  <a:extLst>
                    <a:ext uri="{9D8B030D-6E8A-4147-A177-3AD203B41FA5}">
                      <a16:colId xmlns:a16="http://schemas.microsoft.com/office/drawing/2014/main" val="20002"/>
                    </a:ext>
                  </a:extLst>
                </a:gridCol>
                <a:gridCol w="1645045">
                  <a:extLst>
                    <a:ext uri="{9D8B030D-6E8A-4147-A177-3AD203B41FA5}">
                      <a16:colId xmlns:a16="http://schemas.microsoft.com/office/drawing/2014/main" val="20003"/>
                    </a:ext>
                  </a:extLst>
                </a:gridCol>
                <a:gridCol w="960819">
                  <a:extLst>
                    <a:ext uri="{9D8B030D-6E8A-4147-A177-3AD203B41FA5}">
                      <a16:colId xmlns:a16="http://schemas.microsoft.com/office/drawing/2014/main" val="20004"/>
                    </a:ext>
                  </a:extLst>
                </a:gridCol>
              </a:tblGrid>
              <a:tr h="1479173">
                <a:tc>
                  <a:txBody>
                    <a:bodyPr/>
                    <a:lstStyle/>
                    <a:p>
                      <a:r>
                        <a:rPr lang="en-GB" sz="1800" dirty="0">
                          <a:solidFill>
                            <a:schemeClr val="accent2">
                              <a:lumMod val="75000"/>
                            </a:schemeClr>
                          </a:solidFill>
                        </a:rPr>
                        <a:t>Personal Protective Equipment</a:t>
                      </a:r>
                    </a:p>
                  </a:txBody>
                  <a:tcPr marT="45735" marB="45735"/>
                </a:tc>
                <a:tc>
                  <a:txBody>
                    <a:bodyPr/>
                    <a:lstStyle/>
                    <a:p>
                      <a:pPr algn="ctr"/>
                      <a:r>
                        <a:rPr lang="en-GB" sz="1800" dirty="0">
                          <a:solidFill>
                            <a:schemeClr val="accent2">
                              <a:lumMod val="75000"/>
                            </a:schemeClr>
                          </a:solidFill>
                        </a:rPr>
                        <a:t>Close patient contact</a:t>
                      </a:r>
                    </a:p>
                    <a:p>
                      <a:pPr algn="ctr"/>
                      <a:r>
                        <a:rPr lang="en-GB" sz="1800" dirty="0">
                          <a:solidFill>
                            <a:schemeClr val="accent2">
                              <a:lumMod val="75000"/>
                            </a:schemeClr>
                          </a:solidFill>
                        </a:rPr>
                        <a:t>(within 2m)</a:t>
                      </a:r>
                    </a:p>
                  </a:txBody>
                  <a:tcPr marT="45735" marB="45735"/>
                </a:tc>
                <a:tc>
                  <a:txBody>
                    <a:bodyPr/>
                    <a:lstStyle/>
                    <a:p>
                      <a:pPr algn="ctr"/>
                      <a:r>
                        <a:rPr lang="en-GB" sz="1800" dirty="0">
                          <a:solidFill>
                            <a:schemeClr val="accent2">
                              <a:lumMod val="75000"/>
                            </a:schemeClr>
                          </a:solidFill>
                        </a:rPr>
                        <a:t>Enter room but</a:t>
                      </a:r>
                      <a:r>
                        <a:rPr lang="en-GB" sz="1800" baseline="0" dirty="0">
                          <a:solidFill>
                            <a:schemeClr val="accent2">
                              <a:lumMod val="75000"/>
                            </a:schemeClr>
                          </a:solidFill>
                        </a:rPr>
                        <a:t> no </a:t>
                      </a:r>
                      <a:r>
                        <a:rPr lang="en-GB" sz="1800" dirty="0">
                          <a:solidFill>
                            <a:schemeClr val="accent2">
                              <a:lumMod val="75000"/>
                            </a:schemeClr>
                          </a:solidFill>
                        </a:rPr>
                        <a:t>contact with patient or environment</a:t>
                      </a:r>
                    </a:p>
                  </a:txBody>
                  <a:tcPr marT="45735" marB="45735"/>
                </a:tc>
                <a:tc>
                  <a:txBody>
                    <a:bodyPr/>
                    <a:lstStyle/>
                    <a:p>
                      <a:pPr algn="ctr"/>
                      <a:r>
                        <a:rPr lang="en-GB" sz="1800" dirty="0">
                          <a:solidFill>
                            <a:schemeClr val="accent2">
                              <a:lumMod val="75000"/>
                            </a:schemeClr>
                          </a:solidFill>
                        </a:rPr>
                        <a:t>Cleaning room/area (Domestic staff)</a:t>
                      </a:r>
                    </a:p>
                  </a:txBody>
                  <a:tcPr marT="45735" marB="45735"/>
                </a:tc>
                <a:tc>
                  <a:txBody>
                    <a:bodyPr/>
                    <a:lstStyle/>
                    <a:p>
                      <a:pPr algn="ctr"/>
                      <a:r>
                        <a:rPr lang="en-GB" sz="1800" dirty="0">
                          <a:solidFill>
                            <a:schemeClr val="accent2">
                              <a:lumMod val="75000"/>
                            </a:schemeClr>
                          </a:solidFill>
                        </a:rPr>
                        <a:t>AGP</a:t>
                      </a:r>
                    </a:p>
                  </a:txBody>
                  <a:tcPr marT="45735" marB="45735"/>
                </a:tc>
                <a:extLst>
                  <a:ext uri="{0D108BD9-81ED-4DB2-BD59-A6C34878D82A}">
                    <a16:rowId xmlns:a16="http://schemas.microsoft.com/office/drawing/2014/main" val="10000"/>
                  </a:ext>
                </a:extLst>
              </a:tr>
              <a:tr h="568911">
                <a:tc>
                  <a:txBody>
                    <a:bodyPr/>
                    <a:lstStyle/>
                    <a:p>
                      <a:r>
                        <a:rPr lang="en-GB" sz="1800" dirty="0"/>
                        <a:t>Apron</a:t>
                      </a:r>
                    </a:p>
                  </a:txBody>
                  <a:tcPr marT="45735" marB="457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dirty="0">
                          <a:sym typeface="Wingdings 2" panose="05020102010507070707" pitchFamily="18" charset="2"/>
                        </a:rPr>
                        <a:t></a:t>
                      </a:r>
                      <a:endParaRPr lang="en-GB" sz="2400" dirty="0"/>
                    </a:p>
                  </a:txBody>
                  <a:tcPr marT="45735" marB="45735"/>
                </a:tc>
                <a:tc>
                  <a:txBody>
                    <a:bodyPr/>
                    <a:lstStyle/>
                    <a:p>
                      <a:pPr algn="ctr"/>
                      <a:r>
                        <a:rPr lang="en-GB" sz="2400" dirty="0">
                          <a:sym typeface="Wingdings" panose="05000000000000000000" pitchFamily="2" charset="2"/>
                        </a:rPr>
                        <a:t></a:t>
                      </a:r>
                      <a:endParaRPr lang="en-GB" sz="2400" dirty="0"/>
                    </a:p>
                  </a:txBody>
                  <a:tcPr marT="45735" marB="457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dirty="0">
                          <a:sym typeface="Wingdings 2" panose="05020102010507070707" pitchFamily="18" charset="2"/>
                        </a:rPr>
                        <a:t></a:t>
                      </a:r>
                      <a:endParaRPr lang="en-GB" sz="2400" dirty="0"/>
                    </a:p>
                  </a:txBody>
                  <a:tcPr marT="45735" marB="45735"/>
                </a:tc>
                <a:tc>
                  <a:txBody>
                    <a:bodyPr/>
                    <a:lstStyle/>
                    <a:p>
                      <a:pPr algn="ctr"/>
                      <a:r>
                        <a:rPr lang="en-GB" sz="2400" dirty="0">
                          <a:sym typeface="Wingdings" panose="05000000000000000000" pitchFamily="2" charset="2"/>
                        </a:rPr>
                        <a:t></a:t>
                      </a:r>
                      <a:endParaRPr lang="en-GB" sz="2400" dirty="0"/>
                    </a:p>
                  </a:txBody>
                  <a:tcPr marT="45735" marB="45735"/>
                </a:tc>
                <a:extLst>
                  <a:ext uri="{0D108BD9-81ED-4DB2-BD59-A6C34878D82A}">
                    <a16:rowId xmlns:a16="http://schemas.microsoft.com/office/drawing/2014/main" val="10001"/>
                  </a:ext>
                </a:extLst>
              </a:tr>
              <a:tr h="568911">
                <a:tc>
                  <a:txBody>
                    <a:bodyPr/>
                    <a:lstStyle/>
                    <a:p>
                      <a:r>
                        <a:rPr lang="en-GB" sz="1800" dirty="0"/>
                        <a:t>Surgical mask</a:t>
                      </a:r>
                    </a:p>
                  </a:txBody>
                  <a:tcPr marT="45735" marB="457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dirty="0">
                          <a:sym typeface="Wingdings 2" panose="05020102010507070707" pitchFamily="18" charset="2"/>
                        </a:rPr>
                        <a:t></a:t>
                      </a:r>
                      <a:endParaRPr lang="en-GB" sz="2400" dirty="0"/>
                    </a:p>
                  </a:txBody>
                  <a:tcPr marT="45735" marB="457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dirty="0">
                          <a:sym typeface="Wingdings 2" panose="05020102010507070707" pitchFamily="18" charset="2"/>
                        </a:rPr>
                        <a:t></a:t>
                      </a:r>
                      <a:endParaRPr lang="en-GB" sz="2400" dirty="0"/>
                    </a:p>
                  </a:txBody>
                  <a:tcPr marT="45735" marB="457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dirty="0">
                          <a:sym typeface="Wingdings 2" panose="05020102010507070707" pitchFamily="18" charset="2"/>
                        </a:rPr>
                        <a:t></a:t>
                      </a:r>
                      <a:endParaRPr lang="en-GB" sz="2400" dirty="0"/>
                    </a:p>
                  </a:txBody>
                  <a:tcPr marT="45735" marB="457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a:sym typeface="Wingdings" panose="05000000000000000000" pitchFamily="2" charset="2"/>
                        </a:rPr>
                        <a:t></a:t>
                      </a:r>
                      <a:endParaRPr lang="en-GB" sz="2400" dirty="0"/>
                    </a:p>
                  </a:txBody>
                  <a:tcPr marT="45735" marB="45735"/>
                </a:tc>
                <a:extLst>
                  <a:ext uri="{0D108BD9-81ED-4DB2-BD59-A6C34878D82A}">
                    <a16:rowId xmlns:a16="http://schemas.microsoft.com/office/drawing/2014/main" val="10002"/>
                  </a:ext>
                </a:extLst>
              </a:tr>
              <a:tr h="8185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Long sleeved disposable</a:t>
                      </a:r>
                      <a:r>
                        <a:rPr lang="en-GB" sz="1800" baseline="0" dirty="0"/>
                        <a:t> gown</a:t>
                      </a:r>
                      <a:endParaRPr lang="en-GB" sz="1800" dirty="0"/>
                    </a:p>
                  </a:txBody>
                  <a:tcPr marT="45735" marB="457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a:sym typeface="Wingdings" panose="05000000000000000000" pitchFamily="2" charset="2"/>
                        </a:rPr>
                        <a:t></a:t>
                      </a:r>
                      <a:endParaRPr lang="en-GB" sz="2400" dirty="0"/>
                    </a:p>
                  </a:txBody>
                  <a:tcPr marT="45735" marB="4573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a:sym typeface="Wingdings" panose="05000000000000000000" pitchFamily="2" charset="2"/>
                        </a:rPr>
                        <a:t></a:t>
                      </a:r>
                      <a:endParaRPr lang="en-GB" sz="1800" b="1" i="1" dirty="0"/>
                    </a:p>
                  </a:txBody>
                  <a:tcPr marT="45735" marB="45735" anchor="ctr"/>
                </a:tc>
                <a:tc>
                  <a:txBody>
                    <a:bodyPr/>
                    <a:lstStyle/>
                    <a:p>
                      <a:pPr algn="ctr"/>
                      <a:r>
                        <a:rPr lang="en-GB" sz="2400" dirty="0">
                          <a:sym typeface="Wingdings" panose="05000000000000000000" pitchFamily="2" charset="2"/>
                        </a:rPr>
                        <a:t></a:t>
                      </a:r>
                      <a:endParaRPr lang="en-GB" sz="2400" dirty="0"/>
                    </a:p>
                  </a:txBody>
                  <a:tcPr marT="45735" marB="4573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dirty="0">
                          <a:sym typeface="Wingdings 2" panose="05020102010507070707" pitchFamily="18" charset="2"/>
                        </a:rPr>
                        <a:t></a:t>
                      </a:r>
                      <a:endParaRPr lang="en-GB" sz="2400" dirty="0"/>
                    </a:p>
                  </a:txBody>
                  <a:tcPr marT="45735" marB="45735" anchor="ctr"/>
                </a:tc>
                <a:extLst>
                  <a:ext uri="{0D108BD9-81ED-4DB2-BD59-A6C34878D82A}">
                    <a16:rowId xmlns:a16="http://schemas.microsoft.com/office/drawing/2014/main" val="10003"/>
                  </a:ext>
                </a:extLst>
              </a:tr>
              <a:tr h="568911">
                <a:tc>
                  <a:txBody>
                    <a:bodyPr/>
                    <a:lstStyle/>
                    <a:p>
                      <a:r>
                        <a:rPr lang="en-GB" sz="1800" dirty="0"/>
                        <a:t>FFP3 respirator</a:t>
                      </a:r>
                    </a:p>
                  </a:txBody>
                  <a:tcPr marT="45735" marB="45735"/>
                </a:tc>
                <a:tc>
                  <a:txBody>
                    <a:bodyPr/>
                    <a:lstStyle/>
                    <a:p>
                      <a:pPr algn="ctr"/>
                      <a:r>
                        <a:rPr lang="en-GB" sz="2400" dirty="0">
                          <a:sym typeface="Wingdings" panose="05000000000000000000" pitchFamily="2" charset="2"/>
                        </a:rPr>
                        <a:t></a:t>
                      </a:r>
                      <a:endParaRPr lang="en-GB" sz="2400" dirty="0"/>
                    </a:p>
                  </a:txBody>
                  <a:tcPr marT="45735" marB="45735"/>
                </a:tc>
                <a:tc>
                  <a:txBody>
                    <a:bodyPr/>
                    <a:lstStyle/>
                    <a:p>
                      <a:pPr algn="ctr"/>
                      <a:r>
                        <a:rPr lang="en-GB" sz="2400" dirty="0">
                          <a:sym typeface="Wingdings" panose="05000000000000000000" pitchFamily="2" charset="2"/>
                        </a:rPr>
                        <a:t></a:t>
                      </a:r>
                      <a:endParaRPr lang="en-GB" sz="2400" dirty="0"/>
                    </a:p>
                  </a:txBody>
                  <a:tcPr marT="45735" marB="457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a:sym typeface="Wingdings" panose="05000000000000000000" pitchFamily="2" charset="2"/>
                        </a:rPr>
                        <a:t></a:t>
                      </a:r>
                      <a:endParaRPr lang="en-GB" sz="2400" dirty="0"/>
                    </a:p>
                  </a:txBody>
                  <a:tcPr marT="45735" marB="457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dirty="0">
                          <a:sym typeface="Wingdings 2" panose="05020102010507070707" pitchFamily="18" charset="2"/>
                        </a:rPr>
                        <a:t></a:t>
                      </a:r>
                      <a:endParaRPr lang="en-GB" sz="2400" dirty="0"/>
                    </a:p>
                  </a:txBody>
                  <a:tcPr marT="45735" marB="45735"/>
                </a:tc>
                <a:extLst>
                  <a:ext uri="{0D108BD9-81ED-4DB2-BD59-A6C34878D82A}">
                    <a16:rowId xmlns:a16="http://schemas.microsoft.com/office/drawing/2014/main" val="10004"/>
                  </a:ext>
                </a:extLst>
              </a:tr>
              <a:tr h="568911">
                <a:tc>
                  <a:txBody>
                    <a:bodyPr/>
                    <a:lstStyle/>
                    <a:p>
                      <a:r>
                        <a:rPr lang="en-GB" sz="1800" dirty="0"/>
                        <a:t>Eye protection</a:t>
                      </a:r>
                    </a:p>
                  </a:txBody>
                  <a:tcPr marT="45735" marB="45735"/>
                </a:tc>
                <a:tc>
                  <a:txBody>
                    <a:bodyPr/>
                    <a:lstStyle/>
                    <a:p>
                      <a:pPr algn="ctr"/>
                      <a:r>
                        <a:rPr lang="en-GB" sz="1800" i="1" dirty="0"/>
                        <a:t>Risk assess</a:t>
                      </a:r>
                    </a:p>
                  </a:txBody>
                  <a:tcPr marT="45735" marB="45735"/>
                </a:tc>
                <a:tc>
                  <a:txBody>
                    <a:bodyPr/>
                    <a:lstStyle/>
                    <a:p>
                      <a:pPr algn="ctr"/>
                      <a:r>
                        <a:rPr lang="en-GB" sz="2400" dirty="0">
                          <a:sym typeface="Wingdings" panose="05000000000000000000" pitchFamily="2" charset="2"/>
                        </a:rPr>
                        <a:t></a:t>
                      </a:r>
                      <a:endParaRPr lang="en-GB" sz="2400" dirty="0"/>
                    </a:p>
                  </a:txBody>
                  <a:tcPr marT="45735" marB="45735"/>
                </a:tc>
                <a:tc>
                  <a:txBody>
                    <a:bodyPr/>
                    <a:lstStyle/>
                    <a:p>
                      <a:pPr algn="ctr"/>
                      <a:r>
                        <a:rPr lang="en-GB" sz="2400" dirty="0">
                          <a:sym typeface="Wingdings" panose="05000000000000000000" pitchFamily="2" charset="2"/>
                        </a:rPr>
                        <a:t></a:t>
                      </a:r>
                      <a:endParaRPr lang="en-GB" sz="2400" dirty="0"/>
                    </a:p>
                  </a:txBody>
                  <a:tcPr marT="45735" marB="457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dirty="0">
                          <a:sym typeface="Wingdings 2" panose="05020102010507070707" pitchFamily="18" charset="2"/>
                        </a:rPr>
                        <a:t></a:t>
                      </a:r>
                      <a:endParaRPr lang="en-GB" sz="2400" dirty="0"/>
                    </a:p>
                  </a:txBody>
                  <a:tcPr marT="45735" marB="45735"/>
                </a:tc>
                <a:extLst>
                  <a:ext uri="{0D108BD9-81ED-4DB2-BD59-A6C34878D82A}">
                    <a16:rowId xmlns:a16="http://schemas.microsoft.com/office/drawing/2014/main" val="10005"/>
                  </a:ext>
                </a:extLst>
              </a:tr>
              <a:tr h="568911">
                <a:tc>
                  <a:txBody>
                    <a:bodyPr/>
                    <a:lstStyle/>
                    <a:p>
                      <a:r>
                        <a:rPr lang="en-GB" sz="1800" dirty="0"/>
                        <a:t>Gloves</a:t>
                      </a:r>
                    </a:p>
                  </a:txBody>
                  <a:tcPr marT="45735" marB="457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dirty="0">
                          <a:sym typeface="Wingdings 2" panose="05020102010507070707" pitchFamily="18" charset="2"/>
                        </a:rPr>
                        <a:t></a:t>
                      </a:r>
                      <a:endParaRPr lang="en-GB" sz="2400" dirty="0"/>
                    </a:p>
                  </a:txBody>
                  <a:tcPr marT="45735" marB="45735"/>
                </a:tc>
                <a:tc>
                  <a:txBody>
                    <a:bodyPr/>
                    <a:lstStyle/>
                    <a:p>
                      <a:pPr algn="ctr"/>
                      <a:r>
                        <a:rPr lang="en-GB" sz="2400" dirty="0">
                          <a:sym typeface="Wingdings" panose="05000000000000000000" pitchFamily="2" charset="2"/>
                        </a:rPr>
                        <a:t></a:t>
                      </a:r>
                      <a:endParaRPr lang="en-GB" sz="2400" dirty="0"/>
                    </a:p>
                  </a:txBody>
                  <a:tcPr marT="45735" marB="457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dirty="0">
                          <a:sym typeface="Wingdings 2" panose="05020102010507070707" pitchFamily="18" charset="2"/>
                        </a:rPr>
                        <a:t></a:t>
                      </a:r>
                      <a:endParaRPr lang="en-GB" sz="2400" dirty="0"/>
                    </a:p>
                  </a:txBody>
                  <a:tcPr marT="45735" marB="457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dirty="0">
                          <a:sym typeface="Wingdings 2" panose="05020102010507070707" pitchFamily="18" charset="2"/>
                        </a:rPr>
                        <a:t></a:t>
                      </a:r>
                      <a:endParaRPr lang="en-GB" sz="2400" dirty="0"/>
                    </a:p>
                  </a:txBody>
                  <a:tcPr marT="45735" marB="45735"/>
                </a:tc>
                <a:extLst>
                  <a:ext uri="{0D108BD9-81ED-4DB2-BD59-A6C34878D82A}">
                    <a16:rowId xmlns:a16="http://schemas.microsoft.com/office/drawing/2014/main" val="10006"/>
                  </a:ext>
                </a:extLst>
              </a:tr>
            </a:tbl>
          </a:graphicData>
        </a:graphic>
      </p:graphicFrame>
      <p:sp>
        <p:nvSpPr>
          <p:cNvPr id="35893" name="Footer Placeholder 3">
            <a:extLst>
              <a:ext uri="{FF2B5EF4-FFF2-40B4-BE49-F238E27FC236}">
                <a16:creationId xmlns:a16="http://schemas.microsoft.com/office/drawing/2014/main" id="{8831C0B9-214F-45A2-8796-BEBB11C0D23A}"/>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204C4"/>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7204C4"/>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7204C4"/>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7204C4"/>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rgbClr val="7204C4"/>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GB" altLang="en-US" sz="1400">
                <a:solidFill>
                  <a:srgbClr val="7204C4"/>
                </a:solidFill>
              </a:rPr>
              <a:t>Inform Promote Sustain</a:t>
            </a:r>
          </a:p>
        </p:txBody>
      </p:sp>
      <p:sp>
        <p:nvSpPr>
          <p:cNvPr id="35894" name="TextBox 5">
            <a:extLst>
              <a:ext uri="{FF2B5EF4-FFF2-40B4-BE49-F238E27FC236}">
                <a16:creationId xmlns:a16="http://schemas.microsoft.com/office/drawing/2014/main" id="{7ABC327C-833C-4577-A73C-727BF9A302E9}"/>
              </a:ext>
            </a:extLst>
          </p:cNvPr>
          <p:cNvSpPr txBox="1">
            <a:spLocks noChangeArrowheads="1"/>
          </p:cNvSpPr>
          <p:nvPr/>
        </p:nvSpPr>
        <p:spPr bwMode="auto">
          <a:xfrm>
            <a:off x="820738" y="6216650"/>
            <a:ext cx="4060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7204C4"/>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7204C4"/>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7204C4"/>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7204C4"/>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rgbClr val="7204C4"/>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GB" altLang="en-US" sz="1800"/>
              <a:t>AGP = aerosol generating procedures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88840" y="-1755576"/>
            <a:ext cx="16769863" cy="9433048"/>
          </a:xfrm>
          <a:prstGeom prst="rect">
            <a:avLst/>
          </a:prstGeom>
        </p:spPr>
      </p:pic>
    </p:spTree>
    <p:extLst>
      <p:ext uri="{BB962C8B-B14F-4D97-AF65-F5344CB8AC3E}">
        <p14:creationId xmlns:p14="http://schemas.microsoft.com/office/powerpoint/2010/main" val="677597085"/>
      </p:ext>
    </p:extLst>
  </p:cSld>
  <p:clrMapOvr>
    <a:masterClrMapping/>
  </p:clrMapOvr>
  <mc:AlternateContent xmlns:mc="http://schemas.openxmlformats.org/markup-compatibility/2006" xmlns:p14="http://schemas.microsoft.com/office/powerpoint/2010/main">
    <mc:Choice Requires="p14">
      <p:transition spd="slow" p14:dur="2000" advTm="492"/>
    </mc:Choice>
    <mc:Fallback xmlns="">
      <p:transition spd="slow" advTm="492"/>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944" y="845059"/>
            <a:ext cx="8229600" cy="1143000"/>
          </a:xfrm>
        </p:spPr>
        <p:txBody>
          <a:bodyPr>
            <a:normAutofit/>
          </a:bodyPr>
          <a:lstStyle/>
          <a:p>
            <a:r>
              <a:rPr lang="en-GB" sz="4800" b="1" dirty="0"/>
              <a:t>How to put on &amp; take of PPE</a:t>
            </a:r>
          </a:p>
        </p:txBody>
      </p:sp>
      <p:sp>
        <p:nvSpPr>
          <p:cNvPr id="3" name="Content Placeholder 2"/>
          <p:cNvSpPr>
            <a:spLocks noGrp="1"/>
          </p:cNvSpPr>
          <p:nvPr>
            <p:ph idx="1"/>
          </p:nvPr>
        </p:nvSpPr>
        <p:spPr>
          <a:xfrm>
            <a:off x="323528" y="2132856"/>
            <a:ext cx="8229600" cy="4525963"/>
          </a:xfrm>
        </p:spPr>
        <p:txBody>
          <a:bodyPr>
            <a:normAutofit fontScale="92500" lnSpcReduction="10000"/>
          </a:bodyPr>
          <a:lstStyle/>
          <a:p>
            <a:pPr marL="0" indent="0">
              <a:buNone/>
            </a:pPr>
            <a:r>
              <a:rPr lang="en-GB" u="sng" dirty="0" smtClean="0">
                <a:hlinkClick r:id="rId3"/>
              </a:rPr>
              <a:t>General contact</a:t>
            </a:r>
          </a:p>
          <a:p>
            <a:pPr marL="0" indent="0">
              <a:buNone/>
            </a:pPr>
            <a:endParaRPr lang="en-GB" u="sng" dirty="0" smtClean="0">
              <a:hlinkClick r:id="rId3"/>
            </a:endParaRPr>
          </a:p>
          <a:p>
            <a:pPr algn="ctr"/>
            <a:r>
              <a:rPr lang="en-GB" u="sng" dirty="0" smtClean="0">
                <a:hlinkClick r:id="rId3"/>
              </a:rPr>
              <a:t>https</a:t>
            </a:r>
            <a:r>
              <a:rPr lang="en-GB" u="sng" dirty="0">
                <a:hlinkClick r:id="rId3"/>
              </a:rPr>
              <a:t>://</a:t>
            </a:r>
            <a:r>
              <a:rPr lang="en-GB" u="sng" dirty="0" smtClean="0">
                <a:hlinkClick r:id="rId3"/>
              </a:rPr>
              <a:t>www.youtube.com/watch?v=tTZvXudABCg</a:t>
            </a:r>
            <a:endParaRPr lang="en-GB" u="sng" dirty="0" smtClean="0"/>
          </a:p>
          <a:p>
            <a:pPr marL="0" indent="0">
              <a:buNone/>
            </a:pPr>
            <a:endParaRPr lang="en-GB" u="sng" dirty="0" smtClean="0"/>
          </a:p>
          <a:p>
            <a:pPr marL="0" indent="0">
              <a:buNone/>
            </a:pPr>
            <a:r>
              <a:rPr lang="en-GB" u="sng" dirty="0" smtClean="0"/>
              <a:t>Aerosol Generating Procedures/High Risk Areas</a:t>
            </a:r>
          </a:p>
          <a:p>
            <a:pPr algn="ctr"/>
            <a:endParaRPr lang="en-GB" u="sng" dirty="0"/>
          </a:p>
          <a:p>
            <a:pPr algn="ctr"/>
            <a:r>
              <a:rPr lang="en-GB" dirty="0">
                <a:hlinkClick r:id="rId4"/>
              </a:rPr>
              <a:t>https://</a:t>
            </a:r>
            <a:r>
              <a:rPr lang="en-GB" dirty="0" smtClean="0">
                <a:hlinkClick r:id="rId4"/>
              </a:rPr>
              <a:t>www.youtube.com/watch?v=kKz_vNGsNhc</a:t>
            </a:r>
            <a:endParaRPr lang="en-GB" dirty="0" smtClean="0"/>
          </a:p>
          <a:p>
            <a:pPr marL="0" indent="0" algn="ctr">
              <a:buNone/>
            </a:pPr>
            <a:endParaRPr lang="en-GB" dirty="0"/>
          </a:p>
        </p:txBody>
      </p:sp>
      <p:pic>
        <p:nvPicPr>
          <p:cNvPr id="4" name="Picture 3"/>
          <p:cNvPicPr/>
          <p:nvPr/>
        </p:nvPicPr>
        <p:blipFill>
          <a:blip r:embed="rId5" cstate="print">
            <a:extLst>
              <a:ext uri="{28A0092B-C50C-407E-A947-70E740481C1C}">
                <a14:useLocalDpi xmlns:a14="http://schemas.microsoft.com/office/drawing/2010/main" val="0"/>
              </a:ext>
            </a:extLst>
          </a:blip>
          <a:stretch>
            <a:fillRect/>
          </a:stretch>
        </p:blipFill>
        <p:spPr>
          <a:xfrm>
            <a:off x="-4256" y="57659"/>
            <a:ext cx="9144000" cy="787400"/>
          </a:xfrm>
          <a:prstGeom prst="rect">
            <a:avLst/>
          </a:prstGeom>
        </p:spPr>
      </p:pic>
    </p:spTree>
    <p:extLst>
      <p:ext uri="{BB962C8B-B14F-4D97-AF65-F5344CB8AC3E}">
        <p14:creationId xmlns:p14="http://schemas.microsoft.com/office/powerpoint/2010/main" val="3270908366"/>
      </p:ext>
    </p:extLst>
  </p:cSld>
  <p:clrMapOvr>
    <a:masterClrMapping/>
  </p:clrMapOvr>
  <mc:AlternateContent xmlns:mc="http://schemas.openxmlformats.org/markup-compatibility/2006" xmlns:p14="http://schemas.microsoft.com/office/powerpoint/2010/main">
    <mc:Choice Requires="p14">
      <p:transition spd="slow" p14:dur="2000" advTm="635"/>
    </mc:Choice>
    <mc:Fallback xmlns="">
      <p:transition spd="slow" advTm="635"/>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755576" y="404664"/>
            <a:ext cx="7704856" cy="5832648"/>
          </a:xfrm>
          <a:prstGeom prst="rect">
            <a:avLst/>
          </a:prstGeom>
          <a:ln w="3175">
            <a:solidFill>
              <a:schemeClr val="tx1"/>
            </a:solidFill>
          </a:ln>
        </p:spPr>
      </p:pic>
    </p:spTree>
    <p:extLst>
      <p:ext uri="{BB962C8B-B14F-4D97-AF65-F5344CB8AC3E}">
        <p14:creationId xmlns:p14="http://schemas.microsoft.com/office/powerpoint/2010/main" val="1771789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944" y="620688"/>
            <a:ext cx="8229600" cy="1143000"/>
          </a:xfrm>
        </p:spPr>
        <p:txBody>
          <a:bodyPr/>
          <a:lstStyle/>
          <a:p>
            <a:r>
              <a:rPr lang="en-GB" b="1" dirty="0"/>
              <a:t>What is Coronavirus ?</a:t>
            </a:r>
            <a:endParaRPr lang="en-GB" dirty="0"/>
          </a:p>
        </p:txBody>
      </p:sp>
      <p:sp>
        <p:nvSpPr>
          <p:cNvPr id="3" name="Content Placeholder 2"/>
          <p:cNvSpPr>
            <a:spLocks noGrp="1"/>
          </p:cNvSpPr>
          <p:nvPr>
            <p:ph idx="1"/>
          </p:nvPr>
        </p:nvSpPr>
        <p:spPr>
          <a:xfrm>
            <a:off x="457200" y="1600200"/>
            <a:ext cx="8229600" cy="4853136"/>
          </a:xfrm>
        </p:spPr>
        <p:txBody>
          <a:bodyPr>
            <a:normAutofit fontScale="92500" lnSpcReduction="10000"/>
          </a:bodyPr>
          <a:lstStyle/>
          <a:p>
            <a:endParaRPr lang="en-GB" dirty="0"/>
          </a:p>
          <a:p>
            <a:r>
              <a:rPr lang="en-GB" dirty="0"/>
              <a:t>The 2019 novel coronavirus, </a:t>
            </a:r>
            <a:r>
              <a:rPr lang="en-GB" dirty="0" smtClean="0"/>
              <a:t>a flu-like illness that can cause serious difficulty breathing , life-threatening pneumonia  and sepsis</a:t>
            </a:r>
            <a:endParaRPr lang="en-GB" dirty="0"/>
          </a:p>
          <a:p>
            <a:r>
              <a:rPr lang="en-GB" dirty="0"/>
              <a:t>identified in China at the end of 2019 and is a new strain of coronavirus that has not been previously identified in humans. </a:t>
            </a:r>
          </a:p>
          <a:p>
            <a:r>
              <a:rPr lang="en-GB" altLang="en-US" dirty="0"/>
              <a:t>COVID-19 has the potential to spread widely as lack of immunity means everyone in the population is susceptible</a:t>
            </a:r>
          </a:p>
          <a:p>
            <a:endParaRPr lang="en-GB"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256" y="57659"/>
            <a:ext cx="9144000" cy="787400"/>
          </a:xfrm>
          <a:prstGeom prst="rect">
            <a:avLst/>
          </a:prstGeom>
        </p:spPr>
      </p:pic>
    </p:spTree>
    <p:extLst>
      <p:ext uri="{BB962C8B-B14F-4D97-AF65-F5344CB8AC3E}">
        <p14:creationId xmlns:p14="http://schemas.microsoft.com/office/powerpoint/2010/main" val="3507688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899592" y="260648"/>
            <a:ext cx="7632848" cy="6120680"/>
          </a:xfrm>
          <a:prstGeom prst="rect">
            <a:avLst/>
          </a:prstGeom>
          <a:ln w="9525">
            <a:solidFill>
              <a:schemeClr val="tx1"/>
            </a:solidFill>
          </a:ln>
        </p:spPr>
      </p:pic>
    </p:spTree>
    <p:extLst>
      <p:ext uri="{BB962C8B-B14F-4D97-AF65-F5344CB8AC3E}">
        <p14:creationId xmlns:p14="http://schemas.microsoft.com/office/powerpoint/2010/main" val="33503116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38119" cy="1500187"/>
          </a:xfrm>
        </p:spPr>
        <p:txBody>
          <a:bodyPr>
            <a:noAutofit/>
          </a:bodyPr>
          <a:lstStyle/>
          <a:p>
            <a:r>
              <a:rPr lang="en-GB" sz="4000" dirty="0" smtClean="0"/>
              <a:t>For Aerosol Generating Procedures you will need to attend FIT training </a:t>
            </a:r>
            <a:endParaRPr lang="en-GB" sz="4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EB0739F3-FE61-4089-A492-A5BB400ED31B}"/>
              </a:ext>
            </a:extLst>
          </p:cNvPr>
          <p:cNvSpPr>
            <a:spLocks noGrp="1" noChangeArrowheads="1"/>
          </p:cNvSpPr>
          <p:nvPr>
            <p:ph type="title"/>
          </p:nvPr>
        </p:nvSpPr>
        <p:spPr>
          <a:xfrm>
            <a:off x="-4256" y="819924"/>
            <a:ext cx="9144000" cy="484372"/>
          </a:xfr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p:spPr>
        <p:txBody>
          <a:bodyPr>
            <a:noAutofit/>
          </a:bodyPr>
          <a:lstStyle/>
          <a:p>
            <a:r>
              <a:rPr lang="en-GB" altLang="en-US" b="1" dirty="0"/>
              <a:t>Environmental contamination</a:t>
            </a:r>
          </a:p>
        </p:txBody>
      </p:sp>
      <p:sp>
        <p:nvSpPr>
          <p:cNvPr id="3" name="Content Placeholder 2">
            <a:extLst>
              <a:ext uri="{FF2B5EF4-FFF2-40B4-BE49-F238E27FC236}">
                <a16:creationId xmlns:a16="http://schemas.microsoft.com/office/drawing/2014/main" id="{BCD9A650-76A0-4E20-949F-4288973C32A8}"/>
              </a:ext>
            </a:extLst>
          </p:cNvPr>
          <p:cNvSpPr>
            <a:spLocks noGrp="1"/>
          </p:cNvSpPr>
          <p:nvPr>
            <p:ph idx="1"/>
          </p:nvPr>
        </p:nvSpPr>
        <p:spPr>
          <a:xfrm>
            <a:off x="446088" y="1246188"/>
            <a:ext cx="8256587" cy="5243512"/>
          </a:xfrm>
        </p:spPr>
        <p:txBody>
          <a:bodyPr/>
          <a:lstStyle/>
          <a:p>
            <a:pPr>
              <a:lnSpc>
                <a:spcPct val="120000"/>
              </a:lnSpc>
              <a:spcBef>
                <a:spcPts val="0"/>
              </a:spcBef>
              <a:defRPr/>
            </a:pPr>
            <a:r>
              <a:rPr lang="en-GB" sz="2400" dirty="0"/>
              <a:t>Surfaces may become contaminated with respiratory secretions</a:t>
            </a:r>
          </a:p>
          <a:p>
            <a:pPr lvl="1">
              <a:lnSpc>
                <a:spcPct val="120000"/>
              </a:lnSpc>
              <a:spcBef>
                <a:spcPts val="0"/>
              </a:spcBef>
              <a:defRPr/>
            </a:pPr>
            <a:r>
              <a:rPr lang="en-GB" sz="2000" dirty="0"/>
              <a:t>Directly from coughing/sneezing</a:t>
            </a:r>
          </a:p>
          <a:p>
            <a:pPr lvl="1">
              <a:lnSpc>
                <a:spcPct val="120000"/>
              </a:lnSpc>
              <a:spcBef>
                <a:spcPts val="0"/>
              </a:spcBef>
              <a:defRPr/>
            </a:pPr>
            <a:r>
              <a:rPr lang="en-GB" sz="2000" dirty="0"/>
              <a:t>Indirectly by touching with contaminated hands</a:t>
            </a:r>
          </a:p>
          <a:p>
            <a:pPr lvl="1">
              <a:lnSpc>
                <a:spcPct val="120000"/>
              </a:lnSpc>
              <a:spcBef>
                <a:spcPts val="0"/>
              </a:spcBef>
              <a:defRPr/>
            </a:pPr>
            <a:endParaRPr lang="en-GB" sz="1000" dirty="0"/>
          </a:p>
          <a:p>
            <a:pPr>
              <a:lnSpc>
                <a:spcPct val="120000"/>
              </a:lnSpc>
              <a:spcBef>
                <a:spcPts val="0"/>
              </a:spcBef>
              <a:defRPr/>
            </a:pPr>
            <a:r>
              <a:rPr lang="en-GB" sz="2400" dirty="0"/>
              <a:t>COVID-19 </a:t>
            </a:r>
            <a:r>
              <a:rPr lang="en-GB" sz="2400" dirty="0" smtClean="0"/>
              <a:t>survives on </a:t>
            </a:r>
            <a:r>
              <a:rPr lang="en-GB" sz="2400" dirty="0"/>
              <a:t>surfaces </a:t>
            </a:r>
            <a:r>
              <a:rPr lang="en-GB" sz="2400" dirty="0" smtClean="0"/>
              <a:t>72 hours /3 </a:t>
            </a:r>
            <a:r>
              <a:rPr lang="en-GB" sz="2400" dirty="0"/>
              <a:t>days</a:t>
            </a:r>
          </a:p>
          <a:p>
            <a:pPr lvl="1">
              <a:lnSpc>
                <a:spcPct val="120000"/>
              </a:lnSpc>
              <a:spcBef>
                <a:spcPts val="0"/>
              </a:spcBef>
              <a:defRPr/>
            </a:pPr>
            <a:endParaRPr lang="en-GB" sz="1000" dirty="0"/>
          </a:p>
          <a:p>
            <a:pPr>
              <a:lnSpc>
                <a:spcPct val="120000"/>
              </a:lnSpc>
              <a:spcBef>
                <a:spcPts val="0"/>
              </a:spcBef>
              <a:defRPr/>
            </a:pPr>
            <a:r>
              <a:rPr lang="en-GB" sz="2400" dirty="0"/>
              <a:t>Easily removed by cleaning</a:t>
            </a:r>
          </a:p>
          <a:p>
            <a:pPr lvl="1">
              <a:lnSpc>
                <a:spcPct val="120000"/>
              </a:lnSpc>
              <a:spcBef>
                <a:spcPts val="0"/>
              </a:spcBef>
              <a:defRPr/>
            </a:pPr>
            <a:r>
              <a:rPr lang="en-GB" sz="2000" dirty="0" smtClean="0"/>
              <a:t>Re-usable medical equipment to be cleaned with </a:t>
            </a:r>
            <a:r>
              <a:rPr lang="en-GB" sz="2000" dirty="0" err="1" smtClean="0"/>
              <a:t>Clinell</a:t>
            </a:r>
            <a:r>
              <a:rPr lang="en-GB" sz="2000" dirty="0" smtClean="0"/>
              <a:t> wipes then Chlorine based  disinfectant wipes (Clorox)</a:t>
            </a:r>
          </a:p>
          <a:p>
            <a:pPr lvl="1">
              <a:lnSpc>
                <a:spcPct val="120000"/>
              </a:lnSpc>
              <a:spcBef>
                <a:spcPts val="0"/>
              </a:spcBef>
              <a:defRPr/>
            </a:pPr>
            <a:r>
              <a:rPr lang="en-GB" sz="2000" dirty="0" smtClean="0"/>
              <a:t>Chlorine tablets to be used for environmental cleaning </a:t>
            </a:r>
            <a:endParaRPr lang="en-GB" sz="2000" dirty="0"/>
          </a:p>
          <a:p>
            <a:pPr>
              <a:defRPr/>
            </a:pPr>
            <a:endParaRPr lang="en-GB" dirty="0"/>
          </a:p>
          <a:p>
            <a:pPr>
              <a:defRPr/>
            </a:pPr>
            <a:endParaRPr lang="en-GB" dirty="0"/>
          </a:p>
          <a:p>
            <a:pPr marL="0" indent="0">
              <a:buFont typeface="Wingdings" panose="05000000000000000000" pitchFamily="2" charset="2"/>
              <a:buNone/>
              <a:defRPr/>
            </a:pPr>
            <a:endParaRPr lang="en-GB"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256" y="57659"/>
            <a:ext cx="9144000" cy="7874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347864" y="3645024"/>
            <a:ext cx="2088232" cy="2530546"/>
          </a:xfrm>
          <a:prstGeom prst="rect">
            <a:avLst/>
          </a:prstGeom>
        </p:spPr>
      </p:pic>
      <p:pic>
        <p:nvPicPr>
          <p:cNvPr id="6" name="Content Placeholder 5"/>
          <p:cNvPicPr>
            <a:picLocks noGrp="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251520" y="3429000"/>
            <a:ext cx="2242908" cy="3024336"/>
          </a:xfrm>
          <a:prstGeom prst="rect">
            <a:avLst/>
          </a:prstGeom>
        </p:spPr>
      </p:pic>
      <p:sp>
        <p:nvSpPr>
          <p:cNvPr id="7" name="TextBox 6"/>
          <p:cNvSpPr txBox="1"/>
          <p:nvPr/>
        </p:nvSpPr>
        <p:spPr>
          <a:xfrm>
            <a:off x="323528" y="2132856"/>
            <a:ext cx="2736304" cy="1323439"/>
          </a:xfrm>
          <a:prstGeom prst="rect">
            <a:avLst/>
          </a:prstGeom>
          <a:noFill/>
        </p:spPr>
        <p:txBody>
          <a:bodyPr wrap="square" rtlCol="0">
            <a:spAutoFit/>
          </a:bodyPr>
          <a:lstStyle/>
          <a:p>
            <a:pPr algn="ctr"/>
            <a:r>
              <a:rPr lang="en-GB" sz="2000" b="1" dirty="0" smtClean="0"/>
              <a:t>Wipes for</a:t>
            </a:r>
          </a:p>
          <a:p>
            <a:pPr algn="ctr"/>
            <a:r>
              <a:rPr lang="en-GB" sz="2000" b="1" dirty="0" smtClean="0"/>
              <a:t>Cleaning</a:t>
            </a:r>
          </a:p>
          <a:p>
            <a:pPr algn="ctr"/>
            <a:endParaRPr lang="en-GB" sz="2000" b="1" dirty="0" smtClean="0"/>
          </a:p>
          <a:p>
            <a:pPr algn="ctr"/>
            <a:r>
              <a:rPr lang="en-GB" sz="2000" b="1" dirty="0" smtClean="0"/>
              <a:t>Code -VJT118</a:t>
            </a:r>
            <a:endParaRPr lang="en-GB" sz="2000" b="1" dirty="0"/>
          </a:p>
        </p:txBody>
      </p:sp>
      <p:sp>
        <p:nvSpPr>
          <p:cNvPr id="8" name="TextBox 7"/>
          <p:cNvSpPr txBox="1"/>
          <p:nvPr/>
        </p:nvSpPr>
        <p:spPr>
          <a:xfrm>
            <a:off x="2987824" y="2132856"/>
            <a:ext cx="2736304" cy="1200329"/>
          </a:xfrm>
          <a:prstGeom prst="rect">
            <a:avLst/>
          </a:prstGeom>
          <a:noFill/>
        </p:spPr>
        <p:txBody>
          <a:bodyPr wrap="square" rtlCol="0">
            <a:spAutoFit/>
          </a:bodyPr>
          <a:lstStyle/>
          <a:p>
            <a:pPr algn="ctr"/>
            <a:r>
              <a:rPr lang="en-GB" b="1" dirty="0" smtClean="0"/>
              <a:t>Chlorine </a:t>
            </a:r>
            <a:endParaRPr lang="en-GB" b="1" dirty="0"/>
          </a:p>
          <a:p>
            <a:pPr algn="ctr"/>
            <a:r>
              <a:rPr lang="en-GB" b="1" dirty="0" smtClean="0"/>
              <a:t>Wipes for Disinfectant </a:t>
            </a:r>
          </a:p>
          <a:p>
            <a:pPr algn="ctr"/>
            <a:endParaRPr lang="en-GB" b="1" dirty="0" smtClean="0"/>
          </a:p>
          <a:p>
            <a:pPr algn="ctr"/>
            <a:r>
              <a:rPr lang="en-GB" b="1" dirty="0" smtClean="0"/>
              <a:t>Code </a:t>
            </a:r>
            <a:r>
              <a:rPr lang="en-GB" b="1" dirty="0"/>
              <a:t>-</a:t>
            </a:r>
            <a:r>
              <a:rPr lang="en-GB" b="1" dirty="0" smtClean="0"/>
              <a:t>VJT263</a:t>
            </a:r>
            <a:endParaRPr lang="en-GB" b="1" dirty="0"/>
          </a:p>
        </p:txBody>
      </p:sp>
      <p:pic>
        <p:nvPicPr>
          <p:cNvPr id="9" name="rg_hi" descr="http://t1.gstatic.com/images?q=tbn:ANd9GcRbq-QICMF-gFubvztFdLUiX6ethzIInFjI_0mykttJamYugYJY">
            <a:hlinkClick r:id="rId5"/>
          </p:cNvPr>
          <p:cNvPicPr>
            <a:picLocks/>
          </p:cNvPicPr>
          <p:nvPr/>
        </p:nvPicPr>
        <p:blipFill>
          <a:blip r:embed="rId6" cstate="print"/>
          <a:stretch>
            <a:fillRect/>
          </a:stretch>
        </p:blipFill>
        <p:spPr bwMode="auto">
          <a:xfrm>
            <a:off x="6516216" y="3336805"/>
            <a:ext cx="1978130" cy="2828499"/>
          </a:xfrm>
          <a:prstGeom prst="rect">
            <a:avLst/>
          </a:prstGeom>
          <a:noFill/>
          <a:ln>
            <a:miter lim="800000"/>
            <a:headEnd/>
            <a:tailEnd/>
          </a:ln>
        </p:spPr>
      </p:pic>
      <p:sp>
        <p:nvSpPr>
          <p:cNvPr id="10" name="TextBox 9"/>
          <p:cNvSpPr txBox="1"/>
          <p:nvPr/>
        </p:nvSpPr>
        <p:spPr>
          <a:xfrm>
            <a:off x="6444208" y="328020"/>
            <a:ext cx="1944216" cy="369332"/>
          </a:xfrm>
          <a:prstGeom prst="rect">
            <a:avLst/>
          </a:prstGeom>
          <a:noFill/>
        </p:spPr>
        <p:txBody>
          <a:bodyPr wrap="square" rtlCol="0">
            <a:spAutoFit/>
          </a:bodyPr>
          <a:lstStyle/>
          <a:p>
            <a:endParaRPr lang="en-GB" dirty="0"/>
          </a:p>
        </p:txBody>
      </p:sp>
      <p:sp>
        <p:nvSpPr>
          <p:cNvPr id="12" name="TextBox 11"/>
          <p:cNvSpPr txBox="1"/>
          <p:nvPr/>
        </p:nvSpPr>
        <p:spPr>
          <a:xfrm>
            <a:off x="6228184" y="2132856"/>
            <a:ext cx="2558374" cy="1477328"/>
          </a:xfrm>
          <a:prstGeom prst="rect">
            <a:avLst/>
          </a:prstGeom>
          <a:noFill/>
        </p:spPr>
        <p:txBody>
          <a:bodyPr wrap="square" rtlCol="0">
            <a:spAutoFit/>
          </a:bodyPr>
          <a:lstStyle/>
          <a:p>
            <a:pPr algn="ctr"/>
            <a:r>
              <a:rPr lang="en-GB" b="1" dirty="0" smtClean="0"/>
              <a:t>Chlorine tablets for environmental cleaning </a:t>
            </a:r>
          </a:p>
          <a:p>
            <a:pPr algn="ctr"/>
            <a:endParaRPr lang="en-GB" b="1" dirty="0" smtClean="0"/>
          </a:p>
          <a:p>
            <a:pPr algn="ctr"/>
            <a:r>
              <a:rPr lang="en-GB" b="1" dirty="0" smtClean="0"/>
              <a:t>Code -MRB </a:t>
            </a:r>
            <a:r>
              <a:rPr lang="en-GB" b="1" dirty="0"/>
              <a:t>286</a:t>
            </a:r>
          </a:p>
          <a:p>
            <a:pPr algn="ctr"/>
            <a:endParaRPr lang="en-GB" b="1" dirty="0"/>
          </a:p>
        </p:txBody>
      </p:sp>
      <p:pic>
        <p:nvPicPr>
          <p:cNvPr id="11" name="Picture 10"/>
          <p:cNvPicPr/>
          <p:nvPr/>
        </p:nvPicPr>
        <p:blipFill>
          <a:blip r:embed="rId7" cstate="print">
            <a:extLst>
              <a:ext uri="{28A0092B-C50C-407E-A947-70E740481C1C}">
                <a14:useLocalDpi xmlns:a14="http://schemas.microsoft.com/office/drawing/2010/main" val="0"/>
              </a:ext>
            </a:extLst>
          </a:blip>
          <a:stretch>
            <a:fillRect/>
          </a:stretch>
        </p:blipFill>
        <p:spPr>
          <a:xfrm>
            <a:off x="-4256" y="57659"/>
            <a:ext cx="9144000" cy="787400"/>
          </a:xfrm>
          <a:prstGeom prst="rect">
            <a:avLst/>
          </a:prstGeom>
        </p:spPr>
      </p:pic>
      <p:sp>
        <p:nvSpPr>
          <p:cNvPr id="13" name="Rectangle 12"/>
          <p:cNvSpPr/>
          <p:nvPr/>
        </p:nvSpPr>
        <p:spPr>
          <a:xfrm>
            <a:off x="251520" y="980728"/>
            <a:ext cx="5256584"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Universal medical equipment:  Wipe with  </a:t>
            </a:r>
            <a:r>
              <a:rPr lang="en-GB" dirty="0" err="1" smtClean="0">
                <a:solidFill>
                  <a:schemeClr val="tx1"/>
                </a:solidFill>
              </a:rPr>
              <a:t>Clinell</a:t>
            </a:r>
            <a:r>
              <a:rPr lang="en-GB" dirty="0" smtClean="0">
                <a:solidFill>
                  <a:schemeClr val="tx1"/>
                </a:solidFill>
              </a:rPr>
              <a:t> universal wipes followed by chlorine disinfectant  wipes  </a:t>
            </a:r>
            <a:endParaRPr lang="en-GB" dirty="0">
              <a:solidFill>
                <a:schemeClr val="tx1"/>
              </a:solidFill>
            </a:endParaRPr>
          </a:p>
        </p:txBody>
      </p:sp>
      <p:sp>
        <p:nvSpPr>
          <p:cNvPr id="14" name="Plus 13"/>
          <p:cNvSpPr/>
          <p:nvPr/>
        </p:nvSpPr>
        <p:spPr>
          <a:xfrm>
            <a:off x="2555776" y="4149080"/>
            <a:ext cx="676543" cy="1152128"/>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918990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24C3398C-82FF-4B68-A051-095EA4AA63F2}"/>
              </a:ext>
            </a:extLst>
          </p:cNvPr>
          <p:cNvSpPr>
            <a:spLocks noGrp="1" noChangeArrowheads="1"/>
          </p:cNvSpPr>
          <p:nvPr>
            <p:ph type="title"/>
          </p:nvPr>
        </p:nvSpPr>
        <p:spPr>
          <a:xfrm>
            <a:off x="0" y="475456"/>
            <a:ext cx="9144000" cy="649288"/>
          </a:xfr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p:spPr>
        <p:txBody>
          <a:bodyPr>
            <a:noAutofit/>
          </a:bodyPr>
          <a:lstStyle/>
          <a:p>
            <a:r>
              <a:rPr lang="en-GB" altLang="en-US" b="1" dirty="0"/>
              <a:t>Disposal of waste &amp; laundry</a:t>
            </a:r>
          </a:p>
        </p:txBody>
      </p:sp>
      <p:sp>
        <p:nvSpPr>
          <p:cNvPr id="39939" name="Content Placeholder 2">
            <a:extLst>
              <a:ext uri="{FF2B5EF4-FFF2-40B4-BE49-F238E27FC236}">
                <a16:creationId xmlns:a16="http://schemas.microsoft.com/office/drawing/2014/main" id="{D91E34A7-2396-4380-8D6C-CF7F886CBA19}"/>
              </a:ext>
            </a:extLst>
          </p:cNvPr>
          <p:cNvSpPr>
            <a:spLocks noGrp="1" noChangeArrowheads="1"/>
          </p:cNvSpPr>
          <p:nvPr>
            <p:ph idx="1"/>
          </p:nvPr>
        </p:nvSpPr>
        <p:spPr>
          <a:xfrm>
            <a:off x="539552" y="1412776"/>
            <a:ext cx="8229600" cy="3257550"/>
          </a:xfrm>
        </p:spPr>
        <p:txBody>
          <a:bodyPr>
            <a:noAutofit/>
          </a:bodyPr>
          <a:lstStyle/>
          <a:p>
            <a:r>
              <a:rPr lang="en-GB" altLang="en-US" sz="3200" dirty="0"/>
              <a:t>Waste - discard as clinical waste </a:t>
            </a:r>
          </a:p>
          <a:p>
            <a:r>
              <a:rPr lang="en-GB" altLang="en-US" sz="3200" dirty="0"/>
              <a:t>Laundry - as infected </a:t>
            </a:r>
            <a:r>
              <a:rPr lang="en-GB" altLang="en-US" sz="3200" dirty="0" smtClean="0"/>
              <a:t>laundry in </a:t>
            </a:r>
            <a:r>
              <a:rPr lang="en-GB" altLang="en-US" sz="3200" b="1" dirty="0" smtClean="0">
                <a:solidFill>
                  <a:srgbClr val="FF0000"/>
                </a:solidFill>
              </a:rPr>
              <a:t>red</a:t>
            </a:r>
            <a:r>
              <a:rPr lang="en-GB" altLang="en-US" sz="3200" dirty="0" smtClean="0"/>
              <a:t> bags </a:t>
            </a:r>
            <a:endParaRPr lang="en-GB" altLang="en-US" sz="3200" dirty="0"/>
          </a:p>
          <a:p>
            <a:r>
              <a:rPr lang="en-GB" altLang="en-US" sz="3200" dirty="0"/>
              <a:t>Body fluid </a:t>
            </a:r>
            <a:r>
              <a:rPr lang="en-GB" altLang="en-US" dirty="0" smtClean="0"/>
              <a:t>spillages</a:t>
            </a:r>
            <a:r>
              <a:rPr lang="en-GB" altLang="en-US" sz="3200" dirty="0" smtClean="0"/>
              <a:t> </a:t>
            </a:r>
            <a:r>
              <a:rPr lang="en-GB" altLang="en-US" sz="3200" dirty="0"/>
              <a:t>- as usual local policy</a:t>
            </a:r>
          </a:p>
          <a:p>
            <a:r>
              <a:rPr lang="en-GB" altLang="en-US" sz="3200" dirty="0"/>
              <a:t>Uniforms</a:t>
            </a:r>
          </a:p>
          <a:p>
            <a:pPr lvl="1"/>
            <a:r>
              <a:rPr lang="en-GB" altLang="en-US" sz="3200" dirty="0"/>
              <a:t>change before leaving </a:t>
            </a:r>
            <a:r>
              <a:rPr lang="en-GB" altLang="en-US" sz="3200" dirty="0" smtClean="0"/>
              <a:t>work, wrap in plastic bag</a:t>
            </a:r>
            <a:endParaRPr lang="en-GB" altLang="en-US" sz="3200" dirty="0"/>
          </a:p>
          <a:p>
            <a:pPr lvl="1"/>
            <a:r>
              <a:rPr lang="en-GB" altLang="en-US" sz="3200" dirty="0"/>
              <a:t>If washing at home wash </a:t>
            </a:r>
            <a:r>
              <a:rPr lang="en-GB" altLang="en-US" sz="3200" dirty="0" smtClean="0"/>
              <a:t>separately, at 60 degrees and </a:t>
            </a:r>
            <a:r>
              <a:rPr lang="en-GB" altLang="en-US" sz="3200" dirty="0"/>
              <a:t>do not overfill machine</a:t>
            </a:r>
          </a:p>
          <a:p>
            <a:endParaRPr lang="en-GB" altLang="en-US" sz="3200" dirty="0"/>
          </a:p>
        </p:txBody>
      </p:sp>
      <p:sp>
        <p:nvSpPr>
          <p:cNvPr id="39940" name="Footer Placeholder 3">
            <a:extLst>
              <a:ext uri="{FF2B5EF4-FFF2-40B4-BE49-F238E27FC236}">
                <a16:creationId xmlns:a16="http://schemas.microsoft.com/office/drawing/2014/main" id="{66113730-0B04-4E19-B60B-943747424522}"/>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204C4"/>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7204C4"/>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7204C4"/>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7204C4"/>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rgbClr val="7204C4"/>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GB" altLang="en-US" sz="1400">
                <a:solidFill>
                  <a:srgbClr val="7204C4"/>
                </a:solidFill>
              </a:rPr>
              <a:t>Inform Promote Sustain</a:t>
            </a:r>
          </a:p>
        </p:txBody>
      </p:sp>
      <p:pic>
        <p:nvPicPr>
          <p:cNvPr id="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903" t="12235" r="56880" b="7140"/>
          <a:stretch/>
        </p:blipFill>
        <p:spPr bwMode="auto">
          <a:xfrm>
            <a:off x="7884368" y="980728"/>
            <a:ext cx="954594" cy="2090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05AB8651-0B92-4181-9B42-4DA745D7CFD4}"/>
              </a:ext>
            </a:extLst>
          </p:cNvPr>
          <p:cNvSpPr>
            <a:spLocks noGrp="1" noChangeArrowheads="1"/>
          </p:cNvSpPr>
          <p:nvPr>
            <p:ph type="title"/>
          </p:nvPr>
        </p:nvSpPr>
        <p:spPr>
          <a:xfrm>
            <a:off x="0" y="835572"/>
            <a:ext cx="9144000" cy="355053"/>
          </a:xfr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p:spPr>
        <p:txBody>
          <a:bodyPr>
            <a:noAutofit/>
          </a:bodyPr>
          <a:lstStyle/>
          <a:p>
            <a:r>
              <a:rPr lang="en-US" altLang="en-US" b="1" dirty="0"/>
              <a:t>Staff with COVID-19</a:t>
            </a:r>
          </a:p>
        </p:txBody>
      </p:sp>
      <p:sp>
        <p:nvSpPr>
          <p:cNvPr id="40963" name="Content Placeholder 2">
            <a:extLst>
              <a:ext uri="{FF2B5EF4-FFF2-40B4-BE49-F238E27FC236}">
                <a16:creationId xmlns:a16="http://schemas.microsoft.com/office/drawing/2014/main" id="{092FE94D-7209-40F0-82F0-575AB8033AF2}"/>
              </a:ext>
            </a:extLst>
          </p:cNvPr>
          <p:cNvSpPr>
            <a:spLocks noGrp="1" noChangeArrowheads="1"/>
          </p:cNvSpPr>
          <p:nvPr>
            <p:ph idx="1"/>
          </p:nvPr>
        </p:nvSpPr>
        <p:spPr>
          <a:xfrm>
            <a:off x="498475" y="1438275"/>
            <a:ext cx="8420100" cy="4775200"/>
          </a:xfrm>
        </p:spPr>
        <p:txBody>
          <a:bodyPr>
            <a:normAutofit fontScale="85000" lnSpcReduction="10000"/>
          </a:bodyPr>
          <a:lstStyle/>
          <a:p>
            <a:pPr>
              <a:lnSpc>
                <a:spcPct val="120000"/>
              </a:lnSpc>
              <a:spcBef>
                <a:spcPct val="0"/>
              </a:spcBef>
            </a:pPr>
            <a:r>
              <a:rPr lang="en-US" altLang="en-US" sz="2800" dirty="0"/>
              <a:t>If you develop symptoms of a flu-like illness then DO NOT come into work:</a:t>
            </a:r>
          </a:p>
          <a:p>
            <a:pPr lvl="1">
              <a:lnSpc>
                <a:spcPct val="120000"/>
              </a:lnSpc>
              <a:spcBef>
                <a:spcPct val="0"/>
              </a:spcBef>
            </a:pPr>
            <a:r>
              <a:rPr lang="en-US" altLang="en-US" sz="2800" dirty="0"/>
              <a:t>Acute onset fever &gt;</a:t>
            </a:r>
            <a:r>
              <a:rPr lang="en-US" altLang="en-US" sz="2800" dirty="0" smtClean="0"/>
              <a:t>37.8</a:t>
            </a:r>
            <a:r>
              <a:rPr lang="en-US" altLang="en-US" sz="2800" baseline="30000" dirty="0" smtClean="0"/>
              <a:t>o</a:t>
            </a:r>
            <a:r>
              <a:rPr lang="en-US" altLang="en-US" sz="2800" dirty="0" smtClean="0"/>
              <a:t>C and/or </a:t>
            </a:r>
            <a:r>
              <a:rPr lang="en-US" altLang="en-US" sz="2800" dirty="0"/>
              <a:t>new </a:t>
            </a:r>
            <a:r>
              <a:rPr lang="en-US" altLang="en-US" sz="2800" dirty="0" smtClean="0"/>
              <a:t>continuous cough</a:t>
            </a:r>
            <a:endParaRPr lang="en-US" altLang="en-US" sz="2800" dirty="0"/>
          </a:p>
          <a:p>
            <a:pPr>
              <a:lnSpc>
                <a:spcPct val="120000"/>
              </a:lnSpc>
              <a:spcBef>
                <a:spcPct val="0"/>
              </a:spcBef>
            </a:pPr>
            <a:r>
              <a:rPr lang="en-US" altLang="en-US" sz="2800" dirty="0"/>
              <a:t>Inform your </a:t>
            </a:r>
            <a:r>
              <a:rPr lang="en-US" altLang="en-US" sz="2800" dirty="0" smtClean="0"/>
              <a:t>manager &amp; complete </a:t>
            </a:r>
            <a:r>
              <a:rPr lang="en-US" altLang="en-US" sz="2800" dirty="0" err="1" smtClean="0"/>
              <a:t>datix</a:t>
            </a:r>
            <a:r>
              <a:rPr lang="en-US" altLang="en-US" sz="2800" dirty="0" smtClean="0"/>
              <a:t> incident report</a:t>
            </a:r>
            <a:endParaRPr lang="en-US" altLang="en-US" sz="2800" dirty="0"/>
          </a:p>
          <a:p>
            <a:pPr>
              <a:lnSpc>
                <a:spcPct val="120000"/>
              </a:lnSpc>
              <a:spcBef>
                <a:spcPct val="0"/>
              </a:spcBef>
            </a:pPr>
            <a:r>
              <a:rPr lang="en-US" altLang="en-US" sz="2800" dirty="0"/>
              <a:t>Self-isolate at home for 7 days from onset of symptoms</a:t>
            </a:r>
          </a:p>
          <a:p>
            <a:pPr lvl="1">
              <a:lnSpc>
                <a:spcPct val="120000"/>
              </a:lnSpc>
              <a:spcBef>
                <a:spcPct val="0"/>
              </a:spcBef>
            </a:pPr>
            <a:r>
              <a:rPr lang="en-US" altLang="en-US" sz="2800" dirty="0"/>
              <a:t>If your symptoms worsen contact NHS 111</a:t>
            </a:r>
          </a:p>
          <a:p>
            <a:pPr>
              <a:lnSpc>
                <a:spcPct val="120000"/>
              </a:lnSpc>
              <a:spcBef>
                <a:spcPct val="0"/>
              </a:spcBef>
            </a:pPr>
            <a:r>
              <a:rPr lang="en-US" altLang="en-US" sz="2800" dirty="0"/>
              <a:t>Staff at high risk of complications from COVID-19</a:t>
            </a:r>
          </a:p>
          <a:p>
            <a:pPr lvl="1">
              <a:lnSpc>
                <a:spcPct val="120000"/>
              </a:lnSpc>
              <a:spcBef>
                <a:spcPct val="0"/>
              </a:spcBef>
            </a:pPr>
            <a:r>
              <a:rPr lang="en-US" altLang="en-US" sz="2800" dirty="0"/>
              <a:t>risk-assessment to manage their </a:t>
            </a:r>
            <a:r>
              <a:rPr lang="en-US" altLang="en-US" sz="2800" dirty="0" smtClean="0"/>
              <a:t>deployment</a:t>
            </a:r>
            <a:endParaRPr lang="en-US" altLang="en-US" dirty="0"/>
          </a:p>
          <a:p>
            <a:pPr lvl="1">
              <a:lnSpc>
                <a:spcPct val="120000"/>
              </a:lnSpc>
              <a:spcBef>
                <a:spcPct val="0"/>
              </a:spcBef>
            </a:pPr>
            <a:r>
              <a:rPr lang="en-US" altLang="en-US" dirty="0" smtClean="0"/>
              <a:t>Family to self isolate for 14 days or 7 days from onset of any symptoms themselves (may develop symptoms on day 10 which would be total isolation of 17 days)</a:t>
            </a:r>
            <a:endParaRPr lang="en-US" altLang="en-US" dirty="0"/>
          </a:p>
        </p:txBody>
      </p:sp>
      <p:sp>
        <p:nvSpPr>
          <p:cNvPr id="40964" name="Footer Placeholder 3">
            <a:extLst>
              <a:ext uri="{FF2B5EF4-FFF2-40B4-BE49-F238E27FC236}">
                <a16:creationId xmlns:a16="http://schemas.microsoft.com/office/drawing/2014/main" id="{B5D1849E-D8ED-4D00-875A-E1E60F98D9EA}"/>
              </a:ext>
            </a:extLst>
          </p:cNvPr>
          <p:cNvSpPr>
            <a:spLocks noGrp="1" noChangeArrowheads="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7204C4"/>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7204C4"/>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7204C4"/>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7204C4"/>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rgbClr val="7204C4"/>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GB" altLang="en-US" sz="1400">
                <a:solidFill>
                  <a:srgbClr val="7204C4"/>
                </a:solidFill>
              </a:rPr>
              <a:t>Inform Promote Sustain</a:t>
            </a: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256" y="57659"/>
            <a:ext cx="9144000" cy="7874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260648"/>
            <a:ext cx="8280920" cy="633670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dirty="0" smtClean="0"/>
          </a:p>
          <a:p>
            <a:pPr algn="ctr"/>
            <a:r>
              <a:rPr lang="en-GB" sz="3200" b="1" dirty="0" smtClean="0">
                <a:solidFill>
                  <a:schemeClr val="tx1"/>
                </a:solidFill>
              </a:rPr>
              <a:t> </a:t>
            </a:r>
            <a:r>
              <a:rPr lang="en-GB" sz="4400" b="1" dirty="0" smtClean="0">
                <a:solidFill>
                  <a:schemeClr val="tx1"/>
                </a:solidFill>
              </a:rPr>
              <a:t>You</a:t>
            </a:r>
            <a:r>
              <a:rPr lang="en-GB" sz="3200" b="1" dirty="0" smtClean="0">
                <a:solidFill>
                  <a:schemeClr val="tx1"/>
                </a:solidFill>
              </a:rPr>
              <a:t> </a:t>
            </a:r>
            <a:r>
              <a:rPr lang="en-GB" sz="4000" b="1" u="sng" dirty="0" smtClean="0">
                <a:solidFill>
                  <a:schemeClr val="tx1"/>
                </a:solidFill>
              </a:rPr>
              <a:t>must </a:t>
            </a:r>
            <a:r>
              <a:rPr lang="en-GB" sz="4000" b="1" dirty="0" smtClean="0">
                <a:solidFill>
                  <a:schemeClr val="tx1"/>
                </a:solidFill>
              </a:rPr>
              <a:t>have training</a:t>
            </a:r>
            <a:r>
              <a:rPr lang="en-GB" sz="3200" b="1" dirty="0" smtClean="0">
                <a:solidFill>
                  <a:schemeClr val="tx1"/>
                </a:solidFill>
              </a:rPr>
              <a:t> </a:t>
            </a:r>
            <a:r>
              <a:rPr lang="en-GB" sz="4000" b="1" dirty="0" smtClean="0">
                <a:solidFill>
                  <a:schemeClr val="tx1"/>
                </a:solidFill>
              </a:rPr>
              <a:t>in:</a:t>
            </a:r>
          </a:p>
          <a:p>
            <a:pPr algn="ctr"/>
            <a:endParaRPr lang="en-GB" sz="3200" b="1" dirty="0" smtClean="0">
              <a:solidFill>
                <a:schemeClr val="tx1"/>
              </a:solidFill>
            </a:endParaRPr>
          </a:p>
          <a:p>
            <a:pPr algn="ctr"/>
            <a:r>
              <a:rPr lang="en-GB" sz="3200" b="1" dirty="0" smtClean="0">
                <a:solidFill>
                  <a:schemeClr val="tx1"/>
                </a:solidFill>
              </a:rPr>
              <a:t>Donning/Doffing PPE</a:t>
            </a:r>
          </a:p>
          <a:p>
            <a:pPr algn="ctr"/>
            <a:endParaRPr lang="en-GB" sz="3200" b="1" dirty="0" smtClean="0">
              <a:solidFill>
                <a:schemeClr val="tx1"/>
              </a:solidFill>
            </a:endParaRPr>
          </a:p>
          <a:p>
            <a:pPr algn="ctr"/>
            <a:r>
              <a:rPr lang="en-GB" sz="3200" b="1" dirty="0" smtClean="0">
                <a:solidFill>
                  <a:schemeClr val="tx1"/>
                </a:solidFill>
              </a:rPr>
              <a:t>Additionally, clinical staff  must have training in FFP3 Mask Fit and NEWS2/PEWS </a:t>
            </a:r>
          </a:p>
          <a:p>
            <a:pPr algn="ctr"/>
            <a:endParaRPr lang="en-GB" sz="3200" b="1" dirty="0" smtClean="0">
              <a:solidFill>
                <a:schemeClr val="tx1"/>
              </a:solidFill>
            </a:endParaRPr>
          </a:p>
          <a:p>
            <a:pPr algn="ctr"/>
            <a:r>
              <a:rPr lang="en-GB" sz="3200" b="1" dirty="0" smtClean="0">
                <a:solidFill>
                  <a:schemeClr val="tx1"/>
                </a:solidFill>
              </a:rPr>
              <a:t>NEWS2 on-line training via </a:t>
            </a:r>
            <a:r>
              <a:rPr lang="en-GB" sz="3200" b="1" dirty="0" smtClean="0">
                <a:solidFill>
                  <a:schemeClr val="tx1"/>
                </a:solidFill>
                <a:hlinkClick r:id="rId3"/>
              </a:rPr>
              <a:t>https://news.ocbmedia.com/</a:t>
            </a:r>
            <a:r>
              <a:rPr lang="en-GB" sz="3200" b="1" dirty="0" smtClean="0">
                <a:solidFill>
                  <a:schemeClr val="tx1"/>
                </a:solidFill>
              </a:rPr>
              <a:t>     </a:t>
            </a:r>
          </a:p>
          <a:p>
            <a:pPr algn="ctr"/>
            <a:r>
              <a:rPr lang="en-GB" sz="3200" b="1" dirty="0" smtClean="0">
                <a:solidFill>
                  <a:schemeClr val="tx1"/>
                </a:solidFill>
              </a:rPr>
              <a:t>Complete, print certificate and give copy to your manager/team trainer</a:t>
            </a:r>
            <a:endParaRPr lang="en-GB" sz="3200" b="1"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8229600" cy="5031432"/>
          </a:xfrm>
        </p:spPr>
        <p:txBody>
          <a:bodyPr>
            <a:noAutofit/>
          </a:bodyPr>
          <a:lstStyle/>
          <a:p>
            <a:pPr algn="l"/>
            <a:r>
              <a:rPr lang="en-GB" sz="2800" dirty="0" smtClean="0"/>
              <a:t>The Trust is committed to staff and patient safety and will monitor staff compliance.  </a:t>
            </a:r>
            <a:br>
              <a:rPr lang="en-GB" sz="2800" dirty="0" smtClean="0"/>
            </a:br>
            <a:r>
              <a:rPr lang="en-GB" sz="2800" dirty="0" smtClean="0"/>
              <a:t/>
            </a:r>
            <a:br>
              <a:rPr lang="en-GB" sz="2800" dirty="0" smtClean="0"/>
            </a:br>
            <a:r>
              <a:rPr lang="en-GB" sz="2800" dirty="0" smtClean="0"/>
              <a:t>Team trainers will be issued with a form to record staff training which they will complete and send to a dedicated person in the Learning &amp; Development Team</a:t>
            </a:r>
            <a:br>
              <a:rPr lang="en-GB" sz="2800" dirty="0" smtClean="0"/>
            </a:br>
            <a:r>
              <a:rPr lang="en-GB" sz="2800" dirty="0" smtClean="0"/>
              <a:t/>
            </a:r>
            <a:br>
              <a:rPr lang="en-GB" sz="2800" dirty="0" smtClean="0"/>
            </a:br>
            <a:r>
              <a:rPr lang="en-GB" sz="2800" dirty="0" smtClean="0"/>
              <a:t>It is anticipated that Team Trainers will ensure all staff in their team have  completed training commensurate with their role  within 2 weeks</a:t>
            </a:r>
            <a:endParaRPr lang="en-GB"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4608512"/>
          </a:xfrm>
        </p:spPr>
        <p:txBody>
          <a:bodyPr>
            <a:normAutofit/>
          </a:bodyPr>
          <a:lstStyle/>
          <a:p>
            <a:r>
              <a:rPr lang="en-GB" dirty="0" smtClean="0"/>
              <a:t>Situation and advice is constantly evolving... </a:t>
            </a:r>
            <a:br>
              <a:rPr lang="en-GB" dirty="0" smtClean="0"/>
            </a:br>
            <a:r>
              <a:rPr lang="en-GB" dirty="0" smtClean="0"/>
              <a:t/>
            </a:r>
            <a:br>
              <a:rPr lang="en-GB" dirty="0" smtClean="0"/>
            </a:br>
            <a:r>
              <a:rPr lang="en-GB" dirty="0" smtClean="0"/>
              <a:t>Stay up to date by reading </a:t>
            </a:r>
            <a:br>
              <a:rPr lang="en-GB" dirty="0" smtClean="0"/>
            </a:br>
            <a:r>
              <a:rPr lang="en-GB" dirty="0" smtClean="0"/>
              <a:t>Trust emails, bulletins and intranet</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5C4F7AF7-56F2-4BF8-A4A3-F5F2515AF646}"/>
              </a:ext>
            </a:extLst>
          </p:cNvPr>
          <p:cNvSpPr>
            <a:spLocks noGrp="1" noChangeArrowheads="1"/>
          </p:cNvSpPr>
          <p:nvPr>
            <p:ph type="title"/>
          </p:nvPr>
        </p:nvSpPr>
        <p:spPr>
          <a:xfrm>
            <a:off x="1763688" y="260648"/>
            <a:ext cx="6053580" cy="394881"/>
          </a:xfr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p:spPr>
        <p:txBody>
          <a:bodyPr>
            <a:normAutofit fontScale="90000"/>
          </a:bodyPr>
          <a:lstStyle/>
          <a:p>
            <a:pPr algn="l"/>
            <a:r>
              <a:rPr lang="en-GB" altLang="en-US" dirty="0"/>
              <a:t>	Useful resources</a:t>
            </a:r>
          </a:p>
        </p:txBody>
      </p:sp>
      <p:sp>
        <p:nvSpPr>
          <p:cNvPr id="36867" name="Content Placeholder 2">
            <a:extLst>
              <a:ext uri="{FF2B5EF4-FFF2-40B4-BE49-F238E27FC236}">
                <a16:creationId xmlns:a16="http://schemas.microsoft.com/office/drawing/2014/main" id="{4BD2CB1D-5632-4C99-A166-4BEDB278C467}"/>
              </a:ext>
            </a:extLst>
          </p:cNvPr>
          <p:cNvSpPr>
            <a:spLocks noGrp="1" noChangeArrowheads="1"/>
          </p:cNvSpPr>
          <p:nvPr>
            <p:ph idx="1"/>
          </p:nvPr>
        </p:nvSpPr>
        <p:spPr>
          <a:xfrm>
            <a:off x="369888" y="836712"/>
            <a:ext cx="8634412" cy="5472013"/>
          </a:xfrm>
        </p:spPr>
        <p:txBody>
          <a:bodyPr>
            <a:normAutofit lnSpcReduction="10000"/>
          </a:bodyPr>
          <a:lstStyle/>
          <a:p>
            <a:pPr marL="0" indent="0">
              <a:spcBef>
                <a:spcPts val="0"/>
              </a:spcBef>
              <a:buFont typeface="Wingdings" panose="05000000000000000000" pitchFamily="2" charset="2"/>
              <a:buNone/>
              <a:defRPr/>
            </a:pPr>
            <a:r>
              <a:rPr lang="en-GB" sz="1900" b="1" dirty="0" smtClean="0"/>
              <a:t>ELFT Covid-19 emails and intranet</a:t>
            </a:r>
          </a:p>
          <a:p>
            <a:pPr marL="0" indent="0">
              <a:spcBef>
                <a:spcPts val="0"/>
              </a:spcBef>
              <a:buFont typeface="Wingdings" panose="05000000000000000000" pitchFamily="2" charset="2"/>
              <a:buNone/>
              <a:defRPr/>
            </a:pPr>
            <a:endParaRPr lang="en-GB" sz="1900" b="1" dirty="0" smtClean="0"/>
          </a:p>
          <a:p>
            <a:pPr marL="0" indent="0">
              <a:spcBef>
                <a:spcPts val="0"/>
              </a:spcBef>
              <a:buFont typeface="Wingdings" panose="05000000000000000000" pitchFamily="2" charset="2"/>
              <a:buNone/>
              <a:defRPr/>
            </a:pPr>
            <a:r>
              <a:rPr lang="en-GB" sz="1900" b="1" dirty="0" smtClean="0"/>
              <a:t>Public </a:t>
            </a:r>
            <a:r>
              <a:rPr lang="en-GB" sz="1900" b="1" dirty="0"/>
              <a:t>Health England Campaign Resources</a:t>
            </a:r>
            <a:endParaRPr lang="en-GB" sz="1900" dirty="0"/>
          </a:p>
          <a:p>
            <a:pPr marL="0" indent="0">
              <a:spcBef>
                <a:spcPts val="0"/>
              </a:spcBef>
              <a:buFont typeface="Wingdings" panose="05000000000000000000" pitchFamily="2" charset="2"/>
              <a:buNone/>
              <a:defRPr/>
            </a:pPr>
            <a:r>
              <a:rPr lang="en-GB" sz="1800" u="sng" dirty="0">
                <a:hlinkClick r:id="rId3"/>
              </a:rPr>
              <a:t>https://campaignresources.phe.gov.uk/resources/campaigns/101-coronavirus-</a:t>
            </a:r>
            <a:endParaRPr lang="en-GB" sz="1800" dirty="0"/>
          </a:p>
          <a:p>
            <a:pPr marL="0" indent="0">
              <a:spcBef>
                <a:spcPts val="0"/>
              </a:spcBef>
              <a:buFont typeface="Wingdings" panose="05000000000000000000" pitchFamily="2" charset="2"/>
              <a:buNone/>
              <a:defRPr/>
            </a:pPr>
            <a:endParaRPr lang="en-GB" sz="900" b="1" dirty="0"/>
          </a:p>
          <a:p>
            <a:pPr marL="0" indent="0">
              <a:spcBef>
                <a:spcPts val="0"/>
              </a:spcBef>
              <a:buFont typeface="Wingdings" panose="05000000000000000000" pitchFamily="2" charset="2"/>
              <a:buNone/>
              <a:defRPr/>
            </a:pPr>
            <a:r>
              <a:rPr lang="en-GB" sz="1900" b="1" dirty="0"/>
              <a:t>Public Health England Coronavirus (COVID-19) guidance</a:t>
            </a:r>
            <a:endParaRPr lang="en-GB" sz="1900" dirty="0"/>
          </a:p>
          <a:p>
            <a:pPr marL="0" indent="0">
              <a:spcBef>
                <a:spcPts val="0"/>
              </a:spcBef>
              <a:buFont typeface="Wingdings" panose="05000000000000000000" pitchFamily="2" charset="2"/>
              <a:buNone/>
              <a:defRPr/>
            </a:pPr>
            <a:r>
              <a:rPr lang="en-GB" sz="1800" u="sng" dirty="0">
                <a:hlinkClick r:id="rId4"/>
              </a:rPr>
              <a:t>https://www.gov.uk/government/collections/coronavirus-covid-19-list-of-guidance</a:t>
            </a:r>
            <a:endParaRPr lang="en-GB" sz="1800" u="sng" dirty="0"/>
          </a:p>
          <a:p>
            <a:pPr marL="0" indent="0">
              <a:spcBef>
                <a:spcPts val="0"/>
              </a:spcBef>
              <a:buFont typeface="Wingdings" panose="05000000000000000000" pitchFamily="2" charset="2"/>
              <a:buNone/>
              <a:defRPr/>
            </a:pPr>
            <a:r>
              <a:rPr lang="en-GB" sz="1800" dirty="0">
                <a:hlinkClick r:id="rId5"/>
              </a:rPr>
              <a:t>https://assets.publishing.service.gov.uk/government/uploads/system/uploads/attachment_data/file/872745/Infection_prevention_and_control_guidance_for_pandemic_coronavirus.pdf</a:t>
            </a:r>
            <a:endParaRPr lang="en-GB" sz="1800" dirty="0"/>
          </a:p>
          <a:p>
            <a:pPr marL="0" indent="0">
              <a:spcBef>
                <a:spcPts val="0"/>
              </a:spcBef>
              <a:buFont typeface="Wingdings" panose="05000000000000000000" pitchFamily="2" charset="2"/>
              <a:buNone/>
              <a:defRPr/>
            </a:pPr>
            <a:endParaRPr lang="en-GB" sz="1050" b="1" dirty="0"/>
          </a:p>
          <a:p>
            <a:pPr marL="0" indent="0">
              <a:spcBef>
                <a:spcPts val="0"/>
              </a:spcBef>
              <a:buFont typeface="Wingdings" panose="05000000000000000000" pitchFamily="2" charset="2"/>
              <a:buNone/>
              <a:defRPr/>
            </a:pPr>
            <a:r>
              <a:rPr lang="en-GB" sz="1900" b="1" dirty="0"/>
              <a:t>NHS England</a:t>
            </a:r>
            <a:endParaRPr lang="en-GB" sz="1900" dirty="0"/>
          </a:p>
          <a:p>
            <a:pPr marL="0" indent="0">
              <a:spcBef>
                <a:spcPts val="0"/>
              </a:spcBef>
              <a:buFont typeface="Wingdings" panose="05000000000000000000" pitchFamily="2" charset="2"/>
              <a:buNone/>
              <a:defRPr/>
            </a:pPr>
            <a:r>
              <a:rPr lang="en-GB" sz="1800" u="sng" dirty="0">
                <a:hlinkClick r:id="rId6"/>
              </a:rPr>
              <a:t>https://www.england.nhs.uk/ourwork/eprr/coronavirus/</a:t>
            </a:r>
            <a:endParaRPr lang="en-GB" sz="1800" dirty="0"/>
          </a:p>
          <a:p>
            <a:pPr marL="0" indent="0">
              <a:spcBef>
                <a:spcPts val="0"/>
              </a:spcBef>
              <a:buFont typeface="Wingdings" panose="05000000000000000000" pitchFamily="2" charset="2"/>
              <a:buNone/>
              <a:defRPr/>
            </a:pPr>
            <a:endParaRPr lang="en-GB" sz="1050" b="1" dirty="0"/>
          </a:p>
          <a:p>
            <a:pPr marL="0" indent="0">
              <a:spcBef>
                <a:spcPts val="0"/>
              </a:spcBef>
              <a:buFont typeface="Wingdings" panose="05000000000000000000" pitchFamily="2" charset="2"/>
              <a:buNone/>
              <a:defRPr/>
            </a:pPr>
            <a:r>
              <a:rPr lang="en-GB" sz="1900" b="1" dirty="0"/>
              <a:t>NHS website</a:t>
            </a:r>
            <a:endParaRPr lang="en-GB" sz="1900" dirty="0"/>
          </a:p>
          <a:p>
            <a:pPr marL="0" indent="0">
              <a:spcBef>
                <a:spcPts val="0"/>
              </a:spcBef>
              <a:buFont typeface="Wingdings" panose="05000000000000000000" pitchFamily="2" charset="2"/>
              <a:buNone/>
              <a:defRPr/>
            </a:pPr>
            <a:r>
              <a:rPr lang="en-GB" sz="1800" u="sng" dirty="0">
                <a:hlinkClick r:id="rId7"/>
              </a:rPr>
              <a:t>https://www.nhs.uk/conditions/coronavirus-covid-19</a:t>
            </a:r>
            <a:r>
              <a:rPr lang="en-GB" sz="1900" u="sng" dirty="0">
                <a:hlinkClick r:id="rId7"/>
              </a:rPr>
              <a:t>/</a:t>
            </a:r>
            <a:endParaRPr lang="en-GB" sz="1900" dirty="0"/>
          </a:p>
          <a:p>
            <a:pPr marL="0" indent="0">
              <a:spcBef>
                <a:spcPts val="0"/>
              </a:spcBef>
              <a:buFont typeface="Wingdings" panose="05000000000000000000" pitchFamily="2" charset="2"/>
              <a:buNone/>
              <a:defRPr/>
            </a:pPr>
            <a:endParaRPr lang="en-GB" sz="1050" b="1" dirty="0"/>
          </a:p>
          <a:p>
            <a:pPr marL="0" indent="0">
              <a:spcBef>
                <a:spcPts val="0"/>
              </a:spcBef>
              <a:buFont typeface="Wingdings" panose="05000000000000000000" pitchFamily="2" charset="2"/>
              <a:buNone/>
              <a:defRPr/>
            </a:pPr>
            <a:r>
              <a:rPr lang="en-GB" sz="1900" b="1" dirty="0"/>
              <a:t>Healthcare Infection Society</a:t>
            </a:r>
            <a:endParaRPr lang="en-GB" sz="1900" dirty="0"/>
          </a:p>
          <a:p>
            <a:pPr marL="0" indent="0">
              <a:spcBef>
                <a:spcPts val="0"/>
              </a:spcBef>
              <a:buFont typeface="Wingdings" panose="05000000000000000000" pitchFamily="2" charset="2"/>
              <a:buNone/>
              <a:defRPr/>
            </a:pPr>
            <a:r>
              <a:rPr lang="en-GB" sz="1800" u="sng" dirty="0">
                <a:hlinkClick r:id="rId8"/>
              </a:rPr>
              <a:t>https://his.org.uk/resources-guidelines/novel-coronavirus-resources/</a:t>
            </a:r>
            <a:endParaRPr lang="en-GB" sz="1800" dirty="0"/>
          </a:p>
          <a:p>
            <a:pPr marL="0" indent="0">
              <a:spcBef>
                <a:spcPts val="0"/>
              </a:spcBef>
              <a:buFont typeface="Wingdings" panose="05000000000000000000" pitchFamily="2" charset="2"/>
              <a:buNone/>
              <a:defRPr/>
            </a:pPr>
            <a:endParaRPr lang="en-US" altLang="en-US" sz="1050" b="1" dirty="0"/>
          </a:p>
          <a:p>
            <a:pPr marL="0" indent="0">
              <a:spcBef>
                <a:spcPts val="0"/>
              </a:spcBef>
              <a:buFont typeface="Wingdings" panose="05000000000000000000" pitchFamily="2" charset="2"/>
              <a:buNone/>
              <a:defRPr/>
            </a:pPr>
            <a:r>
              <a:rPr lang="en-US" altLang="en-US" sz="1800" b="1" dirty="0"/>
              <a:t>World Health Organization</a:t>
            </a:r>
          </a:p>
          <a:p>
            <a:pPr marL="0" indent="0">
              <a:spcBef>
                <a:spcPts val="0"/>
              </a:spcBef>
              <a:buFont typeface="Wingdings" panose="05000000000000000000" pitchFamily="2" charset="2"/>
              <a:buNone/>
              <a:defRPr/>
            </a:pPr>
            <a:r>
              <a:rPr lang="en-US" altLang="en-US" sz="1800" dirty="0">
                <a:hlinkClick r:id="rId9"/>
              </a:rPr>
              <a:t>https://www.who.int/emergencies/diseases/novel-coronavirus-2019</a:t>
            </a:r>
            <a:endParaRPr lang="en-US" altLang="en-US" sz="1800" dirty="0"/>
          </a:p>
          <a:p>
            <a:pPr marL="0" indent="0">
              <a:buFont typeface="Wingdings" panose="05000000000000000000" pitchFamily="2" charset="2"/>
              <a:buNone/>
              <a:defRPr/>
            </a:pPr>
            <a:endParaRPr lang="en-US" altLang="en-US" sz="1800" b="1" dirty="0"/>
          </a:p>
        </p:txBody>
      </p:sp>
      <p:sp>
        <p:nvSpPr>
          <p:cNvPr id="41988" name="Footer Placeholder 3">
            <a:extLst>
              <a:ext uri="{FF2B5EF4-FFF2-40B4-BE49-F238E27FC236}">
                <a16:creationId xmlns:a16="http://schemas.microsoft.com/office/drawing/2014/main" id="{39CCC45D-5421-4C54-BA39-CA0B0053AC15}"/>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7204C4"/>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7204C4"/>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7204C4"/>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7204C4"/>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rgbClr val="7204C4"/>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GB" altLang="en-US" sz="1400">
                <a:solidFill>
                  <a:srgbClr val="7204C4"/>
                </a:solidFill>
              </a:rPr>
              <a:t>Inform Promote Sustain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4674E655-BAFB-458D-98CC-DCE24A986456}"/>
              </a:ext>
            </a:extLst>
          </p:cNvPr>
          <p:cNvSpPr>
            <a:spLocks noGrp="1" noChangeArrowheads="1"/>
          </p:cNvSpPr>
          <p:nvPr>
            <p:ph type="title"/>
          </p:nvPr>
        </p:nvSpPr>
        <p:spPr>
          <a:xfrm>
            <a:off x="0" y="792163"/>
            <a:ext cx="9144000" cy="649287"/>
          </a:xfr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p:spPr>
        <p:txBody>
          <a:bodyPr>
            <a:noAutofit/>
          </a:bodyPr>
          <a:lstStyle/>
          <a:p>
            <a:r>
              <a:rPr lang="en-US" altLang="en-US" b="1" dirty="0"/>
              <a:t>How is COVID-19 transmitted?</a:t>
            </a:r>
          </a:p>
        </p:txBody>
      </p:sp>
      <p:sp>
        <p:nvSpPr>
          <p:cNvPr id="32770" name="Content Placeholder 2">
            <a:extLst>
              <a:ext uri="{FF2B5EF4-FFF2-40B4-BE49-F238E27FC236}">
                <a16:creationId xmlns:a16="http://schemas.microsoft.com/office/drawing/2014/main" id="{AC35B8CC-D087-40AD-B12D-45558D7BA98C}"/>
              </a:ext>
            </a:extLst>
          </p:cNvPr>
          <p:cNvSpPr>
            <a:spLocks noGrp="1" noChangeArrowheads="1"/>
          </p:cNvSpPr>
          <p:nvPr>
            <p:ph idx="1"/>
          </p:nvPr>
        </p:nvSpPr>
        <p:spPr>
          <a:xfrm>
            <a:off x="138113" y="1609725"/>
            <a:ext cx="9005887" cy="4711700"/>
          </a:xfrm>
        </p:spPr>
        <p:txBody>
          <a:bodyPr>
            <a:normAutofit/>
          </a:bodyPr>
          <a:lstStyle/>
          <a:p>
            <a:pPr>
              <a:defRPr/>
            </a:pPr>
            <a:r>
              <a:rPr lang="en-US" altLang="en-US" dirty="0" smtClean="0"/>
              <a:t>Exposure </a:t>
            </a:r>
            <a:r>
              <a:rPr lang="en-US" altLang="en-US" dirty="0"/>
              <a:t>to </a:t>
            </a:r>
            <a:r>
              <a:rPr lang="en-US" altLang="en-US" b="1" dirty="0"/>
              <a:t>large respiratory droplets </a:t>
            </a:r>
            <a:r>
              <a:rPr lang="en-US" altLang="en-US" dirty="0"/>
              <a:t>&amp; vomit</a:t>
            </a:r>
          </a:p>
          <a:p>
            <a:pPr lvl="1">
              <a:defRPr/>
            </a:pPr>
            <a:r>
              <a:rPr lang="en-US" altLang="en-US" sz="2400" dirty="0"/>
              <a:t>Coughing/sneezing onto mucous membranes (mouth/eyes)</a:t>
            </a:r>
          </a:p>
          <a:p>
            <a:pPr lvl="1">
              <a:defRPr/>
            </a:pPr>
            <a:r>
              <a:rPr lang="en-US" altLang="en-US" sz="2400" dirty="0"/>
              <a:t>Need close contact for this to occur (within 1 </a:t>
            </a:r>
            <a:r>
              <a:rPr lang="en-US" altLang="en-US" sz="2400" dirty="0" err="1"/>
              <a:t>metre</a:t>
            </a:r>
            <a:r>
              <a:rPr lang="en-US" altLang="en-US" sz="2400" dirty="0"/>
              <a:t>)</a:t>
            </a:r>
          </a:p>
          <a:p>
            <a:pPr>
              <a:defRPr/>
            </a:pPr>
            <a:endParaRPr lang="en-US" altLang="en-US" sz="1100" dirty="0"/>
          </a:p>
          <a:p>
            <a:pPr>
              <a:defRPr/>
            </a:pPr>
            <a:r>
              <a:rPr lang="en-US" altLang="en-US" dirty="0"/>
              <a:t>Contact with respiratory secretions </a:t>
            </a:r>
          </a:p>
          <a:p>
            <a:pPr lvl="1">
              <a:defRPr/>
            </a:pPr>
            <a:r>
              <a:rPr lang="en-US" altLang="en-US" sz="2400" dirty="0"/>
              <a:t>Transferred by touching mucous membranes </a:t>
            </a:r>
          </a:p>
          <a:p>
            <a:pPr lvl="1">
              <a:defRPr/>
            </a:pPr>
            <a:r>
              <a:rPr lang="en-US" altLang="en-US" sz="2400" dirty="0"/>
              <a:t>Tissues/surfaces contaminated with respiratory secretions</a:t>
            </a:r>
          </a:p>
          <a:p>
            <a:pPr lvl="1">
              <a:defRPr/>
            </a:pPr>
            <a:endParaRPr lang="en-US" altLang="en-US" sz="1400" dirty="0"/>
          </a:p>
          <a:p>
            <a:pPr marL="0" indent="0" algn="ctr">
              <a:buFont typeface="Wingdings" panose="05000000000000000000" pitchFamily="2" charset="2"/>
              <a:buNone/>
              <a:defRPr/>
            </a:pPr>
            <a:r>
              <a:rPr lang="en-US" altLang="en-US" sz="2400" dirty="0"/>
              <a:t>It is </a:t>
            </a:r>
            <a:r>
              <a:rPr lang="en-US" altLang="en-US" sz="2400" dirty="0">
                <a:solidFill>
                  <a:srgbClr val="FF0000"/>
                </a:solidFill>
              </a:rPr>
              <a:t>NOT</a:t>
            </a:r>
            <a:r>
              <a:rPr lang="en-US" altLang="en-US" sz="2400" dirty="0"/>
              <a:t> transmitted in air except if patient undergoing a procedure that generates aerosols e.g. airway </a:t>
            </a:r>
            <a:r>
              <a:rPr lang="en-US" altLang="en-US" sz="2400" dirty="0" smtClean="0"/>
              <a:t>suction, resuscitation</a:t>
            </a:r>
            <a:endParaRPr lang="en-US" altLang="en-US" sz="2400" dirty="0"/>
          </a:p>
        </p:txBody>
      </p:sp>
      <p:sp>
        <p:nvSpPr>
          <p:cNvPr id="18436" name="Footer Placeholder 3">
            <a:extLst>
              <a:ext uri="{FF2B5EF4-FFF2-40B4-BE49-F238E27FC236}">
                <a16:creationId xmlns:a16="http://schemas.microsoft.com/office/drawing/2014/main" id="{A816A1C9-E3F6-464B-94E6-AA6B00B41B0A}"/>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7204C4"/>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7204C4"/>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7204C4"/>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7204C4"/>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rgbClr val="7204C4"/>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GB" altLang="en-US" sz="1400" dirty="0">
                <a:solidFill>
                  <a:srgbClr val="7204C4"/>
                </a:solidFill>
              </a:rPr>
              <a:t>Inform Promote Sustain</a:t>
            </a: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256" y="57659"/>
            <a:ext cx="9144000" cy="7874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6793"/>
            <a:ext cx="7772400" cy="2043658"/>
          </a:xfrm>
        </p:spPr>
        <p:txBody>
          <a:bodyPr>
            <a:normAutofit fontScale="90000"/>
          </a:bodyPr>
          <a:lstStyle/>
          <a:p>
            <a:r>
              <a:rPr lang="en-GB" dirty="0" smtClean="0"/>
              <a:t>If Government advice changes and swabbing for Covid-19 in the Community is required......</a:t>
            </a: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620688"/>
            <a:ext cx="8352928" cy="1470025"/>
          </a:xfrm>
        </p:spPr>
        <p:txBody>
          <a:bodyPr/>
          <a:lstStyle/>
          <a:p>
            <a:r>
              <a:rPr lang="en-GB" dirty="0" smtClean="0"/>
              <a:t>Taking a Covid-19 Specimen Swab</a:t>
            </a:r>
            <a:endParaRPr lang="en-GB" dirty="0"/>
          </a:p>
        </p:txBody>
      </p:sp>
      <p:sp>
        <p:nvSpPr>
          <p:cNvPr id="3" name="Subtitle 2"/>
          <p:cNvSpPr>
            <a:spLocks noGrp="1"/>
          </p:cNvSpPr>
          <p:nvPr>
            <p:ph type="subTitle" idx="1"/>
          </p:nvPr>
        </p:nvSpPr>
        <p:spPr>
          <a:xfrm>
            <a:off x="539552" y="1988840"/>
            <a:ext cx="8136904" cy="4464496"/>
          </a:xfrm>
        </p:spPr>
        <p:txBody>
          <a:bodyPr>
            <a:noAutofit/>
          </a:bodyPr>
          <a:lstStyle/>
          <a:p>
            <a:pPr algn="l"/>
            <a:r>
              <a:rPr lang="en-GB" sz="2800" dirty="0" smtClean="0"/>
              <a:t>Equipment: </a:t>
            </a:r>
          </a:p>
          <a:p>
            <a:pPr algn="l"/>
            <a:endParaRPr lang="en-GB" sz="2800" dirty="0" smtClean="0"/>
          </a:p>
          <a:p>
            <a:pPr algn="l"/>
            <a:r>
              <a:rPr lang="en-GB" sz="2800" dirty="0" smtClean="0"/>
              <a:t>2019 n-</a:t>
            </a:r>
            <a:r>
              <a:rPr lang="en-GB" sz="2800" dirty="0" err="1" smtClean="0"/>
              <a:t>cov</a:t>
            </a:r>
            <a:r>
              <a:rPr lang="en-GB" sz="2800" dirty="0" smtClean="0"/>
              <a:t>  specimen form</a:t>
            </a:r>
            <a:br>
              <a:rPr lang="en-GB" sz="2800" dirty="0" smtClean="0"/>
            </a:br>
            <a:r>
              <a:rPr lang="en-GB" sz="2800" dirty="0" smtClean="0"/>
              <a:t>2 biohazard specimen bags/specimen bags with biohazard sticker</a:t>
            </a:r>
            <a:br>
              <a:rPr lang="en-GB" sz="2800" dirty="0" smtClean="0"/>
            </a:br>
            <a:r>
              <a:rPr lang="en-GB" sz="2800" dirty="0" smtClean="0"/>
              <a:t>1 virology swab &amp; container</a:t>
            </a:r>
          </a:p>
          <a:p>
            <a:pPr algn="l"/>
            <a:r>
              <a:rPr lang="en-GB" sz="2800" dirty="0" smtClean="0"/>
              <a:t>PPE:  2 pairs non-sterile gloves , apron, fluid </a:t>
            </a:r>
            <a:r>
              <a:rPr lang="en-GB" sz="2800" dirty="0" err="1" smtClean="0"/>
              <a:t>repellant</a:t>
            </a:r>
            <a:r>
              <a:rPr lang="en-GB" sz="2800" dirty="0" smtClean="0"/>
              <a:t> mask, visor/goggles</a:t>
            </a:r>
          </a:p>
          <a:p>
            <a:pPr algn="l"/>
            <a:r>
              <a:rPr lang="en-GB" sz="2800" dirty="0" smtClean="0"/>
              <a:t>2 clinical waste bags</a:t>
            </a:r>
            <a:endParaRPr lang="en-GB"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2968" y="510332"/>
            <a:ext cx="8229600" cy="1143000"/>
          </a:xfrm>
        </p:spPr>
        <p:txBody>
          <a:bodyPr/>
          <a:lstStyle/>
          <a:p>
            <a:r>
              <a:rPr lang="en-GB" b="1" dirty="0" smtClean="0"/>
              <a:t>Specimen collection for COVID-19</a:t>
            </a:r>
            <a:endParaRPr lang="en-GB" b="1" dirty="0"/>
          </a:p>
        </p:txBody>
      </p:sp>
      <p:sp>
        <p:nvSpPr>
          <p:cNvPr id="3" name="Content Placeholder 2"/>
          <p:cNvSpPr>
            <a:spLocks noGrp="1"/>
          </p:cNvSpPr>
          <p:nvPr>
            <p:ph sz="half" idx="1"/>
          </p:nvPr>
        </p:nvSpPr>
        <p:spPr>
          <a:xfrm>
            <a:off x="251520" y="1556792"/>
            <a:ext cx="4038600" cy="4525963"/>
          </a:xfrm>
        </p:spPr>
        <p:txBody>
          <a:bodyPr>
            <a:normAutofit lnSpcReduction="10000"/>
          </a:bodyPr>
          <a:lstStyle/>
          <a:p>
            <a:r>
              <a:rPr lang="en-GB" dirty="0" smtClean="0"/>
              <a:t>Fill in the form and swab label before taking swab from patient </a:t>
            </a:r>
          </a:p>
          <a:p>
            <a:r>
              <a:rPr lang="en-GB" dirty="0" smtClean="0"/>
              <a:t>Do not take the form into the patient’s home</a:t>
            </a:r>
          </a:p>
          <a:p>
            <a:r>
              <a:rPr lang="en-GB" dirty="0" smtClean="0"/>
              <a:t>PPE + visor/goggles (risk of coughing when taking throat swab)</a:t>
            </a:r>
            <a:endParaRPr lang="en-GB" dirty="0"/>
          </a:p>
          <a:p>
            <a:r>
              <a:rPr lang="en-GB" dirty="0" smtClean="0"/>
              <a:t>Take swab for Influenza &amp; COVID-19</a:t>
            </a:r>
          </a:p>
          <a:p>
            <a:endParaRPr lang="en-GB" dirty="0"/>
          </a:p>
        </p:txBody>
      </p:sp>
      <p:sp>
        <p:nvSpPr>
          <p:cNvPr id="6" name="Content Placeholder 5"/>
          <p:cNvSpPr>
            <a:spLocks noGrp="1"/>
          </p:cNvSpPr>
          <p:nvPr>
            <p:ph sz="half" idx="2"/>
          </p:nvPr>
        </p:nvSpPr>
        <p:spPr/>
        <p:txBody>
          <a:bodyPr>
            <a:normAutofit lnSpcReduction="10000"/>
          </a:bodyPr>
          <a:lstStyle/>
          <a:p>
            <a:endParaRPr lang="en-GB"/>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0084" y="1340768"/>
            <a:ext cx="4249970" cy="4775428"/>
          </a:xfrm>
          <a:prstGeom prst="rect">
            <a:avLst/>
          </a:prstGeom>
          <a:noFill/>
          <a:ln>
            <a:noFill/>
          </a:ln>
          <a:extLst/>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4256" y="116632"/>
            <a:ext cx="9144000" cy="787400"/>
          </a:xfrm>
          <a:prstGeom prst="rect">
            <a:avLst/>
          </a:prstGeom>
        </p:spPr>
      </p:pic>
    </p:spTree>
    <p:extLst>
      <p:ext uri="{BB962C8B-B14F-4D97-AF65-F5344CB8AC3E}">
        <p14:creationId xmlns:p14="http://schemas.microsoft.com/office/powerpoint/2010/main" val="10378932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6408712"/>
          </a:xfrm>
        </p:spPr>
        <p:txBody>
          <a:bodyPr>
            <a:noAutofit/>
          </a:bodyPr>
          <a:lstStyle/>
          <a:p>
            <a:pPr algn="l"/>
            <a:r>
              <a:rPr lang="en-GB" sz="1400" dirty="0" smtClean="0"/>
              <a:t/>
            </a:r>
            <a:br>
              <a:rPr lang="en-GB" sz="1400" dirty="0" smtClean="0"/>
            </a:br>
            <a:r>
              <a:rPr lang="en-GB" sz="1400" dirty="0" smtClean="0"/>
              <a:t/>
            </a:r>
            <a:br>
              <a:rPr lang="en-GB" sz="1400" dirty="0" smtClean="0"/>
            </a:br>
            <a:r>
              <a:rPr lang="en-GB" sz="1400" dirty="0" smtClean="0"/>
              <a:t/>
            </a:r>
            <a:br>
              <a:rPr lang="en-GB" sz="1400" dirty="0" smtClean="0"/>
            </a:br>
            <a:r>
              <a:rPr lang="en-GB" sz="1400" dirty="0" smtClean="0"/>
              <a:t>		</a:t>
            </a:r>
            <a:br>
              <a:rPr lang="en-GB" sz="1400" dirty="0" smtClean="0"/>
            </a:br>
            <a:r>
              <a:rPr lang="en-GB" sz="1400" dirty="0" smtClean="0"/>
              <a:t/>
            </a:r>
            <a:br>
              <a:rPr lang="en-GB" sz="1400" dirty="0" smtClean="0"/>
            </a:br>
            <a:r>
              <a:rPr lang="en-GB" sz="1400" dirty="0" smtClean="0"/>
              <a:t/>
            </a:r>
            <a:br>
              <a:rPr lang="en-GB" sz="1400" dirty="0" smtClean="0"/>
            </a:br>
            <a:r>
              <a:rPr lang="en-GB" sz="1400" dirty="0" smtClean="0"/>
              <a:t>1.      Take PPE (both sets of gloves), the labelled swab ,  both specimen bags  and both clinical waste bags with you to the patient’s front door.  Leave one clinical waste bag and one biohazard bag  open by outside the  front door/with your ‘buddy’ in preparation for doffing procedure.  </a:t>
            </a:r>
            <a:br>
              <a:rPr lang="en-GB" sz="1400" dirty="0" smtClean="0"/>
            </a:br>
            <a:r>
              <a:rPr lang="en-GB" sz="1400" dirty="0" smtClean="0"/>
              <a:t/>
            </a:r>
            <a:br>
              <a:rPr lang="en-GB" sz="1400" dirty="0" smtClean="0"/>
            </a:br>
            <a:r>
              <a:rPr lang="en-GB" sz="1400" dirty="0" smtClean="0"/>
              <a:t>2.     Don PPE as per donning protocol ;  If lone working put on both pairs of gloves.  If working with a buddy  each put on 1 pair of gloves.    Enter the patient’s home with the swab, one clinical waste bag and one biohazard bag.  Leave the clinical waste bag by the front door  inside the patient’s home (there will now be a specimen bag and clinical waste bag inside and outside the property)</a:t>
            </a:r>
            <a:br>
              <a:rPr lang="en-GB" sz="1400" dirty="0" smtClean="0"/>
            </a:br>
            <a:r>
              <a:rPr lang="en-GB" sz="1400" dirty="0" smtClean="0"/>
              <a:t/>
            </a:r>
            <a:br>
              <a:rPr lang="en-GB" sz="1400" dirty="0" smtClean="0"/>
            </a:br>
            <a:r>
              <a:rPr lang="en-GB" sz="1400" dirty="0" smtClean="0"/>
              <a:t>3.     Explain the process to the patient and take the swab (see  next slide)</a:t>
            </a:r>
            <a:br>
              <a:rPr lang="en-GB" sz="1400" dirty="0" smtClean="0"/>
            </a:br>
            <a:r>
              <a:rPr lang="en-GB" sz="1400" dirty="0" smtClean="0"/>
              <a:t/>
            </a:r>
            <a:br>
              <a:rPr lang="en-GB" sz="1400" dirty="0" smtClean="0"/>
            </a:br>
            <a:r>
              <a:rPr lang="en-GB" sz="1400" dirty="0" smtClean="0"/>
              <a:t>4.     Place the specimen swab into the biohazard bag and seal</a:t>
            </a:r>
            <a:br>
              <a:rPr lang="en-GB" sz="1400" dirty="0" smtClean="0"/>
            </a:br>
            <a:r>
              <a:rPr lang="en-GB" sz="1400" dirty="0" smtClean="0"/>
              <a:t/>
            </a:r>
            <a:br>
              <a:rPr lang="en-GB" sz="1400" dirty="0" smtClean="0"/>
            </a:br>
            <a:r>
              <a:rPr lang="en-GB" sz="1400" dirty="0" smtClean="0"/>
              <a:t>5.     Take the specimen bag  to the front door.  </a:t>
            </a:r>
            <a:br>
              <a:rPr lang="en-GB" sz="1400" dirty="0" smtClean="0"/>
            </a:br>
            <a:r>
              <a:rPr lang="en-GB" sz="1400" dirty="0" smtClean="0"/>
              <a:t/>
            </a:r>
            <a:br>
              <a:rPr lang="en-GB" sz="1400" dirty="0" smtClean="0"/>
            </a:br>
            <a:r>
              <a:rPr lang="en-GB" sz="1400" dirty="0" smtClean="0"/>
              <a:t>If working with a buddy, ask them to  assist with ‘double bagging’  -  buddy to hold open second specimen bag  for you to place the swab inside (avoiding contact with the outside of the bag) and buddy to seal.  Ask buddy to open second waste bag in readiness to receive contaminated PPE.  Close the door and doff  mask  and gown,  place in waste bag and seal.  Open the door and ask your buddy to hold open the second waste bag and place first sealed waste bag and your gloves inside.  Ask buddy to  remove their gloves and seal the bag.   Both clean hands with alcohol gel.   </a:t>
            </a:r>
            <a:br>
              <a:rPr lang="en-GB" sz="1400" dirty="0" smtClean="0"/>
            </a:br>
            <a:r>
              <a:rPr lang="en-GB" sz="1400" dirty="0" smtClean="0"/>
              <a:t/>
            </a:r>
            <a:br>
              <a:rPr lang="en-GB" sz="1400" dirty="0" smtClean="0"/>
            </a:br>
            <a:r>
              <a:rPr lang="en-GB" sz="1400" dirty="0" smtClean="0"/>
              <a:t>If working alone place on ground next to you inside the front door.  Doff </a:t>
            </a:r>
            <a:r>
              <a:rPr lang="en-GB" sz="1400" u="sng" dirty="0" smtClean="0"/>
              <a:t>one</a:t>
            </a:r>
            <a:r>
              <a:rPr lang="en-GB" sz="1400" dirty="0" smtClean="0"/>
              <a:t> pair of gloves and remainder PPE as per doffing protocol training and place in clinical waste bag,  Seal clinical waste bag.   Pick up the swab in the biohazard bag, open the front door and place the specimen in the second biohazard bag and seal;  place the clinical waste in the 2</a:t>
            </a:r>
            <a:r>
              <a:rPr lang="en-GB" sz="1400" baseline="30000" dirty="0" smtClean="0"/>
              <a:t>nd</a:t>
            </a:r>
            <a:r>
              <a:rPr lang="en-GB" sz="1400" dirty="0" smtClean="0"/>
              <a:t> clinical waste bag, remove gloves and seal.   Clean hands with alcohol hand rub</a:t>
            </a:r>
            <a:br>
              <a:rPr lang="en-GB" sz="1400" dirty="0" smtClean="0"/>
            </a:br>
            <a:r>
              <a:rPr lang="en-GB" sz="1400" dirty="0" smtClean="0"/>
              <a:t/>
            </a:r>
            <a:br>
              <a:rPr lang="en-GB" sz="1400" dirty="0" smtClean="0"/>
            </a:br>
            <a:r>
              <a:rPr lang="en-GB" sz="1400" dirty="0" smtClean="0"/>
              <a:t>6.   Put pre-prepared form into outer </a:t>
            </a:r>
            <a:r>
              <a:rPr lang="en-GB" sz="1400" dirty="0" err="1" smtClean="0"/>
              <a:t>specimentbag</a:t>
            </a:r>
            <a:r>
              <a:rPr lang="en-GB" sz="1400" dirty="0" smtClean="0"/>
              <a:t> Send Sample to the assigned laboratory and dispose of clinical waste as per Trust clinical waste policy</a:t>
            </a:r>
            <a:br>
              <a:rPr lang="en-GB" sz="1400" dirty="0" smtClean="0"/>
            </a:br>
            <a:r>
              <a:rPr lang="en-GB" sz="1400" dirty="0" smtClean="0"/>
              <a:t> </a:t>
            </a:r>
            <a:br>
              <a:rPr lang="en-GB" sz="1400" dirty="0" smtClean="0"/>
            </a:br>
            <a:r>
              <a:rPr lang="en-GB" sz="1400" dirty="0" smtClean="0"/>
              <a:t/>
            </a:r>
            <a:br>
              <a:rPr lang="en-GB" sz="1400" dirty="0" smtClean="0"/>
            </a:br>
            <a:r>
              <a:rPr lang="en-GB" sz="1400" dirty="0" smtClean="0"/>
              <a:t/>
            </a:r>
            <a:br>
              <a:rPr lang="en-GB" sz="1400" dirty="0" smtClean="0"/>
            </a:br>
            <a:r>
              <a:rPr lang="en-GB" sz="1400" dirty="0" smtClean="0"/>
              <a:t/>
            </a:r>
            <a:br>
              <a:rPr lang="en-GB" sz="1400" dirty="0" smtClean="0"/>
            </a:br>
            <a:r>
              <a:rPr lang="en-GB" sz="1400" dirty="0" smtClean="0"/>
              <a:t/>
            </a:r>
            <a:br>
              <a:rPr lang="en-GB" sz="1400" dirty="0" smtClean="0"/>
            </a:br>
            <a:r>
              <a:rPr lang="en-GB" sz="1400" dirty="0" smtClean="0"/>
              <a:t/>
            </a:r>
            <a:br>
              <a:rPr lang="en-GB" sz="1400" dirty="0" smtClean="0"/>
            </a:br>
            <a:r>
              <a:rPr lang="en-GB" sz="1400" dirty="0" smtClean="0"/>
              <a:t/>
            </a:r>
            <a:br>
              <a:rPr lang="en-GB" sz="1400" dirty="0" smtClean="0"/>
            </a:br>
            <a:endParaRPr lang="en-GB" sz="1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How to take a COVID-19 Specimen</a:t>
            </a:r>
            <a:r>
              <a:rPr lang="en-GB" dirty="0"/>
              <a:t/>
            </a:r>
            <a:br>
              <a:rPr lang="en-GB" dirty="0"/>
            </a:br>
            <a:endParaRPr lang="en-GB" dirty="0"/>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838228" y="4941168"/>
            <a:ext cx="2997200" cy="1728192"/>
          </a:xfrm>
          <a:prstGeom prst="rect">
            <a:avLst/>
          </a:prstGeom>
          <a:noFill/>
          <a:ln>
            <a:noFill/>
          </a:ln>
          <a:extLst/>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8228" y="2777671"/>
            <a:ext cx="2997200" cy="1944216"/>
          </a:xfrm>
          <a:prstGeom prst="rect">
            <a:avLst/>
          </a:prstGeom>
          <a:noFill/>
          <a:ln>
            <a:noFill/>
          </a:ln>
          <a:extLst/>
        </p:spPr>
      </p:pic>
      <p:sp>
        <p:nvSpPr>
          <p:cNvPr id="6" name="TextBox 5"/>
          <p:cNvSpPr txBox="1"/>
          <p:nvPr/>
        </p:nvSpPr>
        <p:spPr>
          <a:xfrm>
            <a:off x="269543" y="933623"/>
            <a:ext cx="5544616" cy="5262979"/>
          </a:xfrm>
          <a:prstGeom prst="rect">
            <a:avLst/>
          </a:prstGeom>
          <a:noFill/>
        </p:spPr>
        <p:txBody>
          <a:bodyPr wrap="square" rtlCol="0">
            <a:spAutoFit/>
          </a:bodyPr>
          <a:lstStyle/>
          <a:p>
            <a:pPr lvl="0"/>
            <a:r>
              <a:rPr lang="en-GB" sz="2400" b="1" dirty="0" smtClean="0"/>
              <a:t>1</a:t>
            </a:r>
            <a:r>
              <a:rPr lang="en-GB" sz="2400" dirty="0" smtClean="0"/>
              <a:t>.Once </a:t>
            </a:r>
            <a:r>
              <a:rPr lang="en-GB" sz="2400" dirty="0"/>
              <a:t>PPE has been put on take the swab &amp; pre-labelled swab container as well as a plastic sample bag</a:t>
            </a:r>
          </a:p>
          <a:p>
            <a:r>
              <a:rPr lang="en-GB" sz="2400" b="1" dirty="0" smtClean="0"/>
              <a:t>2.</a:t>
            </a:r>
            <a:r>
              <a:rPr lang="en-GB" sz="2400" dirty="0" smtClean="0"/>
              <a:t>Collect </a:t>
            </a:r>
            <a:r>
              <a:rPr lang="en-GB" sz="2400" dirty="0"/>
              <a:t>a throat and nose swab using a single swab. This can be done by swabbing the throat or nose first</a:t>
            </a:r>
          </a:p>
          <a:p>
            <a:r>
              <a:rPr lang="en-GB" sz="2400" b="1" dirty="0" smtClean="0"/>
              <a:t>3.</a:t>
            </a:r>
            <a:r>
              <a:rPr lang="en-GB" sz="2400" dirty="0" smtClean="0"/>
              <a:t>Place </a:t>
            </a:r>
            <a:r>
              <a:rPr lang="en-GB" sz="2400" dirty="0"/>
              <a:t>swab in the swab container, break swab and seal container </a:t>
            </a:r>
            <a:endParaRPr lang="en-GB" sz="2400" dirty="0" smtClean="0"/>
          </a:p>
          <a:p>
            <a:r>
              <a:rPr lang="en-GB" sz="2400" b="1" dirty="0" smtClean="0"/>
              <a:t>4. </a:t>
            </a:r>
            <a:r>
              <a:rPr lang="en-GB" sz="2400" dirty="0" smtClean="0"/>
              <a:t>Place </a:t>
            </a:r>
            <a:r>
              <a:rPr lang="en-GB" sz="2400" dirty="0"/>
              <a:t>sealed sample container in the sample bag </a:t>
            </a:r>
            <a:r>
              <a:rPr lang="en-GB" sz="2400" dirty="0" smtClean="0"/>
              <a:t>&amp; </a:t>
            </a:r>
            <a:r>
              <a:rPr lang="en-GB" sz="2400" dirty="0"/>
              <a:t>seal bag</a:t>
            </a:r>
          </a:p>
          <a:p>
            <a:r>
              <a:rPr lang="en-GB" sz="2400" b="1" dirty="0" smtClean="0"/>
              <a:t>5. </a:t>
            </a:r>
            <a:r>
              <a:rPr lang="en-GB" sz="2400" dirty="0" smtClean="0"/>
              <a:t>Keep </a:t>
            </a:r>
            <a:r>
              <a:rPr lang="en-GB" sz="2400" dirty="0"/>
              <a:t>the broken end of the swab to discard in waste bag</a:t>
            </a:r>
          </a:p>
          <a:p>
            <a:r>
              <a:rPr lang="en-GB" sz="2400" b="1" dirty="0" smtClean="0"/>
              <a:t>6.</a:t>
            </a:r>
            <a:r>
              <a:rPr lang="en-GB" sz="2400" dirty="0" smtClean="0"/>
              <a:t>Discard </a:t>
            </a:r>
            <a:r>
              <a:rPr lang="en-GB" sz="2400" dirty="0"/>
              <a:t>broken swab end into the waste </a:t>
            </a:r>
            <a:r>
              <a:rPr lang="en-GB" sz="2400" dirty="0" smtClean="0"/>
              <a:t>bag</a:t>
            </a:r>
            <a:endParaRPr lang="en-GB" sz="2400" dirty="0"/>
          </a:p>
        </p:txBody>
      </p:sp>
      <p:pic>
        <p:nvPicPr>
          <p:cNvPr id="7" name="Picture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8228" y="836712"/>
            <a:ext cx="2997200" cy="1790700"/>
          </a:xfrm>
          <a:prstGeom prst="rect">
            <a:avLst/>
          </a:prstGeom>
          <a:noFill/>
          <a:ln>
            <a:noFill/>
          </a:ln>
          <a:extLst/>
        </p:spPr>
      </p:pic>
    </p:spTree>
    <p:extLst>
      <p:ext uri="{BB962C8B-B14F-4D97-AF65-F5344CB8AC3E}">
        <p14:creationId xmlns:p14="http://schemas.microsoft.com/office/powerpoint/2010/main" val="7427270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62674"/>
          </a:xfrm>
        </p:spPr>
        <p:txBody>
          <a:bodyPr>
            <a:noAutofit/>
          </a:bodyPr>
          <a:lstStyle/>
          <a:p>
            <a:r>
              <a:rPr lang="en-GB" sz="9600" dirty="0" smtClean="0"/>
              <a:t>QUESTIONS</a:t>
            </a:r>
            <a:br>
              <a:rPr lang="en-GB" sz="9600" dirty="0" smtClean="0"/>
            </a:br>
            <a:r>
              <a:rPr lang="en-GB" sz="9600" dirty="0" smtClean="0"/>
              <a:t/>
            </a:r>
            <a:br>
              <a:rPr lang="en-GB" sz="9600" dirty="0" smtClean="0"/>
            </a:br>
            <a:r>
              <a:rPr lang="en-GB" sz="9600" dirty="0" smtClean="0"/>
              <a:t>?</a:t>
            </a:r>
            <a:endParaRPr lang="en-GB" sz="9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5020FA9A-5DDB-4D0C-B0F8-CA211C9BB47D}"/>
              </a:ext>
            </a:extLst>
          </p:cNvPr>
          <p:cNvSpPr>
            <a:spLocks noGrp="1" noChangeArrowheads="1"/>
          </p:cNvSpPr>
          <p:nvPr>
            <p:ph type="title"/>
          </p:nvPr>
        </p:nvSpPr>
        <p:spPr>
          <a:xfrm>
            <a:off x="0" y="86711"/>
            <a:ext cx="9144000" cy="614855"/>
          </a:xfr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p:spPr>
        <p:txBody>
          <a:bodyPr>
            <a:noAutofit/>
          </a:bodyPr>
          <a:lstStyle/>
          <a:p>
            <a:r>
              <a:rPr lang="en-US" altLang="en-US" b="1" dirty="0"/>
              <a:t>What are the symptoms of COVID-19?</a:t>
            </a:r>
          </a:p>
        </p:txBody>
      </p:sp>
      <p:sp>
        <p:nvSpPr>
          <p:cNvPr id="15363" name="Content Placeholder 2">
            <a:extLst>
              <a:ext uri="{FF2B5EF4-FFF2-40B4-BE49-F238E27FC236}">
                <a16:creationId xmlns:a16="http://schemas.microsoft.com/office/drawing/2014/main" id="{5F3C17A3-3377-4DE4-BF8A-051243E29958}"/>
              </a:ext>
            </a:extLst>
          </p:cNvPr>
          <p:cNvSpPr>
            <a:spLocks noGrp="1" noChangeArrowheads="1"/>
          </p:cNvSpPr>
          <p:nvPr>
            <p:ph sz="half" idx="1"/>
          </p:nvPr>
        </p:nvSpPr>
        <p:spPr>
          <a:xfrm>
            <a:off x="265113" y="1612900"/>
            <a:ext cx="5081587" cy="4733925"/>
          </a:xfrm>
        </p:spPr>
        <p:txBody>
          <a:bodyPr>
            <a:normAutofit lnSpcReduction="10000"/>
          </a:bodyPr>
          <a:lstStyle/>
          <a:p>
            <a:r>
              <a:rPr lang="en-US" altLang="en-US" sz="2800" dirty="0"/>
              <a:t>Symptoms start 5 -11 days </a:t>
            </a:r>
            <a:r>
              <a:rPr lang="en-US" altLang="en-US" sz="2800" dirty="0" smtClean="0"/>
              <a:t>after </a:t>
            </a:r>
            <a:r>
              <a:rPr lang="en-US" altLang="en-US" sz="2800" dirty="0"/>
              <a:t>exposure</a:t>
            </a:r>
          </a:p>
          <a:p>
            <a:r>
              <a:rPr lang="en-US" altLang="en-US" sz="2800" dirty="0"/>
              <a:t>Similar to seasonal flu</a:t>
            </a:r>
          </a:p>
          <a:p>
            <a:r>
              <a:rPr lang="en-US" altLang="en-US" sz="2800" dirty="0"/>
              <a:t>Majority have fever and dry cough (rapid onset)</a:t>
            </a:r>
          </a:p>
          <a:p>
            <a:r>
              <a:rPr lang="en-US" altLang="en-US" sz="2800" dirty="0"/>
              <a:t>Symptoms last 5 - 6 days</a:t>
            </a:r>
          </a:p>
          <a:p>
            <a:r>
              <a:rPr lang="en-US" altLang="en-US" sz="2800" dirty="0"/>
              <a:t>Severe illness starts day 7</a:t>
            </a:r>
          </a:p>
          <a:p>
            <a:pPr lvl="1"/>
            <a:r>
              <a:rPr lang="en-GB" altLang="en-US" sz="2800" dirty="0">
                <a:sym typeface="Wingdings" panose="05000000000000000000" pitchFamily="2" charset="2"/>
              </a:rPr>
              <a:t> </a:t>
            </a:r>
            <a:r>
              <a:rPr lang="en-US" altLang="en-US" sz="2800" dirty="0"/>
              <a:t>Shortness of breath</a:t>
            </a:r>
          </a:p>
          <a:p>
            <a:pPr lvl="1"/>
            <a:r>
              <a:rPr lang="en-US" altLang="en-US" sz="2800" dirty="0"/>
              <a:t>Lung inflammation</a:t>
            </a:r>
          </a:p>
          <a:p>
            <a:pPr lvl="1"/>
            <a:r>
              <a:rPr lang="en-US" altLang="en-US" sz="2800" dirty="0"/>
              <a:t>Pneumonia</a:t>
            </a:r>
          </a:p>
        </p:txBody>
      </p:sp>
      <p:graphicFrame>
        <p:nvGraphicFramePr>
          <p:cNvPr id="6" name="Content Placeholder 5">
            <a:extLst>
              <a:ext uri="{FF2B5EF4-FFF2-40B4-BE49-F238E27FC236}">
                <a16:creationId xmlns:a16="http://schemas.microsoft.com/office/drawing/2014/main" id="{695CDFA0-C634-4270-B868-4BA8F369EA8E}"/>
              </a:ext>
            </a:extLst>
          </p:cNvPr>
          <p:cNvGraphicFramePr>
            <a:graphicFrameLocks noGrp="1"/>
          </p:cNvGraphicFramePr>
          <p:nvPr>
            <p:ph sz="half" idx="2"/>
            <p:extLst>
              <p:ext uri="{D42A27DB-BD31-4B8C-83A1-F6EECF244321}">
                <p14:modId xmlns:p14="http://schemas.microsoft.com/office/powerpoint/2010/main" val="3039070785"/>
              </p:ext>
            </p:extLst>
          </p:nvPr>
        </p:nvGraphicFramePr>
        <p:xfrm>
          <a:off x="4860032" y="1268760"/>
          <a:ext cx="3797300" cy="4862040"/>
        </p:xfrm>
        <a:graphic>
          <a:graphicData uri="http://schemas.openxmlformats.org/drawingml/2006/table">
            <a:tbl>
              <a:tblPr firstRow="1" bandRow="1">
                <a:tableStyleId>{5C22544A-7EE6-4342-B048-85BDC9FD1C3A}</a:tableStyleId>
              </a:tblPr>
              <a:tblGrid>
                <a:gridCol w="2359086">
                  <a:extLst>
                    <a:ext uri="{9D8B030D-6E8A-4147-A177-3AD203B41FA5}">
                      <a16:colId xmlns:a16="http://schemas.microsoft.com/office/drawing/2014/main" val="20000"/>
                    </a:ext>
                  </a:extLst>
                </a:gridCol>
                <a:gridCol w="1438214">
                  <a:extLst>
                    <a:ext uri="{9D8B030D-6E8A-4147-A177-3AD203B41FA5}">
                      <a16:colId xmlns:a16="http://schemas.microsoft.com/office/drawing/2014/main" val="20001"/>
                    </a:ext>
                  </a:extLst>
                </a:gridCol>
              </a:tblGrid>
              <a:tr h="659552">
                <a:tc>
                  <a:txBody>
                    <a:bodyPr/>
                    <a:lstStyle/>
                    <a:p>
                      <a:pPr algn="l"/>
                      <a:r>
                        <a:rPr lang="en-US" dirty="0">
                          <a:solidFill>
                            <a:srgbClr val="7030A0"/>
                          </a:solidFill>
                        </a:rPr>
                        <a:t>Symptom</a:t>
                      </a:r>
                    </a:p>
                  </a:txBody>
                  <a:tcPr anchor="ctr"/>
                </a:tc>
                <a:tc>
                  <a:txBody>
                    <a:bodyPr/>
                    <a:lstStyle/>
                    <a:p>
                      <a:pPr algn="ctr"/>
                      <a:r>
                        <a:rPr lang="en-US" dirty="0">
                          <a:solidFill>
                            <a:srgbClr val="7030A0"/>
                          </a:solidFill>
                        </a:rPr>
                        <a:t>Proportion of cases </a:t>
                      </a:r>
                    </a:p>
                  </a:txBody>
                  <a:tcPr/>
                </a:tc>
                <a:extLst>
                  <a:ext uri="{0D108BD9-81ED-4DB2-BD59-A6C34878D82A}">
                    <a16:rowId xmlns:a16="http://schemas.microsoft.com/office/drawing/2014/main" val="10000"/>
                  </a:ext>
                </a:extLst>
              </a:tr>
              <a:tr h="525311">
                <a:tc>
                  <a:txBody>
                    <a:bodyPr/>
                    <a:lstStyle/>
                    <a:p>
                      <a:pPr algn="l"/>
                      <a:r>
                        <a:rPr lang="en-US" dirty="0"/>
                        <a:t>Fever &gt;37</a:t>
                      </a:r>
                      <a:r>
                        <a:rPr lang="en-US" baseline="30000" dirty="0"/>
                        <a:t>o</a:t>
                      </a:r>
                      <a:r>
                        <a:rPr lang="en-US" dirty="0"/>
                        <a:t>5</a:t>
                      </a:r>
                    </a:p>
                  </a:txBody>
                  <a:tcPr/>
                </a:tc>
                <a:tc>
                  <a:txBody>
                    <a:bodyPr/>
                    <a:lstStyle/>
                    <a:p>
                      <a:pPr algn="ctr"/>
                      <a:r>
                        <a:rPr lang="en-US" dirty="0"/>
                        <a:t>88%</a:t>
                      </a:r>
                    </a:p>
                  </a:txBody>
                  <a:tcPr/>
                </a:tc>
                <a:extLst>
                  <a:ext uri="{0D108BD9-81ED-4DB2-BD59-A6C34878D82A}">
                    <a16:rowId xmlns:a16="http://schemas.microsoft.com/office/drawing/2014/main" val="10001"/>
                  </a:ext>
                </a:extLst>
              </a:tr>
              <a:tr h="525311">
                <a:tc>
                  <a:txBody>
                    <a:bodyPr/>
                    <a:lstStyle/>
                    <a:p>
                      <a:pPr algn="l"/>
                      <a:r>
                        <a:rPr lang="en-US" dirty="0"/>
                        <a:t>Dry cough</a:t>
                      </a:r>
                    </a:p>
                  </a:txBody>
                  <a:tcPr/>
                </a:tc>
                <a:tc>
                  <a:txBody>
                    <a:bodyPr/>
                    <a:lstStyle/>
                    <a:p>
                      <a:pPr algn="ctr"/>
                      <a:r>
                        <a:rPr lang="en-US" dirty="0"/>
                        <a:t>68%</a:t>
                      </a:r>
                    </a:p>
                  </a:txBody>
                  <a:tcPr/>
                </a:tc>
                <a:extLst>
                  <a:ext uri="{0D108BD9-81ED-4DB2-BD59-A6C34878D82A}">
                    <a16:rowId xmlns:a16="http://schemas.microsoft.com/office/drawing/2014/main" val="10002"/>
                  </a:ext>
                </a:extLst>
              </a:tr>
              <a:tr h="525311">
                <a:tc>
                  <a:txBody>
                    <a:bodyPr/>
                    <a:lstStyle/>
                    <a:p>
                      <a:pPr algn="l"/>
                      <a:r>
                        <a:rPr lang="en-US" dirty="0"/>
                        <a:t>Fatigue</a:t>
                      </a:r>
                    </a:p>
                  </a:txBody>
                  <a:tcPr/>
                </a:tc>
                <a:tc>
                  <a:txBody>
                    <a:bodyPr/>
                    <a:lstStyle/>
                    <a:p>
                      <a:pPr algn="ctr"/>
                      <a:r>
                        <a:rPr lang="en-US" dirty="0"/>
                        <a:t>38%</a:t>
                      </a:r>
                    </a:p>
                  </a:txBody>
                  <a:tcPr/>
                </a:tc>
                <a:extLst>
                  <a:ext uri="{0D108BD9-81ED-4DB2-BD59-A6C34878D82A}">
                    <a16:rowId xmlns:a16="http://schemas.microsoft.com/office/drawing/2014/main" val="10003"/>
                  </a:ext>
                </a:extLst>
              </a:tr>
              <a:tr h="525311">
                <a:tc>
                  <a:txBody>
                    <a:bodyPr/>
                    <a:lstStyle/>
                    <a:p>
                      <a:pPr algn="l"/>
                      <a:r>
                        <a:rPr lang="en-US" dirty="0"/>
                        <a:t>Sputum</a:t>
                      </a:r>
                    </a:p>
                  </a:txBody>
                  <a:tcPr/>
                </a:tc>
                <a:tc>
                  <a:txBody>
                    <a:bodyPr/>
                    <a:lstStyle/>
                    <a:p>
                      <a:pPr algn="ctr"/>
                      <a:r>
                        <a:rPr lang="en-US" dirty="0"/>
                        <a:t>33%</a:t>
                      </a:r>
                    </a:p>
                  </a:txBody>
                  <a:tcPr/>
                </a:tc>
                <a:extLst>
                  <a:ext uri="{0D108BD9-81ED-4DB2-BD59-A6C34878D82A}">
                    <a16:rowId xmlns:a16="http://schemas.microsoft.com/office/drawing/2014/main" val="10004"/>
                  </a:ext>
                </a:extLst>
              </a:tr>
              <a:tr h="525311">
                <a:tc>
                  <a:txBody>
                    <a:bodyPr/>
                    <a:lstStyle/>
                    <a:p>
                      <a:pPr algn="l"/>
                      <a:r>
                        <a:rPr lang="en-US" dirty="0"/>
                        <a:t>Shortness of breath</a:t>
                      </a:r>
                    </a:p>
                  </a:txBody>
                  <a:tcPr/>
                </a:tc>
                <a:tc>
                  <a:txBody>
                    <a:bodyPr/>
                    <a:lstStyle/>
                    <a:p>
                      <a:pPr algn="ctr"/>
                      <a:r>
                        <a:rPr lang="en-US" dirty="0"/>
                        <a:t>19%</a:t>
                      </a:r>
                    </a:p>
                  </a:txBody>
                  <a:tcPr/>
                </a:tc>
                <a:extLst>
                  <a:ext uri="{0D108BD9-81ED-4DB2-BD59-A6C34878D82A}">
                    <a16:rowId xmlns:a16="http://schemas.microsoft.com/office/drawing/2014/main" val="10005"/>
                  </a:ext>
                </a:extLst>
              </a:tr>
              <a:tr h="525311">
                <a:tc>
                  <a:txBody>
                    <a:bodyPr/>
                    <a:lstStyle/>
                    <a:p>
                      <a:pPr algn="l"/>
                      <a:r>
                        <a:rPr lang="en-US" dirty="0"/>
                        <a:t>Muscle/joint pain</a:t>
                      </a:r>
                    </a:p>
                  </a:txBody>
                  <a:tcPr/>
                </a:tc>
                <a:tc>
                  <a:txBody>
                    <a:bodyPr/>
                    <a:lstStyle/>
                    <a:p>
                      <a:pPr algn="ctr"/>
                      <a:r>
                        <a:rPr lang="en-US" dirty="0"/>
                        <a:t>15%</a:t>
                      </a:r>
                    </a:p>
                  </a:txBody>
                  <a:tcPr/>
                </a:tc>
                <a:extLst>
                  <a:ext uri="{0D108BD9-81ED-4DB2-BD59-A6C34878D82A}">
                    <a16:rowId xmlns:a16="http://schemas.microsoft.com/office/drawing/2014/main" val="10006"/>
                  </a:ext>
                </a:extLst>
              </a:tr>
              <a:tr h="525311">
                <a:tc>
                  <a:txBody>
                    <a:bodyPr/>
                    <a:lstStyle/>
                    <a:p>
                      <a:pPr algn="l"/>
                      <a:r>
                        <a:rPr lang="en-US" dirty="0"/>
                        <a:t>Sore throat</a:t>
                      </a:r>
                    </a:p>
                  </a:txBody>
                  <a:tcPr/>
                </a:tc>
                <a:tc>
                  <a:txBody>
                    <a:bodyPr/>
                    <a:lstStyle/>
                    <a:p>
                      <a:pPr algn="ctr"/>
                      <a:r>
                        <a:rPr lang="en-US" dirty="0"/>
                        <a:t>14%</a:t>
                      </a:r>
                    </a:p>
                  </a:txBody>
                  <a:tcPr/>
                </a:tc>
                <a:extLst>
                  <a:ext uri="{0D108BD9-81ED-4DB2-BD59-A6C34878D82A}">
                    <a16:rowId xmlns:a16="http://schemas.microsoft.com/office/drawing/2014/main" val="10007"/>
                  </a:ext>
                </a:extLst>
              </a:tr>
              <a:tr h="525311">
                <a:tc>
                  <a:txBody>
                    <a:bodyPr/>
                    <a:lstStyle/>
                    <a:p>
                      <a:pPr algn="l"/>
                      <a:r>
                        <a:rPr lang="en-US" dirty="0"/>
                        <a:t>Headache</a:t>
                      </a:r>
                    </a:p>
                  </a:txBody>
                  <a:tcPr/>
                </a:tc>
                <a:tc>
                  <a:txBody>
                    <a:bodyPr/>
                    <a:lstStyle/>
                    <a:p>
                      <a:pPr algn="ctr"/>
                      <a:r>
                        <a:rPr lang="en-US" dirty="0"/>
                        <a:t>14%</a:t>
                      </a:r>
                    </a:p>
                  </a:txBody>
                  <a:tcPr/>
                </a:tc>
                <a:extLst>
                  <a:ext uri="{0D108BD9-81ED-4DB2-BD59-A6C34878D82A}">
                    <a16:rowId xmlns:a16="http://schemas.microsoft.com/office/drawing/2014/main" val="10008"/>
                  </a:ext>
                </a:extLst>
              </a:tr>
            </a:tbl>
          </a:graphicData>
        </a:graphic>
      </p:graphicFrame>
      <p:sp>
        <p:nvSpPr>
          <p:cNvPr id="15396" name="Footer Placeholder 4">
            <a:extLst>
              <a:ext uri="{FF2B5EF4-FFF2-40B4-BE49-F238E27FC236}">
                <a16:creationId xmlns:a16="http://schemas.microsoft.com/office/drawing/2014/main" id="{71596B66-1048-43C2-9EEA-A47CD9410F16}"/>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7204C4"/>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7204C4"/>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7204C4"/>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7204C4"/>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rgbClr val="7204C4"/>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GB" altLang="en-US" sz="1400">
                <a:solidFill>
                  <a:srgbClr val="7204C4"/>
                </a:solidFill>
              </a:rPr>
              <a:t>Inform Promote Sustain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55D9E92E-47C4-480C-9473-F500345C0C11}"/>
              </a:ext>
            </a:extLst>
          </p:cNvPr>
          <p:cNvSpPr>
            <a:spLocks noGrp="1" noChangeArrowheads="1"/>
          </p:cNvSpPr>
          <p:nvPr>
            <p:ph type="title"/>
          </p:nvPr>
        </p:nvSpPr>
        <p:spPr>
          <a:xfrm>
            <a:off x="0" y="63062"/>
            <a:ext cx="9124950" cy="1073587"/>
          </a:xfr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p:spPr>
        <p:txBody>
          <a:bodyPr>
            <a:normAutofit/>
          </a:bodyPr>
          <a:lstStyle/>
          <a:p>
            <a:pPr algn="ctr"/>
            <a:r>
              <a:rPr lang="en-US" altLang="en-US" sz="4800" b="1" dirty="0"/>
              <a:t>Severity of COVID-19 illness</a:t>
            </a:r>
          </a:p>
        </p:txBody>
      </p:sp>
      <p:sp>
        <p:nvSpPr>
          <p:cNvPr id="17411" name="Content Placeholder 2">
            <a:extLst>
              <a:ext uri="{FF2B5EF4-FFF2-40B4-BE49-F238E27FC236}">
                <a16:creationId xmlns:a16="http://schemas.microsoft.com/office/drawing/2014/main" id="{FE787EE3-1DC7-4831-997D-1E9B0BD7B4A4}"/>
              </a:ext>
            </a:extLst>
          </p:cNvPr>
          <p:cNvSpPr>
            <a:spLocks noGrp="1" noChangeArrowheads="1"/>
          </p:cNvSpPr>
          <p:nvPr>
            <p:ph sz="half" idx="1"/>
          </p:nvPr>
        </p:nvSpPr>
        <p:spPr>
          <a:xfrm>
            <a:off x="223838" y="1568450"/>
            <a:ext cx="5307012" cy="4284663"/>
          </a:xfrm>
        </p:spPr>
        <p:txBody>
          <a:bodyPr>
            <a:noAutofit/>
          </a:bodyPr>
          <a:lstStyle/>
          <a:p>
            <a:r>
              <a:rPr lang="en-US" altLang="en-US" sz="2400" dirty="0"/>
              <a:t>Most people have no obvious symptoms (30-40%)</a:t>
            </a:r>
          </a:p>
          <a:p>
            <a:r>
              <a:rPr lang="en-US" altLang="en-US" sz="2400" dirty="0"/>
              <a:t>Most children get mild disease</a:t>
            </a:r>
          </a:p>
          <a:p>
            <a:r>
              <a:rPr lang="en-US" altLang="en-US" sz="2400" dirty="0"/>
              <a:t>More severe disease in</a:t>
            </a:r>
            <a:r>
              <a:rPr lang="en-US" altLang="en-US" sz="2400" dirty="0" smtClean="0"/>
              <a:t>:</a:t>
            </a:r>
            <a:endParaRPr lang="en-US" altLang="en-US" sz="2400" dirty="0"/>
          </a:p>
          <a:p>
            <a:pPr lvl="1"/>
            <a:r>
              <a:rPr lang="en-US" altLang="en-US" sz="2400" dirty="0"/>
              <a:t>Older people </a:t>
            </a:r>
          </a:p>
          <a:p>
            <a:pPr lvl="1"/>
            <a:r>
              <a:rPr lang="en-US" altLang="en-US" sz="2400" dirty="0"/>
              <a:t>Diabetics</a:t>
            </a:r>
          </a:p>
          <a:p>
            <a:pPr lvl="1"/>
            <a:r>
              <a:rPr lang="en-US" altLang="en-US" sz="2400" dirty="0"/>
              <a:t>Heart disease</a:t>
            </a:r>
          </a:p>
          <a:p>
            <a:pPr lvl="1"/>
            <a:r>
              <a:rPr lang="en-US" altLang="en-US" sz="2400" dirty="0"/>
              <a:t>Chronic respiratory disease</a:t>
            </a:r>
          </a:p>
          <a:p>
            <a:pPr lvl="1"/>
            <a:r>
              <a:rPr lang="en-US" altLang="en-US" sz="2400" dirty="0"/>
              <a:t>Immune compromised</a:t>
            </a:r>
          </a:p>
          <a:p>
            <a:r>
              <a:rPr lang="en-US" altLang="en-US" sz="2400" dirty="0"/>
              <a:t>Less than 2% of cases fatal</a:t>
            </a:r>
          </a:p>
          <a:p>
            <a:pPr lvl="1"/>
            <a:r>
              <a:rPr lang="en-US" altLang="en-US" sz="2400" dirty="0"/>
              <a:t>Highest in high risk groups</a:t>
            </a:r>
          </a:p>
        </p:txBody>
      </p:sp>
      <p:sp>
        <p:nvSpPr>
          <p:cNvPr id="17412" name="Footer Placeholder 4">
            <a:extLst>
              <a:ext uri="{FF2B5EF4-FFF2-40B4-BE49-F238E27FC236}">
                <a16:creationId xmlns:a16="http://schemas.microsoft.com/office/drawing/2014/main" id="{403632B8-2322-4495-B01F-E91B270AE4BA}"/>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7204C4"/>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7204C4"/>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7204C4"/>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7204C4"/>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rgbClr val="7204C4"/>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GB" altLang="en-US" sz="1400">
                <a:solidFill>
                  <a:srgbClr val="7204C4"/>
                </a:solidFill>
              </a:rPr>
              <a:t>Inform Promote Sustain</a:t>
            </a:r>
          </a:p>
        </p:txBody>
      </p:sp>
      <p:pic>
        <p:nvPicPr>
          <p:cNvPr id="17413" name="Diagram 4">
            <a:extLst>
              <a:ext uri="{FF2B5EF4-FFF2-40B4-BE49-F238E27FC236}">
                <a16:creationId xmlns:a16="http://schemas.microsoft.com/office/drawing/2014/main" id="{71BD080E-1236-48CA-BACB-5C964BF39F71}"/>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5000" y="1854200"/>
            <a:ext cx="44577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5">
            <a:extLst>
              <a:ext uri="{FF2B5EF4-FFF2-40B4-BE49-F238E27FC236}">
                <a16:creationId xmlns:a16="http://schemas.microsoft.com/office/drawing/2014/main" id="{EBF31A04-96B1-49B5-B2A8-46A9933D16E8}"/>
              </a:ext>
            </a:extLst>
          </p:cNvPr>
          <p:cNvSpPr txBox="1">
            <a:spLocks noChangeArrowheads="1"/>
          </p:cNvSpPr>
          <p:nvPr/>
        </p:nvSpPr>
        <p:spPr bwMode="auto">
          <a:xfrm>
            <a:off x="5872163" y="5048250"/>
            <a:ext cx="13636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7204C4"/>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7204C4"/>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7204C4"/>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7204C4"/>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rgbClr val="7204C4"/>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204C4"/>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GB" altLang="en-US" sz="1800"/>
              <a:t>Undetected</a:t>
            </a:r>
          </a:p>
        </p:txBody>
      </p:sp>
      <p:sp>
        <p:nvSpPr>
          <p:cNvPr id="7" name="Pentagon 6">
            <a:extLst>
              <a:ext uri="{FF2B5EF4-FFF2-40B4-BE49-F238E27FC236}">
                <a16:creationId xmlns:a16="http://schemas.microsoft.com/office/drawing/2014/main" id="{9D2AE257-B4F1-4737-B163-C12394C351CA}"/>
              </a:ext>
            </a:extLst>
          </p:cNvPr>
          <p:cNvSpPr/>
          <p:nvPr/>
        </p:nvSpPr>
        <p:spPr>
          <a:xfrm rot="10800000" flipV="1">
            <a:off x="6835775" y="1671638"/>
            <a:ext cx="1522413" cy="65722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tx1"/>
                </a:solidFill>
              </a:rPr>
              <a:t>Critical</a:t>
            </a:r>
          </a:p>
          <a:p>
            <a:pPr algn="ctr">
              <a:defRPr/>
            </a:pPr>
            <a:r>
              <a:rPr lang="en-GB" sz="1050" dirty="0">
                <a:solidFill>
                  <a:schemeClr val="tx1"/>
                </a:solidFill>
              </a:rPr>
              <a:t>Respiratory/</a:t>
            </a:r>
            <a:r>
              <a:rPr lang="en-GB" sz="1050" dirty="0" err="1">
                <a:solidFill>
                  <a:schemeClr val="tx1"/>
                </a:solidFill>
              </a:rPr>
              <a:t>muli</a:t>
            </a:r>
            <a:r>
              <a:rPr lang="en-GB" sz="1050" dirty="0">
                <a:solidFill>
                  <a:schemeClr val="tx1"/>
                </a:solidFill>
              </a:rPr>
              <a:t>-organ failure</a:t>
            </a:r>
          </a:p>
        </p:txBody>
      </p:sp>
      <p:sp>
        <p:nvSpPr>
          <p:cNvPr id="12" name="Pentagon 11">
            <a:extLst>
              <a:ext uri="{FF2B5EF4-FFF2-40B4-BE49-F238E27FC236}">
                <a16:creationId xmlns:a16="http://schemas.microsoft.com/office/drawing/2014/main" id="{0401E50A-6DDA-4018-B958-1CB1B9E5D957}"/>
              </a:ext>
            </a:extLst>
          </p:cNvPr>
          <p:cNvSpPr/>
          <p:nvPr/>
        </p:nvSpPr>
        <p:spPr>
          <a:xfrm rot="10800000" flipV="1">
            <a:off x="7248525" y="2395538"/>
            <a:ext cx="1876425" cy="68738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tx1"/>
                </a:solidFill>
              </a:rPr>
              <a:t>Severe</a:t>
            </a:r>
          </a:p>
          <a:p>
            <a:pPr algn="ctr">
              <a:defRPr/>
            </a:pPr>
            <a:r>
              <a:rPr lang="en-GB" sz="1050" dirty="0">
                <a:solidFill>
                  <a:schemeClr val="tx1"/>
                </a:solidFill>
              </a:rPr>
              <a:t>Shortness of breath; </a:t>
            </a:r>
            <a:r>
              <a:rPr lang="en-GB" sz="1050" dirty="0">
                <a:solidFill>
                  <a:schemeClr val="tx1"/>
                </a:solidFill>
                <a:sym typeface="Wingdings" panose="05000000000000000000" pitchFamily="2" charset="2"/>
              </a:rPr>
              <a:t></a:t>
            </a:r>
            <a:r>
              <a:rPr lang="en-GB" sz="1050" dirty="0">
                <a:solidFill>
                  <a:schemeClr val="tx1"/>
                </a:solidFill>
              </a:rPr>
              <a:t>Respiration; </a:t>
            </a:r>
            <a:r>
              <a:rPr lang="en-GB" sz="1050" dirty="0">
                <a:solidFill>
                  <a:schemeClr val="tx1"/>
                </a:solidFill>
                <a:sym typeface="Wingdings" panose="05000000000000000000" pitchFamily="2" charset="2"/>
              </a:rPr>
              <a:t>O</a:t>
            </a:r>
            <a:r>
              <a:rPr lang="en-GB" sz="1050" baseline="-25000" dirty="0">
                <a:solidFill>
                  <a:schemeClr val="tx1"/>
                </a:solidFill>
                <a:sym typeface="Wingdings" panose="05000000000000000000" pitchFamily="2" charset="2"/>
              </a:rPr>
              <a:t>2</a:t>
            </a:r>
            <a:r>
              <a:rPr lang="en-GB" sz="1050" dirty="0">
                <a:solidFill>
                  <a:schemeClr val="tx1"/>
                </a:solidFill>
              </a:rPr>
              <a:t> </a:t>
            </a:r>
            <a:r>
              <a:rPr lang="en-GB" sz="1050" dirty="0" err="1">
                <a:solidFill>
                  <a:schemeClr val="tx1"/>
                </a:solidFill>
              </a:rPr>
              <a:t>sats</a:t>
            </a:r>
            <a:endParaRPr lang="en-GB" sz="1050" dirty="0">
              <a:solidFill>
                <a:schemeClr val="tx1"/>
              </a:solidFill>
            </a:endParaRPr>
          </a:p>
        </p:txBody>
      </p:sp>
      <p:sp>
        <p:nvSpPr>
          <p:cNvPr id="14" name="Pentagon 13">
            <a:extLst>
              <a:ext uri="{FF2B5EF4-FFF2-40B4-BE49-F238E27FC236}">
                <a16:creationId xmlns:a16="http://schemas.microsoft.com/office/drawing/2014/main" id="{8A92FACA-58CC-4FA8-95DF-8E3D0F4B1904}"/>
              </a:ext>
            </a:extLst>
          </p:cNvPr>
          <p:cNvSpPr/>
          <p:nvPr/>
        </p:nvSpPr>
        <p:spPr>
          <a:xfrm rot="10800000" flipV="1">
            <a:off x="7724775" y="3179763"/>
            <a:ext cx="1125538" cy="56991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solidFill>
                  <a:schemeClr val="tx1"/>
                </a:solidFill>
              </a:rPr>
              <a:t>Mild</a:t>
            </a:r>
          </a:p>
          <a:p>
            <a:pPr algn="ctr">
              <a:defRPr/>
            </a:pPr>
            <a:r>
              <a:rPr lang="en-GB" sz="1050" dirty="0">
                <a:solidFill>
                  <a:schemeClr val="tx1"/>
                </a:solidFill>
              </a:rPr>
              <a:t>Fever, cough</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3571"/>
            <a:ext cx="9088820" cy="977461"/>
          </a:xfrm>
        </p:spPr>
        <p:txBody>
          <a:bodyPr>
            <a:normAutofit/>
          </a:bodyPr>
          <a:lstStyle/>
          <a:p>
            <a:r>
              <a:rPr lang="en-GB" sz="4800" b="1" dirty="0" smtClean="0"/>
              <a:t>Mental Health and Physical Health</a:t>
            </a:r>
            <a:endParaRPr lang="en-GB" sz="4800" b="1" dirty="0"/>
          </a:p>
        </p:txBody>
      </p:sp>
      <p:pic>
        <p:nvPicPr>
          <p:cNvPr id="4" name="Content Placeholder 3"/>
          <p:cNvPicPr>
            <a:picLocks noGrp="1" noChangeAspect="1"/>
          </p:cNvPicPr>
          <p:nvPr>
            <p:ph idx="1"/>
          </p:nvPr>
        </p:nvPicPr>
        <p:blipFill>
          <a:blip r:embed="rId3" cstate="print"/>
          <a:stretch>
            <a:fillRect/>
          </a:stretch>
        </p:blipFill>
        <p:spPr>
          <a:xfrm>
            <a:off x="-36512" y="908720"/>
            <a:ext cx="9207062" cy="5666260"/>
          </a:xfrm>
          <a:prstGeom prst="rect">
            <a:avLst/>
          </a:prstGeom>
        </p:spPr>
      </p:pic>
    </p:spTree>
    <p:extLst>
      <p:ext uri="{BB962C8B-B14F-4D97-AF65-F5344CB8AC3E}">
        <p14:creationId xmlns:p14="http://schemas.microsoft.com/office/powerpoint/2010/main" val="1231959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7584" y="1052736"/>
            <a:ext cx="7704856" cy="4586064"/>
          </a:xfrm>
        </p:spPr>
        <p:txBody>
          <a:bodyPr>
            <a:normAutofit/>
          </a:bodyPr>
          <a:lstStyle/>
          <a:p>
            <a:pPr algn="l"/>
            <a:endParaRPr lang="en-GB" dirty="0"/>
          </a:p>
          <a:p>
            <a:pPr algn="l"/>
            <a:r>
              <a:rPr lang="en-GB" dirty="0" smtClean="0">
                <a:solidFill>
                  <a:schemeClr val="tx1"/>
                </a:solidFill>
              </a:rPr>
              <a:t>Assess all patients with mental health illness and Learning Disability for co-morbidity and risk – discuss with medical Doctors and monitor for signs</a:t>
            </a:r>
            <a:endParaRPr lang="en-GB" dirty="0">
              <a:solidFill>
                <a:schemeClr val="tx1"/>
              </a:solidFill>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4256" y="57659"/>
            <a:ext cx="9144000" cy="7874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noChangeArrowheads="1"/>
          </p:cNvSpPr>
          <p:nvPr>
            <p:ph type="title"/>
          </p:nvPr>
        </p:nvSpPr>
        <p:spPr>
          <a:xfrm>
            <a:off x="467544" y="980728"/>
            <a:ext cx="7932738" cy="1141412"/>
          </a:xfrm>
        </p:spPr>
        <p:txBody>
          <a:bodyPr>
            <a:noAutofit/>
          </a:bodyPr>
          <a:lstStyle/>
          <a:p>
            <a:r>
              <a:rPr lang="en-GB" altLang="en-US" sz="4800" b="1" dirty="0" smtClean="0"/>
              <a:t>Infection Prevention &amp; Control</a:t>
            </a:r>
            <a:r>
              <a:rPr lang="en-GB" altLang="en-US" sz="4800" b="1" dirty="0"/>
              <a:t> Principles</a:t>
            </a:r>
            <a:endParaRPr lang="en-GB" altLang="en-US" sz="4800" b="1" dirty="0" smtClean="0"/>
          </a:p>
        </p:txBody>
      </p:sp>
      <p:sp>
        <p:nvSpPr>
          <p:cNvPr id="3" name="Content Placeholder 2"/>
          <p:cNvSpPr>
            <a:spLocks noGrp="1"/>
          </p:cNvSpPr>
          <p:nvPr>
            <p:ph idx="1"/>
          </p:nvPr>
        </p:nvSpPr>
        <p:spPr>
          <a:xfrm>
            <a:off x="1052513" y="2487613"/>
            <a:ext cx="6173787" cy="2860675"/>
          </a:xfrm>
        </p:spPr>
        <p:txBody>
          <a:bodyPr/>
          <a:lstStyle/>
          <a:p>
            <a:pPr marL="0" indent="0">
              <a:buNone/>
              <a:defRPr/>
            </a:pPr>
            <a:endParaRPr lang="en-GB" b="1" dirty="0"/>
          </a:p>
          <a:p>
            <a:pPr>
              <a:defRPr/>
            </a:pPr>
            <a:endParaRPr lang="en-GB" dirty="0"/>
          </a:p>
        </p:txBody>
      </p:sp>
      <p:pic>
        <p:nvPicPr>
          <p:cNvPr id="5" name="Content Placeholder 14"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777" y="2240868"/>
            <a:ext cx="8352928" cy="4204710"/>
          </a:xfrm>
          <a:prstGeom prst="rect">
            <a:avLst/>
          </a:prstGeom>
        </p:spPr>
      </p:pic>
      <p:sp>
        <p:nvSpPr>
          <p:cNvPr id="2" name="Rectangle 1"/>
          <p:cNvSpPr/>
          <p:nvPr/>
        </p:nvSpPr>
        <p:spPr>
          <a:xfrm>
            <a:off x="2292430" y="2240868"/>
            <a:ext cx="2016224"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309003" y="2099584"/>
            <a:ext cx="2016224"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350329" y="4977172"/>
            <a:ext cx="338437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230649" y="4041068"/>
            <a:ext cx="504056"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p:nvPr/>
        </p:nvPicPr>
        <p:blipFill>
          <a:blip r:embed="rId4" cstate="print">
            <a:extLst>
              <a:ext uri="{28A0092B-C50C-407E-A947-70E740481C1C}">
                <a14:useLocalDpi xmlns:a14="http://schemas.microsoft.com/office/drawing/2010/main" val="0"/>
              </a:ext>
            </a:extLst>
          </a:blip>
          <a:stretch>
            <a:fillRect/>
          </a:stretch>
        </p:blipFill>
        <p:spPr>
          <a:xfrm>
            <a:off x="-4256" y="57659"/>
            <a:ext cx="9144000" cy="787400"/>
          </a:xfrm>
          <a:prstGeom prst="rect">
            <a:avLst/>
          </a:prstGeom>
        </p:spPr>
      </p:pic>
    </p:spTree>
    <p:extLst>
      <p:ext uri="{BB962C8B-B14F-4D97-AF65-F5344CB8AC3E}">
        <p14:creationId xmlns:p14="http://schemas.microsoft.com/office/powerpoint/2010/main" val="2806528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j0151699[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804248" y="4221088"/>
            <a:ext cx="2142827" cy="18722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ontent Placeholder 1"/>
          <p:cNvSpPr>
            <a:spLocks noGrp="1"/>
          </p:cNvSpPr>
          <p:nvPr>
            <p:ph idx="1"/>
          </p:nvPr>
        </p:nvSpPr>
        <p:spPr>
          <a:xfrm>
            <a:off x="467328" y="1878873"/>
            <a:ext cx="7408333" cy="4137323"/>
          </a:xfrm>
        </p:spPr>
        <p:txBody>
          <a:bodyPr>
            <a:normAutofit/>
          </a:bodyPr>
          <a:lstStyle/>
          <a:p>
            <a:pPr>
              <a:buClrTx/>
              <a:buFont typeface="Wingdings" panose="05000000000000000000" pitchFamily="2" charset="2"/>
              <a:buChar char="Ø"/>
            </a:pPr>
            <a:r>
              <a:rPr lang="en-GB" altLang="en-US" sz="2800" dirty="0">
                <a:solidFill>
                  <a:srgbClr val="00395A"/>
                </a:solidFill>
              </a:rPr>
              <a:t>Keep nails short </a:t>
            </a:r>
            <a:r>
              <a:rPr lang="en-GB" altLang="en-US" sz="2800" dirty="0" smtClean="0">
                <a:solidFill>
                  <a:srgbClr val="00395A"/>
                </a:solidFill>
              </a:rPr>
              <a:t>and </a:t>
            </a:r>
            <a:r>
              <a:rPr lang="en-GB" altLang="en-US" sz="2800" dirty="0">
                <a:solidFill>
                  <a:srgbClr val="00395A"/>
                </a:solidFill>
              </a:rPr>
              <a:t>clean. </a:t>
            </a:r>
            <a:endParaRPr lang="en-GB" altLang="en-US" sz="2800" dirty="0" smtClean="0">
              <a:solidFill>
                <a:srgbClr val="00395A"/>
              </a:solidFill>
            </a:endParaRPr>
          </a:p>
          <a:p>
            <a:pPr>
              <a:buClrTx/>
              <a:buFont typeface="Wingdings" panose="05000000000000000000" pitchFamily="2" charset="2"/>
              <a:buChar char="Ø"/>
            </a:pPr>
            <a:r>
              <a:rPr lang="en-GB" altLang="en-US" sz="2800" dirty="0" smtClean="0">
                <a:solidFill>
                  <a:srgbClr val="00395A"/>
                </a:solidFill>
              </a:rPr>
              <a:t>Do </a:t>
            </a:r>
            <a:r>
              <a:rPr lang="en-GB" altLang="en-US" sz="2800" dirty="0">
                <a:solidFill>
                  <a:srgbClr val="00395A"/>
                </a:solidFill>
              </a:rPr>
              <a:t>not wear false nails. </a:t>
            </a:r>
          </a:p>
          <a:p>
            <a:pPr>
              <a:buClrTx/>
              <a:buFont typeface="Wingdings" panose="05000000000000000000" pitchFamily="2" charset="2"/>
              <a:buChar char="Ø"/>
            </a:pPr>
            <a:r>
              <a:rPr lang="en-GB" altLang="en-US" sz="2800" dirty="0" smtClean="0">
                <a:solidFill>
                  <a:srgbClr val="00395A"/>
                </a:solidFill>
              </a:rPr>
              <a:t>Remove </a:t>
            </a:r>
            <a:r>
              <a:rPr lang="en-GB" altLang="en-US" sz="2800" dirty="0">
                <a:solidFill>
                  <a:srgbClr val="00395A"/>
                </a:solidFill>
              </a:rPr>
              <a:t>all nail polish.</a:t>
            </a:r>
          </a:p>
          <a:p>
            <a:pPr>
              <a:buClrTx/>
              <a:buFont typeface="Wingdings" panose="05000000000000000000" pitchFamily="2" charset="2"/>
              <a:buChar char="Ø"/>
            </a:pPr>
            <a:r>
              <a:rPr lang="en-GB" altLang="en-US" sz="2800" dirty="0" smtClean="0">
                <a:solidFill>
                  <a:srgbClr val="00395A"/>
                </a:solidFill>
              </a:rPr>
              <a:t>Remove wrists </a:t>
            </a:r>
            <a:r>
              <a:rPr lang="en-GB" altLang="en-US" sz="2800" dirty="0">
                <a:solidFill>
                  <a:srgbClr val="00395A"/>
                </a:solidFill>
              </a:rPr>
              <a:t>watches, bracelets and </a:t>
            </a:r>
            <a:r>
              <a:rPr lang="en-GB" altLang="en-US" sz="2800" dirty="0" smtClean="0">
                <a:solidFill>
                  <a:srgbClr val="00395A"/>
                </a:solidFill>
              </a:rPr>
              <a:t>rings </a:t>
            </a:r>
            <a:r>
              <a:rPr lang="en-GB" altLang="en-US" sz="2800" dirty="0">
                <a:solidFill>
                  <a:srgbClr val="00395A"/>
                </a:solidFill>
              </a:rPr>
              <a:t>with ridges and </a:t>
            </a:r>
            <a:r>
              <a:rPr lang="en-GB" altLang="en-US" sz="2800" dirty="0" smtClean="0">
                <a:solidFill>
                  <a:srgbClr val="00395A"/>
                </a:solidFill>
              </a:rPr>
              <a:t>stones.</a:t>
            </a:r>
          </a:p>
          <a:p>
            <a:pPr>
              <a:buClrTx/>
              <a:buFont typeface="Wingdings" panose="05000000000000000000" pitchFamily="2" charset="2"/>
              <a:buChar char="Ø"/>
            </a:pPr>
            <a:r>
              <a:rPr lang="en-GB" altLang="en-US" sz="2800" dirty="0" smtClean="0">
                <a:solidFill>
                  <a:srgbClr val="00395A"/>
                </a:solidFill>
              </a:rPr>
              <a:t>Be ‘Bare Below the Elbow’ when implementing care.</a:t>
            </a:r>
          </a:p>
        </p:txBody>
      </p:sp>
      <p:sp>
        <p:nvSpPr>
          <p:cNvPr id="3" name="Title 2"/>
          <p:cNvSpPr>
            <a:spLocks noGrp="1"/>
          </p:cNvSpPr>
          <p:nvPr>
            <p:ph type="title"/>
          </p:nvPr>
        </p:nvSpPr>
        <p:spPr>
          <a:xfrm>
            <a:off x="457200" y="908720"/>
            <a:ext cx="8229600" cy="792088"/>
          </a:xfrm>
        </p:spPr>
        <p:txBody>
          <a:bodyPr>
            <a:noAutofit/>
          </a:bodyPr>
          <a:lstStyle/>
          <a:p>
            <a:pPr algn="ctr"/>
            <a:r>
              <a:rPr lang="en-GB" altLang="en-US" sz="4000" b="1" dirty="0" smtClean="0">
                <a:solidFill>
                  <a:schemeClr val="tx1"/>
                </a:solidFill>
              </a:rPr>
              <a:t>Hand Hygiene  Preparations</a:t>
            </a:r>
            <a:endParaRPr lang="en-GB" sz="4000" b="1" dirty="0">
              <a:solidFill>
                <a:schemeClr val="tx1"/>
              </a:solidFill>
            </a:endParaRPr>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4256" y="57659"/>
            <a:ext cx="9144000" cy="787400"/>
          </a:xfrm>
          <a:prstGeom prst="rect">
            <a:avLst/>
          </a:prstGeom>
        </p:spPr>
      </p:pic>
    </p:spTree>
    <p:extLst>
      <p:ext uri="{BB962C8B-B14F-4D97-AF65-F5344CB8AC3E}">
        <p14:creationId xmlns:p14="http://schemas.microsoft.com/office/powerpoint/2010/main" val="1777793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1232</TotalTime>
  <Words>2003</Words>
  <Application>Microsoft Office PowerPoint</Application>
  <PresentationFormat>On-screen Show (4:3)</PresentationFormat>
  <Paragraphs>321</Paragraphs>
  <Slides>35</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Wingdings</vt:lpstr>
      <vt:lpstr>Wingdings 2</vt:lpstr>
      <vt:lpstr>Office Theme</vt:lpstr>
      <vt:lpstr>COVID-19</vt:lpstr>
      <vt:lpstr>What is Coronavirus ?</vt:lpstr>
      <vt:lpstr>How is COVID-19 transmitted?</vt:lpstr>
      <vt:lpstr>What are the symptoms of COVID-19?</vt:lpstr>
      <vt:lpstr>Severity of COVID-19 illness</vt:lpstr>
      <vt:lpstr>Mental Health and Physical Health</vt:lpstr>
      <vt:lpstr>PowerPoint Presentation</vt:lpstr>
      <vt:lpstr>Infection Prevention &amp; Control Principles</vt:lpstr>
      <vt:lpstr>Hand Hygiene  Preparations</vt:lpstr>
      <vt:lpstr>Hand Hygiene</vt:lpstr>
      <vt:lpstr>Patient hand hygiene</vt:lpstr>
      <vt:lpstr>Protective clothing suspected/ confirmed COVID-19</vt:lpstr>
      <vt:lpstr>PowerPoint Presentation</vt:lpstr>
      <vt:lpstr>PowerPoint Presentation</vt:lpstr>
      <vt:lpstr>FFP3 Masks</vt:lpstr>
      <vt:lpstr>Summary of PPE for patients with COVID-19</vt:lpstr>
      <vt:lpstr>PowerPoint Presentation</vt:lpstr>
      <vt:lpstr>How to put on &amp; take of PPE</vt:lpstr>
      <vt:lpstr>PowerPoint Presentation</vt:lpstr>
      <vt:lpstr>PowerPoint Presentation</vt:lpstr>
      <vt:lpstr>PowerPoint Presentation</vt:lpstr>
      <vt:lpstr>Environmental contamination</vt:lpstr>
      <vt:lpstr>PowerPoint Presentation</vt:lpstr>
      <vt:lpstr>Disposal of waste &amp; laundry</vt:lpstr>
      <vt:lpstr>Staff with COVID-19</vt:lpstr>
      <vt:lpstr>PowerPoint Presentation</vt:lpstr>
      <vt:lpstr>The Trust is committed to staff and patient safety and will monitor staff compliance.    Team trainers will be issued with a form to record staff training which they will complete and send to a dedicated person in the Learning &amp; Development Team  It is anticipated that Team Trainers will ensure all staff in their team have  completed training commensurate with their role  within 2 weeks</vt:lpstr>
      <vt:lpstr>Situation and advice is constantly evolving...   Stay up to date by reading  Trust emails, bulletins and intranet</vt:lpstr>
      <vt:lpstr> Useful resources</vt:lpstr>
      <vt:lpstr>If Government advice changes and swabbing for Covid-19 in the Community is required......</vt:lpstr>
      <vt:lpstr>Taking a Covid-19 Specimen Swab</vt:lpstr>
      <vt:lpstr>Specimen collection for COVID-19</vt:lpstr>
      <vt:lpstr>        1.      Take PPE (both sets of gloves), the labelled swab ,  both specimen bags  and both clinical waste bags with you to the patient’s front door.  Leave one clinical waste bag and one biohazard bag  open by outside the  front door/with your ‘buddy’ in preparation for doffing procedure.    2.     Don PPE as per donning protocol ;  If lone working put on both pairs of gloves.  If working with a buddy  each put on 1 pair of gloves.    Enter the patient’s home with the swab, one clinical waste bag and one biohazard bag.  Leave the clinical waste bag by the front door  inside the patient’s home (there will now be a specimen bag and clinical waste bag inside and outside the property)  3.     Explain the process to the patient and take the swab (see  next slide)  4.     Place the specimen swab into the biohazard bag and seal  5.     Take the specimen bag  to the front door.    If working with a buddy, ask them to  assist with ‘double bagging’  -  buddy to hold open second specimen bag  for you to place the swab inside (avoiding contact with the outside of the bag) and buddy to seal.  Ask buddy to open second waste bag in readiness to receive contaminated PPE.  Close the door and doff  mask  and gown,  place in waste bag and seal.  Open the door and ask your buddy to hold open the second waste bag and place first sealed waste bag and your gloves inside.  Ask buddy to  remove their gloves and seal the bag.   Both clean hands with alcohol gel.     If working alone place on ground next to you inside the front door.  Doff one pair of gloves and remainder PPE as per doffing protocol training and place in clinical waste bag,  Seal clinical waste bag.   Pick up the swab in the biohazard bag, open the front door and place the specimen in the second biohazard bag and seal;  place the clinical waste in the 2nd clinical waste bag, remove gloves and seal.   Clean hands with alcohol hand rub  6.   Put pre-prepared form into outer specimentbag Send Sample to the assigned laboratory and dispose of clinical waste as per Trust clinical waste policy         </vt:lpstr>
      <vt:lpstr>How to take a COVID-19 Specimen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dc:title>
  <dc:creator>maggie</dc:creator>
  <cp:lastModifiedBy>DELANEY, Sean (EAST LONDON NHS FOUNDATION TRUST)</cp:lastModifiedBy>
  <cp:revision>98</cp:revision>
  <dcterms:created xsi:type="dcterms:W3CDTF">2020-03-23T14:21:10Z</dcterms:created>
  <dcterms:modified xsi:type="dcterms:W3CDTF">2022-01-05T10:25:37Z</dcterms:modified>
</cp:coreProperties>
</file>