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3"/>
  </p:notesMasterIdLst>
  <p:sldIdLst>
    <p:sldId id="258" r:id="rId5"/>
    <p:sldId id="259" r:id="rId6"/>
    <p:sldId id="267" r:id="rId7"/>
    <p:sldId id="270" r:id="rId8"/>
    <p:sldId id="262" r:id="rId9"/>
    <p:sldId id="266" r:id="rId10"/>
    <p:sldId id="263" r:id="rId11"/>
    <p:sldId id="264" r:id="rId12"/>
  </p:sldIdLst>
  <p:sldSz cx="9144000" cy="6858000" type="screen4x3"/>
  <p:notesSz cx="9940925" cy="6808788"/>
  <p:defaultTextStyle>
    <a:defPPr>
      <a:defRPr lang="en-US"/>
    </a:defPPr>
    <a:lvl1pPr algn="l" rtl="0" eaLnBrk="0" fontAlgn="base" hangingPunct="0">
      <a:spcBef>
        <a:spcPct val="0"/>
      </a:spcBef>
      <a:spcAft>
        <a:spcPct val="0"/>
      </a:spcAft>
      <a:defRPr sz="2400" kern="1200">
        <a:solidFill>
          <a:schemeClr val="tx1"/>
        </a:solidFill>
        <a:latin typeface="Times New Roman" pitchFamily="1"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 charset="0"/>
        <a:ea typeface="+mn-ea"/>
        <a:cs typeface="+mn-cs"/>
      </a:defRPr>
    </a:lvl5pPr>
    <a:lvl6pPr marL="2286000" algn="l" defTabSz="914400" rtl="0" eaLnBrk="1" latinLnBrk="0" hangingPunct="1">
      <a:defRPr sz="2400" kern="1200">
        <a:solidFill>
          <a:schemeClr val="tx1"/>
        </a:solidFill>
        <a:latin typeface="Times New Roman" pitchFamily="1" charset="0"/>
        <a:ea typeface="+mn-ea"/>
        <a:cs typeface="+mn-cs"/>
      </a:defRPr>
    </a:lvl6pPr>
    <a:lvl7pPr marL="2743200" algn="l" defTabSz="914400" rtl="0" eaLnBrk="1" latinLnBrk="0" hangingPunct="1">
      <a:defRPr sz="2400" kern="1200">
        <a:solidFill>
          <a:schemeClr val="tx1"/>
        </a:solidFill>
        <a:latin typeface="Times New Roman" pitchFamily="1" charset="0"/>
        <a:ea typeface="+mn-ea"/>
        <a:cs typeface="+mn-cs"/>
      </a:defRPr>
    </a:lvl7pPr>
    <a:lvl8pPr marL="3200400" algn="l" defTabSz="914400" rtl="0" eaLnBrk="1" latinLnBrk="0" hangingPunct="1">
      <a:defRPr sz="2400" kern="1200">
        <a:solidFill>
          <a:schemeClr val="tx1"/>
        </a:solidFill>
        <a:latin typeface="Times New Roman" pitchFamily="1" charset="0"/>
        <a:ea typeface="+mn-ea"/>
        <a:cs typeface="+mn-cs"/>
      </a:defRPr>
    </a:lvl8pPr>
    <a:lvl9pPr marL="3657600" algn="l" defTabSz="914400" rtl="0" eaLnBrk="1" latinLnBrk="0" hangingPunct="1">
      <a:defRPr sz="2400" kern="1200">
        <a:solidFill>
          <a:schemeClr val="tx1"/>
        </a:solidFill>
        <a:latin typeface="Times New Roman" pitchFamily="1"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0000FF"/>
    <a:srgbClr val="FFFFFF"/>
    <a:srgbClr val="6600CC"/>
    <a:srgbClr val="9999FF"/>
    <a:srgbClr val="CCCCFF"/>
    <a:srgbClr val="FFCCFF"/>
    <a:srgbClr val="660066"/>
    <a:srgbClr val="5F5F5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227C7A2-8BD6-735C-924D-791C7A5AC792}" v="62" dt="2020-03-20T16:18:38.6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624" autoAdjust="0"/>
    <p:restoredTop sz="89055" autoAdjust="0"/>
  </p:normalViewPr>
  <p:slideViewPr>
    <p:cSldViewPr>
      <p:cViewPr varScale="1">
        <p:scale>
          <a:sx n="80" d="100"/>
          <a:sy n="80" d="100"/>
        </p:scale>
        <p:origin x="344" y="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LWELL, Sarah (EAST LONDON NHS FOUNDATION TRUST)" userId="S::sarah.stilwell1@nhs.net::710400d5-ec95-463b-aff2-bbc1757056b4" providerId="AD" clId="Web-{F227C7A2-8BD6-735C-924D-791C7A5AC792}"/>
    <pc:docChg chg="modSld">
      <pc:chgData name="STILWELL, Sarah (EAST LONDON NHS FOUNDATION TRUST)" userId="S::sarah.stilwell1@nhs.net::710400d5-ec95-463b-aff2-bbc1757056b4" providerId="AD" clId="Web-{F227C7A2-8BD6-735C-924D-791C7A5AC792}" dt="2020-03-20T16:18:38.662" v="58" actId="20577"/>
      <pc:docMkLst>
        <pc:docMk/>
      </pc:docMkLst>
      <pc:sldChg chg="modSp">
        <pc:chgData name="STILWELL, Sarah (EAST LONDON NHS FOUNDATION TRUST)" userId="S::sarah.stilwell1@nhs.net::710400d5-ec95-463b-aff2-bbc1757056b4" providerId="AD" clId="Web-{F227C7A2-8BD6-735C-924D-791C7A5AC792}" dt="2020-03-20T16:18:38.662" v="58" actId="20577"/>
        <pc:sldMkLst>
          <pc:docMk/>
          <pc:sldMk cId="1592825079" sldId="258"/>
        </pc:sldMkLst>
        <pc:spChg chg="mod">
          <ac:chgData name="STILWELL, Sarah (EAST LONDON NHS FOUNDATION TRUST)" userId="S::sarah.stilwell1@nhs.net::710400d5-ec95-463b-aff2-bbc1757056b4" providerId="AD" clId="Web-{F227C7A2-8BD6-735C-924D-791C7A5AC792}" dt="2020-03-20T16:18:38.662" v="58" actId="20577"/>
          <ac:spMkLst>
            <pc:docMk/>
            <pc:sldMk cId="1592825079" sldId="258"/>
            <ac:spMk id="5" creationId="{00000000-0000-0000-0000-000000000000}"/>
          </ac:spMkLst>
        </pc:spChg>
      </pc:sldChg>
      <pc:sldChg chg="modSp">
        <pc:chgData name="STILWELL, Sarah (EAST LONDON NHS FOUNDATION TRUST)" userId="S::sarah.stilwell1@nhs.net::710400d5-ec95-463b-aff2-bbc1757056b4" providerId="AD" clId="Web-{F227C7A2-8BD6-735C-924D-791C7A5AC792}" dt="2020-03-20T16:17:28.036" v="42" actId="20577"/>
        <pc:sldMkLst>
          <pc:docMk/>
          <pc:sldMk cId="2751087703" sldId="259"/>
        </pc:sldMkLst>
        <pc:spChg chg="mod">
          <ac:chgData name="STILWELL, Sarah (EAST LONDON NHS FOUNDATION TRUST)" userId="S::sarah.stilwell1@nhs.net::710400d5-ec95-463b-aff2-bbc1757056b4" providerId="AD" clId="Web-{F227C7A2-8BD6-735C-924D-791C7A5AC792}" dt="2020-03-20T16:17:14.145" v="35" actId="20577"/>
          <ac:spMkLst>
            <pc:docMk/>
            <pc:sldMk cId="2751087703" sldId="259"/>
            <ac:spMk id="3" creationId="{00000000-0000-0000-0000-000000000000}"/>
          </ac:spMkLst>
        </pc:spChg>
        <pc:spChg chg="mod">
          <ac:chgData name="STILWELL, Sarah (EAST LONDON NHS FOUNDATION TRUST)" userId="S::sarah.stilwell1@nhs.net::710400d5-ec95-463b-aff2-bbc1757056b4" providerId="AD" clId="Web-{F227C7A2-8BD6-735C-924D-791C7A5AC792}" dt="2020-03-20T16:17:28.036" v="42" actId="20577"/>
          <ac:spMkLst>
            <pc:docMk/>
            <pc:sldMk cId="2751087703" sldId="259"/>
            <ac:spMk id="4" creationId="{00000000-0000-0000-0000-000000000000}"/>
          </ac:spMkLst>
        </pc:spChg>
      </pc:sldChg>
      <pc:sldChg chg="modSp">
        <pc:chgData name="STILWELL, Sarah (EAST LONDON NHS FOUNDATION TRUST)" userId="S::sarah.stilwell1@nhs.net::710400d5-ec95-463b-aff2-bbc1757056b4" providerId="AD" clId="Web-{F227C7A2-8BD6-735C-924D-791C7A5AC792}" dt="2020-03-20T16:18:05.411" v="47" actId="20577"/>
        <pc:sldMkLst>
          <pc:docMk/>
          <pc:sldMk cId="2345576714" sldId="262"/>
        </pc:sldMkLst>
        <pc:spChg chg="mod">
          <ac:chgData name="STILWELL, Sarah (EAST LONDON NHS FOUNDATION TRUST)" userId="S::sarah.stilwell1@nhs.net::710400d5-ec95-463b-aff2-bbc1757056b4" providerId="AD" clId="Web-{F227C7A2-8BD6-735C-924D-791C7A5AC792}" dt="2020-03-20T16:18:05.411" v="47" actId="20577"/>
          <ac:spMkLst>
            <pc:docMk/>
            <pc:sldMk cId="2345576714" sldId="262"/>
            <ac:spMk id="3" creationId="{00000000-0000-0000-0000-000000000000}"/>
          </ac:spMkLst>
        </pc:spChg>
      </pc:sldChg>
      <pc:sldChg chg="modSp">
        <pc:chgData name="STILWELL, Sarah (EAST LONDON NHS FOUNDATION TRUST)" userId="S::sarah.stilwell1@nhs.net::710400d5-ec95-463b-aff2-bbc1757056b4" providerId="AD" clId="Web-{F227C7A2-8BD6-735C-924D-791C7A5AC792}" dt="2020-03-20T16:17:49.083" v="44" actId="20577"/>
        <pc:sldMkLst>
          <pc:docMk/>
          <pc:sldMk cId="3879442794" sldId="263"/>
        </pc:sldMkLst>
        <pc:spChg chg="mod">
          <ac:chgData name="STILWELL, Sarah (EAST LONDON NHS FOUNDATION TRUST)" userId="S::sarah.stilwell1@nhs.net::710400d5-ec95-463b-aff2-bbc1757056b4" providerId="AD" clId="Web-{F227C7A2-8BD6-735C-924D-791C7A5AC792}" dt="2020-03-20T16:17:49.083" v="44" actId="20577"/>
          <ac:spMkLst>
            <pc:docMk/>
            <pc:sldMk cId="3879442794" sldId="263"/>
            <ac:spMk id="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8475" cy="34131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5630863" y="0"/>
            <a:ext cx="4308475" cy="341313"/>
          </a:xfrm>
          <a:prstGeom prst="rect">
            <a:avLst/>
          </a:prstGeom>
        </p:spPr>
        <p:txBody>
          <a:bodyPr vert="horz" lIns="91440" tIns="45720" rIns="91440" bIns="45720" rtlCol="0"/>
          <a:lstStyle>
            <a:lvl1pPr algn="r">
              <a:defRPr sz="1200"/>
            </a:lvl1pPr>
          </a:lstStyle>
          <a:p>
            <a:fld id="{77E1A560-507E-4E7A-8F6E-A525AD4E4027}" type="datetimeFigureOut">
              <a:rPr lang="en-GB" smtClean="0"/>
              <a:t>31/03/2021</a:t>
            </a:fld>
            <a:endParaRPr lang="en-GB" dirty="0"/>
          </a:p>
        </p:txBody>
      </p:sp>
      <p:sp>
        <p:nvSpPr>
          <p:cNvPr id="4" name="Slide Image Placeholder 3"/>
          <p:cNvSpPr>
            <a:spLocks noGrp="1" noRot="1" noChangeAspect="1"/>
          </p:cNvSpPr>
          <p:nvPr>
            <p:ph type="sldImg" idx="2"/>
          </p:nvPr>
        </p:nvSpPr>
        <p:spPr>
          <a:xfrm>
            <a:off x="3438525" y="850900"/>
            <a:ext cx="3063875" cy="22987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993775" y="3276600"/>
            <a:ext cx="7953375" cy="268128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67475"/>
            <a:ext cx="4308475" cy="341313"/>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5630863" y="6467475"/>
            <a:ext cx="4308475" cy="341313"/>
          </a:xfrm>
          <a:prstGeom prst="rect">
            <a:avLst/>
          </a:prstGeom>
        </p:spPr>
        <p:txBody>
          <a:bodyPr vert="horz" lIns="91440" tIns="45720" rIns="91440" bIns="45720" rtlCol="0" anchor="b"/>
          <a:lstStyle>
            <a:lvl1pPr algn="r">
              <a:defRPr sz="1200"/>
            </a:lvl1pPr>
          </a:lstStyle>
          <a:p>
            <a:fld id="{191D8790-0A72-4180-A959-AC4A5B34533F}" type="slidenum">
              <a:rPr lang="en-GB" smtClean="0"/>
              <a:t>‹#›</a:t>
            </a:fld>
            <a:endParaRPr lang="en-GB" dirty="0"/>
          </a:p>
        </p:txBody>
      </p:sp>
    </p:spTree>
    <p:extLst>
      <p:ext uri="{BB962C8B-B14F-4D97-AF65-F5344CB8AC3E}">
        <p14:creationId xmlns:p14="http://schemas.microsoft.com/office/powerpoint/2010/main" val="1312037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EBB0855-4EB0-4BBA-8FB7-4ACC27A9E7D8}" type="slidenum">
              <a:rPr lang="en-GB" smtClean="0"/>
              <a:t>1</a:t>
            </a:fld>
            <a:endParaRPr lang="en-GB" dirty="0"/>
          </a:p>
        </p:txBody>
      </p:sp>
    </p:spTree>
    <p:extLst>
      <p:ext uri="{BB962C8B-B14F-4D97-AF65-F5344CB8AC3E}">
        <p14:creationId xmlns:p14="http://schemas.microsoft.com/office/powerpoint/2010/main" val="35011614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91D8790-0A72-4180-A959-AC4A5B34533F}" type="slidenum">
              <a:rPr lang="en-GB" smtClean="0"/>
              <a:t>2</a:t>
            </a:fld>
            <a:endParaRPr lang="en-GB" dirty="0"/>
          </a:p>
        </p:txBody>
      </p:sp>
    </p:spTree>
    <p:extLst>
      <p:ext uri="{BB962C8B-B14F-4D97-AF65-F5344CB8AC3E}">
        <p14:creationId xmlns:p14="http://schemas.microsoft.com/office/powerpoint/2010/main" val="2449556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91D8790-0A72-4180-A959-AC4A5B34533F}" type="slidenum">
              <a:rPr lang="en-GB" smtClean="0"/>
              <a:t>3</a:t>
            </a:fld>
            <a:endParaRPr lang="en-GB" dirty="0"/>
          </a:p>
        </p:txBody>
      </p:sp>
    </p:spTree>
    <p:extLst>
      <p:ext uri="{BB962C8B-B14F-4D97-AF65-F5344CB8AC3E}">
        <p14:creationId xmlns:p14="http://schemas.microsoft.com/office/powerpoint/2010/main" val="3502347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EBB0855-4EB0-4BBA-8FB7-4ACC27A9E7D8}" type="slidenum">
              <a:rPr lang="en-GB" smtClean="0"/>
              <a:t>5</a:t>
            </a:fld>
            <a:endParaRPr lang="en-GB" dirty="0"/>
          </a:p>
        </p:txBody>
      </p:sp>
    </p:spTree>
    <p:extLst>
      <p:ext uri="{BB962C8B-B14F-4D97-AF65-F5344CB8AC3E}">
        <p14:creationId xmlns:p14="http://schemas.microsoft.com/office/powerpoint/2010/main" val="601755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91D8790-0A72-4180-A959-AC4A5B34533F}" type="slidenum">
              <a:rPr lang="en-GB" smtClean="0"/>
              <a:t>6</a:t>
            </a:fld>
            <a:endParaRPr lang="en-GB" dirty="0"/>
          </a:p>
        </p:txBody>
      </p:sp>
    </p:spTree>
    <p:extLst>
      <p:ext uri="{BB962C8B-B14F-4D97-AF65-F5344CB8AC3E}">
        <p14:creationId xmlns:p14="http://schemas.microsoft.com/office/powerpoint/2010/main" val="1872810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91D8790-0A72-4180-A959-AC4A5B34533F}" type="slidenum">
              <a:rPr lang="en-GB" smtClean="0"/>
              <a:t>7</a:t>
            </a:fld>
            <a:endParaRPr lang="en-GB" dirty="0"/>
          </a:p>
        </p:txBody>
      </p:sp>
    </p:spTree>
    <p:extLst>
      <p:ext uri="{BB962C8B-B14F-4D97-AF65-F5344CB8AC3E}">
        <p14:creationId xmlns:p14="http://schemas.microsoft.com/office/powerpoint/2010/main" val="4105429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91D8790-0A72-4180-A959-AC4A5B34533F}" type="slidenum">
              <a:rPr lang="en-GB" smtClean="0"/>
              <a:t>8</a:t>
            </a:fld>
            <a:endParaRPr lang="en-GB" dirty="0"/>
          </a:p>
        </p:txBody>
      </p:sp>
    </p:spTree>
    <p:extLst>
      <p:ext uri="{BB962C8B-B14F-4D97-AF65-F5344CB8AC3E}">
        <p14:creationId xmlns:p14="http://schemas.microsoft.com/office/powerpoint/2010/main" val="3802970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134507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87902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196752"/>
            <a:ext cx="1943100" cy="4899248"/>
          </a:xfrm>
        </p:spPr>
        <p:txBody>
          <a:bodyPr vert="eaVert"/>
          <a:lstStyle/>
          <a:p>
            <a:r>
              <a:rPr lang="en-US" dirty="0"/>
              <a:t>Click to edit Master title style</a:t>
            </a:r>
            <a:endParaRPr lang="en-GB" dirty="0"/>
          </a:p>
        </p:txBody>
      </p:sp>
      <p:sp>
        <p:nvSpPr>
          <p:cNvPr id="3" name="Vertical Text Placeholder 2"/>
          <p:cNvSpPr>
            <a:spLocks noGrp="1"/>
          </p:cNvSpPr>
          <p:nvPr>
            <p:ph type="body" orient="vert" idx="1"/>
          </p:nvPr>
        </p:nvSpPr>
        <p:spPr>
          <a:xfrm>
            <a:off x="685800" y="1196752"/>
            <a:ext cx="5676900" cy="489924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48800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0639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735691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64593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33872"/>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2276872"/>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924943"/>
            <a:ext cx="4040188" cy="32012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227687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924943"/>
            <a:ext cx="4041775" cy="32012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57436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45769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073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1124744"/>
            <a:ext cx="5111750" cy="500141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2276872"/>
            <a:ext cx="3008313" cy="38492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042476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1196751"/>
            <a:ext cx="5486400" cy="353082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52334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0066">
            <a:alpha val="9000"/>
          </a:srgb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6177" y="1196752"/>
            <a:ext cx="7772400"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2204864"/>
            <a:ext cx="7772400" cy="3891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685800" y="6093296"/>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j-lt"/>
              </a:defRPr>
            </a:lvl1pPr>
          </a:lstStyle>
          <a:p>
            <a:pPr>
              <a:defRPr/>
            </a:pPr>
            <a:endParaRPr lang="en-US" dirty="0"/>
          </a:p>
        </p:txBody>
      </p:sp>
      <p:sp>
        <p:nvSpPr>
          <p:cNvPr id="1029" name="Rectangle 5"/>
          <p:cNvSpPr>
            <a:spLocks noGrp="1" noChangeArrowheads="1"/>
          </p:cNvSpPr>
          <p:nvPr>
            <p:ph type="ftr" sz="quarter" idx="3"/>
          </p:nvPr>
        </p:nvSpPr>
        <p:spPr bwMode="auto">
          <a:xfrm>
            <a:off x="3124200" y="6093296"/>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j-lt"/>
              </a:defRPr>
            </a:lvl1pPr>
          </a:lstStyle>
          <a:p>
            <a:pPr>
              <a:defRPr/>
            </a:pPr>
            <a:endParaRPr lang="en-US" dirty="0"/>
          </a:p>
        </p:txBody>
      </p:sp>
      <p:sp>
        <p:nvSpPr>
          <p:cNvPr id="1030" name="Rectangle 6"/>
          <p:cNvSpPr>
            <a:spLocks noGrp="1" noChangeArrowheads="1"/>
          </p:cNvSpPr>
          <p:nvPr>
            <p:ph type="sldNum" sz="quarter" idx="4"/>
          </p:nvPr>
        </p:nvSpPr>
        <p:spPr bwMode="auto">
          <a:xfrm>
            <a:off x="6553200" y="6093296"/>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j-lt"/>
              </a:defRPr>
            </a:lvl1pPr>
          </a:lstStyle>
          <a:p>
            <a:pPr>
              <a:defRPr/>
            </a:pPr>
            <a:fld id="{991BB6FC-6BE2-4471-BF41-11BBCB4B6C29}" type="slidenum">
              <a:rPr lang="en-US" smtClean="0"/>
              <a:pPr>
                <a:defRPr/>
              </a:pPr>
              <a:t>‹#›</a:t>
            </a:fld>
            <a:endParaRPr lang="en-US" dirty="0"/>
          </a:p>
        </p:txBody>
      </p:sp>
      <p:pic>
        <p:nvPicPr>
          <p:cNvPr id="7"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9511" y="6309320"/>
            <a:ext cx="85899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6" descr="East London NHS Foundation Trust RGB BLUE"/>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l="47881" t="15767" b="32674"/>
          <a:stretch>
            <a:fillRect/>
          </a:stretch>
        </p:blipFill>
        <p:spPr bwMode="auto">
          <a:xfrm>
            <a:off x="7025726" y="188640"/>
            <a:ext cx="1706562" cy="758825"/>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55" y="32512"/>
            <a:ext cx="9143245" cy="1164240"/>
          </a:xfrm>
          <a:prstGeom prst="rect">
            <a:avLst/>
          </a:prstGeom>
        </p:spPr>
      </p:pic>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1" fontAlgn="base" hangingPunct="1">
        <a:spcBef>
          <a:spcPct val="0"/>
        </a:spcBef>
        <a:spcAft>
          <a:spcPct val="0"/>
        </a:spcAft>
        <a:defRPr sz="4400">
          <a:solidFill>
            <a:srgbClr val="339933"/>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technology-trust-news.org/1TXQ-7AIQ4-VRTO4H-4DX2WV-1/c.aspx"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hyperlink" Target="http://elftintranet/sites/common/Private/Community_View.aspx?id=417&amp;pageid=4663&amp;url=ObjectInContext.Show(new%20ObjectInContextUrl(2,61847,1,null,970,undefined,undefined,undefined,undefined,undefined));"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hyperlink" Target="https://www.cqc.org.uk/sites/default/files/20201218_rssreview_report.pdf" TargetMode="External"/><Relationship Id="rId7"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9.png"/><Relationship Id="rId5" Type="http://schemas.openxmlformats.org/officeDocument/2006/relationships/hyperlink" Target="https://www.cqc.org.uk/publications/themed-work/protect-respect-connect-decisions-about-living-dying-well-during-covid-19" TargetMode="External"/><Relationship Id="rId4" Type="http://schemas.openxmlformats.org/officeDocument/2006/relationships/hyperlink" Target="https://www.cqc.org.uk/sites/default/files/20201127_mhareport1920_report.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hyperlink" Target="mailto:elft.cqc@nhs.net" TargetMode="External"/><Relationship Id="rId4" Type="http://schemas.openxmlformats.org/officeDocument/2006/relationships/hyperlink" Target="http://elftintranet/sites/common/Private/Community_View.aspx?id=417&amp;pageid=466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5040560" cy="2304256"/>
          </a:xfrm>
        </p:spPr>
        <p:txBody>
          <a:bodyPr>
            <a:normAutofit fontScale="90000"/>
          </a:bodyPr>
          <a:lstStyle/>
          <a:p>
            <a:r>
              <a:rPr lang="en-GB" sz="3300" dirty="0"/>
              <a:t/>
            </a:r>
            <a:br>
              <a:rPr lang="en-GB" sz="3300" dirty="0"/>
            </a:br>
            <a:r>
              <a:rPr lang="en-GB" sz="3100" i="1" dirty="0"/>
              <a:t>Meeting the Quality Standards</a:t>
            </a:r>
            <a:r>
              <a:rPr lang="en-GB" sz="3600" dirty="0"/>
              <a:t/>
            </a:r>
            <a:br>
              <a:rPr lang="en-GB" sz="3600" dirty="0"/>
            </a:br>
            <a:r>
              <a:rPr lang="en-GB" sz="4900" dirty="0"/>
              <a:t/>
            </a:r>
            <a:br>
              <a:rPr lang="en-GB" sz="4900" dirty="0"/>
            </a:br>
            <a:r>
              <a:rPr lang="en-GB" sz="4900" dirty="0"/>
              <a:t>CQC Bulletin</a:t>
            </a:r>
            <a:br>
              <a:rPr lang="en-GB" sz="4900" dirty="0"/>
            </a:br>
            <a:r>
              <a:rPr lang="en-GB" sz="1200" i="1" dirty="0"/>
              <a:t>Produced for Executive Directors, Quality Committee and CQC Network </a:t>
            </a:r>
            <a:endParaRPr lang="en-GB" sz="4000" i="1" dirty="0"/>
          </a:p>
        </p:txBody>
      </p:sp>
      <p:pic>
        <p:nvPicPr>
          <p:cNvPr id="4" name="Picture 3"/>
          <p:cNvPicPr>
            <a:picLocks noChangeAspect="1"/>
          </p:cNvPicPr>
          <p:nvPr/>
        </p:nvPicPr>
        <p:blipFill rotWithShape="1">
          <a:blip r:embed="rId3"/>
          <a:srcRect t="-1" r="57517" b="-4074"/>
          <a:stretch/>
        </p:blipFill>
        <p:spPr>
          <a:xfrm>
            <a:off x="369785" y="332656"/>
            <a:ext cx="1904382" cy="720080"/>
          </a:xfrm>
          <a:prstGeom prst="rect">
            <a:avLst/>
          </a:prstGeom>
        </p:spPr>
      </p:pic>
      <p:sp>
        <p:nvSpPr>
          <p:cNvPr id="8" name="Subtitle 2"/>
          <p:cNvSpPr txBox="1">
            <a:spLocks/>
          </p:cNvSpPr>
          <p:nvPr/>
        </p:nvSpPr>
        <p:spPr bwMode="auto">
          <a:xfrm>
            <a:off x="2771800" y="5013176"/>
            <a:ext cx="4054760" cy="49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None/>
              <a:defRPr sz="3200">
                <a:solidFill>
                  <a:schemeClr val="tx1"/>
                </a:solidFill>
                <a:latin typeface="+mn-lt"/>
                <a:ea typeface="+mn-ea"/>
                <a:cs typeface="+mn-cs"/>
              </a:defRPr>
            </a:lvl1pPr>
            <a:lvl2pPr marL="457200" indent="0" algn="ctr" rtl="0" eaLnBrk="1" fontAlgn="base" hangingPunct="1">
              <a:spcBef>
                <a:spcPct val="20000"/>
              </a:spcBef>
              <a:spcAft>
                <a:spcPct val="0"/>
              </a:spcAft>
              <a:buNone/>
              <a:defRPr sz="2800">
                <a:solidFill>
                  <a:schemeClr val="tx1"/>
                </a:solidFill>
                <a:latin typeface="+mn-lt"/>
              </a:defRPr>
            </a:lvl2pPr>
            <a:lvl3pPr marL="914400" indent="0" algn="ctr" rtl="0" eaLnBrk="1" fontAlgn="base" hangingPunct="1">
              <a:spcBef>
                <a:spcPct val="20000"/>
              </a:spcBef>
              <a:spcAft>
                <a:spcPct val="0"/>
              </a:spcAft>
              <a:buNone/>
              <a:defRPr sz="2400">
                <a:solidFill>
                  <a:schemeClr val="tx1"/>
                </a:solidFill>
                <a:latin typeface="+mn-lt"/>
              </a:defRPr>
            </a:lvl3pPr>
            <a:lvl4pPr marL="1371600" indent="0" algn="ctr" rtl="0" eaLnBrk="1" fontAlgn="base" hangingPunct="1">
              <a:spcBef>
                <a:spcPct val="20000"/>
              </a:spcBef>
              <a:spcAft>
                <a:spcPct val="0"/>
              </a:spcAft>
              <a:buNone/>
              <a:defRPr sz="2000">
                <a:solidFill>
                  <a:schemeClr val="tx1"/>
                </a:solidFill>
                <a:latin typeface="+mn-lt"/>
              </a:defRPr>
            </a:lvl4pPr>
            <a:lvl5pPr marL="1828800" indent="0" algn="ctr" rtl="0" eaLnBrk="1" fontAlgn="base" hangingPunct="1">
              <a:spcBef>
                <a:spcPct val="20000"/>
              </a:spcBef>
              <a:spcAft>
                <a:spcPct val="0"/>
              </a:spcAft>
              <a:buNone/>
              <a:defRPr sz="2000">
                <a:solidFill>
                  <a:schemeClr val="tx1"/>
                </a:solidFill>
                <a:latin typeface="+mn-lt"/>
              </a:defRPr>
            </a:lvl5pPr>
            <a:lvl6pPr marL="2286000" indent="0" algn="ctr" rtl="0" eaLnBrk="1" fontAlgn="base" hangingPunct="1">
              <a:spcBef>
                <a:spcPct val="20000"/>
              </a:spcBef>
              <a:spcAft>
                <a:spcPct val="0"/>
              </a:spcAft>
              <a:buNone/>
              <a:defRPr sz="2000">
                <a:solidFill>
                  <a:schemeClr val="tx1"/>
                </a:solidFill>
                <a:latin typeface="+mn-lt"/>
              </a:defRPr>
            </a:lvl6pPr>
            <a:lvl7pPr marL="2743200" indent="0" algn="ctr" rtl="0" eaLnBrk="1" fontAlgn="base" hangingPunct="1">
              <a:spcBef>
                <a:spcPct val="20000"/>
              </a:spcBef>
              <a:spcAft>
                <a:spcPct val="0"/>
              </a:spcAft>
              <a:buNone/>
              <a:defRPr sz="2000">
                <a:solidFill>
                  <a:schemeClr val="tx1"/>
                </a:solidFill>
                <a:latin typeface="+mn-lt"/>
              </a:defRPr>
            </a:lvl7pPr>
            <a:lvl8pPr marL="3200400" indent="0" algn="ctr" rtl="0" eaLnBrk="1" fontAlgn="base" hangingPunct="1">
              <a:spcBef>
                <a:spcPct val="20000"/>
              </a:spcBef>
              <a:spcAft>
                <a:spcPct val="0"/>
              </a:spcAft>
              <a:buNone/>
              <a:defRPr sz="2000">
                <a:solidFill>
                  <a:schemeClr val="tx1"/>
                </a:solidFill>
                <a:latin typeface="+mn-lt"/>
              </a:defRPr>
            </a:lvl8pPr>
            <a:lvl9pPr marL="3657600" indent="0" algn="ctr" rtl="0" eaLnBrk="1" fontAlgn="base" hangingPunct="1">
              <a:spcBef>
                <a:spcPct val="20000"/>
              </a:spcBef>
              <a:spcAft>
                <a:spcPct val="0"/>
              </a:spcAft>
              <a:buNone/>
              <a:defRPr sz="2000">
                <a:solidFill>
                  <a:schemeClr val="tx1"/>
                </a:solidFill>
                <a:latin typeface="+mn-lt"/>
              </a:defRPr>
            </a:lvl9pPr>
          </a:lstStyle>
          <a:p>
            <a:r>
              <a:rPr lang="en-GB" sz="2000" kern="0" dirty="0">
                <a:solidFill>
                  <a:schemeClr val="tx1">
                    <a:lumMod val="50000"/>
                    <a:lumOff val="50000"/>
                  </a:schemeClr>
                </a:solidFill>
              </a:rPr>
              <a:t>January-March </a:t>
            </a:r>
            <a:r>
              <a:rPr lang="en-GB" sz="2000" kern="0" dirty="0" smtClean="0">
                <a:solidFill>
                  <a:schemeClr val="tx1">
                    <a:lumMod val="50000"/>
                    <a:lumOff val="50000"/>
                  </a:schemeClr>
                </a:solidFill>
              </a:rPr>
              <a:t>2021 </a:t>
            </a:r>
            <a:r>
              <a:rPr lang="en-GB" sz="2000" kern="0" dirty="0">
                <a:solidFill>
                  <a:schemeClr val="tx1">
                    <a:lumMod val="50000"/>
                    <a:lumOff val="50000"/>
                  </a:schemeClr>
                </a:solidFill>
              </a:rPr>
              <a:t>Update</a:t>
            </a:r>
          </a:p>
        </p:txBody>
      </p:sp>
    </p:spTree>
    <p:extLst>
      <p:ext uri="{BB962C8B-B14F-4D97-AF65-F5344CB8AC3E}">
        <p14:creationId xmlns:p14="http://schemas.microsoft.com/office/powerpoint/2010/main" val="15928250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51520" y="2276872"/>
            <a:ext cx="4608512" cy="3858533"/>
          </a:xfrm>
        </p:spPr>
        <p:txBody>
          <a:bodyPr>
            <a:normAutofit fontScale="92500" lnSpcReduction="20000"/>
          </a:bodyPr>
          <a:lstStyle/>
          <a:p>
            <a:pPr marL="0" indent="0">
              <a:buNone/>
            </a:pPr>
            <a:r>
              <a:rPr lang="en-GB" sz="1600" b="1" dirty="0">
                <a:solidFill>
                  <a:schemeClr val="tx1">
                    <a:lumMod val="50000"/>
                    <a:lumOff val="50000"/>
                  </a:schemeClr>
                </a:solidFill>
              </a:rPr>
              <a:t>Message from Lorraine Sunduza, Chief Nurse: </a:t>
            </a:r>
          </a:p>
          <a:p>
            <a:pPr marL="0" indent="0">
              <a:buNone/>
            </a:pPr>
            <a:endParaRPr lang="en-GB" sz="1600" b="1" dirty="0">
              <a:solidFill>
                <a:schemeClr val="tx1">
                  <a:lumMod val="50000"/>
                  <a:lumOff val="50000"/>
                </a:schemeClr>
              </a:solidFill>
            </a:endParaRPr>
          </a:p>
          <a:p>
            <a:pPr marL="0" indent="0">
              <a:buNone/>
            </a:pPr>
            <a:r>
              <a:rPr lang="en-GB" sz="1600" i="1" dirty="0" smtClean="0">
                <a:solidFill>
                  <a:schemeClr val="tx1">
                    <a:lumMod val="50000"/>
                    <a:lumOff val="50000"/>
                  </a:schemeClr>
                </a:solidFill>
              </a:rPr>
              <a:t>Throughout the pandemic we have continued to have close contact with the CQC. We have regularly fed back how we’re managing our response to the pandemic, shared positive stories and the challenges we are facing. </a:t>
            </a:r>
          </a:p>
          <a:p>
            <a:pPr marL="0" indent="0">
              <a:buNone/>
            </a:pPr>
            <a:endParaRPr lang="en-GB" sz="1600" i="1" dirty="0">
              <a:solidFill>
                <a:schemeClr val="tx1">
                  <a:lumMod val="50000"/>
                  <a:lumOff val="50000"/>
                </a:schemeClr>
              </a:solidFill>
            </a:endParaRPr>
          </a:p>
          <a:p>
            <a:pPr marL="0" indent="0">
              <a:buNone/>
            </a:pPr>
            <a:r>
              <a:rPr lang="en-GB" sz="1600" i="1" dirty="0" smtClean="0">
                <a:solidFill>
                  <a:schemeClr val="tx1">
                    <a:lumMod val="50000"/>
                    <a:lumOff val="50000"/>
                  </a:schemeClr>
                </a:solidFill>
              </a:rPr>
              <a:t>They have been there to support our learning and also challenge us when necessary, in their ‘critical friend’ and regulator role. </a:t>
            </a:r>
          </a:p>
          <a:p>
            <a:pPr marL="0" indent="0">
              <a:buNone/>
            </a:pPr>
            <a:endParaRPr lang="en-GB" sz="1600" i="1" dirty="0" smtClean="0">
              <a:solidFill>
                <a:schemeClr val="tx1">
                  <a:lumMod val="50000"/>
                  <a:lumOff val="50000"/>
                </a:schemeClr>
              </a:solidFill>
            </a:endParaRPr>
          </a:p>
          <a:p>
            <a:pPr marL="0" indent="0">
              <a:buNone/>
            </a:pPr>
            <a:r>
              <a:rPr lang="en-GB" sz="1600" i="1" dirty="0" smtClean="0">
                <a:solidFill>
                  <a:schemeClr val="tx1">
                    <a:lumMod val="50000"/>
                    <a:lumOff val="50000"/>
                  </a:schemeClr>
                </a:solidFill>
              </a:rPr>
              <a:t>Our work with them is ultimately about continuing to improve quality and safety of services. Therefore it is important we continue to look after each other as colleagues continuing to celebrate successes and learn where things don’t go well. </a:t>
            </a:r>
            <a:endParaRPr lang="en-GB" sz="1600" i="1" dirty="0">
              <a:solidFill>
                <a:schemeClr val="tx1">
                  <a:lumMod val="50000"/>
                  <a:lumOff val="50000"/>
                </a:schemeClr>
              </a:solidFill>
            </a:endParaRPr>
          </a:p>
          <a:p>
            <a:pPr marL="0" indent="0">
              <a:buNone/>
            </a:pPr>
            <a:endParaRPr lang="en-GB" dirty="0"/>
          </a:p>
          <a:p>
            <a:pPr marL="0" indent="0">
              <a:buNone/>
            </a:pPr>
            <a:endParaRPr lang="en-GB" dirty="0"/>
          </a:p>
          <a:p>
            <a:pPr marL="0" indent="0">
              <a:buNone/>
            </a:pPr>
            <a:endParaRPr lang="en-GB" dirty="0"/>
          </a:p>
        </p:txBody>
      </p:sp>
      <p:sp>
        <p:nvSpPr>
          <p:cNvPr id="4" name="Content Placeholder 3"/>
          <p:cNvSpPr>
            <a:spLocks noGrp="1"/>
          </p:cNvSpPr>
          <p:nvPr>
            <p:ph sz="half" idx="2"/>
          </p:nvPr>
        </p:nvSpPr>
        <p:spPr>
          <a:xfrm>
            <a:off x="4860032" y="1772816"/>
            <a:ext cx="4283968" cy="5085184"/>
          </a:xfrm>
        </p:spPr>
        <p:txBody>
          <a:bodyPr/>
          <a:lstStyle/>
          <a:p>
            <a:pPr marL="0" indent="0">
              <a:buNone/>
            </a:pPr>
            <a:r>
              <a:rPr lang="en-GB" sz="2300" b="1" dirty="0">
                <a:solidFill>
                  <a:schemeClr val="accent4">
                    <a:lumMod val="65000"/>
                    <a:lumOff val="35000"/>
                  </a:schemeClr>
                </a:solidFill>
              </a:rPr>
              <a:t>Key messages: </a:t>
            </a:r>
          </a:p>
          <a:p>
            <a:pPr marL="0" indent="0">
              <a:buNone/>
            </a:pPr>
            <a:endParaRPr lang="en-GB" sz="1200" b="1" dirty="0">
              <a:solidFill>
                <a:schemeClr val="accent4">
                  <a:lumMod val="65000"/>
                  <a:lumOff val="35000"/>
                </a:schemeClr>
              </a:solidFill>
            </a:endParaRPr>
          </a:p>
          <a:p>
            <a:r>
              <a:rPr lang="en-GB" sz="1400" b="1" dirty="0" smtClean="0">
                <a:solidFill>
                  <a:schemeClr val="accent4">
                    <a:lumMod val="65000"/>
                    <a:lumOff val="35000"/>
                  </a:schemeClr>
                </a:solidFill>
              </a:rPr>
              <a:t>CQC will be restarting some inspection activity from 1</a:t>
            </a:r>
            <a:r>
              <a:rPr lang="en-GB" sz="1400" b="1" baseline="30000" dirty="0" smtClean="0">
                <a:solidFill>
                  <a:schemeClr val="accent4">
                    <a:lumMod val="65000"/>
                    <a:lumOff val="35000"/>
                  </a:schemeClr>
                </a:solidFill>
              </a:rPr>
              <a:t>st</a:t>
            </a:r>
            <a:r>
              <a:rPr lang="en-GB" sz="1400" b="1" dirty="0" smtClean="0">
                <a:solidFill>
                  <a:schemeClr val="accent4">
                    <a:lumMod val="65000"/>
                    <a:lumOff val="35000"/>
                  </a:schemeClr>
                </a:solidFill>
              </a:rPr>
              <a:t> April</a:t>
            </a:r>
          </a:p>
          <a:p>
            <a:pPr marL="0" indent="0">
              <a:buNone/>
            </a:pPr>
            <a:endParaRPr lang="en-GB" sz="1400" b="1" dirty="0" smtClean="0">
              <a:solidFill>
                <a:schemeClr val="accent4">
                  <a:lumMod val="65000"/>
                  <a:lumOff val="35000"/>
                </a:schemeClr>
              </a:solidFill>
            </a:endParaRPr>
          </a:p>
          <a:p>
            <a:r>
              <a:rPr lang="en-GB" sz="1400" b="1" i="1" dirty="0" smtClean="0">
                <a:solidFill>
                  <a:schemeClr val="accent4">
                    <a:lumMod val="65000"/>
                    <a:lumOff val="35000"/>
                  </a:schemeClr>
                </a:solidFill>
              </a:rPr>
              <a:t>New </a:t>
            </a:r>
            <a:r>
              <a:rPr lang="en-GB" sz="1400" b="1" dirty="0" smtClean="0">
                <a:solidFill>
                  <a:schemeClr val="accent4">
                    <a:lumMod val="65000"/>
                    <a:lumOff val="35000"/>
                  </a:schemeClr>
                </a:solidFill>
              </a:rPr>
              <a:t>Transitional Monitoring Approach will remain in place and feedback from </a:t>
            </a:r>
            <a:r>
              <a:rPr lang="en-GB" sz="1400" b="1" dirty="0" smtClean="0">
                <a:solidFill>
                  <a:schemeClr val="accent4">
                    <a:lumMod val="65000"/>
                    <a:lumOff val="35000"/>
                  </a:schemeClr>
                </a:solidFill>
              </a:rPr>
              <a:t>Stratford </a:t>
            </a:r>
            <a:r>
              <a:rPr lang="en-GB" sz="1400" b="1" dirty="0" smtClean="0">
                <a:solidFill>
                  <a:schemeClr val="accent4">
                    <a:lumMod val="65000"/>
                    <a:lumOff val="35000"/>
                  </a:schemeClr>
                </a:solidFill>
              </a:rPr>
              <a:t>Vaccination Centre</a:t>
            </a:r>
          </a:p>
          <a:p>
            <a:endParaRPr lang="en-GB" sz="1400" b="1" dirty="0">
              <a:solidFill>
                <a:schemeClr val="accent4">
                  <a:lumMod val="65000"/>
                  <a:lumOff val="35000"/>
                </a:schemeClr>
              </a:solidFill>
            </a:endParaRPr>
          </a:p>
          <a:p>
            <a:endParaRPr lang="en-GB" sz="1400" b="1" dirty="0" smtClean="0">
              <a:solidFill>
                <a:schemeClr val="accent4">
                  <a:lumMod val="65000"/>
                  <a:lumOff val="35000"/>
                </a:schemeClr>
              </a:solidFill>
            </a:endParaRPr>
          </a:p>
          <a:p>
            <a:r>
              <a:rPr lang="en-GB" sz="1400" b="1" dirty="0" smtClean="0">
                <a:solidFill>
                  <a:schemeClr val="accent4">
                    <a:lumMod val="65000"/>
                    <a:lumOff val="35000"/>
                  </a:schemeClr>
                </a:solidFill>
              </a:rPr>
              <a:t>Update on Insight Report and latest </a:t>
            </a:r>
            <a:r>
              <a:rPr lang="en-GB" sz="1400" b="1" dirty="0" smtClean="0">
                <a:solidFill>
                  <a:schemeClr val="accent4">
                    <a:lumMod val="65000"/>
                    <a:lumOff val="35000"/>
                  </a:schemeClr>
                </a:solidFill>
              </a:rPr>
              <a:t>publications</a:t>
            </a:r>
            <a:endParaRPr lang="en-GB" sz="1200" dirty="0"/>
          </a:p>
          <a:p>
            <a:pPr marL="228600" indent="-228600">
              <a:buFont typeface="+mj-lt"/>
              <a:buAutoNum type="arabicPeriod"/>
            </a:pPr>
            <a:endParaRPr lang="en-GB" sz="1200" i="1" dirty="0"/>
          </a:p>
          <a:p>
            <a:pPr marL="228600" indent="-228600">
              <a:buFont typeface="+mj-lt"/>
              <a:buAutoNum type="arabicPeriod"/>
            </a:pPr>
            <a:endParaRPr lang="en-GB" sz="1400" i="1" dirty="0"/>
          </a:p>
        </p:txBody>
      </p:sp>
      <p:pic>
        <p:nvPicPr>
          <p:cNvPr id="8" name="Picture 7"/>
          <p:cNvPicPr>
            <a:picLocks noChangeAspect="1"/>
          </p:cNvPicPr>
          <p:nvPr/>
        </p:nvPicPr>
        <p:blipFill>
          <a:blip r:embed="rId3"/>
          <a:stretch>
            <a:fillRect/>
          </a:stretch>
        </p:blipFill>
        <p:spPr>
          <a:xfrm>
            <a:off x="1928758" y="836712"/>
            <a:ext cx="1254035" cy="1254035"/>
          </a:xfrm>
          <a:prstGeom prst="rect">
            <a:avLst/>
          </a:prstGeom>
          <a:effectLst>
            <a:outerShdw blurRad="342900" dir="7260000" sx="111000" sy="111000" algn="ctr" rotWithShape="0">
              <a:srgbClr val="000000">
                <a:alpha val="26000"/>
              </a:srgbClr>
            </a:outerShdw>
          </a:effectLst>
        </p:spPr>
      </p:pic>
    </p:spTree>
    <p:extLst>
      <p:ext uri="{BB962C8B-B14F-4D97-AF65-F5344CB8AC3E}">
        <p14:creationId xmlns:p14="http://schemas.microsoft.com/office/powerpoint/2010/main" val="27510877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3199732" y="2204864"/>
            <a:ext cx="2129295" cy="4068339"/>
          </a:xfrm>
        </p:spPr>
        <p:txBody>
          <a:bodyPr/>
          <a:lstStyle/>
          <a:p>
            <a:pPr marL="0" indent="0">
              <a:lnSpc>
                <a:spcPct val="107000"/>
              </a:lnSpc>
              <a:spcAft>
                <a:spcPts val="0"/>
              </a:spcAft>
              <a:buNone/>
            </a:pPr>
            <a:endParaRPr lang="en-GB" sz="1400" dirty="0">
              <a:solidFill>
                <a:srgbClr val="333333"/>
              </a:solidFill>
              <a:latin typeface="SourceSansPro-Light"/>
              <a:ea typeface="Calibri" panose="020F0502020204030204" pitchFamily="34" charset="0"/>
              <a:cs typeface="SourceSansPro-Light"/>
            </a:endParaRPr>
          </a:p>
          <a:p>
            <a:pPr marL="0" indent="0">
              <a:lnSpc>
                <a:spcPct val="107000"/>
              </a:lnSpc>
              <a:spcAft>
                <a:spcPts val="0"/>
              </a:spcAft>
              <a:buNone/>
            </a:pPr>
            <a:endParaRPr lang="en-GB" sz="1200" b="1" dirty="0"/>
          </a:p>
          <a:p>
            <a:pPr marL="0" indent="0">
              <a:buNone/>
            </a:pPr>
            <a:endParaRPr lang="en-GB" sz="1200" b="1" dirty="0"/>
          </a:p>
        </p:txBody>
      </p:sp>
      <p:sp>
        <p:nvSpPr>
          <p:cNvPr id="12" name="Title 1"/>
          <p:cNvSpPr>
            <a:spLocks noGrp="1"/>
          </p:cNvSpPr>
          <p:nvPr>
            <p:ph type="title"/>
          </p:nvPr>
        </p:nvSpPr>
        <p:spPr>
          <a:xfrm>
            <a:off x="0" y="1196752"/>
            <a:ext cx="9144000" cy="936104"/>
          </a:xfrm>
          <a:gradFill flip="none" rotWithShape="1">
            <a:gsLst>
              <a:gs pos="0">
                <a:srgbClr val="800080">
                  <a:tint val="66000"/>
                  <a:satMod val="160000"/>
                </a:srgbClr>
              </a:gs>
              <a:gs pos="50000">
                <a:srgbClr val="800080">
                  <a:tint val="44500"/>
                  <a:satMod val="160000"/>
                </a:srgbClr>
              </a:gs>
              <a:gs pos="100000">
                <a:srgbClr val="800080">
                  <a:tint val="23500"/>
                  <a:satMod val="160000"/>
                </a:srgbClr>
              </a:gs>
            </a:gsLst>
            <a:lin ang="13500000" scaled="1"/>
            <a:tileRect/>
          </a:gradFill>
        </p:spPr>
        <p:txBody>
          <a:bodyPr/>
          <a:lstStyle/>
          <a:p>
            <a:pPr algn="l"/>
            <a:r>
              <a:rPr lang="en-GB" sz="2800" b="1" dirty="0"/>
              <a:t/>
            </a:r>
            <a:br>
              <a:rPr lang="en-GB" sz="2800" b="1" dirty="0"/>
            </a:br>
            <a:r>
              <a:rPr lang="en-GB" sz="2800" b="1" dirty="0"/>
              <a:t> </a:t>
            </a:r>
            <a:r>
              <a:rPr lang="en-GB" sz="2800" b="1" dirty="0" smtClean="0"/>
              <a:t>CQC Covid-19 Updates </a:t>
            </a:r>
            <a:endParaRPr lang="en-GB" sz="2800" b="1" dirty="0"/>
          </a:p>
        </p:txBody>
      </p:sp>
      <p:graphicFrame>
        <p:nvGraphicFramePr>
          <p:cNvPr id="6" name="Table 5"/>
          <p:cNvGraphicFramePr>
            <a:graphicFrameLocks noGrp="1"/>
          </p:cNvGraphicFramePr>
          <p:nvPr>
            <p:extLst>
              <p:ext uri="{D42A27DB-BD31-4B8C-83A1-F6EECF244321}">
                <p14:modId xmlns:p14="http://schemas.microsoft.com/office/powerpoint/2010/main" val="1143853436"/>
              </p:ext>
            </p:extLst>
          </p:nvPr>
        </p:nvGraphicFramePr>
        <p:xfrm>
          <a:off x="5220072" y="2204864"/>
          <a:ext cx="3814028" cy="4068339"/>
        </p:xfrm>
        <a:graphic>
          <a:graphicData uri="http://schemas.openxmlformats.org/drawingml/2006/table">
            <a:tbl>
              <a:tblPr firstRow="1" firstCol="1" bandRow="1">
                <a:tableStyleId>{2D5ABB26-0587-4C30-8999-92F81FD0307C}</a:tableStyleId>
              </a:tblPr>
              <a:tblGrid>
                <a:gridCol w="3814028">
                  <a:extLst>
                    <a:ext uri="{9D8B030D-6E8A-4147-A177-3AD203B41FA5}">
                      <a16:colId xmlns:a16="http://schemas.microsoft.com/office/drawing/2014/main" val="1822117978"/>
                    </a:ext>
                  </a:extLst>
                </a:gridCol>
              </a:tblGrid>
              <a:tr h="394223">
                <a:tc>
                  <a:txBody>
                    <a:bodyPr/>
                    <a:lstStyle/>
                    <a:p>
                      <a:pPr>
                        <a:lnSpc>
                          <a:spcPct val="107000"/>
                        </a:lnSpc>
                        <a:spcAft>
                          <a:spcPts val="0"/>
                        </a:spcAft>
                      </a:pPr>
                      <a:endParaRPr lang="en-GB" sz="1200" i="1" dirty="0">
                        <a:solidFill>
                          <a:srgbClr val="80008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69049508"/>
                  </a:ext>
                </a:extLst>
              </a:tr>
              <a:tr h="630536">
                <a:tc>
                  <a:txBody>
                    <a:bodyPr/>
                    <a:lstStyle/>
                    <a:p>
                      <a:pPr>
                        <a:lnSpc>
                          <a:spcPct val="107000"/>
                        </a:lnSpc>
                        <a:spcAft>
                          <a:spcPts val="0"/>
                        </a:spcAft>
                      </a:pPr>
                      <a:endParaRPr lang="en-GB" sz="1200" i="1" dirty="0">
                        <a:solidFill>
                          <a:srgbClr val="80008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8867736"/>
                  </a:ext>
                </a:extLst>
              </a:tr>
              <a:tr h="409021">
                <a:tc>
                  <a:txBody>
                    <a:bodyPr/>
                    <a:lstStyle/>
                    <a:p>
                      <a:pPr>
                        <a:lnSpc>
                          <a:spcPct val="107000"/>
                        </a:lnSpc>
                        <a:spcAft>
                          <a:spcPts val="0"/>
                        </a:spcAft>
                      </a:pPr>
                      <a:endParaRPr lang="en-GB" sz="1200" i="1" dirty="0">
                        <a:solidFill>
                          <a:srgbClr val="80008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4783862"/>
                  </a:ext>
                </a:extLst>
              </a:tr>
              <a:tr h="818041">
                <a:tc>
                  <a:txBody>
                    <a:bodyPr/>
                    <a:lstStyle/>
                    <a:p>
                      <a:pPr>
                        <a:lnSpc>
                          <a:spcPct val="107000"/>
                        </a:lnSpc>
                        <a:spcAft>
                          <a:spcPts val="0"/>
                        </a:spcAft>
                      </a:pPr>
                      <a:endParaRPr lang="en-GB" sz="1200" i="1" dirty="0">
                        <a:solidFill>
                          <a:srgbClr val="80008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56458159"/>
                  </a:ext>
                </a:extLst>
              </a:tr>
              <a:tr h="908259">
                <a:tc>
                  <a:txBody>
                    <a:bodyPr/>
                    <a:lstStyle/>
                    <a:p>
                      <a:pPr>
                        <a:lnSpc>
                          <a:spcPct val="107000"/>
                        </a:lnSpc>
                        <a:spcAft>
                          <a:spcPts val="0"/>
                        </a:spcAft>
                      </a:pPr>
                      <a:endParaRPr lang="en-GB" sz="1200" i="1" dirty="0">
                        <a:solidFill>
                          <a:srgbClr val="80008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3918884"/>
                  </a:ext>
                </a:extLst>
              </a:tr>
              <a:tr h="908259">
                <a:tc>
                  <a:txBody>
                    <a:bodyPr/>
                    <a:lstStyle/>
                    <a:p>
                      <a:pPr>
                        <a:lnSpc>
                          <a:spcPct val="107000"/>
                        </a:lnSpc>
                        <a:spcAft>
                          <a:spcPts val="0"/>
                        </a:spcAft>
                      </a:pPr>
                      <a:endParaRPr lang="en-GB" sz="1200" i="1" dirty="0">
                        <a:solidFill>
                          <a:srgbClr val="800080"/>
                        </a:solidFill>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23293457"/>
                  </a:ext>
                </a:extLst>
              </a:tr>
            </a:tbl>
          </a:graphicData>
        </a:graphic>
      </p:graphicFrame>
      <p:sp>
        <p:nvSpPr>
          <p:cNvPr id="3" name="Content Placeholder 2"/>
          <p:cNvSpPr>
            <a:spLocks noGrp="1"/>
          </p:cNvSpPr>
          <p:nvPr>
            <p:ph sz="half" idx="1"/>
          </p:nvPr>
        </p:nvSpPr>
        <p:spPr>
          <a:xfrm>
            <a:off x="685800" y="2420888"/>
            <a:ext cx="8134672" cy="3744416"/>
          </a:xfrm>
        </p:spPr>
        <p:txBody>
          <a:bodyPr/>
          <a:lstStyle/>
          <a:p>
            <a:pPr marL="0" indent="0">
              <a:buNone/>
            </a:pPr>
            <a:r>
              <a:rPr lang="en-GB" sz="1200" dirty="0"/>
              <a:t>Following the Covid-19 pandemic beginning from March 2020, the CQC paused routine inspections and focussed activity where there was a risk to people’s safety. As a result of this, </a:t>
            </a:r>
            <a:r>
              <a:rPr lang="en-GB" sz="1200" dirty="0" smtClean="0"/>
              <a:t>the planned </a:t>
            </a:r>
            <a:r>
              <a:rPr lang="en-GB" sz="1200" dirty="0"/>
              <a:t>Well-Led inspections at ELFT for early 2020 did not take place</a:t>
            </a:r>
            <a:r>
              <a:rPr lang="en-GB" sz="1200" dirty="0" smtClean="0"/>
              <a:t>.</a:t>
            </a:r>
          </a:p>
          <a:p>
            <a:pPr marL="0" indent="0">
              <a:buNone/>
            </a:pPr>
            <a:endParaRPr lang="en-GB" sz="1200" dirty="0"/>
          </a:p>
          <a:p>
            <a:pPr marL="0" indent="0">
              <a:buNone/>
            </a:pPr>
            <a:r>
              <a:rPr lang="en-GB" sz="1200" dirty="0"/>
              <a:t>As of April 2021, the CQC will continue using a risk-based approach but will also be restarting the following activities, which may impact ELFT. </a:t>
            </a:r>
          </a:p>
          <a:p>
            <a:pPr lvl="0"/>
            <a:r>
              <a:rPr lang="en-GB" sz="1200" dirty="0"/>
              <a:t>R</a:t>
            </a:r>
            <a:r>
              <a:rPr lang="en-GB" sz="1200" dirty="0" smtClean="0"/>
              <a:t>eturn </a:t>
            </a:r>
            <a:r>
              <a:rPr lang="en-GB" sz="1200" dirty="0"/>
              <a:t>to inspect and rate NHS trusts and independent healthcare services that are rated as inadequate or requires improvement, or </a:t>
            </a:r>
            <a:r>
              <a:rPr lang="en-GB" sz="1200" b="1" dirty="0"/>
              <a:t>where new risks have come to light</a:t>
            </a:r>
            <a:r>
              <a:rPr lang="en-GB" sz="1200" dirty="0"/>
              <a:t>, and develop plans to review ratings for all hospital providers to make sure they are still appropriate based upon our latest assessment of risk</a:t>
            </a:r>
          </a:p>
          <a:p>
            <a:pPr lvl="0"/>
            <a:r>
              <a:rPr lang="en-GB" sz="1200" dirty="0"/>
              <a:t>C</a:t>
            </a:r>
            <a:r>
              <a:rPr lang="en-GB" sz="1200" dirty="0" smtClean="0"/>
              <a:t>arry </a:t>
            </a:r>
            <a:r>
              <a:rPr lang="en-GB" sz="1200" dirty="0"/>
              <a:t>out some core service with </a:t>
            </a:r>
            <a:r>
              <a:rPr lang="en-GB" sz="1200" b="1" dirty="0"/>
              <a:t>well-led inspections</a:t>
            </a:r>
            <a:r>
              <a:rPr lang="en-GB" sz="1200" dirty="0"/>
              <a:t> of mental health trusts and independent mental health providers</a:t>
            </a:r>
          </a:p>
          <a:p>
            <a:pPr lvl="0"/>
            <a:r>
              <a:rPr lang="en-GB" sz="1200" dirty="0"/>
              <a:t>C</a:t>
            </a:r>
            <a:r>
              <a:rPr lang="en-GB" sz="1200" dirty="0" smtClean="0"/>
              <a:t>losely </a:t>
            </a:r>
            <a:r>
              <a:rPr lang="en-GB" sz="1200" dirty="0"/>
              <a:t>monitor how hospitals are ensuring robust infection prevention and control and </a:t>
            </a:r>
            <a:r>
              <a:rPr lang="en-GB" sz="1200" b="1" dirty="0"/>
              <a:t>carry out focused IPC inspections</a:t>
            </a:r>
            <a:r>
              <a:rPr lang="en-GB" sz="1200" dirty="0"/>
              <a:t> where we have concerns about a provider’s oversight of infection risk</a:t>
            </a:r>
          </a:p>
          <a:p>
            <a:r>
              <a:rPr lang="en-GB" sz="1200" dirty="0" smtClean="0"/>
              <a:t>Continue conducting </a:t>
            </a:r>
            <a:r>
              <a:rPr lang="en-GB" sz="1200" b="1" dirty="0"/>
              <a:t>Mental Health Act (MHA) monitoring visits</a:t>
            </a:r>
            <a:r>
              <a:rPr lang="en-GB" sz="1200" dirty="0"/>
              <a:t> </a:t>
            </a:r>
            <a:r>
              <a:rPr lang="en-GB" sz="1200" dirty="0" smtClean="0"/>
              <a:t>using new virtual methodology to </a:t>
            </a:r>
            <a:r>
              <a:rPr lang="en-GB" sz="1200" dirty="0"/>
              <a:t>ensure the rights of vulnerable people are protected</a:t>
            </a:r>
          </a:p>
        </p:txBody>
      </p:sp>
    </p:spTree>
    <p:extLst>
      <p:ext uri="{BB962C8B-B14F-4D97-AF65-F5344CB8AC3E}">
        <p14:creationId xmlns:p14="http://schemas.microsoft.com/office/powerpoint/2010/main" val="28858016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400" b="1" dirty="0" smtClean="0"/>
              <a:t>CQC Updates - Transitional Monitoring Approach</a:t>
            </a:r>
            <a:endParaRPr lang="en-GB" sz="2400" b="1" dirty="0"/>
          </a:p>
        </p:txBody>
      </p:sp>
      <p:sp>
        <p:nvSpPr>
          <p:cNvPr id="3" name="Content Placeholder 2"/>
          <p:cNvSpPr>
            <a:spLocks noGrp="1"/>
          </p:cNvSpPr>
          <p:nvPr>
            <p:ph sz="half" idx="1"/>
          </p:nvPr>
        </p:nvSpPr>
        <p:spPr>
          <a:xfrm>
            <a:off x="746028" y="1988840"/>
            <a:ext cx="7642396" cy="4114800"/>
          </a:xfrm>
        </p:spPr>
        <p:txBody>
          <a:bodyPr/>
          <a:lstStyle/>
          <a:p>
            <a:pPr marL="0" indent="0">
              <a:buNone/>
            </a:pPr>
            <a:r>
              <a:rPr lang="en-GB" sz="1200" dirty="0"/>
              <a:t>From November </a:t>
            </a:r>
            <a:r>
              <a:rPr lang="en-GB" sz="1200" dirty="0" smtClean="0"/>
              <a:t>2020 the CQC started utilising a model </a:t>
            </a:r>
            <a:r>
              <a:rPr lang="en-GB" sz="1200" dirty="0"/>
              <a:t>which is called the Transitional Monitoring </a:t>
            </a:r>
            <a:r>
              <a:rPr lang="en-GB" sz="1200" dirty="0" smtClean="0"/>
              <a:t>Approach, and they will continue to use it over the next few months in response to Covid-19.</a:t>
            </a:r>
            <a:endParaRPr lang="en-GB" sz="1200" dirty="0"/>
          </a:p>
          <a:p>
            <a:pPr marL="0" indent="0">
              <a:buNone/>
            </a:pPr>
            <a:endParaRPr lang="en-GB" sz="1200" dirty="0"/>
          </a:p>
          <a:p>
            <a:pPr marL="0" indent="0">
              <a:buNone/>
            </a:pPr>
            <a:r>
              <a:rPr lang="en-GB" sz="1200" dirty="0" smtClean="0"/>
              <a:t>This </a:t>
            </a:r>
            <a:r>
              <a:rPr lang="en-GB" sz="1200" dirty="0"/>
              <a:t>approach </a:t>
            </a:r>
            <a:r>
              <a:rPr lang="en-GB" sz="1200" dirty="0" smtClean="0"/>
              <a:t>focuses </a:t>
            </a:r>
            <a:r>
              <a:rPr lang="en-GB" sz="1200" dirty="0"/>
              <a:t>on safety, how effectively services are run and how easy they are to access.  The CQC </a:t>
            </a:r>
            <a:r>
              <a:rPr lang="en-GB" sz="1200" dirty="0" smtClean="0"/>
              <a:t>strengthening </a:t>
            </a:r>
            <a:r>
              <a:rPr lang="en-GB" sz="1200" dirty="0"/>
              <a:t>their approach to monitoring services, based on specific key lines of enquiry (KLOEs) and </a:t>
            </a:r>
            <a:r>
              <a:rPr lang="en-GB" sz="1200" dirty="0" smtClean="0"/>
              <a:t>will be increasingly </a:t>
            </a:r>
            <a:r>
              <a:rPr lang="en-GB" sz="1200" dirty="0"/>
              <a:t>using technology, so then can target inspection activity where there is most risk</a:t>
            </a:r>
            <a:r>
              <a:rPr lang="en-GB" sz="1200" dirty="0" smtClean="0"/>
              <a:t>.  It’s important to note that while the approach may be changing, the KLOEs and measures </a:t>
            </a:r>
            <a:endParaRPr lang="en-GB" sz="1200" dirty="0"/>
          </a:p>
          <a:p>
            <a:pPr marL="0" indent="0">
              <a:buNone/>
            </a:pPr>
            <a:endParaRPr lang="en-GB" sz="1200" dirty="0"/>
          </a:p>
          <a:p>
            <a:pPr marL="0" indent="0">
              <a:buNone/>
            </a:pPr>
            <a:r>
              <a:rPr lang="en-GB" sz="1200" dirty="0"/>
              <a:t>The CQC will be reviewing information they hold about services (e.g. previous inspection reports and ratings, monitoring information collected through the usual data sources, views of people using the service and inspector’s knowledge of the service). After reviewing this information, the CQC may arrange a phone call with representatives of ELFT and ask further questions. Following this phone call, if risk is perceived then further regulatory activity (such as an inspection) may occur.</a:t>
            </a:r>
          </a:p>
          <a:p>
            <a:endParaRPr lang="en-GB" dirty="0"/>
          </a:p>
        </p:txBody>
      </p:sp>
    </p:spTree>
    <p:extLst>
      <p:ext uri="{BB962C8B-B14F-4D97-AF65-F5344CB8AC3E}">
        <p14:creationId xmlns:p14="http://schemas.microsoft.com/office/powerpoint/2010/main" val="3997114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96752"/>
            <a:ext cx="9144000" cy="936104"/>
          </a:xfrm>
          <a:gradFill flip="none" rotWithShape="1">
            <a:gsLst>
              <a:gs pos="0">
                <a:srgbClr val="800080">
                  <a:tint val="66000"/>
                  <a:satMod val="160000"/>
                </a:srgbClr>
              </a:gs>
              <a:gs pos="50000">
                <a:srgbClr val="800080">
                  <a:tint val="44500"/>
                  <a:satMod val="160000"/>
                </a:srgbClr>
              </a:gs>
              <a:gs pos="100000">
                <a:srgbClr val="800080">
                  <a:tint val="23500"/>
                  <a:satMod val="160000"/>
                </a:srgbClr>
              </a:gs>
            </a:gsLst>
            <a:lin ang="13500000" scaled="1"/>
            <a:tileRect/>
          </a:gradFill>
        </p:spPr>
        <p:txBody>
          <a:bodyPr/>
          <a:lstStyle/>
          <a:p>
            <a:pPr algn="l"/>
            <a:r>
              <a:rPr lang="en-GB" sz="2800" b="1" dirty="0"/>
              <a:t>Lessons Learnt:</a:t>
            </a:r>
            <a:br>
              <a:rPr lang="en-GB" sz="2800" b="1" dirty="0"/>
            </a:br>
            <a:r>
              <a:rPr lang="en-GB" sz="2400" b="1" dirty="0"/>
              <a:t>F</a:t>
            </a:r>
            <a:r>
              <a:rPr lang="en-GB" sz="2400" b="1" dirty="0" smtClean="0"/>
              <a:t>eedback from </a:t>
            </a:r>
            <a:r>
              <a:rPr lang="en-GB" sz="2400" b="1" dirty="0"/>
              <a:t>the latest inspections </a:t>
            </a:r>
          </a:p>
        </p:txBody>
      </p:sp>
      <p:sp>
        <p:nvSpPr>
          <p:cNvPr id="8" name="Content Placeholder 2"/>
          <p:cNvSpPr>
            <a:spLocks noGrp="1"/>
          </p:cNvSpPr>
          <p:nvPr>
            <p:ph sz="half" idx="1"/>
          </p:nvPr>
        </p:nvSpPr>
        <p:spPr>
          <a:xfrm>
            <a:off x="107504" y="4531260"/>
            <a:ext cx="8640960" cy="1706051"/>
          </a:xfrm>
        </p:spPr>
        <p:txBody>
          <a:bodyPr>
            <a:noAutofit/>
          </a:bodyPr>
          <a:lstStyle/>
          <a:p>
            <a:pPr marL="0" indent="0">
              <a:lnSpc>
                <a:spcPct val="120000"/>
              </a:lnSpc>
              <a:spcBef>
                <a:spcPts val="0"/>
              </a:spcBef>
              <a:buNone/>
            </a:pPr>
            <a:endParaRPr lang="en-GB" sz="800" dirty="0">
              <a:latin typeface="Roboto"/>
            </a:endParaRPr>
          </a:p>
          <a:p>
            <a:pPr marL="0" indent="0">
              <a:lnSpc>
                <a:spcPct val="120000"/>
              </a:lnSpc>
              <a:spcBef>
                <a:spcPts val="0"/>
              </a:spcBef>
              <a:buNone/>
            </a:pPr>
            <a:endParaRPr lang="en-GB" sz="1600" i="1" dirty="0"/>
          </a:p>
          <a:p>
            <a:pPr marL="0" indent="0">
              <a:lnSpc>
                <a:spcPct val="120000"/>
              </a:lnSpc>
              <a:spcBef>
                <a:spcPts val="0"/>
              </a:spcBef>
              <a:buNone/>
            </a:pPr>
            <a:endParaRPr lang="en-GB" sz="1600" i="1" dirty="0"/>
          </a:p>
        </p:txBody>
      </p:sp>
      <p:sp>
        <p:nvSpPr>
          <p:cNvPr id="12" name="Content Placeholder 2"/>
          <p:cNvSpPr>
            <a:spLocks noGrp="1"/>
          </p:cNvSpPr>
          <p:nvPr>
            <p:ph sz="half" idx="1"/>
          </p:nvPr>
        </p:nvSpPr>
        <p:spPr>
          <a:xfrm>
            <a:off x="107504" y="2272661"/>
            <a:ext cx="8856984" cy="3964650"/>
          </a:xfrm>
        </p:spPr>
        <p:txBody>
          <a:bodyPr>
            <a:noAutofit/>
          </a:bodyPr>
          <a:lstStyle/>
          <a:p>
            <a:pPr marL="0" indent="0">
              <a:lnSpc>
                <a:spcPct val="120000"/>
              </a:lnSpc>
              <a:spcBef>
                <a:spcPts val="0"/>
              </a:spcBef>
              <a:buNone/>
            </a:pPr>
            <a:r>
              <a:rPr lang="en-GB" sz="1600" b="1" dirty="0">
                <a:solidFill>
                  <a:srgbClr val="800080"/>
                </a:solidFill>
              </a:rPr>
              <a:t>Feedback on the </a:t>
            </a:r>
            <a:r>
              <a:rPr lang="en-GB" sz="1600" b="1" dirty="0" smtClean="0">
                <a:solidFill>
                  <a:srgbClr val="800080"/>
                </a:solidFill>
              </a:rPr>
              <a:t>Transitional Monitoring Approach Virtual Meeting with Stratford Vaccination Centre</a:t>
            </a:r>
            <a:r>
              <a:rPr lang="en-GB" sz="1600" dirty="0"/>
              <a:t> </a:t>
            </a:r>
          </a:p>
          <a:p>
            <a:pPr marL="0" indent="0">
              <a:lnSpc>
                <a:spcPct val="120000"/>
              </a:lnSpc>
              <a:spcBef>
                <a:spcPts val="0"/>
              </a:spcBef>
              <a:buNone/>
            </a:pPr>
            <a:r>
              <a:rPr lang="en-GB" sz="1200" b="1" dirty="0" smtClean="0"/>
              <a:t>The response by the Stratford Vaccination team to set up and deliver Covid-19 vaccinations to staff and the wider public has been praised</a:t>
            </a:r>
            <a:r>
              <a:rPr lang="en-GB" sz="1400" b="1" dirty="0" smtClean="0"/>
              <a:t>.</a:t>
            </a:r>
          </a:p>
          <a:p>
            <a:pPr marL="0" indent="0">
              <a:lnSpc>
                <a:spcPct val="120000"/>
              </a:lnSpc>
              <a:spcBef>
                <a:spcPts val="0"/>
              </a:spcBef>
              <a:buNone/>
            </a:pPr>
            <a:r>
              <a:rPr lang="en-GB" sz="1100" dirty="0" smtClean="0"/>
              <a:t>The CQC conducted a review against the KLOEs identified for Hospital-led vaccination centres, covering the Safe, Effective, Responsive and Well-Led domains. The service initially compiled a comprehensive bundle of information, evidencing how they were meeting standards and supporting this with relevant documentation. This was shared with CQC prior to a virtual interview with the team on MS Teams. </a:t>
            </a:r>
          </a:p>
          <a:p>
            <a:pPr marL="0" indent="0">
              <a:lnSpc>
                <a:spcPct val="120000"/>
              </a:lnSpc>
              <a:spcBef>
                <a:spcPts val="0"/>
              </a:spcBef>
              <a:buNone/>
            </a:pPr>
            <a:r>
              <a:rPr lang="en-GB" sz="1100" dirty="0" smtClean="0"/>
              <a:t>The CQC reported they received good assurance that the service was meeting 8 key areas including:</a:t>
            </a:r>
          </a:p>
          <a:p>
            <a:pPr>
              <a:lnSpc>
                <a:spcPct val="120000"/>
              </a:lnSpc>
              <a:spcBef>
                <a:spcPts val="0"/>
              </a:spcBef>
            </a:pPr>
            <a:r>
              <a:rPr lang="en-GB" sz="1100" dirty="0" smtClean="0"/>
              <a:t>Safe use of medicines</a:t>
            </a:r>
          </a:p>
          <a:p>
            <a:pPr>
              <a:lnSpc>
                <a:spcPct val="120000"/>
              </a:lnSpc>
              <a:spcBef>
                <a:spcPts val="0"/>
              </a:spcBef>
            </a:pPr>
            <a:r>
              <a:rPr lang="en-GB" sz="1100" dirty="0" smtClean="0"/>
              <a:t>Staff training and induction</a:t>
            </a:r>
          </a:p>
          <a:p>
            <a:pPr>
              <a:lnSpc>
                <a:spcPct val="120000"/>
              </a:lnSpc>
              <a:spcBef>
                <a:spcPts val="0"/>
              </a:spcBef>
            </a:pPr>
            <a:r>
              <a:rPr lang="en-GB" sz="1100" dirty="0" smtClean="0"/>
              <a:t>Consent and capacity</a:t>
            </a:r>
          </a:p>
          <a:p>
            <a:pPr>
              <a:lnSpc>
                <a:spcPct val="120000"/>
              </a:lnSpc>
              <a:spcBef>
                <a:spcPts val="0"/>
              </a:spcBef>
            </a:pPr>
            <a:r>
              <a:rPr lang="en-GB" sz="1100" dirty="0" smtClean="0"/>
              <a:t>Access for high risk/vulnerable groups</a:t>
            </a:r>
          </a:p>
          <a:p>
            <a:pPr marL="0" indent="0">
              <a:lnSpc>
                <a:spcPct val="120000"/>
              </a:lnSpc>
              <a:spcBef>
                <a:spcPts val="0"/>
              </a:spcBef>
              <a:buNone/>
            </a:pPr>
            <a:endParaRPr lang="en-GB" sz="1100" dirty="0"/>
          </a:p>
          <a:p>
            <a:pPr marL="0" indent="0">
              <a:lnSpc>
                <a:spcPct val="120000"/>
              </a:lnSpc>
              <a:spcBef>
                <a:spcPts val="0"/>
              </a:spcBef>
              <a:buNone/>
            </a:pPr>
            <a:r>
              <a:rPr lang="en-GB" sz="1100" dirty="0"/>
              <a:t>CQC highlighted the enthusiasm of staff and how contagious their enthusiasm was and how determined and motivated staff were. </a:t>
            </a:r>
            <a:r>
              <a:rPr lang="en-GB" sz="1100" dirty="0" smtClean="0"/>
              <a:t>They also </a:t>
            </a:r>
            <a:r>
              <a:rPr lang="en-GB" sz="1100" dirty="0"/>
              <a:t>acknowledged </a:t>
            </a:r>
            <a:r>
              <a:rPr lang="en-GB" sz="1100" dirty="0" smtClean="0"/>
              <a:t>the </a:t>
            </a:r>
            <a:r>
              <a:rPr lang="en-GB" sz="1100" dirty="0"/>
              <a:t>work that had been put in by the team to put together and send through the documents the team has already used to provide assurance that they were meeting key standards</a:t>
            </a:r>
            <a:r>
              <a:rPr lang="en-GB" sz="1100" dirty="0" smtClean="0"/>
              <a:t>.  The team shared their experience and learning of the experience and provided some top tips to support other teams who may go through the experience. You can read more about this </a:t>
            </a:r>
            <a:r>
              <a:rPr lang="en-GB" sz="1100" dirty="0" smtClean="0">
                <a:hlinkClick r:id="rId3"/>
              </a:rPr>
              <a:t>here</a:t>
            </a:r>
            <a:r>
              <a:rPr lang="en-GB" sz="1100" dirty="0" smtClean="0"/>
              <a:t>.</a:t>
            </a:r>
            <a:endParaRPr lang="en-GB" sz="1100" dirty="0"/>
          </a:p>
          <a:p>
            <a:pPr marL="0" indent="0">
              <a:lnSpc>
                <a:spcPct val="120000"/>
              </a:lnSpc>
              <a:spcBef>
                <a:spcPts val="0"/>
              </a:spcBef>
              <a:buNone/>
            </a:pPr>
            <a:endParaRPr lang="en-GB" sz="1600" dirty="0"/>
          </a:p>
        </p:txBody>
      </p:sp>
      <p:pic>
        <p:nvPicPr>
          <p:cNvPr id="1026" name="Picture 2" descr="Westfield Stratford City opens Covid vaccination centr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42452" y="4005064"/>
            <a:ext cx="1914024" cy="11882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55767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96752"/>
            <a:ext cx="9144000" cy="936104"/>
          </a:xfrm>
          <a:gradFill flip="none" rotWithShape="1">
            <a:gsLst>
              <a:gs pos="0">
                <a:srgbClr val="800080">
                  <a:tint val="66000"/>
                  <a:satMod val="160000"/>
                </a:srgbClr>
              </a:gs>
              <a:gs pos="50000">
                <a:srgbClr val="800080">
                  <a:tint val="44500"/>
                  <a:satMod val="160000"/>
                </a:srgbClr>
              </a:gs>
              <a:gs pos="100000">
                <a:srgbClr val="800080">
                  <a:tint val="23500"/>
                  <a:satMod val="160000"/>
                </a:srgbClr>
              </a:gs>
            </a:gsLst>
            <a:lin ang="13500000" scaled="1"/>
            <a:tileRect/>
          </a:gradFill>
        </p:spPr>
        <p:txBody>
          <a:bodyPr/>
          <a:lstStyle/>
          <a:p>
            <a:pPr algn="l"/>
            <a:r>
              <a:rPr lang="en-GB" sz="2800" b="1" dirty="0"/>
              <a:t>CQC ‘Engagement Meetings’ </a:t>
            </a:r>
            <a:r>
              <a:rPr lang="en-GB" sz="2400" b="1" dirty="0"/>
              <a:t>– Latest ‘Insight’ Report</a:t>
            </a:r>
          </a:p>
        </p:txBody>
      </p:sp>
      <p:sp>
        <p:nvSpPr>
          <p:cNvPr id="4" name="Content Placeholder 3"/>
          <p:cNvSpPr>
            <a:spLocks noGrp="1"/>
          </p:cNvSpPr>
          <p:nvPr>
            <p:ph sz="half" idx="1"/>
          </p:nvPr>
        </p:nvSpPr>
        <p:spPr>
          <a:xfrm>
            <a:off x="611560" y="2132856"/>
            <a:ext cx="4030216" cy="4114800"/>
          </a:xfrm>
        </p:spPr>
        <p:txBody>
          <a:bodyPr/>
          <a:lstStyle/>
          <a:p>
            <a:pPr marL="457200" lvl="1" indent="0">
              <a:buNone/>
            </a:pPr>
            <a:endParaRPr lang="en-GB" sz="1200" dirty="0"/>
          </a:p>
          <a:p>
            <a:pPr marL="0" indent="0">
              <a:buNone/>
            </a:pPr>
            <a:r>
              <a:rPr lang="en-GB" sz="1400" dirty="0"/>
              <a:t>The CQC have developed an ‘Insight’ report to monitor the quality of care which:</a:t>
            </a:r>
          </a:p>
          <a:p>
            <a:pPr lvl="1"/>
            <a:r>
              <a:rPr lang="en-GB" sz="1200" dirty="0"/>
              <a:t>incorporates data indicators that align to key lines of enquiry</a:t>
            </a:r>
          </a:p>
          <a:p>
            <a:pPr lvl="1"/>
            <a:r>
              <a:rPr lang="en-GB" sz="1200" dirty="0"/>
              <a:t>brings together information from people who use services, knowledge from inspections and data from partners</a:t>
            </a:r>
          </a:p>
          <a:p>
            <a:pPr lvl="1"/>
            <a:r>
              <a:rPr lang="en-GB" sz="1200" dirty="0"/>
              <a:t>indicates where the risk to the quality of care provided is greatest</a:t>
            </a:r>
          </a:p>
          <a:p>
            <a:pPr lvl="1"/>
            <a:r>
              <a:rPr lang="en-GB" sz="1200" dirty="0"/>
              <a:t>monitors change over time for each of the measures</a:t>
            </a:r>
          </a:p>
          <a:p>
            <a:pPr lvl="1"/>
            <a:r>
              <a:rPr lang="en-GB" sz="1200" dirty="0"/>
              <a:t>points to services where the quality may be improving</a:t>
            </a:r>
          </a:p>
          <a:p>
            <a:pPr lvl="1"/>
            <a:endParaRPr lang="en-GB" sz="1200" dirty="0"/>
          </a:p>
          <a:p>
            <a:pPr marL="360363" lvl="1" indent="0">
              <a:buNone/>
            </a:pPr>
            <a:r>
              <a:rPr lang="en-GB" sz="1200" dirty="0"/>
              <a:t>The areas analysed indicate whether the care people are receiving is </a:t>
            </a:r>
            <a:r>
              <a:rPr lang="en-GB" sz="1200" u="sng" dirty="0">
                <a:solidFill>
                  <a:srgbClr val="0000FF"/>
                </a:solidFill>
              </a:rPr>
              <a:t>safe, effective, caring, responsive to their needs and well-led.</a:t>
            </a:r>
          </a:p>
        </p:txBody>
      </p:sp>
      <p:sp>
        <p:nvSpPr>
          <p:cNvPr id="9" name="TextBox 8"/>
          <p:cNvSpPr txBox="1"/>
          <p:nvPr/>
        </p:nvSpPr>
        <p:spPr>
          <a:xfrm>
            <a:off x="5279687" y="6002396"/>
            <a:ext cx="2677358" cy="253916"/>
          </a:xfrm>
          <a:prstGeom prst="rect">
            <a:avLst/>
          </a:prstGeom>
          <a:noFill/>
        </p:spPr>
        <p:txBody>
          <a:bodyPr wrap="square" rtlCol="0">
            <a:spAutoFit/>
          </a:bodyPr>
          <a:lstStyle/>
          <a:p>
            <a:r>
              <a:rPr lang="en-GB" sz="1050" b="1" dirty="0">
                <a:latin typeface="+mn-lt"/>
              </a:rPr>
              <a:t>Click the image to view the full report</a:t>
            </a:r>
          </a:p>
        </p:txBody>
      </p:sp>
      <p:pic>
        <p:nvPicPr>
          <p:cNvPr id="5" name="Picture 4">
            <a:hlinkClick r:id="rId3"/>
          </p:cNvPr>
          <p:cNvPicPr>
            <a:picLocks noChangeAspect="1"/>
          </p:cNvPicPr>
          <p:nvPr/>
        </p:nvPicPr>
        <p:blipFill>
          <a:blip r:embed="rId4"/>
          <a:stretch>
            <a:fillRect/>
          </a:stretch>
        </p:blipFill>
        <p:spPr>
          <a:xfrm>
            <a:off x="4856715" y="2341317"/>
            <a:ext cx="3692103" cy="241647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a:hlinkClick r:id="rId3"/>
          </p:cNvPr>
          <p:cNvPicPr>
            <a:picLocks noChangeAspect="1"/>
          </p:cNvPicPr>
          <p:nvPr/>
        </p:nvPicPr>
        <p:blipFill>
          <a:blip r:embed="rId5"/>
          <a:stretch>
            <a:fillRect/>
          </a:stretch>
        </p:blipFill>
        <p:spPr>
          <a:xfrm>
            <a:off x="5436096" y="3495767"/>
            <a:ext cx="3387398" cy="233134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21538312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a:spLocks noGrp="1"/>
          </p:cNvSpPr>
          <p:nvPr>
            <p:ph type="title"/>
          </p:nvPr>
        </p:nvSpPr>
        <p:spPr>
          <a:xfrm>
            <a:off x="0" y="1196752"/>
            <a:ext cx="9144000" cy="936104"/>
          </a:xfrm>
          <a:gradFill flip="none" rotWithShape="1">
            <a:gsLst>
              <a:gs pos="0">
                <a:srgbClr val="800080">
                  <a:tint val="66000"/>
                  <a:satMod val="160000"/>
                </a:srgbClr>
              </a:gs>
              <a:gs pos="50000">
                <a:srgbClr val="800080">
                  <a:tint val="44500"/>
                  <a:satMod val="160000"/>
                </a:srgbClr>
              </a:gs>
              <a:gs pos="100000">
                <a:srgbClr val="800080">
                  <a:tint val="23500"/>
                  <a:satMod val="160000"/>
                </a:srgbClr>
              </a:gs>
            </a:gsLst>
            <a:lin ang="13500000" scaled="1"/>
            <a:tileRect/>
          </a:gradFill>
        </p:spPr>
        <p:txBody>
          <a:bodyPr/>
          <a:lstStyle/>
          <a:p>
            <a:pPr algn="l"/>
            <a:r>
              <a:rPr lang="en-GB" sz="2800" b="1" dirty="0"/>
              <a:t>Latest CQC Publications</a:t>
            </a:r>
          </a:p>
        </p:txBody>
      </p:sp>
      <p:sp>
        <p:nvSpPr>
          <p:cNvPr id="8" name="Content Placeholder 3"/>
          <p:cNvSpPr>
            <a:spLocks noGrp="1"/>
          </p:cNvSpPr>
          <p:nvPr>
            <p:ph sz="half" idx="1"/>
          </p:nvPr>
        </p:nvSpPr>
        <p:spPr>
          <a:xfrm>
            <a:off x="3059832" y="2276872"/>
            <a:ext cx="5435600" cy="4035425"/>
          </a:xfrm>
        </p:spPr>
        <p:txBody>
          <a:bodyPr/>
          <a:lstStyle/>
          <a:p>
            <a:pPr marL="0" indent="0">
              <a:buNone/>
            </a:pPr>
            <a:r>
              <a:rPr lang="en-GB" sz="1400" b="1" dirty="0" smtClean="0">
                <a:solidFill>
                  <a:srgbClr val="7030A0"/>
                </a:solidFill>
              </a:rPr>
              <a:t>Out of Sight – Who cares? Restraint, Seclusion and Segregation Review (Oct 2020)</a:t>
            </a:r>
          </a:p>
          <a:p>
            <a:pPr marL="0" indent="0">
              <a:buNone/>
            </a:pPr>
            <a:r>
              <a:rPr lang="en-GB" sz="1100" dirty="0"/>
              <a:t>This report looks at the use of restrictive practices in the care of people diagnosed with a learning disability, or mental health condition. </a:t>
            </a:r>
            <a:r>
              <a:rPr lang="en-GB" sz="1100" dirty="0" smtClean="0"/>
              <a:t>The CQC makes 4 key recommendations as a result.</a:t>
            </a:r>
          </a:p>
          <a:p>
            <a:pPr marL="0" indent="0">
              <a:buNone/>
            </a:pPr>
            <a:r>
              <a:rPr lang="en-GB" sz="1100" dirty="0" smtClean="0"/>
              <a:t>To read the report </a:t>
            </a:r>
            <a:r>
              <a:rPr lang="en-GB" sz="1100" dirty="0" smtClean="0">
                <a:hlinkClick r:id="rId3"/>
              </a:rPr>
              <a:t>&gt;&gt;click here&lt;&lt;</a:t>
            </a:r>
            <a:endParaRPr lang="en-GB" sz="1100" dirty="0"/>
          </a:p>
          <a:p>
            <a:pPr marL="0" indent="0">
              <a:buNone/>
            </a:pPr>
            <a:endParaRPr lang="en-GB" sz="1400" b="1" dirty="0" smtClean="0">
              <a:solidFill>
                <a:srgbClr val="7030A0"/>
              </a:solidFill>
            </a:endParaRPr>
          </a:p>
          <a:p>
            <a:pPr marL="0" indent="0">
              <a:buNone/>
            </a:pPr>
            <a:r>
              <a:rPr lang="en-GB" sz="1400" b="1" dirty="0" smtClean="0">
                <a:solidFill>
                  <a:srgbClr val="7030A0"/>
                </a:solidFill>
              </a:rPr>
              <a:t>Monitoring the Mental Health Act: </a:t>
            </a:r>
            <a:r>
              <a:rPr lang="en-GB" sz="1400" b="1" dirty="0">
                <a:solidFill>
                  <a:srgbClr val="7030A0"/>
                </a:solidFill>
              </a:rPr>
              <a:t>The Mental Health Act in the coronavirus (COVID-19) </a:t>
            </a:r>
            <a:r>
              <a:rPr lang="en-GB" sz="1400" b="1" dirty="0" smtClean="0">
                <a:solidFill>
                  <a:srgbClr val="7030A0"/>
                </a:solidFill>
              </a:rPr>
              <a:t>pandemic (Nov, 2020)</a:t>
            </a:r>
            <a:endParaRPr lang="en-GB" sz="1400" b="1" dirty="0">
              <a:solidFill>
                <a:srgbClr val="7030A0"/>
              </a:solidFill>
            </a:endParaRPr>
          </a:p>
          <a:p>
            <a:pPr marL="0" indent="0">
              <a:buNone/>
            </a:pPr>
            <a:r>
              <a:rPr lang="en-GB" sz="1100" dirty="0" smtClean="0"/>
              <a:t>This annual report explores the use of MHA by providers during a period of unprecedented challenge, and balancing duty of care with least restriction. </a:t>
            </a:r>
            <a:endParaRPr lang="en-GB" sz="1100" dirty="0"/>
          </a:p>
          <a:p>
            <a:pPr marL="0" indent="0">
              <a:buNone/>
            </a:pPr>
            <a:r>
              <a:rPr lang="en-GB" sz="1100" dirty="0"/>
              <a:t>To read the </a:t>
            </a:r>
            <a:r>
              <a:rPr lang="en-GB" sz="1100" dirty="0" smtClean="0"/>
              <a:t>report </a:t>
            </a:r>
            <a:r>
              <a:rPr lang="en-GB" sz="1100" dirty="0" smtClean="0">
                <a:hlinkClick r:id="rId4"/>
              </a:rPr>
              <a:t>&gt;&gt;</a:t>
            </a:r>
            <a:r>
              <a:rPr lang="en-GB" sz="1100" dirty="0">
                <a:hlinkClick r:id="rId4"/>
              </a:rPr>
              <a:t>click here&lt;&lt; </a:t>
            </a:r>
            <a:endParaRPr lang="en-GB" sz="1100" dirty="0" smtClean="0"/>
          </a:p>
          <a:p>
            <a:pPr marL="0" indent="0">
              <a:buNone/>
            </a:pPr>
            <a:endParaRPr lang="en-GB" sz="1100" dirty="0"/>
          </a:p>
          <a:p>
            <a:pPr marL="0" indent="0">
              <a:buNone/>
            </a:pPr>
            <a:r>
              <a:rPr lang="en-GB" sz="1400" b="1" dirty="0">
                <a:solidFill>
                  <a:srgbClr val="7030A0"/>
                </a:solidFill>
              </a:rPr>
              <a:t>Protect, respect, connect – decisions about living and dying well during Covid-19</a:t>
            </a:r>
          </a:p>
          <a:p>
            <a:pPr marL="0" indent="0">
              <a:buNone/>
            </a:pPr>
            <a:r>
              <a:rPr lang="en-GB" sz="1100" dirty="0" smtClean="0"/>
              <a:t>This review</a:t>
            </a:r>
            <a:r>
              <a:rPr lang="en-GB" sz="1100" dirty="0"/>
              <a:t>, which took place between November 2020 and January 2021, </a:t>
            </a:r>
            <a:r>
              <a:rPr lang="en-GB" sz="1100" dirty="0" smtClean="0"/>
              <a:t>looks </a:t>
            </a:r>
            <a:r>
              <a:rPr lang="en-GB" sz="1100" dirty="0"/>
              <a:t>at how DNACPR decisions were made in the context of advance care planning, across all types of health and care sectors, including care homes, primary care and hospitals</a:t>
            </a:r>
            <a:r>
              <a:rPr lang="en-GB" sz="1100" dirty="0" smtClean="0"/>
              <a:t>.</a:t>
            </a:r>
          </a:p>
          <a:p>
            <a:pPr marL="0" indent="0">
              <a:buNone/>
            </a:pPr>
            <a:r>
              <a:rPr lang="en-GB" sz="1100" dirty="0" smtClean="0"/>
              <a:t>To read the report </a:t>
            </a:r>
            <a:r>
              <a:rPr lang="en-GB" sz="1100" dirty="0" smtClean="0">
                <a:hlinkClick r:id="rId5"/>
              </a:rPr>
              <a:t>&gt;&gt;click here&lt;&lt;</a:t>
            </a:r>
            <a:endParaRPr lang="en-GB" sz="1100" dirty="0" smtClean="0"/>
          </a:p>
          <a:p>
            <a:pPr marL="0" indent="0">
              <a:buNone/>
            </a:pPr>
            <a:endParaRPr lang="en-GB" sz="1100" dirty="0"/>
          </a:p>
          <a:p>
            <a:pPr marL="0" indent="0">
              <a:buNone/>
            </a:pPr>
            <a:endParaRPr lang="en-GB" sz="1100" dirty="0" smtClean="0"/>
          </a:p>
          <a:p>
            <a:pPr marL="0" indent="0">
              <a:buNone/>
            </a:pPr>
            <a:endParaRPr lang="en-GB" sz="1100" dirty="0"/>
          </a:p>
          <a:p>
            <a:pPr marL="0" indent="0">
              <a:buNone/>
            </a:pPr>
            <a:endParaRPr lang="en-GB" sz="1100" dirty="0" smtClean="0"/>
          </a:p>
          <a:p>
            <a:pPr marL="0" indent="0">
              <a:buNone/>
            </a:pPr>
            <a:endParaRPr lang="en-GB" sz="1100" dirty="0"/>
          </a:p>
          <a:p>
            <a:pPr marL="0" indent="0">
              <a:buNone/>
            </a:pPr>
            <a:endParaRPr lang="en-GB" sz="1100" dirty="0"/>
          </a:p>
        </p:txBody>
      </p:sp>
      <p:pic>
        <p:nvPicPr>
          <p:cNvPr id="5" name="Picture 4"/>
          <p:cNvPicPr>
            <a:picLocks noChangeAspect="1"/>
          </p:cNvPicPr>
          <p:nvPr/>
        </p:nvPicPr>
        <p:blipFill>
          <a:blip r:embed="rId6"/>
          <a:stretch>
            <a:fillRect/>
          </a:stretch>
        </p:blipFill>
        <p:spPr>
          <a:xfrm rot="21010296">
            <a:off x="1415941" y="3892856"/>
            <a:ext cx="1028254" cy="1097910"/>
          </a:xfrm>
          <a:prstGeom prst="rect">
            <a:avLst/>
          </a:prstGeom>
        </p:spPr>
      </p:pic>
      <p:pic>
        <p:nvPicPr>
          <p:cNvPr id="7" name="Picture 6"/>
          <p:cNvPicPr>
            <a:picLocks noChangeAspect="1"/>
          </p:cNvPicPr>
          <p:nvPr/>
        </p:nvPicPr>
        <p:blipFill>
          <a:blip r:embed="rId7"/>
          <a:stretch>
            <a:fillRect/>
          </a:stretch>
        </p:blipFill>
        <p:spPr>
          <a:xfrm rot="832965">
            <a:off x="1333327" y="2030843"/>
            <a:ext cx="1036141" cy="1467217"/>
          </a:xfrm>
          <a:prstGeom prst="rect">
            <a:avLst/>
          </a:prstGeom>
        </p:spPr>
      </p:pic>
      <p:pic>
        <p:nvPicPr>
          <p:cNvPr id="9" name="Picture 8"/>
          <p:cNvPicPr>
            <a:picLocks noChangeAspect="1"/>
          </p:cNvPicPr>
          <p:nvPr/>
        </p:nvPicPr>
        <p:blipFill>
          <a:blip r:embed="rId8"/>
          <a:stretch>
            <a:fillRect/>
          </a:stretch>
        </p:blipFill>
        <p:spPr>
          <a:xfrm rot="241369">
            <a:off x="1019864" y="5281231"/>
            <a:ext cx="1820408" cy="848940"/>
          </a:xfrm>
          <a:prstGeom prst="rect">
            <a:avLst/>
          </a:prstGeom>
        </p:spPr>
      </p:pic>
    </p:spTree>
    <p:extLst>
      <p:ext uri="{BB962C8B-B14F-4D97-AF65-F5344CB8AC3E}">
        <p14:creationId xmlns:p14="http://schemas.microsoft.com/office/powerpoint/2010/main" val="38794427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96752"/>
            <a:ext cx="9144000" cy="936104"/>
          </a:xfrm>
          <a:gradFill flip="none" rotWithShape="1">
            <a:gsLst>
              <a:gs pos="0">
                <a:srgbClr val="800080">
                  <a:tint val="66000"/>
                  <a:satMod val="160000"/>
                </a:srgbClr>
              </a:gs>
              <a:gs pos="50000">
                <a:srgbClr val="800080">
                  <a:tint val="44500"/>
                  <a:satMod val="160000"/>
                </a:srgbClr>
              </a:gs>
              <a:gs pos="100000">
                <a:srgbClr val="800080">
                  <a:tint val="23500"/>
                  <a:satMod val="160000"/>
                </a:srgbClr>
              </a:gs>
            </a:gsLst>
            <a:lin ang="13500000" scaled="1"/>
            <a:tileRect/>
          </a:gradFill>
        </p:spPr>
        <p:txBody>
          <a:bodyPr/>
          <a:lstStyle/>
          <a:p>
            <a:pPr algn="l"/>
            <a:r>
              <a:rPr lang="en-GB" sz="2800" b="1" dirty="0"/>
              <a:t>Where to find key information?</a:t>
            </a:r>
          </a:p>
        </p:txBody>
      </p:sp>
      <p:sp>
        <p:nvSpPr>
          <p:cNvPr id="3" name="Content Placeholder 2"/>
          <p:cNvSpPr>
            <a:spLocks noGrp="1"/>
          </p:cNvSpPr>
          <p:nvPr>
            <p:ph idx="1"/>
          </p:nvPr>
        </p:nvSpPr>
        <p:spPr>
          <a:xfrm>
            <a:off x="1298448" y="3359894"/>
            <a:ext cx="7216902" cy="2130079"/>
          </a:xfrm>
        </p:spPr>
        <p:txBody>
          <a:bodyPr>
            <a:normAutofit lnSpcReduction="10000"/>
          </a:bodyPr>
          <a:lstStyle/>
          <a:p>
            <a:pPr marL="0" indent="0">
              <a:buNone/>
            </a:pPr>
            <a:r>
              <a:rPr lang="en-GB" sz="2400" dirty="0">
                <a:solidFill>
                  <a:schemeClr val="tx1">
                    <a:lumMod val="65000"/>
                    <a:lumOff val="35000"/>
                  </a:schemeClr>
                </a:solidFill>
              </a:rPr>
              <a:t>Lorraine Sunduza, Chief Nurse </a:t>
            </a:r>
          </a:p>
          <a:p>
            <a:pPr marL="0" indent="0">
              <a:buNone/>
            </a:pPr>
            <a:endParaRPr lang="en-GB" sz="2400" dirty="0">
              <a:solidFill>
                <a:schemeClr val="tx1">
                  <a:lumMod val="65000"/>
                  <a:lumOff val="35000"/>
                </a:schemeClr>
              </a:solidFill>
            </a:endParaRPr>
          </a:p>
          <a:p>
            <a:pPr marL="0" indent="0">
              <a:buNone/>
            </a:pPr>
            <a:endParaRPr lang="en-GB" sz="2400" dirty="0">
              <a:solidFill>
                <a:schemeClr val="tx1">
                  <a:lumMod val="65000"/>
                  <a:lumOff val="35000"/>
                </a:schemeClr>
              </a:solidFill>
            </a:endParaRPr>
          </a:p>
          <a:p>
            <a:pPr marL="0" indent="0">
              <a:buNone/>
            </a:pPr>
            <a:r>
              <a:rPr lang="en-GB" sz="2400" dirty="0" smtClean="0">
                <a:solidFill>
                  <a:schemeClr val="tx1">
                    <a:lumMod val="65000"/>
                    <a:lumOff val="35000"/>
                  </a:schemeClr>
                </a:solidFill>
              </a:rPr>
              <a:t>Ellie </a:t>
            </a:r>
            <a:r>
              <a:rPr lang="en-GB" sz="2400" dirty="0" err="1" smtClean="0">
                <a:solidFill>
                  <a:schemeClr val="tx1">
                    <a:lumMod val="65000"/>
                    <a:lumOff val="35000"/>
                  </a:schemeClr>
                </a:solidFill>
              </a:rPr>
              <a:t>Parker,</a:t>
            </a:r>
            <a:r>
              <a:rPr lang="en-GB" sz="2400" dirty="0" smtClean="0">
                <a:solidFill>
                  <a:schemeClr val="tx1">
                    <a:lumMod val="65000"/>
                    <a:lumOff val="35000"/>
                  </a:schemeClr>
                </a:solidFill>
              </a:rPr>
              <a:t> </a:t>
            </a:r>
            <a:r>
              <a:rPr lang="en-GB" sz="2400" dirty="0">
                <a:solidFill>
                  <a:schemeClr val="tx1">
                    <a:lumMod val="65000"/>
                    <a:lumOff val="35000"/>
                  </a:schemeClr>
                </a:solidFill>
              </a:rPr>
              <a:t>Deputy Head of Quality Assurance and CQC Lead </a:t>
            </a:r>
          </a:p>
          <a:p>
            <a:pPr marL="0" indent="0">
              <a:buNone/>
            </a:pPr>
            <a:endParaRPr lang="en-GB" dirty="0">
              <a:solidFill>
                <a:schemeClr val="tx1">
                  <a:lumMod val="65000"/>
                  <a:lumOff val="35000"/>
                </a:schemeClr>
              </a:solidFill>
            </a:endParaRPr>
          </a:p>
        </p:txBody>
      </p:sp>
      <p:pic>
        <p:nvPicPr>
          <p:cNvPr id="4" name="Picture 3"/>
          <p:cNvPicPr>
            <a:picLocks noChangeAspect="1"/>
          </p:cNvPicPr>
          <p:nvPr/>
        </p:nvPicPr>
        <p:blipFill>
          <a:blip r:embed="rId3"/>
          <a:stretch>
            <a:fillRect/>
          </a:stretch>
        </p:blipFill>
        <p:spPr>
          <a:xfrm>
            <a:off x="646138" y="3358837"/>
            <a:ext cx="562716" cy="562716"/>
          </a:xfrm>
          <a:prstGeom prst="rect">
            <a:avLst/>
          </a:prstGeom>
        </p:spPr>
      </p:pic>
      <p:sp>
        <p:nvSpPr>
          <p:cNvPr id="7" name="Rectangle 6"/>
          <p:cNvSpPr/>
          <p:nvPr/>
        </p:nvSpPr>
        <p:spPr>
          <a:xfrm>
            <a:off x="0" y="2207766"/>
            <a:ext cx="9144000" cy="830997"/>
          </a:xfrm>
          <a:prstGeom prst="rect">
            <a:avLst/>
          </a:prstGeom>
        </p:spPr>
        <p:txBody>
          <a:bodyPr wrap="square">
            <a:spAutoFit/>
          </a:bodyPr>
          <a:lstStyle/>
          <a:p>
            <a:r>
              <a:rPr lang="en-GB" sz="1600" dirty="0">
                <a:latin typeface="Arial" panose="020B0604020202020204" pitchFamily="34" charset="0"/>
                <a:ea typeface="Calibri" panose="020F0502020204030204" pitchFamily="34" charset="0"/>
              </a:rPr>
              <a:t>We want staff to feel supported, you can use the </a:t>
            </a:r>
            <a:r>
              <a:rPr lang="en-GB" sz="1600" dirty="0">
                <a:latin typeface="Arial" panose="020B0604020202020204" pitchFamily="34" charset="0"/>
                <a:ea typeface="Calibri" panose="020F0502020204030204" pitchFamily="34" charset="0"/>
                <a:hlinkClick r:id="rId4"/>
              </a:rPr>
              <a:t>intranet</a:t>
            </a:r>
            <a:r>
              <a:rPr lang="en-GB" sz="1600" dirty="0">
                <a:latin typeface="Arial" panose="020B0604020202020204" pitchFamily="34" charset="0"/>
                <a:ea typeface="Calibri" panose="020F0502020204030204" pitchFamily="34" charset="0"/>
              </a:rPr>
              <a:t> to keep up-to-date with inspection news, network and events that are being held and to find key documentation. Members of the project team are always there to talk to, you will find their details below: </a:t>
            </a:r>
            <a:endParaRPr lang="en-GB" sz="1600" dirty="0"/>
          </a:p>
        </p:txBody>
      </p:sp>
      <p:sp>
        <p:nvSpPr>
          <p:cNvPr id="9" name="TextBox 8"/>
          <p:cNvSpPr txBox="1"/>
          <p:nvPr/>
        </p:nvSpPr>
        <p:spPr>
          <a:xfrm>
            <a:off x="624258" y="5774627"/>
            <a:ext cx="2578522" cy="338554"/>
          </a:xfrm>
          <a:prstGeom prst="rect">
            <a:avLst/>
          </a:prstGeom>
          <a:noFill/>
        </p:spPr>
        <p:txBody>
          <a:bodyPr wrap="square" rtlCol="0">
            <a:spAutoFit/>
          </a:bodyPr>
          <a:lstStyle/>
          <a:p>
            <a:r>
              <a:rPr lang="en-GB" sz="1600" b="1" dirty="0">
                <a:solidFill>
                  <a:schemeClr val="bg2"/>
                </a:solidFill>
                <a:latin typeface="+mn-lt"/>
              </a:rPr>
              <a:t>E-mail: </a:t>
            </a:r>
            <a:r>
              <a:rPr lang="en-GB" sz="1600" b="1" dirty="0">
                <a:solidFill>
                  <a:schemeClr val="bg2"/>
                </a:solidFill>
                <a:latin typeface="+mn-lt"/>
                <a:hlinkClick r:id="rId5"/>
              </a:rPr>
              <a:t>elft.cqc@nhs.net</a:t>
            </a:r>
            <a:r>
              <a:rPr lang="en-GB" sz="1600" b="1" dirty="0">
                <a:solidFill>
                  <a:schemeClr val="bg2"/>
                </a:solidFill>
                <a:latin typeface="+mn-lt"/>
              </a:rPr>
              <a:t> </a:t>
            </a:r>
          </a:p>
        </p:txBody>
      </p:sp>
      <p:pic>
        <p:nvPicPr>
          <p:cNvPr id="6" name="Picture 5"/>
          <p:cNvPicPr>
            <a:picLocks noChangeAspect="1"/>
          </p:cNvPicPr>
          <p:nvPr/>
        </p:nvPicPr>
        <p:blipFill>
          <a:blip r:embed="rId6"/>
          <a:stretch>
            <a:fillRect/>
          </a:stretch>
        </p:blipFill>
        <p:spPr>
          <a:xfrm>
            <a:off x="646138" y="4437112"/>
            <a:ext cx="572371" cy="587567"/>
          </a:xfrm>
          <a:prstGeom prst="rect">
            <a:avLst/>
          </a:prstGeom>
        </p:spPr>
      </p:pic>
    </p:spTree>
    <p:extLst>
      <p:ext uri="{BB962C8B-B14F-4D97-AF65-F5344CB8AC3E}">
        <p14:creationId xmlns:p14="http://schemas.microsoft.com/office/powerpoint/2010/main" val="428992953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Theme">
  <a:themeElements>
    <a:clrScheme name="">
      <a:dk1>
        <a:srgbClr val="000000"/>
      </a:dk1>
      <a:lt1>
        <a:srgbClr val="99FF66"/>
      </a:lt1>
      <a:dk2>
        <a:srgbClr val="003399"/>
      </a:dk2>
      <a:lt2>
        <a:srgbClr val="666633"/>
      </a:lt2>
      <a:accent1>
        <a:srgbClr val="339933"/>
      </a:accent1>
      <a:accent2>
        <a:srgbClr val="800000"/>
      </a:accent2>
      <a:accent3>
        <a:srgbClr val="CAFFB8"/>
      </a:accent3>
      <a:accent4>
        <a:srgbClr val="000000"/>
      </a:accent4>
      <a:accent5>
        <a:srgbClr val="ADCAAD"/>
      </a:accent5>
      <a:accent6>
        <a:srgbClr val="730000"/>
      </a:accent6>
      <a:hlink>
        <a:srgbClr val="0033CC"/>
      </a:hlink>
      <a:folHlink>
        <a:srgbClr val="FFCC6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1174624CA836641BE22D1EB9A9E2204" ma:contentTypeVersion="10" ma:contentTypeDescription="Create a new document." ma:contentTypeScope="" ma:versionID="a1a600081c31cac87cef5d626ca332fa">
  <xsd:schema xmlns:xsd="http://www.w3.org/2001/XMLSchema" xmlns:xs="http://www.w3.org/2001/XMLSchema" xmlns:p="http://schemas.microsoft.com/office/2006/metadata/properties" xmlns:ns1="http://schemas.microsoft.com/sharepoint/v3" xmlns:ns2="f20c8ee1-5c4d-4fe6-a884-671ceaf52101" targetNamespace="http://schemas.microsoft.com/office/2006/metadata/properties" ma:root="true" ma:fieldsID="c4be2cb8bdfebb8a915caac47df71282" ns1:_="" ns2:_="">
    <xsd:import namespace="http://schemas.microsoft.com/sharepoint/v3"/>
    <xsd:import namespace="f20c8ee1-5c4d-4fe6-a884-671ceaf52101"/>
    <xsd:element name="properties">
      <xsd:complexType>
        <xsd:sequence>
          <xsd:element name="documentManagement">
            <xsd:complexType>
              <xsd:all>
                <xsd:element ref="ns1:_ip_UnifiedCompliancePolicyProperties" minOccurs="0"/>
                <xsd:element ref="ns1:_ip_UnifiedCompliancePolicyUIAction" minOccurs="0"/>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0c8ee1-5c4d-4fe6-a884-671ceaf52101"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DC6C0E1-07C5-4509-9780-E6E486FAF4CE}">
  <ds:schemaRefs>
    <ds:schemaRef ds:uri="http://schemas.microsoft.com/sharepoint/v3/contenttype/forms"/>
  </ds:schemaRefs>
</ds:datastoreItem>
</file>

<file path=customXml/itemProps2.xml><?xml version="1.0" encoding="utf-8"?>
<ds:datastoreItem xmlns:ds="http://schemas.openxmlformats.org/officeDocument/2006/customXml" ds:itemID="{9D146A7E-DB51-4A50-B2EF-328B65F2B6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20c8ee1-5c4d-4fe6-a884-671ceaf521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38A9A0-8185-4F1F-9880-672E1785BBA1}">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f20c8ee1-5c4d-4fe6-a884-671ceaf52101"/>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Default Theme</Template>
  <TotalTime>3874</TotalTime>
  <Words>928</Words>
  <Application>Microsoft Office PowerPoint</Application>
  <PresentationFormat>On-screen Show (4:3)</PresentationFormat>
  <Paragraphs>86</Paragraphs>
  <Slides>8</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Roboto</vt:lpstr>
      <vt:lpstr>SourceSansPro-Light</vt:lpstr>
      <vt:lpstr>Times New Roman</vt:lpstr>
      <vt:lpstr>Default Theme</vt:lpstr>
      <vt:lpstr> Meeting the Quality Standards  CQC Bulletin Produced for Executive Directors, Quality Committee and CQC Network </vt:lpstr>
      <vt:lpstr>PowerPoint Presentation</vt:lpstr>
      <vt:lpstr>  CQC Covid-19 Updates </vt:lpstr>
      <vt:lpstr>CQC Updates - Transitional Monitoring Approach</vt:lpstr>
      <vt:lpstr>Lessons Learnt: Feedback from the latest inspections </vt:lpstr>
      <vt:lpstr>CQC ‘Engagement Meetings’ – Latest ‘Insight’ Report</vt:lpstr>
      <vt:lpstr>Latest CQC Publications</vt:lpstr>
      <vt:lpstr>Where to find key information?</vt:lpstr>
    </vt:vector>
  </TitlesOfParts>
  <Company>East London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with Trust values</dc:title>
  <dc:creator>ELFT</dc:creator>
  <cp:keywords>Powerpoint;Trust Values</cp:keywords>
  <cp:lastModifiedBy>PARKER, Eleanor (EAST LONDON NHS FOUNDATION TRUST)</cp:lastModifiedBy>
  <cp:revision>120</cp:revision>
  <dcterms:created xsi:type="dcterms:W3CDTF">2015-10-02T09:07:06Z</dcterms:created>
  <dcterms:modified xsi:type="dcterms:W3CDTF">2021-03-31T14:55:30Z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0x01010031174624CA836641BE22D1EB9A9E2204</vt:lpwstr>
  </property>
</Properties>
</file>