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387" r:id="rId2"/>
    <p:sldId id="1388" r:id="rId3"/>
    <p:sldId id="1390" r:id="rId4"/>
    <p:sldId id="293" r:id="rId5"/>
    <p:sldId id="1392" r:id="rId6"/>
    <p:sldId id="1393" r:id="rId7"/>
    <p:sldId id="1391" r:id="rId8"/>
    <p:sldId id="291" r:id="rId9"/>
    <p:sldId id="310" r:id="rId10"/>
    <p:sldId id="1394" r:id="rId11"/>
    <p:sldId id="1389" r:id="rId12"/>
    <p:sldId id="1395" r:id="rId13"/>
    <p:sldId id="1396" r:id="rId14"/>
    <p:sldId id="1397" r:id="rId15"/>
    <p:sldId id="1398" r:id="rId16"/>
    <p:sldId id="1401" r:id="rId17"/>
    <p:sldId id="1402" r:id="rId18"/>
    <p:sldId id="1403" r:id="rId19"/>
    <p:sldId id="1404" r:id="rId20"/>
    <p:sldId id="1405" r:id="rId21"/>
    <p:sldId id="306" r:id="rId22"/>
    <p:sldId id="13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4933" autoAdjust="0"/>
  </p:normalViewPr>
  <p:slideViewPr>
    <p:cSldViewPr snapToGrid="0">
      <p:cViewPr varScale="1">
        <p:scale>
          <a:sx n="57" d="100"/>
          <a:sy n="57" d="100"/>
        </p:scale>
        <p:origin x="158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4571-0DF3-4A7C-B3E4-166A624633CA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B869C-E107-44D5-87E2-E62C29ADF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7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9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3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6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31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7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93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9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16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96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41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19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7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5A28B-D947-4C0A-A5D1-FFF192181B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3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7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0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1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3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8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4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7580-5338-784E-AC9D-ED582D1CE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3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2B7F-49DA-42C8-B387-9324ACF77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A9A82-46A7-47AC-B37C-CAEE5887C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2996-9927-4D94-886E-C1171281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95B0-D430-4809-B673-5E391E45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BA66-D0F6-4E25-8E31-E49F1FF9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6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2B19-8E7C-448C-BA9D-145672F6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892F6-A72E-4852-A7EC-E9CF0BD8B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3F07-364B-404B-83E0-48FFC143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BA975-8A93-45D0-93BA-90CADACF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43B6-A3FA-4D6F-846A-DE6BBA59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4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AD5AB-2ABF-4577-ADEF-20B8131A1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534ED-4336-46EB-95FD-4023F6B0F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D474-AB18-4915-B703-AB92A4F8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8BE5-E5E2-4EDE-9738-6F280F5C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F171-5121-4227-9DB4-823D7281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508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695700"/>
            <a:ext cx="508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5240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892800" y="6400800"/>
            <a:ext cx="162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15/05/2008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18400" y="6400800"/>
            <a:ext cx="2946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East London NHS Foundation Trust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464800" y="6400800"/>
            <a:ext cx="1016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0D63624-F513-4D06-BA25-08F8D2183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CEC8-920B-4AD7-B54B-4DDAB197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E855-7EC9-48EA-A1EF-8FD3F61D4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886FF-0B11-4A95-A6CC-B4CE659E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D073-5AB4-4DB8-8D5A-068C9AE4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ECFB-B9E1-4167-BB04-92538189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2330-977A-45AB-A9D1-D2DB5D38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99A29-3ED1-4AA0-B14C-66BEA611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C7F4A-F3FD-4EC6-912B-C660E8C7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D56B6-5684-4A8C-B9FF-D67F873F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A474-34AB-465F-92BE-ED1C126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817F-7FC9-48DF-BA61-7E22A97C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6A50B-D3B6-48CD-9424-2376703B3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EEB9B-377B-4457-A15D-D3C050AE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8A69C-AB09-4968-8820-41025BCD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5D79-04F5-4D6E-8F1B-93638066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28869-ED73-466B-BD90-CD353771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6ACD-2FD8-42F0-9166-A539C8A9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0D822-868D-44B8-AEF2-31B413BBE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EB7EE-00F8-4D36-87F5-E3E2781EF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0D0DC-D827-4BDA-9BB0-8015EB6F7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26F8C-A7AA-4412-9564-74325A196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31144-AA62-45A9-A326-559B14F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F7BE6-6FEA-43BF-8839-237E1F9D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A478E-4883-47C0-AC2D-029B327B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5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B70B-BF5F-43C6-A64C-B3C6C000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393AC-DB86-40E4-BA8C-5F6CED6E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B3043-C33F-412D-A39E-CFEFDB50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CA3B-58CB-42D0-B12D-8E746FE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1A638-DAFE-400A-A473-B87FFAA4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4DD8F-A142-46E3-A71A-F1DF3736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17CB-AB1C-4402-8321-CF3472F2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D08E-2836-4DF5-8522-F92236C9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5684-A820-4344-BB7A-9BBB2C85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E299-CDE5-423E-A354-2102BB23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D70A7-3246-4DB9-94B1-08002798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8648D-FE17-438D-A7BB-E98435E3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1227E-0424-47C4-819A-49035356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5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FFFC-234B-4A14-A448-87C269FB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28446-4433-4459-BD2D-B01222B22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86120-4FD5-4C16-B3E6-F8C5F2522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7928E-BFAF-48EA-9B84-556E5DA0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FAC46-7D6C-4B67-8688-E5E1C442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D94F-E125-4BCB-84D7-3DAB594B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3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015B5-C842-455D-AA13-2EE235F2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C82E4-FA41-43BB-8292-236A50BF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A5FA-61E8-440A-9393-F4AB7895B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C2FE-9F78-4679-A7F4-C668344AEA1D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0BE3E-54F2-4199-B728-ADD824248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7096-DABB-4514-8E47-DE407D68A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FCB0-583F-4D67-B225-B4B92E81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0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eepingwellblmk.nhs.uk/" TargetMode="External"/><Relationship Id="rId5" Type="http://schemas.openxmlformats.org/officeDocument/2006/relationships/hyperlink" Target="https://keepingwellnel.nhs.uk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75460" y="1041400"/>
            <a:ext cx="8420100" cy="23876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&amp; Engagement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49680" y="3429000"/>
            <a:ext cx="984504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Jill </a:t>
            </a:r>
            <a:r>
              <a:rPr lang="en-GB" b="1" dirty="0" smtClean="0">
                <a:solidFill>
                  <a:schemeClr val="bg1"/>
                </a:solidFill>
              </a:rPr>
              <a:t>Dabbs </a:t>
            </a:r>
            <a:r>
              <a:rPr lang="en-GB" b="1" dirty="0">
                <a:solidFill>
                  <a:schemeClr val="bg1"/>
                </a:solidFill>
              </a:rPr>
              <a:t>-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Head of Wellbeing &amp; Engagement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Di Aston </a:t>
            </a:r>
            <a:r>
              <a:rPr lang="en-GB" dirty="0" smtClean="0">
                <a:solidFill>
                  <a:schemeClr val="bg1"/>
                </a:solidFill>
              </a:rPr>
              <a:t>– Wellbeing &amp; Engagement Advisor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Robyn Tansley </a:t>
            </a:r>
            <a:r>
              <a:rPr lang="en-GB" dirty="0" smtClean="0">
                <a:solidFill>
                  <a:schemeClr val="bg1"/>
                </a:solidFill>
              </a:rPr>
              <a:t>– Wellbeing &amp; Engagement Officer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8993A-2142-4E58-8494-6D82D596D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7974013" y="1752531"/>
            <a:ext cx="3074987" cy="17129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Employee Assistance Programme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First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0800 174 319  </a:t>
            </a:r>
          </a:p>
        </p:txBody>
      </p:sp>
      <p:pic>
        <p:nvPicPr>
          <p:cNvPr id="3078" name="Picture 6" descr="C:\Users\DabbsJ\Desktop\EAP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930814" cy="68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4014" y="5424530"/>
            <a:ext cx="4517986" cy="14773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London: Contact </a:t>
            </a:r>
            <a:r>
              <a:rPr lang="en-GB" b="1" dirty="0" err="1">
                <a:solidFill>
                  <a:schemeClr val="bg1"/>
                </a:solidFill>
              </a:rPr>
              <a:t>KeepingWellNEL</a:t>
            </a:r>
            <a:r>
              <a:rPr lang="en-GB" b="1" dirty="0">
                <a:solidFill>
                  <a:schemeClr val="bg1"/>
                </a:solidFill>
              </a:rPr>
              <a:t> Hub - </a:t>
            </a:r>
            <a:r>
              <a:rPr lang="en-GB" b="1" u="sng" dirty="0">
                <a:solidFill>
                  <a:schemeClr val="bg1"/>
                </a:solidFill>
                <a:hlinkClick r:id="rId5"/>
              </a:rPr>
              <a:t>https://keepingwellnel.nhs.uk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Luton &amp; Bedfordshire: Contact the </a:t>
            </a:r>
            <a:r>
              <a:rPr lang="en-GB" b="1" dirty="0" err="1">
                <a:solidFill>
                  <a:schemeClr val="bg1"/>
                </a:solidFill>
              </a:rPr>
              <a:t>KeepingWellBLMK</a:t>
            </a:r>
            <a:r>
              <a:rPr lang="en-GB" b="1" dirty="0">
                <a:solidFill>
                  <a:schemeClr val="bg1"/>
                </a:solidFill>
              </a:rPr>
              <a:t> Hub – </a:t>
            </a:r>
            <a:r>
              <a:rPr lang="en-GB" b="1" u="sng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GB" b="1" u="sng" dirty="0" smtClean="0">
                <a:solidFill>
                  <a:schemeClr val="bg1"/>
                </a:solidFill>
                <a:hlinkClick r:id="rId6"/>
              </a:rPr>
              <a:t>keepingwellblmk.nhs.uk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" y="86133"/>
            <a:ext cx="464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8" y="86133"/>
            <a:ext cx="46577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4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21180" y="1041400"/>
            <a:ext cx="8420100" cy="2387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ELFT wellbeing offers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8830" y="3571558"/>
            <a:ext cx="79248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E6ACF-8D30-4565-AC33-2E8372F63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9" y="1006475"/>
            <a:ext cx="58801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/>
        </p:blipFill>
        <p:spPr bwMode="auto">
          <a:xfrm>
            <a:off x="6487886" y="1649185"/>
            <a:ext cx="5536747" cy="486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4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63" y="476729"/>
            <a:ext cx="9585563" cy="55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/>
          <a:stretch/>
        </p:blipFill>
        <p:spPr bwMode="auto">
          <a:xfrm>
            <a:off x="2547257" y="1992086"/>
            <a:ext cx="7069818" cy="46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7" y="212450"/>
            <a:ext cx="7069818" cy="17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8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85950" y="1041400"/>
            <a:ext cx="8420100" cy="23876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Discounts &amp; benefits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32660" y="3586798"/>
            <a:ext cx="79248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13366-91AE-4066-B6B9-AFBBECF1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20240" y="1257301"/>
            <a:ext cx="9128761" cy="5283199"/>
          </a:xfrm>
          <a:prstGeom prst="rect">
            <a:avLst/>
          </a:prstGeom>
        </p:spPr>
        <p:txBody>
          <a:bodyPr numCol="2">
            <a:no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drink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Slug &amp; Lettuce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Subway 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Beauty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spa pass</a:t>
            </a:r>
          </a:p>
          <a:p>
            <a:pPr marL="342900" indent="-342900"/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PureGym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Clinics 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Jet2holidays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Travelodge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 Holidays 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EPP store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 mobile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Vodafone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out 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Ape Adventure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Thorpe park 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Aquarium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Clarks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Dorothy Perkins</a:t>
            </a:r>
          </a:p>
          <a:p>
            <a:pPr marL="342900" indent="-342900"/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Gymshark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  <a:p>
            <a:pPr marL="342900" indent="-342900"/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Europcar</a:t>
            </a:r>
            <a:endParaRPr lang="en-GB" sz="18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 driving schools</a:t>
            </a:r>
          </a:p>
          <a:p>
            <a:pPr marL="342900" indent="-342900"/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Self-storage company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202180" y="339007"/>
            <a:ext cx="6050280" cy="819784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A6F80-837B-4A41-B43A-0E4692D7B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ABA7-5C55-4E87-B178-6E9FF2E9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9" y="1169612"/>
            <a:ext cx="10687050" cy="48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3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46020" y="1597661"/>
            <a:ext cx="6419850" cy="4279900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reduced time 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breaks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working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hours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Flexi-time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annual working time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sharing</a:t>
            </a:r>
          </a:p>
          <a:p>
            <a:pPr marL="342900" indent="-342900"/>
            <a:r>
              <a:rPr lang="en-GB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leave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186940" y="536576"/>
            <a:ext cx="9288780" cy="8223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ELFT Flexible Working Policies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D11FA-A0AF-432E-85A8-6F61BB667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2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01140" y="1122363"/>
            <a:ext cx="8420100" cy="23876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8790" y="3509963"/>
            <a:ext cx="79248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People &amp;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0E100-74F1-43A2-B246-F7C04B24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606040" y="912335"/>
            <a:ext cx="6419850" cy="8223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ELFT Benefits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68220" y="1863195"/>
          <a:ext cx="7784307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to work scheme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Play-scheme Subsidy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 car scheme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Subsidised wellbeing initiatives (the Trust offers a subsidy towards Pilates/yoga courses, these are run for 10 weeks and are great fun!)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back pack for maternity/paternity returners (£50.00 high street vouchers to welcome staff on their return to work after having a baby)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technology scheme (order windows open: Easter, Summer &amp; Christmas)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 leave 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massage sessions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staff awards 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Employee/team of the month scheme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of a life time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3989EC8-7EE3-4499-A0ED-CC51858E6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75460" y="868362"/>
            <a:ext cx="8420100" cy="23876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contact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61160" y="3129598"/>
            <a:ext cx="7924800" cy="177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elft.employee.engage@nhs.net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DC085-4248-4ACF-8B2D-F2884C2C4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2570A3-3262-4FD0-ADF5-C6A3A6F0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7463A9-334A-4561-A58C-C3B63470945F}"/>
              </a:ext>
            </a:extLst>
          </p:cNvPr>
          <p:cNvSpPr txBox="1">
            <a:spLocks/>
          </p:cNvSpPr>
          <p:nvPr/>
        </p:nvSpPr>
        <p:spPr>
          <a:xfrm>
            <a:off x="1708722" y="2654835"/>
            <a:ext cx="8497388" cy="7741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</a:t>
            </a:r>
            <a:r>
              <a:rPr kumimoji="0" lang="en-GB" sz="4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 &amp; questions</a:t>
            </a:r>
            <a:endParaRPr kumimoji="0" lang="en-GB" sz="4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77D1D-738D-4C48-829C-48882B2AF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6994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8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0E100-74F1-43A2-B246-F7C04B24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331" y="853037"/>
            <a:ext cx="8619497" cy="50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103A8-35BD-43EB-86EF-011410C6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227" y="331701"/>
            <a:ext cx="6800916" cy="403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60470"/>
          <a:stretch/>
        </p:blipFill>
        <p:spPr>
          <a:xfrm>
            <a:off x="3033227" y="4371777"/>
            <a:ext cx="6800916" cy="19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103A8-35BD-43EB-86EF-011410C6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b="27168"/>
          <a:stretch/>
        </p:blipFill>
        <p:spPr>
          <a:xfrm>
            <a:off x="2992515" y="3628278"/>
            <a:ext cx="7129128" cy="2842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8477"/>
          <a:stretch/>
        </p:blipFill>
        <p:spPr>
          <a:xfrm>
            <a:off x="2994408" y="401934"/>
            <a:ext cx="7127235" cy="32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103A8-35BD-43EB-86EF-011410C6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3108" b="1"/>
          <a:stretch/>
        </p:blipFill>
        <p:spPr>
          <a:xfrm>
            <a:off x="2632668" y="390809"/>
            <a:ext cx="7488613" cy="110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668" y="1477105"/>
            <a:ext cx="7488613" cy="44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0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42620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103A8-35BD-43EB-86EF-011410C6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447" y="371477"/>
            <a:ext cx="7591126" cy="4944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446" y="5315580"/>
            <a:ext cx="7591127" cy="11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21180" y="1041400"/>
            <a:ext cx="8420100" cy="23876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8830" y="3571558"/>
            <a:ext cx="79248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E6ACF-8D30-4565-AC33-2E8372F63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5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45564" y="6356351"/>
            <a:ext cx="21034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23605-4F2A-9641-BEF6-D0C43F0B3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7368215" y="2852306"/>
            <a:ext cx="4373880" cy="64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Wellbeing Wheel </a:t>
            </a:r>
          </a:p>
        </p:txBody>
      </p:sp>
      <p:pic>
        <p:nvPicPr>
          <p:cNvPr id="1026" name="Picture 2" descr="C:\Users\DabbsJ\Desktop\wellbeing w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26" y="260951"/>
            <a:ext cx="4670413" cy="60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0FE22-8189-4550-AC34-44F852618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21" t="19939" r="5259" b="62860"/>
          <a:stretch/>
        </p:blipFill>
        <p:spPr>
          <a:xfrm>
            <a:off x="103504" y="100421"/>
            <a:ext cx="1327731" cy="7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30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289</Words>
  <Application>Microsoft Office PowerPoint</Application>
  <PresentationFormat>Widescreen</PresentationFormat>
  <Paragraphs>111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1_Office Theme</vt:lpstr>
      <vt:lpstr>Wellbeing &amp; Engagement </vt:lpstr>
      <vt:lpstr>Engagement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Wellbeing </vt:lpstr>
      <vt:lpstr>PowerPoint Presentation</vt:lpstr>
      <vt:lpstr>PowerPoint Presentation</vt:lpstr>
      <vt:lpstr>PowerPoint Presentation</vt:lpstr>
      <vt:lpstr>ELFT wellbeing offers</vt:lpstr>
      <vt:lpstr>PowerPoint Presentation</vt:lpstr>
      <vt:lpstr>PowerPoint Presentation</vt:lpstr>
      <vt:lpstr>PowerPoint Presentation</vt:lpstr>
      <vt:lpstr>Discounts &amp; benefits</vt:lpstr>
      <vt:lpstr>NHS Discounts </vt:lpstr>
      <vt:lpstr>PowerPoint Presentation</vt:lpstr>
      <vt:lpstr>ELFT Flexible Working Policies </vt:lpstr>
      <vt:lpstr>ELFT Benefits </vt:lpstr>
      <vt:lpstr>Our contact details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&amp; Wellbeing</dc:title>
  <dc:creator>JAGUN, Comfort (EAST LONDON NHS FOUNDATION TRUST)</dc:creator>
  <cp:lastModifiedBy>DABBS, Jillian (EAST LONDON NHS FOUNDATION TRUST)</cp:lastModifiedBy>
  <cp:revision>28</cp:revision>
  <dcterms:created xsi:type="dcterms:W3CDTF">2020-10-16T10:35:26Z</dcterms:created>
  <dcterms:modified xsi:type="dcterms:W3CDTF">2022-02-24T10:23:15Z</dcterms:modified>
</cp:coreProperties>
</file>