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4431" r:id="rId3"/>
    <p:sldId id="4392" r:id="rId4"/>
    <p:sldId id="282" r:id="rId5"/>
    <p:sldId id="4430" r:id="rId6"/>
    <p:sldId id="4434" r:id="rId7"/>
    <p:sldId id="4387" r:id="rId8"/>
    <p:sldId id="4390" r:id="rId9"/>
    <p:sldId id="4432" r:id="rId10"/>
    <p:sldId id="4393" r:id="rId11"/>
    <p:sldId id="326" r:id="rId12"/>
    <p:sldId id="4386" r:id="rId13"/>
    <p:sldId id="286" r:id="rId14"/>
    <p:sldId id="4388" r:id="rId15"/>
    <p:sldId id="4383" r:id="rId16"/>
    <p:sldId id="319" r:id="rId17"/>
    <p:sldId id="4436" r:id="rId18"/>
    <p:sldId id="443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5890"/>
  </p:normalViewPr>
  <p:slideViewPr>
    <p:cSldViewPr snapToGrid="0" snapToObjects="1">
      <p:cViewPr varScale="1">
        <p:scale>
          <a:sx n="115" d="100"/>
          <a:sy n="115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6A97D-139E-B64F-87AE-35782CFDA130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D7BA7-03B1-5342-BDBB-AAD63AD62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2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32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41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79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21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7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22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16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3400" y="763588"/>
            <a:ext cx="67056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39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0EF-6AB5-8542-9C7D-0BA4D4FF2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AEF17C-4B4C-AE41-A91B-5F92AC418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0FFED-6D2B-3E45-B3B3-769C71ED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0A11E-2837-A347-B133-464529537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44A9A-1097-B744-ABB3-166063A8A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4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7F17-BFF7-2E41-92AC-4DE6CAA25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A06748-2BE9-E740-BC94-A47CD0C09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3A5EC-D3E9-304C-A738-FAB1CDF78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59C00-2C35-864E-AA3C-D065E99F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4768E-5B47-7744-AEE7-0B34A679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5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D1397-E846-9344-A0FE-549002346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46C45-1A33-1B41-86E4-63D482117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0677-5EFC-614D-B97B-D3A80451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9788A-8FCC-734C-812F-1F7D9A754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AFABC-94D8-CF47-B341-FCD5122F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60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6845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868705D-D306-3044-AB3E-9550C37B4F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49727" y="2888457"/>
            <a:ext cx="345371" cy="32305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92C6AA0-D312-F948-810E-C69B2B694E0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59792" y="3713647"/>
            <a:ext cx="345371" cy="323056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8A7E03B-C183-C14E-B0EC-E46E29C5945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220208" y="4594594"/>
            <a:ext cx="345371" cy="323056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58901E7A-AF26-CA4A-A3BC-A89E9216B3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4488" y="5453237"/>
            <a:ext cx="345371" cy="323056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</p:spTree>
    <p:extLst>
      <p:ext uri="{BB962C8B-B14F-4D97-AF65-F5344CB8AC3E}">
        <p14:creationId xmlns:p14="http://schemas.microsoft.com/office/powerpoint/2010/main" val="885138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868705D-D306-3044-AB3E-9550C37B4F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49727" y="2888457"/>
            <a:ext cx="345371" cy="32305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92C6AA0-D312-F948-810E-C69B2B694E0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59792" y="3713647"/>
            <a:ext cx="345371" cy="323056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8A7E03B-C183-C14E-B0EC-E46E29C5945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220208" y="4594594"/>
            <a:ext cx="345371" cy="323056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58901E7A-AF26-CA4A-A3BC-A89E9216B3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4488" y="5453237"/>
            <a:ext cx="345371" cy="323056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</p:spTree>
    <p:extLst>
      <p:ext uri="{BB962C8B-B14F-4D97-AF65-F5344CB8AC3E}">
        <p14:creationId xmlns:p14="http://schemas.microsoft.com/office/powerpoint/2010/main" val="1876924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00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868705D-D306-3044-AB3E-9550C37B4F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49727" y="2888457"/>
            <a:ext cx="345371" cy="32305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92C6AA0-D312-F948-810E-C69B2B694E0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59792" y="3713647"/>
            <a:ext cx="345371" cy="323056"/>
          </a:xfrm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8A7E03B-C183-C14E-B0EC-E46E29C5945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220208" y="4594594"/>
            <a:ext cx="345371" cy="323056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58901E7A-AF26-CA4A-A3BC-A89E9216B3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94488" y="5453237"/>
            <a:ext cx="345371" cy="323056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/>
          <a:lstStyle>
            <a:lvl1pPr algn="ctr">
              <a:defRPr sz="600" b="0" i="0">
                <a:latin typeface="Lato Light" panose="020F0302020204030203" pitchFamily="34" charset="77"/>
              </a:defRPr>
            </a:lvl1pPr>
          </a:lstStyle>
          <a:p>
            <a:endParaRPr lang="en-SV"/>
          </a:p>
        </p:txBody>
      </p:sp>
    </p:spTree>
    <p:extLst>
      <p:ext uri="{BB962C8B-B14F-4D97-AF65-F5344CB8AC3E}">
        <p14:creationId xmlns:p14="http://schemas.microsoft.com/office/powerpoint/2010/main" val="374717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B427C-D807-B144-BE53-3A3FF1289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0F4FC-4060-2A4D-9AF8-A4EE378A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5BBA6-A60F-E247-8386-9CDEF0BF7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746F5-E68B-2F4D-AFEB-828D39A0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693E7-F66F-2840-ABC0-349EA05EC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0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CE502-1A3F-DD4F-BDCC-66D92E72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96C8A-1C91-DC4A-8D9A-E19E5E50A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48B73-1507-264B-8727-9644E1F1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1C06E-70C3-0946-BBAF-1499D967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CFF36-B1C4-EF40-86EC-7ABAAB0E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F606-6B9B-6549-9330-B86ABDB30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1CF8B-882D-3A4B-BAE1-311202E1D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16FD1-9AB1-484B-8618-1F5ADDDE1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B3512-1987-DD42-8DC6-E45348B2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639FB6-0C27-8943-9121-602E0D7E7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2BC0A-E9B8-1E41-8BA8-8FBD2C15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65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79C89-B022-A749-BD2C-3BEBC318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BE3A1-088F-C84D-8BF6-18EAFB9B3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6770C-372A-B840-AF6A-298696C4E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9A5E07-68C5-4F4B-9FDE-E75630128B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B04D5-EFAC-694D-AC2B-27FEDF5C5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DFE5C-94C7-2644-B20C-0C50FCA2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1DA562-8EAD-E54F-BE9C-28DDF84C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6A97F-68B8-AC4E-B2FF-FC8483B3C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8E489-1646-3B41-A187-B18B0813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92A64B-B36D-BF45-8A48-928515E7B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FA1DAC-143C-9A47-ACD9-FAF716194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9813F-7D6D-6146-A976-C045F62B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0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89FB0-7D7F-304B-B897-D1EC3376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FF6BD-B0F2-1F46-BCB7-894E75820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BE737-9D62-244F-88E8-6549B8528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3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CF36F-5B10-BE4C-8F02-6F5E0531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BCB75-C9C3-2E4F-B0D7-36D94BA07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26AA5-753D-704C-A91D-F84975C2B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23838-580F-674E-BEC0-8DA4238C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628C3-0F24-8F41-B514-8BB2F5A10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91993-97B3-3B4E-92BD-B63CE46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2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A10E-BDEE-FF49-A48D-C53CD1BDF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C66999-0E7E-7641-B389-1FCC1000C2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7CE68-00AB-F448-92C7-E888BD8B5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4974D8-507B-3147-9F13-9E6FF19A9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00D00-76F0-D648-B1A5-1A94509F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B03AE-0DFD-BA46-B5C8-D8DE996A2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93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AAACA8-CB6D-524A-B04E-961C5905A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65BDC-B5CF-924C-9B4F-E62C48374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D6FBB-A45A-D34F-B004-F613DA1E7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7B688-79CE-114B-80A1-B04C8E67D971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A8DDD-D334-B443-8190-0F6A09A63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02A5E-CDF2-E446-B8C4-7E65A7206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7A8B2-F19E-7547-A017-71CA0F93F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9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9EBCC-DE2E-864F-9015-2757CD42BB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Adaptive General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05005D-5A1C-7C4C-98CF-361123BCD1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Dave Triska</a:t>
            </a:r>
          </a:p>
          <a:p>
            <a:r>
              <a:rPr lang="en-US" dirty="0"/>
              <a:t>GP Principle </a:t>
            </a:r>
          </a:p>
          <a:p>
            <a:r>
              <a:rPr lang="en-US" dirty="0"/>
              <a:t>The Witley and Milford Medical Partnership, Surrey</a:t>
            </a:r>
          </a:p>
        </p:txBody>
      </p:sp>
    </p:spTree>
    <p:extLst>
      <p:ext uri="{BB962C8B-B14F-4D97-AF65-F5344CB8AC3E}">
        <p14:creationId xmlns:p14="http://schemas.microsoft.com/office/powerpoint/2010/main" val="383476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3919784" y="523451"/>
            <a:ext cx="4352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Iterative Design</a:t>
            </a:r>
          </a:p>
        </p:txBody>
      </p:sp>
      <p:sp>
        <p:nvSpPr>
          <p:cNvPr id="43" name="Фигура">
            <a:extLst>
              <a:ext uri="{FF2B5EF4-FFF2-40B4-BE49-F238E27FC236}">
                <a16:creationId xmlns:a16="http://schemas.microsoft.com/office/drawing/2014/main" id="{89E9C7FD-861E-024E-A8C2-59E8EB1F293B}"/>
              </a:ext>
            </a:extLst>
          </p:cNvPr>
          <p:cNvSpPr>
            <a:spLocks/>
          </p:cNvSpPr>
          <p:nvPr/>
        </p:nvSpPr>
        <p:spPr bwMode="auto">
          <a:xfrm>
            <a:off x="3792301" y="2649834"/>
            <a:ext cx="2327926" cy="551557"/>
          </a:xfrm>
          <a:custGeom>
            <a:avLst/>
            <a:gdLst>
              <a:gd name="T0" fmla="*/ 2327962 w 21600"/>
              <a:gd name="T1" fmla="*/ 551616 h 21600"/>
              <a:gd name="T2" fmla="*/ 2327962 w 21600"/>
              <a:gd name="T3" fmla="*/ 551616 h 21600"/>
              <a:gd name="T4" fmla="*/ 2327962 w 21600"/>
              <a:gd name="T5" fmla="*/ 551616 h 21600"/>
              <a:gd name="T6" fmla="*/ 2327962 w 21600"/>
              <a:gd name="T7" fmla="*/ 55161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9018" y="0"/>
                </a:lnTo>
                <a:lnTo>
                  <a:pt x="21600" y="10889"/>
                </a:lnTo>
                <a:lnTo>
                  <a:pt x="19053" y="21600"/>
                </a:lnTo>
                <a:lnTo>
                  <a:pt x="23" y="21600"/>
                </a:lnTo>
                <a:lnTo>
                  <a:pt x="2568" y="108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n-US" sz="900"/>
          </a:p>
        </p:txBody>
      </p:sp>
      <p:sp>
        <p:nvSpPr>
          <p:cNvPr id="66" name="Фигура">
            <a:extLst>
              <a:ext uri="{FF2B5EF4-FFF2-40B4-BE49-F238E27FC236}">
                <a16:creationId xmlns:a16="http://schemas.microsoft.com/office/drawing/2014/main" id="{6EC12616-62F0-554C-AE0D-7785BEF45930}"/>
              </a:ext>
            </a:extLst>
          </p:cNvPr>
          <p:cNvSpPr>
            <a:spLocks/>
          </p:cNvSpPr>
          <p:nvPr/>
        </p:nvSpPr>
        <p:spPr bwMode="auto">
          <a:xfrm>
            <a:off x="6050750" y="2649834"/>
            <a:ext cx="2385075" cy="551557"/>
          </a:xfrm>
          <a:custGeom>
            <a:avLst/>
            <a:gdLst>
              <a:gd name="T0" fmla="*/ 2385112 w 21600"/>
              <a:gd name="T1" fmla="*/ 551616 h 21600"/>
              <a:gd name="T2" fmla="*/ 2385112 w 21600"/>
              <a:gd name="T3" fmla="*/ 551616 h 21600"/>
              <a:gd name="T4" fmla="*/ 2385112 w 21600"/>
              <a:gd name="T5" fmla="*/ 551616 h 21600"/>
              <a:gd name="T6" fmla="*/ 2385112 w 21600"/>
              <a:gd name="T7" fmla="*/ 55161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9080" y="0"/>
                </a:lnTo>
                <a:lnTo>
                  <a:pt x="21600" y="10889"/>
                </a:lnTo>
                <a:lnTo>
                  <a:pt x="19114" y="21600"/>
                </a:lnTo>
                <a:lnTo>
                  <a:pt x="23" y="21600"/>
                </a:lnTo>
                <a:lnTo>
                  <a:pt x="2506" y="108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n-US" sz="900"/>
          </a:p>
        </p:txBody>
      </p:sp>
      <p:sp>
        <p:nvSpPr>
          <p:cNvPr id="67" name="Фигура">
            <a:extLst>
              <a:ext uri="{FF2B5EF4-FFF2-40B4-BE49-F238E27FC236}">
                <a16:creationId xmlns:a16="http://schemas.microsoft.com/office/drawing/2014/main" id="{EE7396E2-AB37-9648-A15C-370C505F3A75}"/>
              </a:ext>
            </a:extLst>
          </p:cNvPr>
          <p:cNvSpPr>
            <a:spLocks/>
          </p:cNvSpPr>
          <p:nvPr/>
        </p:nvSpPr>
        <p:spPr bwMode="auto">
          <a:xfrm>
            <a:off x="6041242" y="5335368"/>
            <a:ext cx="2355393" cy="550937"/>
          </a:xfrm>
          <a:custGeom>
            <a:avLst/>
            <a:gdLst>
              <a:gd name="T0" fmla="*/ 2355429 w 21600"/>
              <a:gd name="T1" fmla="*/ 550996 h 21600"/>
              <a:gd name="T2" fmla="*/ 2355429 w 21600"/>
              <a:gd name="T3" fmla="*/ 550996 h 21600"/>
              <a:gd name="T4" fmla="*/ 2355429 w 21600"/>
              <a:gd name="T5" fmla="*/ 550996 h 21600"/>
              <a:gd name="T6" fmla="*/ 2355429 w 21600"/>
              <a:gd name="T7" fmla="*/ 55099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514" y="20"/>
                </a:lnTo>
                <a:lnTo>
                  <a:pt x="0" y="10811"/>
                </a:lnTo>
                <a:lnTo>
                  <a:pt x="2532" y="21600"/>
                </a:lnTo>
                <a:lnTo>
                  <a:pt x="21583" y="21600"/>
                </a:lnTo>
                <a:lnTo>
                  <a:pt x="19070" y="10757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n-US" sz="900"/>
          </a:p>
        </p:txBody>
      </p:sp>
      <p:sp>
        <p:nvSpPr>
          <p:cNvPr id="68" name="Фигура">
            <a:extLst>
              <a:ext uri="{FF2B5EF4-FFF2-40B4-BE49-F238E27FC236}">
                <a16:creationId xmlns:a16="http://schemas.microsoft.com/office/drawing/2014/main" id="{FE7367BE-0760-E64C-A78C-0DE8BEA12F13}"/>
              </a:ext>
            </a:extLst>
          </p:cNvPr>
          <p:cNvSpPr/>
          <p:nvPr/>
        </p:nvSpPr>
        <p:spPr bwMode="auto">
          <a:xfrm>
            <a:off x="3756753" y="5335588"/>
            <a:ext cx="2355057" cy="550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514" y="20"/>
                </a:lnTo>
                <a:lnTo>
                  <a:pt x="0" y="10811"/>
                </a:lnTo>
                <a:lnTo>
                  <a:pt x="2532" y="21600"/>
                </a:lnTo>
                <a:lnTo>
                  <a:pt x="21583" y="21600"/>
                </a:lnTo>
                <a:lnTo>
                  <a:pt x="19070" y="10757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lIns="19050" tIns="19050" rIns="19050" bIns="19050" anchor="ctr"/>
          <a:lstStyle/>
          <a:p>
            <a:pPr>
              <a:defRPr>
                <a:solidFill>
                  <a:srgbClr val="FEFCFF"/>
                </a:solidFill>
              </a:defRPr>
            </a:pPr>
            <a:endParaRPr sz="900" kern="0">
              <a:solidFill>
                <a:srgbClr val="FEFC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Фигура">
            <a:extLst>
              <a:ext uri="{FF2B5EF4-FFF2-40B4-BE49-F238E27FC236}">
                <a16:creationId xmlns:a16="http://schemas.microsoft.com/office/drawing/2014/main" id="{BFA81175-3A5B-2041-8055-64A12BC6778F}"/>
              </a:ext>
            </a:extLst>
          </p:cNvPr>
          <p:cNvSpPr>
            <a:spLocks/>
          </p:cNvSpPr>
          <p:nvPr/>
        </p:nvSpPr>
        <p:spPr bwMode="auto">
          <a:xfrm>
            <a:off x="1885149" y="2650074"/>
            <a:ext cx="1977514" cy="3236391"/>
          </a:xfrm>
          <a:custGeom>
            <a:avLst/>
            <a:gdLst>
              <a:gd name="T0" fmla="*/ 1977545 w 21559"/>
              <a:gd name="T1" fmla="*/ 3236734 h 21397"/>
              <a:gd name="T2" fmla="*/ 1977545 w 21559"/>
              <a:gd name="T3" fmla="*/ 3236734 h 21397"/>
              <a:gd name="T4" fmla="*/ 1977545 w 21559"/>
              <a:gd name="T5" fmla="*/ 3236734 h 21397"/>
              <a:gd name="T6" fmla="*/ 1977545 w 21559"/>
              <a:gd name="T7" fmla="*/ 3236734 h 2139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559" h="21397" extrusionOk="0">
                <a:moveTo>
                  <a:pt x="21151" y="21393"/>
                </a:moveTo>
                <a:lnTo>
                  <a:pt x="18120" y="19570"/>
                </a:lnTo>
                <a:lnTo>
                  <a:pt x="21143" y="17743"/>
                </a:lnTo>
                <a:lnTo>
                  <a:pt x="17371" y="17743"/>
                </a:lnTo>
                <a:cubicBezTo>
                  <a:pt x="11095" y="17631"/>
                  <a:pt x="6097" y="14522"/>
                  <a:pt x="6071" y="10715"/>
                </a:cubicBezTo>
                <a:cubicBezTo>
                  <a:pt x="6046" y="6943"/>
                  <a:pt x="10920" y="3828"/>
                  <a:pt x="17132" y="3645"/>
                </a:cubicBezTo>
                <a:lnTo>
                  <a:pt x="18566" y="3645"/>
                </a:lnTo>
                <a:lnTo>
                  <a:pt x="21559" y="1831"/>
                </a:lnTo>
                <a:lnTo>
                  <a:pt x="18549" y="0"/>
                </a:lnTo>
                <a:lnTo>
                  <a:pt x="17414" y="0"/>
                </a:lnTo>
                <a:cubicBezTo>
                  <a:pt x="7738" y="62"/>
                  <a:pt x="-41" y="4849"/>
                  <a:pt x="0" y="10716"/>
                </a:cubicBezTo>
                <a:cubicBezTo>
                  <a:pt x="42" y="16768"/>
                  <a:pt x="8327" y="21600"/>
                  <a:pt x="18301" y="21390"/>
                </a:cubicBezTo>
                <a:lnTo>
                  <a:pt x="21151" y="2139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n-US" sz="900"/>
          </a:p>
        </p:txBody>
      </p:sp>
      <p:sp>
        <p:nvSpPr>
          <p:cNvPr id="70" name="Фигура">
            <a:extLst>
              <a:ext uri="{FF2B5EF4-FFF2-40B4-BE49-F238E27FC236}">
                <a16:creationId xmlns:a16="http://schemas.microsoft.com/office/drawing/2014/main" id="{28F216E1-F2CF-5E42-93BA-C79F424FD9A1}"/>
              </a:ext>
            </a:extLst>
          </p:cNvPr>
          <p:cNvSpPr>
            <a:spLocks/>
          </p:cNvSpPr>
          <p:nvPr/>
        </p:nvSpPr>
        <p:spPr bwMode="auto">
          <a:xfrm>
            <a:off x="8326752" y="2650557"/>
            <a:ext cx="1980100" cy="3235139"/>
          </a:xfrm>
          <a:custGeom>
            <a:avLst/>
            <a:gdLst>
              <a:gd name="T0" fmla="*/ 1980131 w 21517"/>
              <a:gd name="T1" fmla="*/ 3235481 h 21600"/>
              <a:gd name="T2" fmla="*/ 1980131 w 21517"/>
              <a:gd name="T3" fmla="*/ 3235481 h 21600"/>
              <a:gd name="T4" fmla="*/ 1980131 w 21517"/>
              <a:gd name="T5" fmla="*/ 3235481 h 21600"/>
              <a:gd name="T6" fmla="*/ 1980131 w 21517"/>
              <a:gd name="T7" fmla="*/ 3235481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517" h="21600" extrusionOk="0">
                <a:moveTo>
                  <a:pt x="452" y="0"/>
                </a:moveTo>
                <a:lnTo>
                  <a:pt x="3453" y="1855"/>
                </a:lnTo>
                <a:lnTo>
                  <a:pt x="461" y="3679"/>
                </a:lnTo>
                <a:lnTo>
                  <a:pt x="3804" y="3676"/>
                </a:lnTo>
                <a:cubicBezTo>
                  <a:pt x="10239" y="3662"/>
                  <a:pt x="15468" y="6864"/>
                  <a:pt x="15465" y="10818"/>
                </a:cubicBezTo>
                <a:cubicBezTo>
                  <a:pt x="15462" y="14659"/>
                  <a:pt x="10492" y="17803"/>
                  <a:pt x="4242" y="17917"/>
                </a:cubicBezTo>
                <a:lnTo>
                  <a:pt x="2992" y="17923"/>
                </a:lnTo>
                <a:lnTo>
                  <a:pt x="0" y="19760"/>
                </a:lnTo>
                <a:lnTo>
                  <a:pt x="3004" y="21600"/>
                </a:lnTo>
                <a:lnTo>
                  <a:pt x="4550" y="21592"/>
                </a:lnTo>
                <a:cubicBezTo>
                  <a:pt x="13948" y="21409"/>
                  <a:pt x="21436" y="16701"/>
                  <a:pt x="21517" y="10924"/>
                </a:cubicBezTo>
                <a:cubicBezTo>
                  <a:pt x="21600" y="4924"/>
                  <a:pt x="13726" y="25"/>
                  <a:pt x="3959" y="1"/>
                </a:cubicBezTo>
                <a:lnTo>
                  <a:pt x="45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n-US" sz="9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494F4FE-D02D-B84D-B425-8DF30F9A092B}"/>
              </a:ext>
            </a:extLst>
          </p:cNvPr>
          <p:cNvSpPr/>
          <p:nvPr/>
        </p:nvSpPr>
        <p:spPr>
          <a:xfrm>
            <a:off x="1739133" y="4127833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1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1A3FB4A-AB28-E345-9960-64543009EEFE}"/>
              </a:ext>
            </a:extLst>
          </p:cNvPr>
          <p:cNvSpPr/>
          <p:nvPr/>
        </p:nvSpPr>
        <p:spPr>
          <a:xfrm>
            <a:off x="6790501" y="2740348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9A4E926-D9E7-3341-9C24-F80BFDE4F0F6}"/>
              </a:ext>
            </a:extLst>
          </p:cNvPr>
          <p:cNvSpPr/>
          <p:nvPr/>
        </p:nvSpPr>
        <p:spPr>
          <a:xfrm>
            <a:off x="9586167" y="4089463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3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2E883C6-EFF6-4F4F-8188-AD1F3263D49A}"/>
              </a:ext>
            </a:extLst>
          </p:cNvPr>
          <p:cNvSpPr/>
          <p:nvPr/>
        </p:nvSpPr>
        <p:spPr>
          <a:xfrm>
            <a:off x="4556967" y="5434169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4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6142025-8F9A-5149-9E6F-ADE306C0DBF6}"/>
              </a:ext>
            </a:extLst>
          </p:cNvPr>
          <p:cNvGrpSpPr/>
          <p:nvPr/>
        </p:nvGrpSpPr>
        <p:grpSpPr>
          <a:xfrm>
            <a:off x="5858072" y="3377283"/>
            <a:ext cx="1548443" cy="872134"/>
            <a:chOff x="2475239" y="7140111"/>
            <a:chExt cx="3478342" cy="1744265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48D2C55B-7BDD-194A-8C6A-F95B8F0F3D9D}"/>
                </a:ext>
              </a:extLst>
            </p:cNvPr>
            <p:cNvSpPr/>
            <p:nvPr/>
          </p:nvSpPr>
          <p:spPr>
            <a:xfrm>
              <a:off x="2505610" y="7140111"/>
              <a:ext cx="3447971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tx2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Testing</a:t>
              </a:r>
              <a:endParaRPr lang="en-US" sz="27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F84D2A5-F903-F940-80F1-BDD2F9A80AD0}"/>
                </a:ext>
              </a:extLst>
            </p:cNvPr>
            <p:cNvSpPr txBox="1"/>
            <p:nvPr/>
          </p:nvSpPr>
          <p:spPr>
            <a:xfrm>
              <a:off x="2475239" y="7714828"/>
              <a:ext cx="3478342" cy="116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Proof of concept</a:t>
              </a:r>
              <a:endPara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95B5D10-1D71-0541-B2EE-EA610E304584}"/>
              </a:ext>
            </a:extLst>
          </p:cNvPr>
          <p:cNvGrpSpPr/>
          <p:nvPr/>
        </p:nvGrpSpPr>
        <p:grpSpPr>
          <a:xfrm>
            <a:off x="2669160" y="3880085"/>
            <a:ext cx="1621991" cy="633582"/>
            <a:chOff x="2310025" y="7140111"/>
            <a:chExt cx="3643556" cy="126716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B577E86-12BF-B941-AD18-B7B0312A04DC}"/>
                </a:ext>
              </a:extLst>
            </p:cNvPr>
            <p:cNvSpPr/>
            <p:nvPr/>
          </p:nvSpPr>
          <p:spPr>
            <a:xfrm>
              <a:off x="2505610" y="7140111"/>
              <a:ext cx="3447971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tx2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Initiation</a:t>
              </a:r>
              <a:endParaRPr lang="en-US" sz="27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1EC1A7E-EAC4-7147-8530-6CC0B2082153}"/>
                </a:ext>
              </a:extLst>
            </p:cNvPr>
            <p:cNvSpPr txBox="1"/>
            <p:nvPr/>
          </p:nvSpPr>
          <p:spPr>
            <a:xfrm>
              <a:off x="2310025" y="7730166"/>
              <a:ext cx="3478342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Small change</a:t>
              </a:r>
              <a:endPara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FEDE445-561E-6646-AFB5-397FC55BAAEF}"/>
              </a:ext>
            </a:extLst>
          </p:cNvPr>
          <p:cNvGrpSpPr/>
          <p:nvPr/>
        </p:nvGrpSpPr>
        <p:grpSpPr>
          <a:xfrm>
            <a:off x="7913783" y="3920119"/>
            <a:ext cx="1548443" cy="625913"/>
            <a:chOff x="2475239" y="7140111"/>
            <a:chExt cx="3478342" cy="1251824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5D3B918-4080-BB42-B2A4-F2E7D8F9AD45}"/>
                </a:ext>
              </a:extLst>
            </p:cNvPr>
            <p:cNvSpPr/>
            <p:nvPr/>
          </p:nvSpPr>
          <p:spPr>
            <a:xfrm>
              <a:off x="2505610" y="7140111"/>
              <a:ext cx="3447971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900" b="1" dirty="0" smtClean="0">
                  <a:solidFill>
                    <a:schemeClr val="tx2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Embedding</a:t>
              </a:r>
              <a:endParaRPr lang="en-US" sz="27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6C7550B-98DB-8A44-8C50-8C866C001C68}"/>
                </a:ext>
              </a:extLst>
            </p:cNvPr>
            <p:cNvSpPr txBox="1"/>
            <p:nvPr/>
          </p:nvSpPr>
          <p:spPr>
            <a:xfrm>
              <a:off x="2475239" y="7714828"/>
              <a:ext cx="3478342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Re-evaluating</a:t>
              </a:r>
              <a:endPara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2D95799-8788-8940-959F-A98F86D197C2}"/>
              </a:ext>
            </a:extLst>
          </p:cNvPr>
          <p:cNvGrpSpPr/>
          <p:nvPr/>
        </p:nvGrpSpPr>
        <p:grpSpPr>
          <a:xfrm>
            <a:off x="4204083" y="4399260"/>
            <a:ext cx="1548443" cy="872134"/>
            <a:chOff x="2475239" y="7140111"/>
            <a:chExt cx="3478342" cy="1744265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FE9A762C-23BB-574C-88E9-81BBD340AF39}"/>
                </a:ext>
              </a:extLst>
            </p:cNvPr>
            <p:cNvSpPr/>
            <p:nvPr/>
          </p:nvSpPr>
          <p:spPr>
            <a:xfrm>
              <a:off x="2505610" y="7140111"/>
              <a:ext cx="3447971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tx2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Review and renew</a:t>
              </a:r>
              <a:endParaRPr lang="en-US" sz="27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BB1AD11-EF92-B14B-B83E-699B68E29792}"/>
                </a:ext>
              </a:extLst>
            </p:cNvPr>
            <p:cNvSpPr txBox="1"/>
            <p:nvPr/>
          </p:nvSpPr>
          <p:spPr>
            <a:xfrm>
              <a:off x="2475239" y="7714828"/>
              <a:ext cx="3478342" cy="116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Are we still right?</a:t>
              </a:r>
              <a:endPara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563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ine 1"/>
          <p:cNvSpPr>
            <a:spLocks noChangeShapeType="1"/>
          </p:cNvSpPr>
          <p:nvPr/>
        </p:nvSpPr>
        <p:spPr bwMode="auto">
          <a:xfrm flipV="1">
            <a:off x="3397747" y="4186113"/>
            <a:ext cx="2224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37" name="Line 2"/>
          <p:cNvSpPr>
            <a:spLocks noChangeShapeType="1"/>
          </p:cNvSpPr>
          <p:nvPr/>
        </p:nvSpPr>
        <p:spPr bwMode="auto">
          <a:xfrm flipV="1">
            <a:off x="3397747" y="4039360"/>
            <a:ext cx="2224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1" name="Line 3"/>
          <p:cNvSpPr>
            <a:spLocks noChangeShapeType="1"/>
          </p:cNvSpPr>
          <p:nvPr/>
        </p:nvSpPr>
        <p:spPr bwMode="auto">
          <a:xfrm flipV="1">
            <a:off x="3397747" y="3892607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2" name="Line 4"/>
          <p:cNvSpPr>
            <a:spLocks noChangeShapeType="1"/>
          </p:cNvSpPr>
          <p:nvPr/>
        </p:nvSpPr>
        <p:spPr bwMode="auto">
          <a:xfrm flipV="1">
            <a:off x="3397747" y="3748076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 flipV="1">
            <a:off x="3397747" y="3601323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 flipV="1">
            <a:off x="3397747" y="3456795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5" name="Line 7"/>
          <p:cNvSpPr>
            <a:spLocks noChangeShapeType="1"/>
          </p:cNvSpPr>
          <p:nvPr/>
        </p:nvSpPr>
        <p:spPr bwMode="auto">
          <a:xfrm flipV="1">
            <a:off x="3397747" y="3312265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 flipV="1">
            <a:off x="3397747" y="3165512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 flipV="1">
            <a:off x="3397747" y="3018759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8" name="Line 10"/>
          <p:cNvSpPr>
            <a:spLocks noChangeShapeType="1"/>
          </p:cNvSpPr>
          <p:nvPr/>
        </p:nvSpPr>
        <p:spPr bwMode="auto">
          <a:xfrm flipV="1">
            <a:off x="3397747" y="2874230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V="1">
            <a:off x="3397747" y="2727477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 flipV="1">
            <a:off x="3397747" y="2638536"/>
            <a:ext cx="2224" cy="22236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1" name="Freeform 13"/>
          <p:cNvSpPr>
            <a:spLocks noChangeArrowheads="1"/>
          </p:cNvSpPr>
          <p:nvPr/>
        </p:nvSpPr>
        <p:spPr bwMode="auto">
          <a:xfrm>
            <a:off x="3362170" y="2602959"/>
            <a:ext cx="68930" cy="73376"/>
          </a:xfrm>
          <a:custGeom>
            <a:avLst/>
            <a:gdLst>
              <a:gd name="T0" fmla="*/ 136 w 137"/>
              <a:gd name="T1" fmla="*/ 72 h 145"/>
              <a:gd name="T2" fmla="*/ 136 w 137"/>
              <a:gd name="T3" fmla="*/ 72 h 145"/>
              <a:gd name="T4" fmla="*/ 73 w 137"/>
              <a:gd name="T5" fmla="*/ 0 h 145"/>
              <a:gd name="T6" fmla="*/ 0 w 137"/>
              <a:gd name="T7" fmla="*/ 72 h 145"/>
              <a:gd name="T8" fmla="*/ 73 w 137"/>
              <a:gd name="T9" fmla="*/ 144 h 145"/>
              <a:gd name="T10" fmla="*/ 136 w 137"/>
              <a:gd name="T11" fmla="*/ 72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7" h="145">
                <a:moveTo>
                  <a:pt x="136" y="72"/>
                </a:moveTo>
                <a:lnTo>
                  <a:pt x="136" y="72"/>
                </a:lnTo>
                <a:cubicBezTo>
                  <a:pt x="136" y="36"/>
                  <a:pt x="109" y="0"/>
                  <a:pt x="73" y="0"/>
                </a:cubicBezTo>
                <a:cubicBezTo>
                  <a:pt x="36" y="0"/>
                  <a:pt x="0" y="36"/>
                  <a:pt x="0" y="72"/>
                </a:cubicBezTo>
                <a:cubicBezTo>
                  <a:pt x="0" y="108"/>
                  <a:pt x="36" y="144"/>
                  <a:pt x="73" y="144"/>
                </a:cubicBezTo>
                <a:cubicBezTo>
                  <a:pt x="109" y="144"/>
                  <a:pt x="136" y="108"/>
                  <a:pt x="136" y="72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52" name="Line 14"/>
          <p:cNvSpPr>
            <a:spLocks noChangeShapeType="1"/>
          </p:cNvSpPr>
          <p:nvPr/>
        </p:nvSpPr>
        <p:spPr bwMode="auto">
          <a:xfrm flipV="1">
            <a:off x="5252171" y="3639124"/>
            <a:ext cx="2224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 flipV="1">
            <a:off x="5252171" y="3492371"/>
            <a:ext cx="2224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 flipV="1">
            <a:off x="5252171" y="3347841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 flipV="1">
            <a:off x="5252171" y="3201088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 flipV="1">
            <a:off x="5252171" y="3056559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flipV="1">
            <a:off x="5252171" y="2909806"/>
            <a:ext cx="2224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V="1">
            <a:off x="5252171" y="2765276"/>
            <a:ext cx="2224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3" name="Line 21"/>
          <p:cNvSpPr>
            <a:spLocks noChangeShapeType="1"/>
          </p:cNvSpPr>
          <p:nvPr/>
        </p:nvSpPr>
        <p:spPr bwMode="auto">
          <a:xfrm flipV="1">
            <a:off x="5252171" y="2638536"/>
            <a:ext cx="2224" cy="57812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4" name="Freeform 22"/>
          <p:cNvSpPr>
            <a:spLocks noChangeArrowheads="1"/>
          </p:cNvSpPr>
          <p:nvPr/>
        </p:nvSpPr>
        <p:spPr bwMode="auto">
          <a:xfrm>
            <a:off x="5221041" y="2602959"/>
            <a:ext cx="68930" cy="73376"/>
          </a:xfrm>
          <a:custGeom>
            <a:avLst/>
            <a:gdLst>
              <a:gd name="T0" fmla="*/ 136 w 137"/>
              <a:gd name="T1" fmla="*/ 72 h 145"/>
              <a:gd name="T2" fmla="*/ 136 w 137"/>
              <a:gd name="T3" fmla="*/ 72 h 145"/>
              <a:gd name="T4" fmla="*/ 63 w 137"/>
              <a:gd name="T5" fmla="*/ 0 h 145"/>
              <a:gd name="T6" fmla="*/ 0 w 137"/>
              <a:gd name="T7" fmla="*/ 72 h 145"/>
              <a:gd name="T8" fmla="*/ 63 w 137"/>
              <a:gd name="T9" fmla="*/ 144 h 145"/>
              <a:gd name="T10" fmla="*/ 136 w 137"/>
              <a:gd name="T11" fmla="*/ 72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7" h="145">
                <a:moveTo>
                  <a:pt x="136" y="72"/>
                </a:moveTo>
                <a:lnTo>
                  <a:pt x="136" y="72"/>
                </a:lnTo>
                <a:cubicBezTo>
                  <a:pt x="136" y="36"/>
                  <a:pt x="99" y="0"/>
                  <a:pt x="63" y="0"/>
                </a:cubicBezTo>
                <a:cubicBezTo>
                  <a:pt x="27" y="0"/>
                  <a:pt x="0" y="36"/>
                  <a:pt x="0" y="72"/>
                </a:cubicBezTo>
                <a:cubicBezTo>
                  <a:pt x="0" y="108"/>
                  <a:pt x="27" y="144"/>
                  <a:pt x="63" y="144"/>
                </a:cubicBezTo>
                <a:cubicBezTo>
                  <a:pt x="99" y="144"/>
                  <a:pt x="136" y="108"/>
                  <a:pt x="136" y="72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75" name="Line 23"/>
          <p:cNvSpPr>
            <a:spLocks noChangeShapeType="1"/>
          </p:cNvSpPr>
          <p:nvPr/>
        </p:nvSpPr>
        <p:spPr bwMode="auto">
          <a:xfrm flipV="1">
            <a:off x="7042113" y="3274465"/>
            <a:ext cx="2223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6" name="Line 24"/>
          <p:cNvSpPr>
            <a:spLocks noChangeShapeType="1"/>
          </p:cNvSpPr>
          <p:nvPr/>
        </p:nvSpPr>
        <p:spPr bwMode="auto">
          <a:xfrm flipV="1">
            <a:off x="7042113" y="3127712"/>
            <a:ext cx="2223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7" name="Line 25"/>
          <p:cNvSpPr>
            <a:spLocks noChangeShapeType="1"/>
          </p:cNvSpPr>
          <p:nvPr/>
        </p:nvSpPr>
        <p:spPr bwMode="auto">
          <a:xfrm flipV="1">
            <a:off x="7042113" y="2983182"/>
            <a:ext cx="2223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8" name="Line 26"/>
          <p:cNvSpPr>
            <a:spLocks noChangeShapeType="1"/>
          </p:cNvSpPr>
          <p:nvPr/>
        </p:nvSpPr>
        <p:spPr bwMode="auto">
          <a:xfrm flipV="1">
            <a:off x="7042113" y="2836429"/>
            <a:ext cx="2223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79" name="Line 27"/>
          <p:cNvSpPr>
            <a:spLocks noChangeShapeType="1"/>
          </p:cNvSpPr>
          <p:nvPr/>
        </p:nvSpPr>
        <p:spPr bwMode="auto">
          <a:xfrm flipV="1">
            <a:off x="7042113" y="2691900"/>
            <a:ext cx="2223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0" name="Freeform 28"/>
          <p:cNvSpPr>
            <a:spLocks noChangeArrowheads="1"/>
          </p:cNvSpPr>
          <p:nvPr/>
        </p:nvSpPr>
        <p:spPr bwMode="auto">
          <a:xfrm>
            <a:off x="7010983" y="2602959"/>
            <a:ext cx="68929" cy="73376"/>
          </a:xfrm>
          <a:custGeom>
            <a:avLst/>
            <a:gdLst>
              <a:gd name="T0" fmla="*/ 136 w 137"/>
              <a:gd name="T1" fmla="*/ 72 h 145"/>
              <a:gd name="T2" fmla="*/ 136 w 137"/>
              <a:gd name="T3" fmla="*/ 72 h 145"/>
              <a:gd name="T4" fmla="*/ 63 w 137"/>
              <a:gd name="T5" fmla="*/ 0 h 145"/>
              <a:gd name="T6" fmla="*/ 0 w 137"/>
              <a:gd name="T7" fmla="*/ 72 h 145"/>
              <a:gd name="T8" fmla="*/ 63 w 137"/>
              <a:gd name="T9" fmla="*/ 144 h 145"/>
              <a:gd name="T10" fmla="*/ 136 w 137"/>
              <a:gd name="T11" fmla="*/ 72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7" h="145">
                <a:moveTo>
                  <a:pt x="136" y="72"/>
                </a:moveTo>
                <a:lnTo>
                  <a:pt x="136" y="72"/>
                </a:lnTo>
                <a:cubicBezTo>
                  <a:pt x="136" y="36"/>
                  <a:pt x="99" y="0"/>
                  <a:pt x="63" y="0"/>
                </a:cubicBezTo>
                <a:cubicBezTo>
                  <a:pt x="27" y="0"/>
                  <a:pt x="0" y="36"/>
                  <a:pt x="0" y="72"/>
                </a:cubicBezTo>
                <a:cubicBezTo>
                  <a:pt x="0" y="108"/>
                  <a:pt x="27" y="144"/>
                  <a:pt x="63" y="144"/>
                </a:cubicBezTo>
                <a:cubicBezTo>
                  <a:pt x="99" y="144"/>
                  <a:pt x="136" y="108"/>
                  <a:pt x="136" y="72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81" name="Line 29"/>
          <p:cNvSpPr>
            <a:spLocks noChangeShapeType="1"/>
          </p:cNvSpPr>
          <p:nvPr/>
        </p:nvSpPr>
        <p:spPr bwMode="auto">
          <a:xfrm flipV="1">
            <a:off x="8896537" y="3274465"/>
            <a:ext cx="2223" cy="77823"/>
          </a:xfrm>
          <a:prstGeom prst="line">
            <a:avLst/>
          </a:prstGeom>
          <a:noFill/>
          <a:ln w="12960" cap="flat">
            <a:solidFill>
              <a:srgbClr val="606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2" name="Line 30"/>
          <p:cNvSpPr>
            <a:spLocks noChangeShapeType="1"/>
          </p:cNvSpPr>
          <p:nvPr/>
        </p:nvSpPr>
        <p:spPr bwMode="auto">
          <a:xfrm flipV="1">
            <a:off x="8896537" y="3127712"/>
            <a:ext cx="2223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3" name="Line 31"/>
          <p:cNvSpPr>
            <a:spLocks noChangeShapeType="1"/>
          </p:cNvSpPr>
          <p:nvPr/>
        </p:nvSpPr>
        <p:spPr bwMode="auto">
          <a:xfrm flipV="1">
            <a:off x="8896537" y="2983182"/>
            <a:ext cx="2223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4" name="Line 32"/>
          <p:cNvSpPr>
            <a:spLocks noChangeShapeType="1"/>
          </p:cNvSpPr>
          <p:nvPr/>
        </p:nvSpPr>
        <p:spPr bwMode="auto">
          <a:xfrm flipV="1">
            <a:off x="8896537" y="2836429"/>
            <a:ext cx="2223" cy="77824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5" name="Line 33"/>
          <p:cNvSpPr>
            <a:spLocks noChangeShapeType="1"/>
          </p:cNvSpPr>
          <p:nvPr/>
        </p:nvSpPr>
        <p:spPr bwMode="auto">
          <a:xfrm flipV="1">
            <a:off x="8896537" y="2691900"/>
            <a:ext cx="2223" cy="77823"/>
          </a:xfrm>
          <a:prstGeom prst="line">
            <a:avLst/>
          </a:prstGeom>
          <a:noFill/>
          <a:ln w="129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86" name="Freeform 34"/>
          <p:cNvSpPr>
            <a:spLocks noChangeArrowheads="1"/>
          </p:cNvSpPr>
          <p:nvPr/>
        </p:nvSpPr>
        <p:spPr bwMode="auto">
          <a:xfrm>
            <a:off x="8865407" y="2602959"/>
            <a:ext cx="68929" cy="73376"/>
          </a:xfrm>
          <a:custGeom>
            <a:avLst/>
            <a:gdLst>
              <a:gd name="T0" fmla="*/ 135 w 136"/>
              <a:gd name="T1" fmla="*/ 72 h 145"/>
              <a:gd name="T2" fmla="*/ 135 w 136"/>
              <a:gd name="T3" fmla="*/ 72 h 145"/>
              <a:gd name="T4" fmla="*/ 63 w 136"/>
              <a:gd name="T5" fmla="*/ 0 h 145"/>
              <a:gd name="T6" fmla="*/ 0 w 136"/>
              <a:gd name="T7" fmla="*/ 72 h 145"/>
              <a:gd name="T8" fmla="*/ 63 w 136"/>
              <a:gd name="T9" fmla="*/ 144 h 145"/>
              <a:gd name="T10" fmla="*/ 135 w 136"/>
              <a:gd name="T11" fmla="*/ 72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6" h="145">
                <a:moveTo>
                  <a:pt x="135" y="72"/>
                </a:moveTo>
                <a:lnTo>
                  <a:pt x="135" y="72"/>
                </a:lnTo>
                <a:cubicBezTo>
                  <a:pt x="135" y="36"/>
                  <a:pt x="99" y="0"/>
                  <a:pt x="63" y="0"/>
                </a:cubicBezTo>
                <a:cubicBezTo>
                  <a:pt x="27" y="0"/>
                  <a:pt x="0" y="36"/>
                  <a:pt x="0" y="72"/>
                </a:cubicBezTo>
                <a:cubicBezTo>
                  <a:pt x="0" y="108"/>
                  <a:pt x="27" y="144"/>
                  <a:pt x="63" y="144"/>
                </a:cubicBezTo>
                <a:cubicBezTo>
                  <a:pt x="99" y="144"/>
                  <a:pt x="135" y="108"/>
                  <a:pt x="135" y="72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87" name="Freeform 35"/>
          <p:cNvSpPr>
            <a:spLocks noChangeArrowheads="1"/>
          </p:cNvSpPr>
          <p:nvPr/>
        </p:nvSpPr>
        <p:spPr bwMode="auto">
          <a:xfrm>
            <a:off x="4794123" y="3919289"/>
            <a:ext cx="920542" cy="1649859"/>
          </a:xfrm>
          <a:custGeom>
            <a:avLst/>
            <a:gdLst>
              <a:gd name="T0" fmla="*/ 1816 w 1826"/>
              <a:gd name="T1" fmla="*/ 1545 h 3272"/>
              <a:gd name="T2" fmla="*/ 1816 w 1826"/>
              <a:gd name="T3" fmla="*/ 1545 h 3272"/>
              <a:gd name="T4" fmla="*/ 1581 w 1826"/>
              <a:gd name="T5" fmla="*/ 343 h 3272"/>
              <a:gd name="T6" fmla="*/ 1572 w 1826"/>
              <a:gd name="T7" fmla="*/ 316 h 3272"/>
              <a:gd name="T8" fmla="*/ 1165 w 1826"/>
              <a:gd name="T9" fmla="*/ 0 h 3272"/>
              <a:gd name="T10" fmla="*/ 668 w 1826"/>
              <a:gd name="T11" fmla="*/ 0 h 3272"/>
              <a:gd name="T12" fmla="*/ 253 w 1826"/>
              <a:gd name="T13" fmla="*/ 334 h 3272"/>
              <a:gd name="T14" fmla="*/ 253 w 1826"/>
              <a:gd name="T15" fmla="*/ 343 h 3272"/>
              <a:gd name="T16" fmla="*/ 18 w 1826"/>
              <a:gd name="T17" fmla="*/ 1545 h 3272"/>
              <a:gd name="T18" fmla="*/ 135 w 1826"/>
              <a:gd name="T19" fmla="*/ 1726 h 3272"/>
              <a:gd name="T20" fmla="*/ 135 w 1826"/>
              <a:gd name="T21" fmla="*/ 1726 h 3272"/>
              <a:gd name="T22" fmla="*/ 307 w 1826"/>
              <a:gd name="T23" fmla="*/ 1608 h 3272"/>
              <a:gd name="T24" fmla="*/ 461 w 1826"/>
              <a:gd name="T25" fmla="*/ 804 h 3272"/>
              <a:gd name="T26" fmla="*/ 461 w 1826"/>
              <a:gd name="T27" fmla="*/ 1599 h 3272"/>
              <a:gd name="T28" fmla="*/ 461 w 1826"/>
              <a:gd name="T29" fmla="*/ 1663 h 3272"/>
              <a:gd name="T30" fmla="*/ 461 w 1826"/>
              <a:gd name="T31" fmla="*/ 3090 h 3272"/>
              <a:gd name="T32" fmla="*/ 650 w 1826"/>
              <a:gd name="T33" fmla="*/ 3271 h 3272"/>
              <a:gd name="T34" fmla="*/ 659 w 1826"/>
              <a:gd name="T35" fmla="*/ 3271 h 3272"/>
              <a:gd name="T36" fmla="*/ 849 w 1826"/>
              <a:gd name="T37" fmla="*/ 3090 h 3272"/>
              <a:gd name="T38" fmla="*/ 849 w 1826"/>
              <a:gd name="T39" fmla="*/ 1663 h 3272"/>
              <a:gd name="T40" fmla="*/ 994 w 1826"/>
              <a:gd name="T41" fmla="*/ 1663 h 3272"/>
              <a:gd name="T42" fmla="*/ 994 w 1826"/>
              <a:gd name="T43" fmla="*/ 3090 h 3272"/>
              <a:gd name="T44" fmla="*/ 1174 w 1826"/>
              <a:gd name="T45" fmla="*/ 3271 h 3272"/>
              <a:gd name="T46" fmla="*/ 1192 w 1826"/>
              <a:gd name="T47" fmla="*/ 3271 h 3272"/>
              <a:gd name="T48" fmla="*/ 1373 w 1826"/>
              <a:gd name="T49" fmla="*/ 3090 h 3272"/>
              <a:gd name="T50" fmla="*/ 1373 w 1826"/>
              <a:gd name="T51" fmla="*/ 1663 h 3272"/>
              <a:gd name="T52" fmla="*/ 1373 w 1826"/>
              <a:gd name="T53" fmla="*/ 1599 h 3272"/>
              <a:gd name="T54" fmla="*/ 1373 w 1826"/>
              <a:gd name="T55" fmla="*/ 840 h 3272"/>
              <a:gd name="T56" fmla="*/ 1518 w 1826"/>
              <a:gd name="T57" fmla="*/ 1608 h 3272"/>
              <a:gd name="T58" fmla="*/ 1689 w 1826"/>
              <a:gd name="T59" fmla="*/ 1726 h 3272"/>
              <a:gd name="T60" fmla="*/ 1816 w 1826"/>
              <a:gd name="T61" fmla="*/ 1545 h 3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826" h="3272">
                <a:moveTo>
                  <a:pt x="1816" y="1545"/>
                </a:moveTo>
                <a:lnTo>
                  <a:pt x="1816" y="1545"/>
                </a:lnTo>
                <a:cubicBezTo>
                  <a:pt x="1581" y="343"/>
                  <a:pt x="1581" y="343"/>
                  <a:pt x="1581" y="343"/>
                </a:cubicBezTo>
                <a:cubicBezTo>
                  <a:pt x="1581" y="334"/>
                  <a:pt x="1572" y="325"/>
                  <a:pt x="1572" y="316"/>
                </a:cubicBezTo>
                <a:cubicBezTo>
                  <a:pt x="1527" y="136"/>
                  <a:pt x="1364" y="0"/>
                  <a:pt x="1165" y="0"/>
                </a:cubicBezTo>
                <a:cubicBezTo>
                  <a:pt x="668" y="0"/>
                  <a:pt x="668" y="0"/>
                  <a:pt x="668" y="0"/>
                </a:cubicBezTo>
                <a:cubicBezTo>
                  <a:pt x="461" y="0"/>
                  <a:pt x="289" y="145"/>
                  <a:pt x="253" y="334"/>
                </a:cubicBezTo>
                <a:cubicBezTo>
                  <a:pt x="253" y="334"/>
                  <a:pt x="253" y="334"/>
                  <a:pt x="253" y="343"/>
                </a:cubicBezTo>
                <a:cubicBezTo>
                  <a:pt x="18" y="1545"/>
                  <a:pt x="18" y="1545"/>
                  <a:pt x="18" y="1545"/>
                </a:cubicBezTo>
                <a:cubicBezTo>
                  <a:pt x="0" y="1626"/>
                  <a:pt x="54" y="1708"/>
                  <a:pt x="135" y="1726"/>
                </a:cubicBezTo>
                <a:lnTo>
                  <a:pt x="135" y="1726"/>
                </a:lnTo>
                <a:cubicBezTo>
                  <a:pt x="217" y="1735"/>
                  <a:pt x="298" y="1690"/>
                  <a:pt x="307" y="1608"/>
                </a:cubicBezTo>
                <a:cubicBezTo>
                  <a:pt x="461" y="804"/>
                  <a:pt x="461" y="804"/>
                  <a:pt x="461" y="804"/>
                </a:cubicBezTo>
                <a:cubicBezTo>
                  <a:pt x="461" y="1599"/>
                  <a:pt x="461" y="1599"/>
                  <a:pt x="461" y="1599"/>
                </a:cubicBezTo>
                <a:cubicBezTo>
                  <a:pt x="461" y="1663"/>
                  <a:pt x="461" y="1663"/>
                  <a:pt x="461" y="1663"/>
                </a:cubicBezTo>
                <a:cubicBezTo>
                  <a:pt x="461" y="3090"/>
                  <a:pt x="461" y="3090"/>
                  <a:pt x="461" y="3090"/>
                </a:cubicBezTo>
                <a:cubicBezTo>
                  <a:pt x="461" y="3189"/>
                  <a:pt x="542" y="3271"/>
                  <a:pt x="650" y="3271"/>
                </a:cubicBezTo>
                <a:cubicBezTo>
                  <a:pt x="659" y="3271"/>
                  <a:pt x="659" y="3271"/>
                  <a:pt x="659" y="3271"/>
                </a:cubicBezTo>
                <a:cubicBezTo>
                  <a:pt x="768" y="3271"/>
                  <a:pt x="849" y="3189"/>
                  <a:pt x="849" y="3090"/>
                </a:cubicBezTo>
                <a:cubicBezTo>
                  <a:pt x="849" y="1663"/>
                  <a:pt x="849" y="1663"/>
                  <a:pt x="849" y="1663"/>
                </a:cubicBezTo>
                <a:cubicBezTo>
                  <a:pt x="994" y="1663"/>
                  <a:pt x="994" y="1663"/>
                  <a:pt x="994" y="1663"/>
                </a:cubicBezTo>
                <a:cubicBezTo>
                  <a:pt x="994" y="3090"/>
                  <a:pt x="994" y="3090"/>
                  <a:pt x="994" y="3090"/>
                </a:cubicBezTo>
                <a:cubicBezTo>
                  <a:pt x="994" y="3189"/>
                  <a:pt x="1075" y="3271"/>
                  <a:pt x="1174" y="3271"/>
                </a:cubicBezTo>
                <a:cubicBezTo>
                  <a:pt x="1192" y="3271"/>
                  <a:pt x="1192" y="3271"/>
                  <a:pt x="1192" y="3271"/>
                </a:cubicBezTo>
                <a:cubicBezTo>
                  <a:pt x="1292" y="3271"/>
                  <a:pt x="1373" y="3189"/>
                  <a:pt x="1373" y="3090"/>
                </a:cubicBezTo>
                <a:cubicBezTo>
                  <a:pt x="1373" y="1663"/>
                  <a:pt x="1373" y="1663"/>
                  <a:pt x="1373" y="1663"/>
                </a:cubicBezTo>
                <a:cubicBezTo>
                  <a:pt x="1373" y="1599"/>
                  <a:pt x="1373" y="1599"/>
                  <a:pt x="1373" y="1599"/>
                </a:cubicBezTo>
                <a:cubicBezTo>
                  <a:pt x="1373" y="840"/>
                  <a:pt x="1373" y="840"/>
                  <a:pt x="1373" y="840"/>
                </a:cubicBezTo>
                <a:cubicBezTo>
                  <a:pt x="1518" y="1608"/>
                  <a:pt x="1518" y="1608"/>
                  <a:pt x="1518" y="1608"/>
                </a:cubicBezTo>
                <a:cubicBezTo>
                  <a:pt x="1536" y="1690"/>
                  <a:pt x="1617" y="1735"/>
                  <a:pt x="1689" y="1726"/>
                </a:cubicBezTo>
                <a:cubicBezTo>
                  <a:pt x="1771" y="1708"/>
                  <a:pt x="1825" y="1626"/>
                  <a:pt x="1816" y="154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88" name="Freeform 36"/>
          <p:cNvSpPr>
            <a:spLocks noChangeArrowheads="1"/>
          </p:cNvSpPr>
          <p:nvPr/>
        </p:nvSpPr>
        <p:spPr bwMode="auto">
          <a:xfrm>
            <a:off x="5056500" y="3481253"/>
            <a:ext cx="386894" cy="386894"/>
          </a:xfrm>
          <a:custGeom>
            <a:avLst/>
            <a:gdLst>
              <a:gd name="T0" fmla="*/ 388 w 769"/>
              <a:gd name="T1" fmla="*/ 767 h 768"/>
              <a:gd name="T2" fmla="*/ 388 w 769"/>
              <a:gd name="T3" fmla="*/ 767 h 768"/>
              <a:gd name="T4" fmla="*/ 768 w 769"/>
              <a:gd name="T5" fmla="*/ 379 h 768"/>
              <a:gd name="T6" fmla="*/ 388 w 769"/>
              <a:gd name="T7" fmla="*/ 0 h 768"/>
              <a:gd name="T8" fmla="*/ 0 w 769"/>
              <a:gd name="T9" fmla="*/ 379 h 768"/>
              <a:gd name="T10" fmla="*/ 388 w 769"/>
              <a:gd name="T11" fmla="*/ 767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69" h="768">
                <a:moveTo>
                  <a:pt x="388" y="767"/>
                </a:moveTo>
                <a:lnTo>
                  <a:pt x="388" y="767"/>
                </a:lnTo>
                <a:cubicBezTo>
                  <a:pt x="596" y="767"/>
                  <a:pt x="768" y="596"/>
                  <a:pt x="768" y="379"/>
                </a:cubicBezTo>
                <a:cubicBezTo>
                  <a:pt x="768" y="171"/>
                  <a:pt x="596" y="0"/>
                  <a:pt x="388" y="0"/>
                </a:cubicBezTo>
                <a:cubicBezTo>
                  <a:pt x="171" y="0"/>
                  <a:pt x="0" y="171"/>
                  <a:pt x="0" y="379"/>
                </a:cubicBezTo>
                <a:cubicBezTo>
                  <a:pt x="0" y="596"/>
                  <a:pt x="171" y="767"/>
                  <a:pt x="388" y="76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89" name="Freeform 37"/>
          <p:cNvSpPr>
            <a:spLocks noChangeArrowheads="1"/>
          </p:cNvSpPr>
          <p:nvPr/>
        </p:nvSpPr>
        <p:spPr bwMode="auto">
          <a:xfrm>
            <a:off x="6486230" y="3567971"/>
            <a:ext cx="1116212" cy="2001177"/>
          </a:xfrm>
          <a:custGeom>
            <a:avLst/>
            <a:gdLst>
              <a:gd name="T0" fmla="*/ 2196 w 2215"/>
              <a:gd name="T1" fmla="*/ 1880 h 3968"/>
              <a:gd name="T2" fmla="*/ 2196 w 2215"/>
              <a:gd name="T3" fmla="*/ 1880 h 3968"/>
              <a:gd name="T4" fmla="*/ 1916 w 2215"/>
              <a:gd name="T5" fmla="*/ 416 h 3968"/>
              <a:gd name="T6" fmla="*/ 1907 w 2215"/>
              <a:gd name="T7" fmla="*/ 389 h 3968"/>
              <a:gd name="T8" fmla="*/ 1410 w 2215"/>
              <a:gd name="T9" fmla="*/ 0 h 3968"/>
              <a:gd name="T10" fmla="*/ 804 w 2215"/>
              <a:gd name="T11" fmla="*/ 0 h 3968"/>
              <a:gd name="T12" fmla="*/ 307 w 2215"/>
              <a:gd name="T13" fmla="*/ 407 h 3968"/>
              <a:gd name="T14" fmla="*/ 307 w 2215"/>
              <a:gd name="T15" fmla="*/ 416 h 3968"/>
              <a:gd name="T16" fmla="*/ 27 w 2215"/>
              <a:gd name="T17" fmla="*/ 1880 h 3968"/>
              <a:gd name="T18" fmla="*/ 163 w 2215"/>
              <a:gd name="T19" fmla="*/ 2087 h 3968"/>
              <a:gd name="T20" fmla="*/ 163 w 2215"/>
              <a:gd name="T21" fmla="*/ 2087 h 3968"/>
              <a:gd name="T22" fmla="*/ 379 w 2215"/>
              <a:gd name="T23" fmla="*/ 1952 h 3968"/>
              <a:gd name="T24" fmla="*/ 560 w 2215"/>
              <a:gd name="T25" fmla="*/ 976 h 3968"/>
              <a:gd name="T26" fmla="*/ 560 w 2215"/>
              <a:gd name="T27" fmla="*/ 1943 h 3968"/>
              <a:gd name="T28" fmla="*/ 560 w 2215"/>
              <a:gd name="T29" fmla="*/ 2024 h 3968"/>
              <a:gd name="T30" fmla="*/ 560 w 2215"/>
              <a:gd name="T31" fmla="*/ 3741 h 3968"/>
              <a:gd name="T32" fmla="*/ 786 w 2215"/>
              <a:gd name="T33" fmla="*/ 3967 h 3968"/>
              <a:gd name="T34" fmla="*/ 804 w 2215"/>
              <a:gd name="T35" fmla="*/ 3967 h 3968"/>
              <a:gd name="T36" fmla="*/ 1030 w 2215"/>
              <a:gd name="T37" fmla="*/ 3741 h 3968"/>
              <a:gd name="T38" fmla="*/ 1030 w 2215"/>
              <a:gd name="T39" fmla="*/ 2024 h 3968"/>
              <a:gd name="T40" fmla="*/ 1202 w 2215"/>
              <a:gd name="T41" fmla="*/ 2024 h 3968"/>
              <a:gd name="T42" fmla="*/ 1202 w 2215"/>
              <a:gd name="T43" fmla="*/ 3741 h 3968"/>
              <a:gd name="T44" fmla="*/ 1419 w 2215"/>
              <a:gd name="T45" fmla="*/ 3967 h 3968"/>
              <a:gd name="T46" fmla="*/ 1446 w 2215"/>
              <a:gd name="T47" fmla="*/ 3967 h 3968"/>
              <a:gd name="T48" fmla="*/ 1663 w 2215"/>
              <a:gd name="T49" fmla="*/ 3741 h 3968"/>
              <a:gd name="T50" fmla="*/ 1663 w 2215"/>
              <a:gd name="T51" fmla="*/ 2024 h 3968"/>
              <a:gd name="T52" fmla="*/ 1663 w 2215"/>
              <a:gd name="T53" fmla="*/ 1943 h 3968"/>
              <a:gd name="T54" fmla="*/ 1663 w 2215"/>
              <a:gd name="T55" fmla="*/ 1021 h 3968"/>
              <a:gd name="T56" fmla="*/ 1843 w 2215"/>
              <a:gd name="T57" fmla="*/ 1952 h 3968"/>
              <a:gd name="T58" fmla="*/ 2051 w 2215"/>
              <a:gd name="T59" fmla="*/ 2087 h 3968"/>
              <a:gd name="T60" fmla="*/ 2196 w 2215"/>
              <a:gd name="T61" fmla="*/ 1880 h 3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215" h="3968">
                <a:moveTo>
                  <a:pt x="2196" y="1880"/>
                </a:moveTo>
                <a:lnTo>
                  <a:pt x="2196" y="1880"/>
                </a:lnTo>
                <a:cubicBezTo>
                  <a:pt x="1916" y="416"/>
                  <a:pt x="1916" y="416"/>
                  <a:pt x="1916" y="416"/>
                </a:cubicBezTo>
                <a:cubicBezTo>
                  <a:pt x="1916" y="407"/>
                  <a:pt x="1907" y="398"/>
                  <a:pt x="1907" y="389"/>
                </a:cubicBezTo>
                <a:cubicBezTo>
                  <a:pt x="1852" y="163"/>
                  <a:pt x="1644" y="0"/>
                  <a:pt x="1410" y="0"/>
                </a:cubicBezTo>
                <a:cubicBezTo>
                  <a:pt x="804" y="0"/>
                  <a:pt x="804" y="0"/>
                  <a:pt x="804" y="0"/>
                </a:cubicBezTo>
                <a:cubicBezTo>
                  <a:pt x="560" y="0"/>
                  <a:pt x="353" y="172"/>
                  <a:pt x="307" y="407"/>
                </a:cubicBezTo>
                <a:cubicBezTo>
                  <a:pt x="307" y="407"/>
                  <a:pt x="307" y="407"/>
                  <a:pt x="307" y="416"/>
                </a:cubicBezTo>
                <a:cubicBezTo>
                  <a:pt x="27" y="1880"/>
                  <a:pt x="27" y="1880"/>
                  <a:pt x="27" y="1880"/>
                </a:cubicBezTo>
                <a:cubicBezTo>
                  <a:pt x="0" y="1979"/>
                  <a:pt x="72" y="2069"/>
                  <a:pt x="163" y="2087"/>
                </a:cubicBezTo>
                <a:lnTo>
                  <a:pt x="163" y="2087"/>
                </a:lnTo>
                <a:cubicBezTo>
                  <a:pt x="262" y="2106"/>
                  <a:pt x="361" y="2042"/>
                  <a:pt x="379" y="1952"/>
                </a:cubicBezTo>
                <a:cubicBezTo>
                  <a:pt x="560" y="976"/>
                  <a:pt x="560" y="976"/>
                  <a:pt x="560" y="976"/>
                </a:cubicBezTo>
                <a:cubicBezTo>
                  <a:pt x="560" y="1943"/>
                  <a:pt x="560" y="1943"/>
                  <a:pt x="560" y="1943"/>
                </a:cubicBezTo>
                <a:cubicBezTo>
                  <a:pt x="560" y="2024"/>
                  <a:pt x="560" y="2024"/>
                  <a:pt x="560" y="2024"/>
                </a:cubicBezTo>
                <a:cubicBezTo>
                  <a:pt x="560" y="3741"/>
                  <a:pt x="560" y="3741"/>
                  <a:pt x="560" y="3741"/>
                </a:cubicBezTo>
                <a:cubicBezTo>
                  <a:pt x="560" y="3868"/>
                  <a:pt x="660" y="3967"/>
                  <a:pt x="786" y="3967"/>
                </a:cubicBezTo>
                <a:cubicBezTo>
                  <a:pt x="804" y="3967"/>
                  <a:pt x="804" y="3967"/>
                  <a:pt x="804" y="3967"/>
                </a:cubicBezTo>
                <a:cubicBezTo>
                  <a:pt x="931" y="3967"/>
                  <a:pt x="1030" y="3868"/>
                  <a:pt x="1030" y="3741"/>
                </a:cubicBezTo>
                <a:cubicBezTo>
                  <a:pt x="1030" y="2024"/>
                  <a:pt x="1030" y="2024"/>
                  <a:pt x="1030" y="2024"/>
                </a:cubicBezTo>
                <a:cubicBezTo>
                  <a:pt x="1202" y="2024"/>
                  <a:pt x="1202" y="2024"/>
                  <a:pt x="1202" y="2024"/>
                </a:cubicBezTo>
                <a:cubicBezTo>
                  <a:pt x="1202" y="3741"/>
                  <a:pt x="1202" y="3741"/>
                  <a:pt x="1202" y="3741"/>
                </a:cubicBezTo>
                <a:cubicBezTo>
                  <a:pt x="1202" y="3868"/>
                  <a:pt x="1301" y="3967"/>
                  <a:pt x="1419" y="3967"/>
                </a:cubicBezTo>
                <a:cubicBezTo>
                  <a:pt x="1446" y="3967"/>
                  <a:pt x="1446" y="3967"/>
                  <a:pt x="1446" y="3967"/>
                </a:cubicBezTo>
                <a:cubicBezTo>
                  <a:pt x="1563" y="3967"/>
                  <a:pt x="1663" y="3868"/>
                  <a:pt x="1663" y="3741"/>
                </a:cubicBezTo>
                <a:cubicBezTo>
                  <a:pt x="1663" y="2024"/>
                  <a:pt x="1663" y="2024"/>
                  <a:pt x="1663" y="2024"/>
                </a:cubicBezTo>
                <a:cubicBezTo>
                  <a:pt x="1663" y="1943"/>
                  <a:pt x="1663" y="1943"/>
                  <a:pt x="1663" y="1943"/>
                </a:cubicBezTo>
                <a:cubicBezTo>
                  <a:pt x="1663" y="1021"/>
                  <a:pt x="1663" y="1021"/>
                  <a:pt x="1663" y="1021"/>
                </a:cubicBezTo>
                <a:cubicBezTo>
                  <a:pt x="1843" y="1952"/>
                  <a:pt x="1843" y="1952"/>
                  <a:pt x="1843" y="1952"/>
                </a:cubicBezTo>
                <a:cubicBezTo>
                  <a:pt x="1861" y="2042"/>
                  <a:pt x="1952" y="2106"/>
                  <a:pt x="2051" y="2087"/>
                </a:cubicBezTo>
                <a:cubicBezTo>
                  <a:pt x="2150" y="2069"/>
                  <a:pt x="2214" y="1979"/>
                  <a:pt x="2196" y="188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0" name="Freeform 38"/>
          <p:cNvSpPr>
            <a:spLocks noChangeArrowheads="1"/>
          </p:cNvSpPr>
          <p:nvPr/>
        </p:nvSpPr>
        <p:spPr bwMode="auto">
          <a:xfrm>
            <a:off x="6810866" y="3040994"/>
            <a:ext cx="464717" cy="464719"/>
          </a:xfrm>
          <a:custGeom>
            <a:avLst/>
            <a:gdLst>
              <a:gd name="T0" fmla="*/ 460 w 922"/>
              <a:gd name="T1" fmla="*/ 921 h 922"/>
              <a:gd name="T2" fmla="*/ 460 w 922"/>
              <a:gd name="T3" fmla="*/ 921 h 922"/>
              <a:gd name="T4" fmla="*/ 921 w 922"/>
              <a:gd name="T5" fmla="*/ 461 h 922"/>
              <a:gd name="T6" fmla="*/ 460 w 922"/>
              <a:gd name="T7" fmla="*/ 0 h 922"/>
              <a:gd name="T8" fmla="*/ 0 w 922"/>
              <a:gd name="T9" fmla="*/ 461 h 922"/>
              <a:gd name="T10" fmla="*/ 460 w 922"/>
              <a:gd name="T11" fmla="*/ 921 h 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22" h="922">
                <a:moveTo>
                  <a:pt x="460" y="921"/>
                </a:moveTo>
                <a:lnTo>
                  <a:pt x="460" y="921"/>
                </a:lnTo>
                <a:cubicBezTo>
                  <a:pt x="713" y="921"/>
                  <a:pt x="921" y="714"/>
                  <a:pt x="921" y="461"/>
                </a:cubicBezTo>
                <a:cubicBezTo>
                  <a:pt x="921" y="208"/>
                  <a:pt x="713" y="0"/>
                  <a:pt x="460" y="0"/>
                </a:cubicBezTo>
                <a:cubicBezTo>
                  <a:pt x="207" y="0"/>
                  <a:pt x="0" y="208"/>
                  <a:pt x="0" y="461"/>
                </a:cubicBezTo>
                <a:cubicBezTo>
                  <a:pt x="0" y="714"/>
                  <a:pt x="207" y="921"/>
                  <a:pt x="460" y="9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1" name="Freeform 39"/>
          <p:cNvSpPr>
            <a:spLocks noChangeArrowheads="1"/>
          </p:cNvSpPr>
          <p:nvPr/>
        </p:nvSpPr>
        <p:spPr bwMode="auto">
          <a:xfrm>
            <a:off x="8374007" y="3641347"/>
            <a:ext cx="1076189" cy="1927801"/>
          </a:xfrm>
          <a:custGeom>
            <a:avLst/>
            <a:gdLst>
              <a:gd name="T0" fmla="*/ 2114 w 2133"/>
              <a:gd name="T1" fmla="*/ 1816 h 3823"/>
              <a:gd name="T2" fmla="*/ 2114 w 2133"/>
              <a:gd name="T3" fmla="*/ 1816 h 3823"/>
              <a:gd name="T4" fmla="*/ 1843 w 2133"/>
              <a:gd name="T5" fmla="*/ 397 h 3823"/>
              <a:gd name="T6" fmla="*/ 1834 w 2133"/>
              <a:gd name="T7" fmla="*/ 370 h 3823"/>
              <a:gd name="T8" fmla="*/ 1355 w 2133"/>
              <a:gd name="T9" fmla="*/ 0 h 3823"/>
              <a:gd name="T10" fmla="*/ 777 w 2133"/>
              <a:gd name="T11" fmla="*/ 0 h 3823"/>
              <a:gd name="T12" fmla="*/ 289 w 2133"/>
              <a:gd name="T13" fmla="*/ 397 h 3823"/>
              <a:gd name="T14" fmla="*/ 289 w 2133"/>
              <a:gd name="T15" fmla="*/ 397 h 3823"/>
              <a:gd name="T16" fmla="*/ 18 w 2133"/>
              <a:gd name="T17" fmla="*/ 1816 h 3823"/>
              <a:gd name="T18" fmla="*/ 154 w 2133"/>
              <a:gd name="T19" fmla="*/ 2015 h 3823"/>
              <a:gd name="T20" fmla="*/ 154 w 2133"/>
              <a:gd name="T21" fmla="*/ 2015 h 3823"/>
              <a:gd name="T22" fmla="*/ 361 w 2133"/>
              <a:gd name="T23" fmla="*/ 1879 h 3823"/>
              <a:gd name="T24" fmla="*/ 542 w 2133"/>
              <a:gd name="T25" fmla="*/ 940 h 3823"/>
              <a:gd name="T26" fmla="*/ 542 w 2133"/>
              <a:gd name="T27" fmla="*/ 1870 h 3823"/>
              <a:gd name="T28" fmla="*/ 542 w 2133"/>
              <a:gd name="T29" fmla="*/ 1952 h 3823"/>
              <a:gd name="T30" fmla="*/ 542 w 2133"/>
              <a:gd name="T31" fmla="*/ 3605 h 3823"/>
              <a:gd name="T32" fmla="*/ 750 w 2133"/>
              <a:gd name="T33" fmla="*/ 3822 h 3823"/>
              <a:gd name="T34" fmla="*/ 777 w 2133"/>
              <a:gd name="T35" fmla="*/ 3822 h 3823"/>
              <a:gd name="T36" fmla="*/ 985 w 2133"/>
              <a:gd name="T37" fmla="*/ 3605 h 3823"/>
              <a:gd name="T38" fmla="*/ 985 w 2133"/>
              <a:gd name="T39" fmla="*/ 1952 h 3823"/>
              <a:gd name="T40" fmla="*/ 1156 w 2133"/>
              <a:gd name="T41" fmla="*/ 1952 h 3823"/>
              <a:gd name="T42" fmla="*/ 1156 w 2133"/>
              <a:gd name="T43" fmla="*/ 3605 h 3823"/>
              <a:gd name="T44" fmla="*/ 1364 w 2133"/>
              <a:gd name="T45" fmla="*/ 3822 h 3823"/>
              <a:gd name="T46" fmla="*/ 1391 w 2133"/>
              <a:gd name="T47" fmla="*/ 3822 h 3823"/>
              <a:gd name="T48" fmla="*/ 1599 w 2133"/>
              <a:gd name="T49" fmla="*/ 3605 h 3823"/>
              <a:gd name="T50" fmla="*/ 1599 w 2133"/>
              <a:gd name="T51" fmla="*/ 1952 h 3823"/>
              <a:gd name="T52" fmla="*/ 1599 w 2133"/>
              <a:gd name="T53" fmla="*/ 1870 h 3823"/>
              <a:gd name="T54" fmla="*/ 1599 w 2133"/>
              <a:gd name="T55" fmla="*/ 985 h 3823"/>
              <a:gd name="T56" fmla="*/ 1771 w 2133"/>
              <a:gd name="T57" fmla="*/ 1879 h 3823"/>
              <a:gd name="T58" fmla="*/ 1979 w 2133"/>
              <a:gd name="T59" fmla="*/ 2015 h 3823"/>
              <a:gd name="T60" fmla="*/ 2114 w 2133"/>
              <a:gd name="T61" fmla="*/ 1816 h 3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133" h="3823">
                <a:moveTo>
                  <a:pt x="2114" y="1816"/>
                </a:moveTo>
                <a:lnTo>
                  <a:pt x="2114" y="1816"/>
                </a:lnTo>
                <a:cubicBezTo>
                  <a:pt x="1843" y="397"/>
                  <a:pt x="1843" y="397"/>
                  <a:pt x="1843" y="397"/>
                </a:cubicBezTo>
                <a:cubicBezTo>
                  <a:pt x="1843" y="388"/>
                  <a:pt x="1834" y="379"/>
                  <a:pt x="1834" y="370"/>
                </a:cubicBezTo>
                <a:cubicBezTo>
                  <a:pt x="1780" y="162"/>
                  <a:pt x="1581" y="0"/>
                  <a:pt x="1355" y="0"/>
                </a:cubicBezTo>
                <a:cubicBezTo>
                  <a:pt x="777" y="0"/>
                  <a:pt x="777" y="0"/>
                  <a:pt x="777" y="0"/>
                </a:cubicBezTo>
                <a:cubicBezTo>
                  <a:pt x="542" y="0"/>
                  <a:pt x="343" y="171"/>
                  <a:pt x="289" y="397"/>
                </a:cubicBezTo>
                <a:lnTo>
                  <a:pt x="289" y="397"/>
                </a:lnTo>
                <a:cubicBezTo>
                  <a:pt x="18" y="1816"/>
                  <a:pt x="18" y="1816"/>
                  <a:pt x="18" y="1816"/>
                </a:cubicBezTo>
                <a:cubicBezTo>
                  <a:pt x="0" y="1906"/>
                  <a:pt x="63" y="1997"/>
                  <a:pt x="154" y="2015"/>
                </a:cubicBezTo>
                <a:lnTo>
                  <a:pt x="154" y="2015"/>
                </a:lnTo>
                <a:cubicBezTo>
                  <a:pt x="253" y="2033"/>
                  <a:pt x="343" y="1969"/>
                  <a:pt x="361" y="1879"/>
                </a:cubicBezTo>
                <a:cubicBezTo>
                  <a:pt x="542" y="940"/>
                  <a:pt x="542" y="940"/>
                  <a:pt x="542" y="940"/>
                </a:cubicBezTo>
                <a:cubicBezTo>
                  <a:pt x="542" y="1870"/>
                  <a:pt x="542" y="1870"/>
                  <a:pt x="542" y="1870"/>
                </a:cubicBezTo>
                <a:cubicBezTo>
                  <a:pt x="542" y="1952"/>
                  <a:pt x="542" y="1952"/>
                  <a:pt x="542" y="1952"/>
                </a:cubicBezTo>
                <a:cubicBezTo>
                  <a:pt x="542" y="3605"/>
                  <a:pt x="542" y="3605"/>
                  <a:pt x="542" y="3605"/>
                </a:cubicBezTo>
                <a:cubicBezTo>
                  <a:pt x="542" y="3723"/>
                  <a:pt x="632" y="3822"/>
                  <a:pt x="750" y="3822"/>
                </a:cubicBezTo>
                <a:cubicBezTo>
                  <a:pt x="777" y="3822"/>
                  <a:pt x="777" y="3822"/>
                  <a:pt x="777" y="3822"/>
                </a:cubicBezTo>
                <a:cubicBezTo>
                  <a:pt x="894" y="3822"/>
                  <a:pt x="985" y="3723"/>
                  <a:pt x="985" y="3605"/>
                </a:cubicBezTo>
                <a:cubicBezTo>
                  <a:pt x="985" y="1952"/>
                  <a:pt x="985" y="1952"/>
                  <a:pt x="985" y="1952"/>
                </a:cubicBezTo>
                <a:cubicBezTo>
                  <a:pt x="1156" y="1952"/>
                  <a:pt x="1156" y="1952"/>
                  <a:pt x="1156" y="1952"/>
                </a:cubicBezTo>
                <a:cubicBezTo>
                  <a:pt x="1156" y="3605"/>
                  <a:pt x="1156" y="3605"/>
                  <a:pt x="1156" y="3605"/>
                </a:cubicBezTo>
                <a:cubicBezTo>
                  <a:pt x="1156" y="3723"/>
                  <a:pt x="1247" y="3822"/>
                  <a:pt x="1364" y="3822"/>
                </a:cubicBezTo>
                <a:cubicBezTo>
                  <a:pt x="1391" y="3822"/>
                  <a:pt x="1391" y="3822"/>
                  <a:pt x="1391" y="3822"/>
                </a:cubicBezTo>
                <a:cubicBezTo>
                  <a:pt x="1509" y="3822"/>
                  <a:pt x="1599" y="3723"/>
                  <a:pt x="1599" y="3605"/>
                </a:cubicBezTo>
                <a:cubicBezTo>
                  <a:pt x="1599" y="1952"/>
                  <a:pt x="1599" y="1952"/>
                  <a:pt x="1599" y="1952"/>
                </a:cubicBezTo>
                <a:cubicBezTo>
                  <a:pt x="1599" y="1870"/>
                  <a:pt x="1599" y="1870"/>
                  <a:pt x="1599" y="1870"/>
                </a:cubicBezTo>
                <a:cubicBezTo>
                  <a:pt x="1599" y="985"/>
                  <a:pt x="1599" y="985"/>
                  <a:pt x="1599" y="985"/>
                </a:cubicBezTo>
                <a:cubicBezTo>
                  <a:pt x="1771" y="1879"/>
                  <a:pt x="1771" y="1879"/>
                  <a:pt x="1771" y="1879"/>
                </a:cubicBezTo>
                <a:cubicBezTo>
                  <a:pt x="1789" y="1969"/>
                  <a:pt x="1879" y="2033"/>
                  <a:pt x="1979" y="2015"/>
                </a:cubicBezTo>
                <a:cubicBezTo>
                  <a:pt x="2069" y="1997"/>
                  <a:pt x="2132" y="1906"/>
                  <a:pt x="2114" y="18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2" name="Freeform 40"/>
          <p:cNvSpPr>
            <a:spLocks noChangeArrowheads="1"/>
          </p:cNvSpPr>
          <p:nvPr/>
        </p:nvSpPr>
        <p:spPr bwMode="auto">
          <a:xfrm>
            <a:off x="8683078" y="3136606"/>
            <a:ext cx="451376" cy="446929"/>
          </a:xfrm>
          <a:custGeom>
            <a:avLst/>
            <a:gdLst>
              <a:gd name="T0" fmla="*/ 443 w 896"/>
              <a:gd name="T1" fmla="*/ 884 h 885"/>
              <a:gd name="T2" fmla="*/ 443 w 896"/>
              <a:gd name="T3" fmla="*/ 884 h 885"/>
              <a:gd name="T4" fmla="*/ 895 w 896"/>
              <a:gd name="T5" fmla="*/ 442 h 885"/>
              <a:gd name="T6" fmla="*/ 443 w 896"/>
              <a:gd name="T7" fmla="*/ 0 h 885"/>
              <a:gd name="T8" fmla="*/ 0 w 896"/>
              <a:gd name="T9" fmla="*/ 442 h 885"/>
              <a:gd name="T10" fmla="*/ 443 w 896"/>
              <a:gd name="T11" fmla="*/ 884 h 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96" h="885">
                <a:moveTo>
                  <a:pt x="443" y="884"/>
                </a:moveTo>
                <a:lnTo>
                  <a:pt x="443" y="884"/>
                </a:lnTo>
                <a:cubicBezTo>
                  <a:pt x="696" y="884"/>
                  <a:pt x="895" y="686"/>
                  <a:pt x="895" y="442"/>
                </a:cubicBezTo>
                <a:cubicBezTo>
                  <a:pt x="895" y="198"/>
                  <a:pt x="696" y="0"/>
                  <a:pt x="443" y="0"/>
                </a:cubicBezTo>
                <a:cubicBezTo>
                  <a:pt x="199" y="0"/>
                  <a:pt x="0" y="198"/>
                  <a:pt x="0" y="442"/>
                </a:cubicBezTo>
                <a:cubicBezTo>
                  <a:pt x="0" y="686"/>
                  <a:pt x="199" y="884"/>
                  <a:pt x="443" y="88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3" name="Freeform 41"/>
          <p:cNvSpPr>
            <a:spLocks noChangeArrowheads="1"/>
          </p:cNvSpPr>
          <p:nvPr/>
        </p:nvSpPr>
        <p:spPr bwMode="auto">
          <a:xfrm>
            <a:off x="3019746" y="5044395"/>
            <a:ext cx="329083" cy="493624"/>
          </a:xfrm>
          <a:custGeom>
            <a:avLst/>
            <a:gdLst>
              <a:gd name="T0" fmla="*/ 424 w 651"/>
              <a:gd name="T1" fmla="*/ 524 h 977"/>
              <a:gd name="T2" fmla="*/ 424 w 651"/>
              <a:gd name="T3" fmla="*/ 524 h 977"/>
              <a:gd name="T4" fmla="*/ 650 w 651"/>
              <a:gd name="T5" fmla="*/ 280 h 977"/>
              <a:gd name="T6" fmla="*/ 361 w 651"/>
              <a:gd name="T7" fmla="*/ 0 h 977"/>
              <a:gd name="T8" fmla="*/ 99 w 651"/>
              <a:gd name="T9" fmla="*/ 280 h 977"/>
              <a:gd name="T10" fmla="*/ 9 w 651"/>
              <a:gd name="T11" fmla="*/ 524 h 977"/>
              <a:gd name="T12" fmla="*/ 99 w 651"/>
              <a:gd name="T13" fmla="*/ 759 h 977"/>
              <a:gd name="T14" fmla="*/ 226 w 651"/>
              <a:gd name="T15" fmla="*/ 894 h 977"/>
              <a:gd name="T16" fmla="*/ 506 w 651"/>
              <a:gd name="T17" fmla="*/ 903 h 977"/>
              <a:gd name="T18" fmla="*/ 506 w 651"/>
              <a:gd name="T19" fmla="*/ 903 h 977"/>
              <a:gd name="T20" fmla="*/ 515 w 651"/>
              <a:gd name="T21" fmla="*/ 614 h 977"/>
              <a:gd name="T22" fmla="*/ 424 w 651"/>
              <a:gd name="T23" fmla="*/ 524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51" h="977">
                <a:moveTo>
                  <a:pt x="424" y="524"/>
                </a:moveTo>
                <a:lnTo>
                  <a:pt x="424" y="524"/>
                </a:lnTo>
                <a:cubicBezTo>
                  <a:pt x="650" y="280"/>
                  <a:pt x="650" y="280"/>
                  <a:pt x="650" y="280"/>
                </a:cubicBezTo>
                <a:cubicBezTo>
                  <a:pt x="361" y="0"/>
                  <a:pt x="361" y="0"/>
                  <a:pt x="361" y="0"/>
                </a:cubicBezTo>
                <a:cubicBezTo>
                  <a:pt x="99" y="280"/>
                  <a:pt x="99" y="280"/>
                  <a:pt x="99" y="280"/>
                </a:cubicBezTo>
                <a:cubicBezTo>
                  <a:pt x="36" y="352"/>
                  <a:pt x="0" y="434"/>
                  <a:pt x="9" y="524"/>
                </a:cubicBezTo>
                <a:cubicBezTo>
                  <a:pt x="0" y="605"/>
                  <a:pt x="36" y="696"/>
                  <a:pt x="99" y="759"/>
                </a:cubicBezTo>
                <a:cubicBezTo>
                  <a:pt x="226" y="894"/>
                  <a:pt x="226" y="894"/>
                  <a:pt x="226" y="894"/>
                </a:cubicBezTo>
                <a:cubicBezTo>
                  <a:pt x="307" y="976"/>
                  <a:pt x="434" y="976"/>
                  <a:pt x="506" y="903"/>
                </a:cubicBezTo>
                <a:lnTo>
                  <a:pt x="506" y="903"/>
                </a:lnTo>
                <a:cubicBezTo>
                  <a:pt x="587" y="822"/>
                  <a:pt x="596" y="696"/>
                  <a:pt x="515" y="614"/>
                </a:cubicBezTo>
                <a:lnTo>
                  <a:pt x="424" y="52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4" name="Freeform 42"/>
          <p:cNvSpPr>
            <a:spLocks noChangeArrowheads="1"/>
          </p:cNvSpPr>
          <p:nvPr/>
        </p:nvSpPr>
        <p:spPr bwMode="auto">
          <a:xfrm>
            <a:off x="3435547" y="5048842"/>
            <a:ext cx="329083" cy="489177"/>
          </a:xfrm>
          <a:custGeom>
            <a:avLst/>
            <a:gdLst>
              <a:gd name="T0" fmla="*/ 560 w 651"/>
              <a:gd name="T1" fmla="*/ 280 h 968"/>
              <a:gd name="T2" fmla="*/ 560 w 651"/>
              <a:gd name="T3" fmla="*/ 280 h 968"/>
              <a:gd name="T4" fmla="*/ 289 w 651"/>
              <a:gd name="T5" fmla="*/ 0 h 968"/>
              <a:gd name="T6" fmla="*/ 0 w 651"/>
              <a:gd name="T7" fmla="*/ 271 h 968"/>
              <a:gd name="T8" fmla="*/ 235 w 651"/>
              <a:gd name="T9" fmla="*/ 515 h 968"/>
              <a:gd name="T10" fmla="*/ 135 w 651"/>
              <a:gd name="T11" fmla="*/ 614 h 968"/>
              <a:gd name="T12" fmla="*/ 144 w 651"/>
              <a:gd name="T13" fmla="*/ 894 h 968"/>
              <a:gd name="T14" fmla="*/ 144 w 651"/>
              <a:gd name="T15" fmla="*/ 894 h 968"/>
              <a:gd name="T16" fmla="*/ 425 w 651"/>
              <a:gd name="T17" fmla="*/ 885 h 968"/>
              <a:gd name="T18" fmla="*/ 560 w 651"/>
              <a:gd name="T19" fmla="*/ 750 h 968"/>
              <a:gd name="T20" fmla="*/ 650 w 651"/>
              <a:gd name="T21" fmla="*/ 515 h 968"/>
              <a:gd name="T22" fmla="*/ 560 w 651"/>
              <a:gd name="T23" fmla="*/ 28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51" h="968">
                <a:moveTo>
                  <a:pt x="560" y="280"/>
                </a:moveTo>
                <a:lnTo>
                  <a:pt x="560" y="280"/>
                </a:lnTo>
                <a:cubicBezTo>
                  <a:pt x="289" y="0"/>
                  <a:pt x="289" y="0"/>
                  <a:pt x="289" y="0"/>
                </a:cubicBezTo>
                <a:cubicBezTo>
                  <a:pt x="0" y="271"/>
                  <a:pt x="0" y="271"/>
                  <a:pt x="0" y="271"/>
                </a:cubicBezTo>
                <a:cubicBezTo>
                  <a:pt x="235" y="515"/>
                  <a:pt x="235" y="515"/>
                  <a:pt x="235" y="515"/>
                </a:cubicBezTo>
                <a:cubicBezTo>
                  <a:pt x="135" y="614"/>
                  <a:pt x="135" y="614"/>
                  <a:pt x="135" y="614"/>
                </a:cubicBezTo>
                <a:cubicBezTo>
                  <a:pt x="63" y="687"/>
                  <a:pt x="63" y="813"/>
                  <a:pt x="144" y="894"/>
                </a:cubicBezTo>
                <a:lnTo>
                  <a:pt x="144" y="894"/>
                </a:lnTo>
                <a:cubicBezTo>
                  <a:pt x="226" y="967"/>
                  <a:pt x="352" y="967"/>
                  <a:pt x="425" y="885"/>
                </a:cubicBezTo>
                <a:cubicBezTo>
                  <a:pt x="560" y="750"/>
                  <a:pt x="560" y="750"/>
                  <a:pt x="560" y="750"/>
                </a:cubicBezTo>
                <a:cubicBezTo>
                  <a:pt x="624" y="687"/>
                  <a:pt x="650" y="596"/>
                  <a:pt x="650" y="515"/>
                </a:cubicBezTo>
                <a:cubicBezTo>
                  <a:pt x="650" y="434"/>
                  <a:pt x="624" y="343"/>
                  <a:pt x="560" y="28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5" name="Freeform 43"/>
          <p:cNvSpPr>
            <a:spLocks noChangeArrowheads="1"/>
          </p:cNvSpPr>
          <p:nvPr/>
        </p:nvSpPr>
        <p:spPr bwMode="auto">
          <a:xfrm>
            <a:off x="3188735" y="4054924"/>
            <a:ext cx="406907" cy="406907"/>
          </a:xfrm>
          <a:custGeom>
            <a:avLst/>
            <a:gdLst>
              <a:gd name="T0" fmla="*/ 407 w 805"/>
              <a:gd name="T1" fmla="*/ 804 h 805"/>
              <a:gd name="T2" fmla="*/ 407 w 805"/>
              <a:gd name="T3" fmla="*/ 804 h 805"/>
              <a:gd name="T4" fmla="*/ 804 w 805"/>
              <a:gd name="T5" fmla="*/ 407 h 805"/>
              <a:gd name="T6" fmla="*/ 407 w 805"/>
              <a:gd name="T7" fmla="*/ 0 h 805"/>
              <a:gd name="T8" fmla="*/ 0 w 805"/>
              <a:gd name="T9" fmla="*/ 407 h 805"/>
              <a:gd name="T10" fmla="*/ 407 w 805"/>
              <a:gd name="T11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05" h="805">
                <a:moveTo>
                  <a:pt x="407" y="804"/>
                </a:moveTo>
                <a:lnTo>
                  <a:pt x="407" y="804"/>
                </a:lnTo>
                <a:cubicBezTo>
                  <a:pt x="623" y="804"/>
                  <a:pt x="804" y="633"/>
                  <a:pt x="804" y="407"/>
                </a:cubicBezTo>
                <a:cubicBezTo>
                  <a:pt x="804" y="181"/>
                  <a:pt x="623" y="0"/>
                  <a:pt x="407" y="0"/>
                </a:cubicBezTo>
                <a:cubicBezTo>
                  <a:pt x="181" y="0"/>
                  <a:pt x="0" y="181"/>
                  <a:pt x="0" y="407"/>
                </a:cubicBezTo>
                <a:cubicBezTo>
                  <a:pt x="0" y="633"/>
                  <a:pt x="181" y="804"/>
                  <a:pt x="407" y="80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6" name="Freeform 44"/>
          <p:cNvSpPr>
            <a:spLocks noChangeArrowheads="1"/>
          </p:cNvSpPr>
          <p:nvPr/>
        </p:nvSpPr>
        <p:spPr bwMode="auto">
          <a:xfrm>
            <a:off x="2933029" y="4515195"/>
            <a:ext cx="929436" cy="611470"/>
          </a:xfrm>
          <a:custGeom>
            <a:avLst/>
            <a:gdLst>
              <a:gd name="T0" fmla="*/ 1762 w 1844"/>
              <a:gd name="T1" fmla="*/ 596 h 1211"/>
              <a:gd name="T2" fmla="*/ 1762 w 1844"/>
              <a:gd name="T3" fmla="*/ 596 h 1211"/>
              <a:gd name="T4" fmla="*/ 1346 w 1844"/>
              <a:gd name="T5" fmla="*/ 189 h 1211"/>
              <a:gd name="T6" fmla="*/ 985 w 1844"/>
              <a:gd name="T7" fmla="*/ 0 h 1211"/>
              <a:gd name="T8" fmla="*/ 840 w 1844"/>
              <a:gd name="T9" fmla="*/ 0 h 1211"/>
              <a:gd name="T10" fmla="*/ 470 w 1844"/>
              <a:gd name="T11" fmla="*/ 207 h 1211"/>
              <a:gd name="T12" fmla="*/ 72 w 1844"/>
              <a:gd name="T13" fmla="*/ 614 h 1211"/>
              <a:gd name="T14" fmla="*/ 81 w 1844"/>
              <a:gd name="T15" fmla="*/ 903 h 1211"/>
              <a:gd name="T16" fmla="*/ 81 w 1844"/>
              <a:gd name="T17" fmla="*/ 903 h 1211"/>
              <a:gd name="T18" fmla="*/ 362 w 1844"/>
              <a:gd name="T19" fmla="*/ 894 h 1211"/>
              <a:gd name="T20" fmla="*/ 506 w 1844"/>
              <a:gd name="T21" fmla="*/ 740 h 1211"/>
              <a:gd name="T22" fmla="*/ 506 w 1844"/>
              <a:gd name="T23" fmla="*/ 1210 h 1211"/>
              <a:gd name="T24" fmla="*/ 1310 w 1844"/>
              <a:gd name="T25" fmla="*/ 1210 h 1211"/>
              <a:gd name="T26" fmla="*/ 1310 w 1844"/>
              <a:gd name="T27" fmla="*/ 723 h 1211"/>
              <a:gd name="T28" fmla="*/ 1482 w 1844"/>
              <a:gd name="T29" fmla="*/ 885 h 1211"/>
              <a:gd name="T30" fmla="*/ 1771 w 1844"/>
              <a:gd name="T31" fmla="*/ 885 h 1211"/>
              <a:gd name="T32" fmla="*/ 1762 w 1844"/>
              <a:gd name="T33" fmla="*/ 596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844" h="1211">
                <a:moveTo>
                  <a:pt x="1762" y="596"/>
                </a:moveTo>
                <a:lnTo>
                  <a:pt x="1762" y="596"/>
                </a:lnTo>
                <a:cubicBezTo>
                  <a:pt x="1346" y="189"/>
                  <a:pt x="1346" y="189"/>
                  <a:pt x="1346" y="189"/>
                </a:cubicBezTo>
                <a:cubicBezTo>
                  <a:pt x="1265" y="81"/>
                  <a:pt x="1129" y="0"/>
                  <a:pt x="985" y="0"/>
                </a:cubicBezTo>
                <a:cubicBezTo>
                  <a:pt x="840" y="0"/>
                  <a:pt x="840" y="0"/>
                  <a:pt x="840" y="0"/>
                </a:cubicBezTo>
                <a:cubicBezTo>
                  <a:pt x="678" y="0"/>
                  <a:pt x="542" y="81"/>
                  <a:pt x="470" y="207"/>
                </a:cubicBezTo>
                <a:cubicBezTo>
                  <a:pt x="72" y="614"/>
                  <a:pt x="72" y="614"/>
                  <a:pt x="72" y="614"/>
                </a:cubicBezTo>
                <a:cubicBezTo>
                  <a:pt x="0" y="695"/>
                  <a:pt x="0" y="822"/>
                  <a:pt x="81" y="903"/>
                </a:cubicBezTo>
                <a:lnTo>
                  <a:pt x="81" y="903"/>
                </a:lnTo>
                <a:cubicBezTo>
                  <a:pt x="163" y="976"/>
                  <a:pt x="289" y="976"/>
                  <a:pt x="362" y="894"/>
                </a:cubicBezTo>
                <a:cubicBezTo>
                  <a:pt x="506" y="740"/>
                  <a:pt x="506" y="740"/>
                  <a:pt x="506" y="740"/>
                </a:cubicBezTo>
                <a:cubicBezTo>
                  <a:pt x="506" y="1210"/>
                  <a:pt x="506" y="1210"/>
                  <a:pt x="506" y="1210"/>
                </a:cubicBezTo>
                <a:cubicBezTo>
                  <a:pt x="1310" y="1210"/>
                  <a:pt x="1310" y="1210"/>
                  <a:pt x="1310" y="1210"/>
                </a:cubicBezTo>
                <a:cubicBezTo>
                  <a:pt x="1310" y="723"/>
                  <a:pt x="1310" y="723"/>
                  <a:pt x="1310" y="723"/>
                </a:cubicBezTo>
                <a:cubicBezTo>
                  <a:pt x="1482" y="885"/>
                  <a:pt x="1482" y="885"/>
                  <a:pt x="1482" y="885"/>
                </a:cubicBezTo>
                <a:cubicBezTo>
                  <a:pt x="1563" y="966"/>
                  <a:pt x="1690" y="957"/>
                  <a:pt x="1771" y="885"/>
                </a:cubicBezTo>
                <a:cubicBezTo>
                  <a:pt x="1843" y="804"/>
                  <a:pt x="1843" y="677"/>
                  <a:pt x="1762" y="59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7" name="Freeform 45"/>
          <p:cNvSpPr>
            <a:spLocks noChangeArrowheads="1"/>
          </p:cNvSpPr>
          <p:nvPr/>
        </p:nvSpPr>
        <p:spPr bwMode="auto">
          <a:xfrm>
            <a:off x="3188735" y="5062183"/>
            <a:ext cx="406907" cy="177883"/>
          </a:xfrm>
          <a:custGeom>
            <a:avLst/>
            <a:gdLst>
              <a:gd name="T0" fmla="*/ 262 w 805"/>
              <a:gd name="T1" fmla="*/ 262 h 353"/>
              <a:gd name="T2" fmla="*/ 262 w 805"/>
              <a:gd name="T3" fmla="*/ 262 h 353"/>
              <a:gd name="T4" fmla="*/ 0 w 805"/>
              <a:gd name="T5" fmla="*/ 0 h 353"/>
              <a:gd name="T6" fmla="*/ 804 w 805"/>
              <a:gd name="T7" fmla="*/ 0 h 353"/>
              <a:gd name="T8" fmla="*/ 542 w 805"/>
              <a:gd name="T9" fmla="*/ 271 h 353"/>
              <a:gd name="T10" fmla="*/ 271 w 805"/>
              <a:gd name="T11" fmla="*/ 271 h 353"/>
              <a:gd name="T12" fmla="*/ 0 w 805"/>
              <a:gd name="T13" fmla="*/ 0 h 353"/>
              <a:gd name="T14" fmla="*/ 804 w 805"/>
              <a:gd name="T15" fmla="*/ 0 h 353"/>
              <a:gd name="T16" fmla="*/ 542 w 805"/>
              <a:gd name="T17" fmla="*/ 262 h 353"/>
              <a:gd name="T18" fmla="*/ 262 w 805"/>
              <a:gd name="T19" fmla="*/ 262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05" h="353">
                <a:moveTo>
                  <a:pt x="262" y="262"/>
                </a:moveTo>
                <a:lnTo>
                  <a:pt x="262" y="262"/>
                </a:lnTo>
                <a:cubicBezTo>
                  <a:pt x="0" y="0"/>
                  <a:pt x="0" y="0"/>
                  <a:pt x="0" y="0"/>
                </a:cubicBezTo>
                <a:cubicBezTo>
                  <a:pt x="804" y="0"/>
                  <a:pt x="804" y="0"/>
                  <a:pt x="804" y="0"/>
                </a:cubicBezTo>
                <a:cubicBezTo>
                  <a:pt x="542" y="271"/>
                  <a:pt x="542" y="271"/>
                  <a:pt x="542" y="271"/>
                </a:cubicBezTo>
                <a:cubicBezTo>
                  <a:pt x="461" y="352"/>
                  <a:pt x="343" y="352"/>
                  <a:pt x="271" y="271"/>
                </a:cubicBezTo>
                <a:cubicBezTo>
                  <a:pt x="0" y="0"/>
                  <a:pt x="0" y="0"/>
                  <a:pt x="0" y="0"/>
                </a:cubicBezTo>
                <a:cubicBezTo>
                  <a:pt x="804" y="0"/>
                  <a:pt x="804" y="0"/>
                  <a:pt x="804" y="0"/>
                </a:cubicBezTo>
                <a:cubicBezTo>
                  <a:pt x="542" y="262"/>
                  <a:pt x="542" y="262"/>
                  <a:pt x="542" y="262"/>
                </a:cubicBezTo>
                <a:cubicBezTo>
                  <a:pt x="461" y="343"/>
                  <a:pt x="343" y="343"/>
                  <a:pt x="262" y="26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98" name="Freeform 46"/>
          <p:cNvSpPr>
            <a:spLocks noChangeArrowheads="1"/>
          </p:cNvSpPr>
          <p:nvPr/>
        </p:nvSpPr>
        <p:spPr bwMode="auto">
          <a:xfrm>
            <a:off x="8291737" y="4479618"/>
            <a:ext cx="182330" cy="1089530"/>
          </a:xfrm>
          <a:custGeom>
            <a:avLst/>
            <a:gdLst>
              <a:gd name="T0" fmla="*/ 244 w 363"/>
              <a:gd name="T1" fmla="*/ 0 h 2161"/>
              <a:gd name="T2" fmla="*/ 244 w 363"/>
              <a:gd name="T3" fmla="*/ 0 h 2161"/>
              <a:gd name="T4" fmla="*/ 235 w 363"/>
              <a:gd name="T5" fmla="*/ 0 h 2161"/>
              <a:gd name="T6" fmla="*/ 109 w 363"/>
              <a:gd name="T7" fmla="*/ 0 h 2161"/>
              <a:gd name="T8" fmla="*/ 109 w 363"/>
              <a:gd name="T9" fmla="*/ 0 h 2161"/>
              <a:gd name="T10" fmla="*/ 109 w 363"/>
              <a:gd name="T11" fmla="*/ 0 h 2161"/>
              <a:gd name="T12" fmla="*/ 90 w 363"/>
              <a:gd name="T13" fmla="*/ 0 h 2161"/>
              <a:gd name="T14" fmla="*/ 0 w 363"/>
              <a:gd name="T15" fmla="*/ 91 h 2161"/>
              <a:gd name="T16" fmla="*/ 0 w 363"/>
              <a:gd name="T17" fmla="*/ 172 h 2161"/>
              <a:gd name="T18" fmla="*/ 54 w 363"/>
              <a:gd name="T19" fmla="*/ 226 h 2161"/>
              <a:gd name="T20" fmla="*/ 109 w 363"/>
              <a:gd name="T21" fmla="*/ 172 h 2161"/>
              <a:gd name="T22" fmla="*/ 109 w 363"/>
              <a:gd name="T23" fmla="*/ 118 h 2161"/>
              <a:gd name="T24" fmla="*/ 235 w 363"/>
              <a:gd name="T25" fmla="*/ 118 h 2161"/>
              <a:gd name="T26" fmla="*/ 235 w 363"/>
              <a:gd name="T27" fmla="*/ 2087 h 2161"/>
              <a:gd name="T28" fmla="*/ 298 w 363"/>
              <a:gd name="T29" fmla="*/ 2160 h 2161"/>
              <a:gd name="T30" fmla="*/ 298 w 363"/>
              <a:gd name="T31" fmla="*/ 2160 h 2161"/>
              <a:gd name="T32" fmla="*/ 362 w 363"/>
              <a:gd name="T33" fmla="*/ 2087 h 2161"/>
              <a:gd name="T34" fmla="*/ 362 w 363"/>
              <a:gd name="T35" fmla="*/ 118 h 2161"/>
              <a:gd name="T36" fmla="*/ 244 w 363"/>
              <a:gd name="T37" fmla="*/ 0 h 2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63" h="2161">
                <a:moveTo>
                  <a:pt x="244" y="0"/>
                </a:moveTo>
                <a:lnTo>
                  <a:pt x="244" y="0"/>
                </a:lnTo>
                <a:cubicBezTo>
                  <a:pt x="235" y="0"/>
                  <a:pt x="235" y="0"/>
                  <a:pt x="235" y="0"/>
                </a:cubicBezTo>
                <a:cubicBezTo>
                  <a:pt x="109" y="0"/>
                  <a:pt x="109" y="0"/>
                  <a:pt x="109" y="0"/>
                </a:cubicBezTo>
                <a:lnTo>
                  <a:pt x="109" y="0"/>
                </a:lnTo>
                <a:lnTo>
                  <a:pt x="109" y="0"/>
                </a:lnTo>
                <a:cubicBezTo>
                  <a:pt x="90" y="0"/>
                  <a:pt x="90" y="0"/>
                  <a:pt x="90" y="0"/>
                </a:cubicBezTo>
                <a:cubicBezTo>
                  <a:pt x="36" y="0"/>
                  <a:pt x="0" y="37"/>
                  <a:pt x="0" y="91"/>
                </a:cubicBezTo>
                <a:cubicBezTo>
                  <a:pt x="0" y="172"/>
                  <a:pt x="0" y="172"/>
                  <a:pt x="0" y="172"/>
                </a:cubicBezTo>
                <a:cubicBezTo>
                  <a:pt x="0" y="208"/>
                  <a:pt x="18" y="226"/>
                  <a:pt x="54" y="226"/>
                </a:cubicBezTo>
                <a:cubicBezTo>
                  <a:pt x="81" y="226"/>
                  <a:pt x="109" y="208"/>
                  <a:pt x="109" y="172"/>
                </a:cubicBezTo>
                <a:cubicBezTo>
                  <a:pt x="109" y="118"/>
                  <a:pt x="109" y="118"/>
                  <a:pt x="109" y="118"/>
                </a:cubicBezTo>
                <a:cubicBezTo>
                  <a:pt x="235" y="118"/>
                  <a:pt x="235" y="118"/>
                  <a:pt x="235" y="118"/>
                </a:cubicBezTo>
                <a:cubicBezTo>
                  <a:pt x="235" y="2087"/>
                  <a:pt x="235" y="2087"/>
                  <a:pt x="235" y="2087"/>
                </a:cubicBezTo>
                <a:cubicBezTo>
                  <a:pt x="235" y="2133"/>
                  <a:pt x="262" y="2160"/>
                  <a:pt x="298" y="2160"/>
                </a:cubicBezTo>
                <a:lnTo>
                  <a:pt x="298" y="2160"/>
                </a:lnTo>
                <a:cubicBezTo>
                  <a:pt x="334" y="2160"/>
                  <a:pt x="362" y="2133"/>
                  <a:pt x="362" y="2087"/>
                </a:cubicBezTo>
                <a:cubicBezTo>
                  <a:pt x="362" y="118"/>
                  <a:pt x="362" y="118"/>
                  <a:pt x="362" y="118"/>
                </a:cubicBezTo>
                <a:cubicBezTo>
                  <a:pt x="362" y="54"/>
                  <a:pt x="307" y="0"/>
                  <a:pt x="2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30" name="CuadroTexto 429"/>
          <p:cNvSpPr txBox="1"/>
          <p:nvPr/>
        </p:nvSpPr>
        <p:spPr>
          <a:xfrm>
            <a:off x="3494042" y="355971"/>
            <a:ext cx="52039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Preventing Exclusion</a:t>
            </a:r>
          </a:p>
        </p:txBody>
      </p:sp>
      <p:sp>
        <p:nvSpPr>
          <p:cNvPr id="432" name="Rectángulo 431"/>
          <p:cNvSpPr/>
          <p:nvPr/>
        </p:nvSpPr>
        <p:spPr>
          <a:xfrm>
            <a:off x="2882502" y="1916330"/>
            <a:ext cx="1171835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Lato" charset="0"/>
                <a:ea typeface="Lato" charset="0"/>
                <a:cs typeface="Lato" charset="0"/>
              </a:rPr>
              <a:t>15%</a:t>
            </a:r>
            <a:endParaRPr lang="en-US" sz="3600" b="1" dirty="0"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433" name="Rectángulo 432"/>
          <p:cNvSpPr/>
          <p:nvPr/>
        </p:nvSpPr>
        <p:spPr>
          <a:xfrm>
            <a:off x="4672907" y="1918601"/>
            <a:ext cx="1171835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Lato" charset="0"/>
                <a:ea typeface="Lato" charset="0"/>
                <a:cs typeface="Lato" charset="0"/>
              </a:rPr>
              <a:t>20%</a:t>
            </a:r>
            <a:endParaRPr lang="en-US" sz="3600" b="1" dirty="0"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434" name="Rectángulo 433"/>
          <p:cNvSpPr/>
          <p:nvPr/>
        </p:nvSpPr>
        <p:spPr>
          <a:xfrm>
            <a:off x="6486230" y="1921227"/>
            <a:ext cx="1171835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Lato" charset="0"/>
                <a:ea typeface="Lato" charset="0"/>
                <a:cs typeface="Lato" charset="0"/>
              </a:rPr>
              <a:t>40%</a:t>
            </a:r>
            <a:endParaRPr lang="en-US" sz="3600" b="1" dirty="0"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435" name="Rectángulo 434"/>
          <p:cNvSpPr/>
          <p:nvPr/>
        </p:nvSpPr>
        <p:spPr>
          <a:xfrm>
            <a:off x="8351597" y="1916330"/>
            <a:ext cx="1171835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Lato" charset="0"/>
                <a:ea typeface="Lato" charset="0"/>
                <a:cs typeface="Lato" charset="0"/>
              </a:rPr>
              <a:t>25%</a:t>
            </a:r>
            <a:endParaRPr lang="en-US" sz="3600" b="1" dirty="0">
              <a:latin typeface="Lato" charset="0"/>
              <a:ea typeface="Lato" charset="0"/>
              <a:cs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158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-252823" y="523451"/>
            <a:ext cx="12697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Looki</a:t>
            </a:r>
            <a:r>
              <a:rPr lang="en-US" sz="36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ng ahead – Digital to make analogue work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E1BE18-675B-1449-8BE8-DD6A1E7E2464}"/>
              </a:ext>
            </a:extLst>
          </p:cNvPr>
          <p:cNvSpPr/>
          <p:nvPr/>
        </p:nvSpPr>
        <p:spPr>
          <a:xfrm>
            <a:off x="5472707" y="2671735"/>
            <a:ext cx="4829365" cy="13357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EA37E4E-3095-6340-90F6-42A333E0DC24}"/>
              </a:ext>
            </a:extLst>
          </p:cNvPr>
          <p:cNvSpPr/>
          <p:nvPr/>
        </p:nvSpPr>
        <p:spPr>
          <a:xfrm>
            <a:off x="5472707" y="4604282"/>
            <a:ext cx="4829365" cy="13357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0" name="CuadroTexto 395">
            <a:extLst>
              <a:ext uri="{FF2B5EF4-FFF2-40B4-BE49-F238E27FC236}">
                <a16:creationId xmlns:a16="http://schemas.microsoft.com/office/drawing/2014/main" id="{DB77F426-4528-9F4E-90B0-6F86AC8B9F64}"/>
              </a:ext>
            </a:extLst>
          </p:cNvPr>
          <p:cNvSpPr txBox="1"/>
          <p:nvPr/>
        </p:nvSpPr>
        <p:spPr>
          <a:xfrm flipH="1">
            <a:off x="5765454" y="3178009"/>
            <a:ext cx="1389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Equality of access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31" name="Rectangle 56">
            <a:extLst>
              <a:ext uri="{FF2B5EF4-FFF2-40B4-BE49-F238E27FC236}">
                <a16:creationId xmlns:a16="http://schemas.microsoft.com/office/drawing/2014/main" id="{6C74530E-4A64-BE48-8A65-CB0D9C2D1ECB}"/>
              </a:ext>
            </a:extLst>
          </p:cNvPr>
          <p:cNvSpPr/>
          <p:nvPr/>
        </p:nvSpPr>
        <p:spPr>
          <a:xfrm flipH="1">
            <a:off x="7271634" y="3101065"/>
            <a:ext cx="28546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 route should be better than others in terms of care</a:t>
            </a:r>
            <a:endParaRPr lang="en-US" sz="14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2" name="CuadroTexto 395">
            <a:extLst>
              <a:ext uri="{FF2B5EF4-FFF2-40B4-BE49-F238E27FC236}">
                <a16:creationId xmlns:a16="http://schemas.microsoft.com/office/drawing/2014/main" id="{2D91581F-93E5-084D-AB98-05E2DA9DA819}"/>
              </a:ext>
            </a:extLst>
          </p:cNvPr>
          <p:cNvSpPr txBox="1"/>
          <p:nvPr/>
        </p:nvSpPr>
        <p:spPr>
          <a:xfrm flipH="1">
            <a:off x="5765454" y="5115879"/>
            <a:ext cx="13892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Protect yourselves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33" name="Rectangle 56">
            <a:extLst>
              <a:ext uri="{FF2B5EF4-FFF2-40B4-BE49-F238E27FC236}">
                <a16:creationId xmlns:a16="http://schemas.microsoft.com/office/drawing/2014/main" id="{2E50442B-F5F9-0B43-B377-541AF2FCCEF1}"/>
              </a:ext>
            </a:extLst>
          </p:cNvPr>
          <p:cNvSpPr/>
          <p:nvPr/>
        </p:nvSpPr>
        <p:spPr>
          <a:xfrm flipH="1">
            <a:off x="7271634" y="5033612"/>
            <a:ext cx="28546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Decide what routes work for you, make them work for patients</a:t>
            </a:r>
            <a:endParaRPr lang="en-US" sz="14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EF2E5AE-CCB9-7442-A329-81A32C14BA22}"/>
              </a:ext>
            </a:extLst>
          </p:cNvPr>
          <p:cNvGrpSpPr/>
          <p:nvPr/>
        </p:nvGrpSpPr>
        <p:grpSpPr>
          <a:xfrm>
            <a:off x="866690" y="3497658"/>
            <a:ext cx="2760778" cy="1123384"/>
            <a:chOff x="2200654" y="5833684"/>
            <a:chExt cx="7510480" cy="2246767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D4279A1-CEA5-054B-B97F-3F43053F9174}"/>
                </a:ext>
              </a:extLst>
            </p:cNvPr>
            <p:cNvSpPr/>
            <p:nvPr/>
          </p:nvSpPr>
          <p:spPr>
            <a:xfrm>
              <a:off x="2206462" y="5833684"/>
              <a:ext cx="7504672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chemeClr val="tx2"/>
                  </a:solidFill>
                  <a:latin typeface="Poppins SemiBold" pitchFamily="2" charset="77"/>
                  <a:ea typeface="Roboto Medium" panose="02000000000000000000" pitchFamily="2" charset="0"/>
                  <a:cs typeface="Poppins SemiBold" pitchFamily="2" charset="77"/>
                </a:rPr>
                <a:t>Make it easy</a:t>
              </a:r>
              <a:endParaRPr lang="en-US" sz="24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8EB94C6-78A7-9840-B134-E37197F7C587}"/>
                </a:ext>
              </a:extLst>
            </p:cNvPr>
            <p:cNvSpPr txBox="1"/>
            <p:nvPr/>
          </p:nvSpPr>
          <p:spPr>
            <a:xfrm>
              <a:off x="2200654" y="7403343"/>
              <a:ext cx="751048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Forcing doesn’t work</a:t>
              </a:r>
              <a:endPara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C1C86B6-8325-0844-A621-305C12D913D9}"/>
              </a:ext>
            </a:extLst>
          </p:cNvPr>
          <p:cNvGrpSpPr/>
          <p:nvPr/>
        </p:nvGrpSpPr>
        <p:grpSpPr>
          <a:xfrm>
            <a:off x="4575888" y="3267058"/>
            <a:ext cx="701714" cy="2030861"/>
            <a:chOff x="11214467" y="6442664"/>
            <a:chExt cx="1403427" cy="4061722"/>
          </a:xfrm>
        </p:grpSpPr>
        <p:sp>
          <p:nvSpPr>
            <p:cNvPr id="29" name="Right Arrow 28">
              <a:extLst>
                <a:ext uri="{FF2B5EF4-FFF2-40B4-BE49-F238E27FC236}">
                  <a16:creationId xmlns:a16="http://schemas.microsoft.com/office/drawing/2014/main" id="{92C0D639-9208-4F4B-B558-EA8968E4F204}"/>
                </a:ext>
              </a:extLst>
            </p:cNvPr>
            <p:cNvSpPr/>
            <p:nvPr/>
          </p:nvSpPr>
          <p:spPr>
            <a:xfrm rot="1809138">
              <a:off x="11214468" y="9399076"/>
              <a:ext cx="1403426" cy="1105310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4" name="Right Arrow 53">
              <a:extLst>
                <a:ext uri="{FF2B5EF4-FFF2-40B4-BE49-F238E27FC236}">
                  <a16:creationId xmlns:a16="http://schemas.microsoft.com/office/drawing/2014/main" id="{6DC99E90-B1EE-AB44-9E8E-97E3C4084433}"/>
                </a:ext>
              </a:extLst>
            </p:cNvPr>
            <p:cNvSpPr/>
            <p:nvPr/>
          </p:nvSpPr>
          <p:spPr>
            <a:xfrm rot="19790862" flipV="1">
              <a:off x="11214467" y="6442664"/>
              <a:ext cx="1403426" cy="1105310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96539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Freeform 160"/>
          <p:cNvSpPr>
            <a:spLocks noChangeArrowheads="1"/>
          </p:cNvSpPr>
          <p:nvPr/>
        </p:nvSpPr>
        <p:spPr bwMode="auto">
          <a:xfrm>
            <a:off x="2569854" y="875583"/>
            <a:ext cx="3295372" cy="1004990"/>
          </a:xfrm>
          <a:custGeom>
            <a:avLst/>
            <a:gdLst>
              <a:gd name="T0" fmla="*/ 5855 w 5856"/>
              <a:gd name="T1" fmla="*/ 1787 h 1788"/>
              <a:gd name="T2" fmla="*/ 0 w 5856"/>
              <a:gd name="T3" fmla="*/ 1787 h 1788"/>
              <a:gd name="T4" fmla="*/ 0 w 5856"/>
              <a:gd name="T5" fmla="*/ 1102 h 1788"/>
              <a:gd name="T6" fmla="*/ 0 w 5856"/>
              <a:gd name="T7" fmla="*/ 1102 h 1788"/>
              <a:gd name="T8" fmla="*/ 1103 w 5856"/>
              <a:gd name="T9" fmla="*/ 0 h 1788"/>
              <a:gd name="T10" fmla="*/ 4753 w 5856"/>
              <a:gd name="T11" fmla="*/ 0 h 1788"/>
              <a:gd name="T12" fmla="*/ 4753 w 5856"/>
              <a:gd name="T13" fmla="*/ 0 h 1788"/>
              <a:gd name="T14" fmla="*/ 5855 w 5856"/>
              <a:gd name="T15" fmla="*/ 1102 h 1788"/>
              <a:gd name="T16" fmla="*/ 5855 w 5856"/>
              <a:gd name="T17" fmla="*/ 1787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856" h="1788">
                <a:moveTo>
                  <a:pt x="5855" y="1787"/>
                </a:moveTo>
                <a:lnTo>
                  <a:pt x="0" y="1787"/>
                </a:lnTo>
                <a:lnTo>
                  <a:pt x="0" y="1102"/>
                </a:lnTo>
                <a:lnTo>
                  <a:pt x="0" y="1102"/>
                </a:lnTo>
                <a:cubicBezTo>
                  <a:pt x="0" y="493"/>
                  <a:pt x="494" y="0"/>
                  <a:pt x="1103" y="0"/>
                </a:cubicBezTo>
                <a:lnTo>
                  <a:pt x="4753" y="0"/>
                </a:lnTo>
                <a:lnTo>
                  <a:pt x="4753" y="0"/>
                </a:lnTo>
                <a:cubicBezTo>
                  <a:pt x="5362" y="0"/>
                  <a:pt x="5855" y="493"/>
                  <a:pt x="5855" y="1102"/>
                </a:cubicBezTo>
                <a:lnTo>
                  <a:pt x="5855" y="178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04" name="Freeform 162"/>
          <p:cNvSpPr>
            <a:spLocks noChangeArrowheads="1"/>
          </p:cNvSpPr>
          <p:nvPr/>
        </p:nvSpPr>
        <p:spPr bwMode="auto">
          <a:xfrm>
            <a:off x="2569854" y="1880573"/>
            <a:ext cx="3295372" cy="1007471"/>
          </a:xfrm>
          <a:custGeom>
            <a:avLst/>
            <a:gdLst>
              <a:gd name="T0" fmla="*/ 5855 w 5856"/>
              <a:gd name="T1" fmla="*/ 1788 h 1789"/>
              <a:gd name="T2" fmla="*/ 0 w 5856"/>
              <a:gd name="T3" fmla="*/ 1788 h 1789"/>
              <a:gd name="T4" fmla="*/ 0 w 5856"/>
              <a:gd name="T5" fmla="*/ 0 h 1789"/>
              <a:gd name="T6" fmla="*/ 5855 w 5856"/>
              <a:gd name="T7" fmla="*/ 0 h 1789"/>
              <a:gd name="T8" fmla="*/ 5855 w 5856"/>
              <a:gd name="T9" fmla="*/ 1788 h 1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6" h="1789">
                <a:moveTo>
                  <a:pt x="5855" y="1788"/>
                </a:moveTo>
                <a:lnTo>
                  <a:pt x="0" y="1788"/>
                </a:lnTo>
                <a:lnTo>
                  <a:pt x="0" y="0"/>
                </a:lnTo>
                <a:lnTo>
                  <a:pt x="5855" y="0"/>
                </a:lnTo>
                <a:lnTo>
                  <a:pt x="5855" y="1788"/>
                </a:lnTo>
              </a:path>
            </a:pathLst>
          </a:custGeom>
          <a:solidFill>
            <a:schemeClr val="accent5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05" name="Freeform 163"/>
          <p:cNvSpPr>
            <a:spLocks noChangeArrowheads="1"/>
          </p:cNvSpPr>
          <p:nvPr/>
        </p:nvSpPr>
        <p:spPr bwMode="auto">
          <a:xfrm>
            <a:off x="2569854" y="2885561"/>
            <a:ext cx="3295372" cy="1004990"/>
          </a:xfrm>
          <a:custGeom>
            <a:avLst/>
            <a:gdLst>
              <a:gd name="T0" fmla="*/ 5855 w 5856"/>
              <a:gd name="T1" fmla="*/ 1786 h 1787"/>
              <a:gd name="T2" fmla="*/ 0 w 5856"/>
              <a:gd name="T3" fmla="*/ 1786 h 1787"/>
              <a:gd name="T4" fmla="*/ 0 w 5856"/>
              <a:gd name="T5" fmla="*/ 0 h 1787"/>
              <a:gd name="T6" fmla="*/ 5855 w 5856"/>
              <a:gd name="T7" fmla="*/ 0 h 1787"/>
              <a:gd name="T8" fmla="*/ 5855 w 5856"/>
              <a:gd name="T9" fmla="*/ 1786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6" h="1787">
                <a:moveTo>
                  <a:pt x="5855" y="1786"/>
                </a:moveTo>
                <a:lnTo>
                  <a:pt x="0" y="1786"/>
                </a:lnTo>
                <a:lnTo>
                  <a:pt x="0" y="0"/>
                </a:lnTo>
                <a:lnTo>
                  <a:pt x="5855" y="0"/>
                </a:lnTo>
                <a:lnTo>
                  <a:pt x="5855" y="1786"/>
                </a:ln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06" name="Freeform 164"/>
          <p:cNvSpPr>
            <a:spLocks noChangeArrowheads="1"/>
          </p:cNvSpPr>
          <p:nvPr/>
        </p:nvSpPr>
        <p:spPr bwMode="auto">
          <a:xfrm>
            <a:off x="2569854" y="3890551"/>
            <a:ext cx="3295372" cy="1007471"/>
          </a:xfrm>
          <a:custGeom>
            <a:avLst/>
            <a:gdLst>
              <a:gd name="T0" fmla="*/ 4753 w 5856"/>
              <a:gd name="T1" fmla="*/ 1788 h 1789"/>
              <a:gd name="T2" fmla="*/ 1103 w 5856"/>
              <a:gd name="T3" fmla="*/ 1788 h 1789"/>
              <a:gd name="T4" fmla="*/ 1103 w 5856"/>
              <a:gd name="T5" fmla="*/ 1788 h 1789"/>
              <a:gd name="T6" fmla="*/ 0 w 5856"/>
              <a:gd name="T7" fmla="*/ 686 h 1789"/>
              <a:gd name="T8" fmla="*/ 0 w 5856"/>
              <a:gd name="T9" fmla="*/ 0 h 1789"/>
              <a:gd name="T10" fmla="*/ 5855 w 5856"/>
              <a:gd name="T11" fmla="*/ 0 h 1789"/>
              <a:gd name="T12" fmla="*/ 5855 w 5856"/>
              <a:gd name="T13" fmla="*/ 686 h 1789"/>
              <a:gd name="T14" fmla="*/ 5855 w 5856"/>
              <a:gd name="T15" fmla="*/ 686 h 1789"/>
              <a:gd name="T16" fmla="*/ 4753 w 5856"/>
              <a:gd name="T17" fmla="*/ 1788 h 1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856" h="1789">
                <a:moveTo>
                  <a:pt x="4753" y="1788"/>
                </a:moveTo>
                <a:lnTo>
                  <a:pt x="1103" y="1788"/>
                </a:lnTo>
                <a:lnTo>
                  <a:pt x="1103" y="1788"/>
                </a:lnTo>
                <a:cubicBezTo>
                  <a:pt x="494" y="1788"/>
                  <a:pt x="0" y="1294"/>
                  <a:pt x="0" y="686"/>
                </a:cubicBezTo>
                <a:lnTo>
                  <a:pt x="0" y="0"/>
                </a:lnTo>
                <a:lnTo>
                  <a:pt x="5855" y="0"/>
                </a:lnTo>
                <a:lnTo>
                  <a:pt x="5855" y="686"/>
                </a:lnTo>
                <a:lnTo>
                  <a:pt x="5855" y="686"/>
                </a:lnTo>
                <a:cubicBezTo>
                  <a:pt x="5855" y="1294"/>
                  <a:pt x="5362" y="1788"/>
                  <a:pt x="4753" y="17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08" name="Freeform 166"/>
          <p:cNvSpPr>
            <a:spLocks noChangeArrowheads="1"/>
          </p:cNvSpPr>
          <p:nvPr/>
        </p:nvSpPr>
        <p:spPr bwMode="auto">
          <a:xfrm>
            <a:off x="2485484" y="788733"/>
            <a:ext cx="3466591" cy="4196139"/>
          </a:xfrm>
          <a:custGeom>
            <a:avLst/>
            <a:gdLst>
              <a:gd name="T0" fmla="*/ 4906 w 6162"/>
              <a:gd name="T1" fmla="*/ 0 h 7455"/>
              <a:gd name="T2" fmla="*/ 1256 w 6162"/>
              <a:gd name="T3" fmla="*/ 0 h 7455"/>
              <a:gd name="T4" fmla="*/ 1256 w 6162"/>
              <a:gd name="T5" fmla="*/ 0 h 7455"/>
              <a:gd name="T6" fmla="*/ 0 w 6162"/>
              <a:gd name="T7" fmla="*/ 1255 h 7455"/>
              <a:gd name="T8" fmla="*/ 0 w 6162"/>
              <a:gd name="T9" fmla="*/ 6200 h 7455"/>
              <a:gd name="T10" fmla="*/ 0 w 6162"/>
              <a:gd name="T11" fmla="*/ 6200 h 7455"/>
              <a:gd name="T12" fmla="*/ 1256 w 6162"/>
              <a:gd name="T13" fmla="*/ 7454 h 7455"/>
              <a:gd name="T14" fmla="*/ 4906 w 6162"/>
              <a:gd name="T15" fmla="*/ 7454 h 7455"/>
              <a:gd name="T16" fmla="*/ 4906 w 6162"/>
              <a:gd name="T17" fmla="*/ 7454 h 7455"/>
              <a:gd name="T18" fmla="*/ 6161 w 6162"/>
              <a:gd name="T19" fmla="*/ 6200 h 7455"/>
              <a:gd name="T20" fmla="*/ 6161 w 6162"/>
              <a:gd name="T21" fmla="*/ 1255 h 7455"/>
              <a:gd name="T22" fmla="*/ 6161 w 6162"/>
              <a:gd name="T23" fmla="*/ 1255 h 7455"/>
              <a:gd name="T24" fmla="*/ 4906 w 6162"/>
              <a:gd name="T25" fmla="*/ 0 h 7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162" h="7455">
                <a:moveTo>
                  <a:pt x="4906" y="0"/>
                </a:moveTo>
                <a:lnTo>
                  <a:pt x="1256" y="0"/>
                </a:lnTo>
                <a:lnTo>
                  <a:pt x="1256" y="0"/>
                </a:lnTo>
                <a:cubicBezTo>
                  <a:pt x="563" y="0"/>
                  <a:pt x="0" y="563"/>
                  <a:pt x="0" y="1255"/>
                </a:cubicBezTo>
                <a:lnTo>
                  <a:pt x="0" y="6200"/>
                </a:lnTo>
                <a:lnTo>
                  <a:pt x="0" y="6200"/>
                </a:lnTo>
                <a:cubicBezTo>
                  <a:pt x="0" y="6892"/>
                  <a:pt x="563" y="7454"/>
                  <a:pt x="1256" y="7454"/>
                </a:cubicBezTo>
                <a:lnTo>
                  <a:pt x="4906" y="7454"/>
                </a:lnTo>
                <a:lnTo>
                  <a:pt x="4906" y="7454"/>
                </a:lnTo>
                <a:cubicBezTo>
                  <a:pt x="5598" y="7454"/>
                  <a:pt x="6161" y="6892"/>
                  <a:pt x="6161" y="6200"/>
                </a:cubicBezTo>
                <a:lnTo>
                  <a:pt x="6161" y="1255"/>
                </a:lnTo>
                <a:lnTo>
                  <a:pt x="6161" y="1255"/>
                </a:lnTo>
                <a:cubicBezTo>
                  <a:pt x="6161" y="563"/>
                  <a:pt x="5598" y="0"/>
                  <a:pt x="4906" y="0"/>
                </a:cubicBezTo>
              </a:path>
            </a:pathLst>
          </a:custGeom>
          <a:noFill/>
          <a:ln w="18360" cap="flat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09" name="Freeform 167"/>
          <p:cNvSpPr>
            <a:spLocks noChangeArrowheads="1"/>
          </p:cNvSpPr>
          <p:nvPr/>
        </p:nvSpPr>
        <p:spPr bwMode="auto">
          <a:xfrm>
            <a:off x="3741100" y="4982391"/>
            <a:ext cx="955359" cy="307701"/>
          </a:xfrm>
          <a:custGeom>
            <a:avLst/>
            <a:gdLst>
              <a:gd name="T0" fmla="*/ 1407 w 1696"/>
              <a:gd name="T1" fmla="*/ 546 h 547"/>
              <a:gd name="T2" fmla="*/ 289 w 1696"/>
              <a:gd name="T3" fmla="*/ 546 h 547"/>
              <a:gd name="T4" fmla="*/ 289 w 1696"/>
              <a:gd name="T5" fmla="*/ 546 h 547"/>
              <a:gd name="T6" fmla="*/ 0 w 1696"/>
              <a:gd name="T7" fmla="*/ 257 h 547"/>
              <a:gd name="T8" fmla="*/ 0 w 1696"/>
              <a:gd name="T9" fmla="*/ 0 h 547"/>
              <a:gd name="T10" fmla="*/ 1695 w 1696"/>
              <a:gd name="T11" fmla="*/ 0 h 547"/>
              <a:gd name="T12" fmla="*/ 1695 w 1696"/>
              <a:gd name="T13" fmla="*/ 257 h 547"/>
              <a:gd name="T14" fmla="*/ 1695 w 1696"/>
              <a:gd name="T15" fmla="*/ 257 h 547"/>
              <a:gd name="T16" fmla="*/ 1407 w 1696"/>
              <a:gd name="T17" fmla="*/ 546 h 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6" h="547">
                <a:moveTo>
                  <a:pt x="1407" y="546"/>
                </a:moveTo>
                <a:lnTo>
                  <a:pt x="289" y="546"/>
                </a:lnTo>
                <a:lnTo>
                  <a:pt x="289" y="546"/>
                </a:lnTo>
                <a:cubicBezTo>
                  <a:pt x="129" y="546"/>
                  <a:pt x="0" y="417"/>
                  <a:pt x="0" y="257"/>
                </a:cubicBezTo>
                <a:lnTo>
                  <a:pt x="0" y="0"/>
                </a:lnTo>
                <a:lnTo>
                  <a:pt x="1695" y="0"/>
                </a:lnTo>
                <a:lnTo>
                  <a:pt x="1695" y="257"/>
                </a:lnTo>
                <a:lnTo>
                  <a:pt x="1695" y="257"/>
                </a:lnTo>
                <a:cubicBezTo>
                  <a:pt x="1695" y="417"/>
                  <a:pt x="1566" y="546"/>
                  <a:pt x="1407" y="54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10" name="Freeform 168"/>
          <p:cNvSpPr>
            <a:spLocks noChangeArrowheads="1"/>
          </p:cNvSpPr>
          <p:nvPr/>
        </p:nvSpPr>
        <p:spPr bwMode="auto">
          <a:xfrm>
            <a:off x="3994208" y="5297535"/>
            <a:ext cx="449143" cy="163776"/>
          </a:xfrm>
          <a:custGeom>
            <a:avLst/>
            <a:gdLst>
              <a:gd name="T0" fmla="*/ 507 w 797"/>
              <a:gd name="T1" fmla="*/ 288 h 289"/>
              <a:gd name="T2" fmla="*/ 288 w 797"/>
              <a:gd name="T3" fmla="*/ 288 h 289"/>
              <a:gd name="T4" fmla="*/ 288 w 797"/>
              <a:gd name="T5" fmla="*/ 288 h 289"/>
              <a:gd name="T6" fmla="*/ 0 w 797"/>
              <a:gd name="T7" fmla="*/ 0 h 289"/>
              <a:gd name="T8" fmla="*/ 796 w 797"/>
              <a:gd name="T9" fmla="*/ 0 h 289"/>
              <a:gd name="T10" fmla="*/ 796 w 797"/>
              <a:gd name="T11" fmla="*/ 0 h 289"/>
              <a:gd name="T12" fmla="*/ 507 w 797"/>
              <a:gd name="T13" fmla="*/ 288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97" h="289">
                <a:moveTo>
                  <a:pt x="507" y="288"/>
                </a:moveTo>
                <a:lnTo>
                  <a:pt x="288" y="288"/>
                </a:lnTo>
                <a:lnTo>
                  <a:pt x="288" y="288"/>
                </a:lnTo>
                <a:cubicBezTo>
                  <a:pt x="129" y="288"/>
                  <a:pt x="0" y="158"/>
                  <a:pt x="0" y="0"/>
                </a:cubicBezTo>
                <a:lnTo>
                  <a:pt x="796" y="0"/>
                </a:lnTo>
                <a:lnTo>
                  <a:pt x="796" y="0"/>
                </a:lnTo>
                <a:cubicBezTo>
                  <a:pt x="796" y="158"/>
                  <a:pt x="667" y="288"/>
                  <a:pt x="507" y="28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11" name="Freeform 169"/>
          <p:cNvSpPr>
            <a:spLocks noChangeArrowheads="1"/>
          </p:cNvSpPr>
          <p:nvPr/>
        </p:nvSpPr>
        <p:spPr bwMode="auto">
          <a:xfrm>
            <a:off x="4200168" y="5453867"/>
            <a:ext cx="409441" cy="1052137"/>
          </a:xfrm>
          <a:custGeom>
            <a:avLst/>
            <a:gdLst>
              <a:gd name="T0" fmla="*/ 24 w 726"/>
              <a:gd name="T1" fmla="*/ 0 h 1870"/>
              <a:gd name="T2" fmla="*/ 24 w 726"/>
              <a:gd name="T3" fmla="*/ 0 h 1870"/>
              <a:gd name="T4" fmla="*/ 160 w 726"/>
              <a:gd name="T5" fmla="*/ 332 h 1870"/>
              <a:gd name="T6" fmla="*/ 160 w 726"/>
              <a:gd name="T7" fmla="*/ 332 h 1870"/>
              <a:gd name="T8" fmla="*/ 450 w 726"/>
              <a:gd name="T9" fmla="*/ 568 h 1870"/>
              <a:gd name="T10" fmla="*/ 450 w 726"/>
              <a:gd name="T11" fmla="*/ 568 h 1870"/>
              <a:gd name="T12" fmla="*/ 719 w 726"/>
              <a:gd name="T13" fmla="*/ 1202 h 1870"/>
              <a:gd name="T14" fmla="*/ 719 w 726"/>
              <a:gd name="T15" fmla="*/ 1202 h 1870"/>
              <a:gd name="T16" fmla="*/ 521 w 726"/>
              <a:gd name="T17" fmla="*/ 1869 h 1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6" h="1870">
                <a:moveTo>
                  <a:pt x="24" y="0"/>
                </a:moveTo>
                <a:lnTo>
                  <a:pt x="24" y="0"/>
                </a:lnTo>
                <a:cubicBezTo>
                  <a:pt x="0" y="122"/>
                  <a:pt x="70" y="245"/>
                  <a:pt x="160" y="332"/>
                </a:cubicBezTo>
                <a:lnTo>
                  <a:pt x="160" y="332"/>
                </a:lnTo>
                <a:cubicBezTo>
                  <a:pt x="249" y="420"/>
                  <a:pt x="359" y="483"/>
                  <a:pt x="450" y="568"/>
                </a:cubicBezTo>
                <a:lnTo>
                  <a:pt x="450" y="568"/>
                </a:lnTo>
                <a:cubicBezTo>
                  <a:pt x="621" y="730"/>
                  <a:pt x="714" y="966"/>
                  <a:pt x="719" y="1202"/>
                </a:cubicBezTo>
                <a:lnTo>
                  <a:pt x="719" y="1202"/>
                </a:lnTo>
                <a:cubicBezTo>
                  <a:pt x="725" y="1437"/>
                  <a:pt x="647" y="1670"/>
                  <a:pt x="521" y="1869"/>
                </a:cubicBezTo>
              </a:path>
            </a:pathLst>
          </a:custGeom>
          <a:noFill/>
          <a:ln w="25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900"/>
          </a:p>
        </p:txBody>
      </p:sp>
      <p:sp>
        <p:nvSpPr>
          <p:cNvPr id="212" name="Freeform 170"/>
          <p:cNvSpPr>
            <a:spLocks noChangeArrowheads="1"/>
          </p:cNvSpPr>
          <p:nvPr/>
        </p:nvSpPr>
        <p:spPr bwMode="auto">
          <a:xfrm>
            <a:off x="3870136" y="351997"/>
            <a:ext cx="769251" cy="436736"/>
          </a:xfrm>
          <a:custGeom>
            <a:avLst/>
            <a:gdLst>
              <a:gd name="T0" fmla="*/ 683 w 1367"/>
              <a:gd name="T1" fmla="*/ 0 h 777"/>
              <a:gd name="T2" fmla="*/ 683 w 1367"/>
              <a:gd name="T3" fmla="*/ 0 h 777"/>
              <a:gd name="T4" fmla="*/ 683 w 1367"/>
              <a:gd name="T5" fmla="*/ 0 h 777"/>
              <a:gd name="T6" fmla="*/ 0 w 1367"/>
              <a:gd name="T7" fmla="*/ 682 h 777"/>
              <a:gd name="T8" fmla="*/ 0 w 1367"/>
              <a:gd name="T9" fmla="*/ 776 h 777"/>
              <a:gd name="T10" fmla="*/ 1366 w 1367"/>
              <a:gd name="T11" fmla="*/ 776 h 777"/>
              <a:gd name="T12" fmla="*/ 1366 w 1367"/>
              <a:gd name="T13" fmla="*/ 682 h 777"/>
              <a:gd name="T14" fmla="*/ 1366 w 1367"/>
              <a:gd name="T15" fmla="*/ 682 h 777"/>
              <a:gd name="T16" fmla="*/ 683 w 1367"/>
              <a:gd name="T17" fmla="*/ 0 h 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67" h="777">
                <a:moveTo>
                  <a:pt x="683" y="0"/>
                </a:moveTo>
                <a:lnTo>
                  <a:pt x="683" y="0"/>
                </a:lnTo>
                <a:lnTo>
                  <a:pt x="683" y="0"/>
                </a:lnTo>
                <a:cubicBezTo>
                  <a:pt x="306" y="0"/>
                  <a:pt x="0" y="306"/>
                  <a:pt x="0" y="682"/>
                </a:cubicBezTo>
                <a:lnTo>
                  <a:pt x="0" y="776"/>
                </a:lnTo>
                <a:lnTo>
                  <a:pt x="1366" y="776"/>
                </a:lnTo>
                <a:lnTo>
                  <a:pt x="1366" y="682"/>
                </a:lnTo>
                <a:lnTo>
                  <a:pt x="1366" y="682"/>
                </a:lnTo>
                <a:cubicBezTo>
                  <a:pt x="1366" y="306"/>
                  <a:pt x="1060" y="0"/>
                  <a:pt x="683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213" name="Freeform 171"/>
          <p:cNvSpPr>
            <a:spLocks noChangeArrowheads="1"/>
          </p:cNvSpPr>
          <p:nvPr/>
        </p:nvSpPr>
        <p:spPr bwMode="auto">
          <a:xfrm>
            <a:off x="4148059" y="493439"/>
            <a:ext cx="210923" cy="210925"/>
          </a:xfrm>
          <a:custGeom>
            <a:avLst/>
            <a:gdLst>
              <a:gd name="T0" fmla="*/ 373 w 374"/>
              <a:gd name="T1" fmla="*/ 186 h 373"/>
              <a:gd name="T2" fmla="*/ 373 w 374"/>
              <a:gd name="T3" fmla="*/ 186 h 373"/>
              <a:gd name="T4" fmla="*/ 187 w 374"/>
              <a:gd name="T5" fmla="*/ 372 h 373"/>
              <a:gd name="T6" fmla="*/ 187 w 374"/>
              <a:gd name="T7" fmla="*/ 372 h 373"/>
              <a:gd name="T8" fmla="*/ 0 w 374"/>
              <a:gd name="T9" fmla="*/ 186 h 373"/>
              <a:gd name="T10" fmla="*/ 0 w 374"/>
              <a:gd name="T11" fmla="*/ 186 h 373"/>
              <a:gd name="T12" fmla="*/ 187 w 374"/>
              <a:gd name="T13" fmla="*/ 0 h 373"/>
              <a:gd name="T14" fmla="*/ 187 w 374"/>
              <a:gd name="T15" fmla="*/ 0 h 373"/>
              <a:gd name="T16" fmla="*/ 373 w 374"/>
              <a:gd name="T17" fmla="*/ 186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4" h="373">
                <a:moveTo>
                  <a:pt x="373" y="186"/>
                </a:moveTo>
                <a:lnTo>
                  <a:pt x="373" y="186"/>
                </a:lnTo>
                <a:cubicBezTo>
                  <a:pt x="373" y="289"/>
                  <a:pt x="290" y="372"/>
                  <a:pt x="187" y="372"/>
                </a:cubicBezTo>
                <a:lnTo>
                  <a:pt x="187" y="372"/>
                </a:lnTo>
                <a:cubicBezTo>
                  <a:pt x="84" y="372"/>
                  <a:pt x="0" y="289"/>
                  <a:pt x="0" y="186"/>
                </a:cubicBezTo>
                <a:lnTo>
                  <a:pt x="0" y="186"/>
                </a:lnTo>
                <a:cubicBezTo>
                  <a:pt x="0" y="83"/>
                  <a:pt x="84" y="0"/>
                  <a:pt x="187" y="0"/>
                </a:cubicBezTo>
                <a:lnTo>
                  <a:pt x="187" y="0"/>
                </a:lnTo>
                <a:cubicBezTo>
                  <a:pt x="290" y="0"/>
                  <a:pt x="373" y="83"/>
                  <a:pt x="373" y="18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550" name="CuadroTexto 549"/>
          <p:cNvSpPr txBox="1"/>
          <p:nvPr/>
        </p:nvSpPr>
        <p:spPr>
          <a:xfrm>
            <a:off x="7118557" y="2723867"/>
            <a:ext cx="46439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Static services get stuck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world is changing quicker than the NHS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Patients are adapting quickly</a:t>
            </a:r>
            <a:endParaRPr lang="en-GB" dirty="0" smtClean="0"/>
          </a:p>
          <a:p>
            <a:endParaRPr lang="en-US" sz="1600" dirty="0">
              <a:latin typeface="Lato Light" charset="0"/>
              <a:ea typeface="Lato Light" charset="0"/>
              <a:cs typeface="Lato Light" charset="0"/>
            </a:endParaRPr>
          </a:p>
        </p:txBody>
      </p:sp>
      <p:sp>
        <p:nvSpPr>
          <p:cNvPr id="551" name="CuadroTexto 550"/>
          <p:cNvSpPr txBox="1"/>
          <p:nvPr/>
        </p:nvSpPr>
        <p:spPr>
          <a:xfrm>
            <a:off x="6408379" y="1153116"/>
            <a:ext cx="54756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Maneuver Medicine</a:t>
            </a:r>
          </a:p>
        </p:txBody>
      </p:sp>
      <p:sp>
        <p:nvSpPr>
          <p:cNvPr id="552" name="CuadroTexto 551"/>
          <p:cNvSpPr txBox="1"/>
          <p:nvPr/>
        </p:nvSpPr>
        <p:spPr>
          <a:xfrm>
            <a:off x="3545589" y="1276227"/>
            <a:ext cx="20420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Problems occur rapidly</a:t>
            </a:r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.</a:t>
            </a:r>
            <a:endParaRPr lang="en-US" sz="140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3" name="CuadroTexto 552"/>
          <p:cNvSpPr txBox="1"/>
          <p:nvPr/>
        </p:nvSpPr>
        <p:spPr>
          <a:xfrm>
            <a:off x="3545589" y="1021641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Daily check</a:t>
            </a:r>
            <a:endParaRPr lang="en-US" sz="1600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4" name="CuadroTexto 553"/>
          <p:cNvSpPr txBox="1"/>
          <p:nvPr/>
        </p:nvSpPr>
        <p:spPr>
          <a:xfrm>
            <a:off x="3560677" y="2254853"/>
            <a:ext cx="2045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The best way last week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may not be today.</a:t>
            </a:r>
            <a:endParaRPr lang="en-US" sz="140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5" name="CuadroTexto 554"/>
          <p:cNvSpPr txBox="1"/>
          <p:nvPr/>
        </p:nvSpPr>
        <p:spPr>
          <a:xfrm>
            <a:off x="3560677" y="2000268"/>
            <a:ext cx="179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Systems can fail</a:t>
            </a:r>
            <a:endParaRPr lang="en-US" sz="1600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6" name="CuadroTexto 555"/>
          <p:cNvSpPr txBox="1"/>
          <p:nvPr/>
        </p:nvSpPr>
        <p:spPr>
          <a:xfrm>
            <a:off x="3562005" y="3255998"/>
            <a:ext cx="2173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Change, change again if 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needed</a:t>
            </a:r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.</a:t>
            </a:r>
            <a:endParaRPr lang="en-US" sz="140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7" name="CuadroTexto 556"/>
          <p:cNvSpPr txBox="1"/>
          <p:nvPr/>
        </p:nvSpPr>
        <p:spPr>
          <a:xfrm>
            <a:off x="3562005" y="3001413"/>
            <a:ext cx="1507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React quickly</a:t>
            </a:r>
          </a:p>
        </p:txBody>
      </p:sp>
      <p:sp>
        <p:nvSpPr>
          <p:cNvPr id="558" name="CuadroTexto 557"/>
          <p:cNvSpPr txBox="1"/>
          <p:nvPr/>
        </p:nvSpPr>
        <p:spPr>
          <a:xfrm>
            <a:off x="3553234" y="4282907"/>
            <a:ext cx="1442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Perfect = never.</a:t>
            </a:r>
            <a:endParaRPr lang="en-US" sz="140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559" name="CuadroTexto 558"/>
          <p:cNvSpPr txBox="1"/>
          <p:nvPr/>
        </p:nvSpPr>
        <p:spPr>
          <a:xfrm>
            <a:off x="3553234" y="4028322"/>
            <a:ext cx="13356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Accept 80%</a:t>
            </a:r>
            <a:endParaRPr lang="en-US" sz="1600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9051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878542" y="2282090"/>
            <a:ext cx="39345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Adaptive Practice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A728F5B-7F49-624A-B619-8F419BEB18E5}"/>
              </a:ext>
            </a:extLst>
          </p:cNvPr>
          <p:cNvGrpSpPr/>
          <p:nvPr/>
        </p:nvGrpSpPr>
        <p:grpSpPr>
          <a:xfrm>
            <a:off x="5291139" y="779604"/>
            <a:ext cx="5847841" cy="5413212"/>
            <a:chOff x="11932414" y="3067970"/>
            <a:chExt cx="8989058" cy="8320964"/>
          </a:xfrm>
        </p:grpSpPr>
        <p:sp>
          <p:nvSpPr>
            <p:cNvPr id="4" name="Teardrop 3">
              <a:extLst>
                <a:ext uri="{FF2B5EF4-FFF2-40B4-BE49-F238E27FC236}">
                  <a16:creationId xmlns:a16="http://schemas.microsoft.com/office/drawing/2014/main" id="{CCA14D14-6EA8-174F-B573-45F9363B09AA}"/>
                </a:ext>
              </a:extLst>
            </p:cNvPr>
            <p:cNvSpPr/>
            <p:nvPr/>
          </p:nvSpPr>
          <p:spPr>
            <a:xfrm rot="900000">
              <a:off x="11932414" y="7348445"/>
              <a:ext cx="4040489" cy="4040489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8" name="Teardrop 7">
              <a:extLst>
                <a:ext uri="{FF2B5EF4-FFF2-40B4-BE49-F238E27FC236}">
                  <a16:creationId xmlns:a16="http://schemas.microsoft.com/office/drawing/2014/main" id="{9BF4C966-C1F4-624E-9673-FFD4D2435C02}"/>
                </a:ext>
              </a:extLst>
            </p:cNvPr>
            <p:cNvSpPr/>
            <p:nvPr/>
          </p:nvSpPr>
          <p:spPr>
            <a:xfrm rot="8100000">
              <a:off x="14401546" y="3067970"/>
              <a:ext cx="4040489" cy="4040489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9" name="Teardrop 8">
              <a:extLst>
                <a:ext uri="{FF2B5EF4-FFF2-40B4-BE49-F238E27FC236}">
                  <a16:creationId xmlns:a16="http://schemas.microsoft.com/office/drawing/2014/main" id="{79EF4BE9-EED0-B84D-BBC0-363E2304D798}"/>
                </a:ext>
              </a:extLst>
            </p:cNvPr>
            <p:cNvSpPr/>
            <p:nvPr/>
          </p:nvSpPr>
          <p:spPr>
            <a:xfrm rot="20700000" flipH="1">
              <a:off x="16880983" y="7348444"/>
              <a:ext cx="4040489" cy="4040489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5DDBB-0718-4A45-A2CB-3C24B1745915}"/>
              </a:ext>
            </a:extLst>
          </p:cNvPr>
          <p:cNvGrpSpPr/>
          <p:nvPr/>
        </p:nvGrpSpPr>
        <p:grpSpPr>
          <a:xfrm>
            <a:off x="7425390" y="1596810"/>
            <a:ext cx="1548444" cy="1416726"/>
            <a:chOff x="14847604" y="4043835"/>
            <a:chExt cx="3096888" cy="283345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460A864-D2F5-D549-BF82-750BE91DC183}"/>
                </a:ext>
              </a:extLst>
            </p:cNvPr>
            <p:cNvSpPr/>
            <p:nvPr/>
          </p:nvSpPr>
          <p:spPr>
            <a:xfrm>
              <a:off x="15552008" y="5953957"/>
              <a:ext cx="171511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01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E51D187-E0DE-2B4B-B8BB-3BC2F53D1E2E}"/>
                </a:ext>
              </a:extLst>
            </p:cNvPr>
            <p:cNvSpPr/>
            <p:nvPr/>
          </p:nvSpPr>
          <p:spPr>
            <a:xfrm>
              <a:off x="14874644" y="4043835"/>
              <a:ext cx="3069848" cy="461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Automating information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3173E96-486D-8040-850E-10E6E6D1B6CA}"/>
                </a:ext>
              </a:extLst>
            </p:cNvPr>
            <p:cNvSpPr txBox="1"/>
            <p:nvPr/>
          </p:nvSpPr>
          <p:spPr>
            <a:xfrm>
              <a:off x="14847604" y="4618553"/>
              <a:ext cx="3096886" cy="1661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IT systems to get info to clinicians</a:t>
              </a:r>
              <a:endParaRPr lang="en-US" sz="16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1415822-B6B1-DD42-8FF3-3D29FD555309}"/>
              </a:ext>
            </a:extLst>
          </p:cNvPr>
          <p:cNvGrpSpPr/>
          <p:nvPr/>
        </p:nvGrpSpPr>
        <p:grpSpPr>
          <a:xfrm>
            <a:off x="9049283" y="4198842"/>
            <a:ext cx="1548444" cy="1621158"/>
            <a:chOff x="17313238" y="7922194"/>
            <a:chExt cx="3096888" cy="324231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A320231-B59D-9644-8E91-AE05F20C4551}"/>
                </a:ext>
              </a:extLst>
            </p:cNvPr>
            <p:cNvSpPr/>
            <p:nvPr/>
          </p:nvSpPr>
          <p:spPr>
            <a:xfrm>
              <a:off x="17340278" y="8927797"/>
              <a:ext cx="3069848" cy="461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Workforce blending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FDA43DC-657C-DE47-9A6D-86F86E629879}"/>
                </a:ext>
              </a:extLst>
            </p:cNvPr>
            <p:cNvSpPr txBox="1"/>
            <p:nvPr/>
          </p:nvSpPr>
          <p:spPr>
            <a:xfrm>
              <a:off x="17313238" y="9502515"/>
              <a:ext cx="3096886" cy="1661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Sharing clinical decisions at point of contact</a:t>
              </a:r>
              <a:endParaRPr lang="en-US" sz="16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1BE48EE-A513-2F4E-B591-9131EF523B68}"/>
                </a:ext>
              </a:extLst>
            </p:cNvPr>
            <p:cNvSpPr/>
            <p:nvPr/>
          </p:nvSpPr>
          <p:spPr>
            <a:xfrm>
              <a:off x="18004122" y="7922194"/>
              <a:ext cx="1715118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02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5FDCD80-C348-054A-9F84-6574D3901E8C}"/>
              </a:ext>
            </a:extLst>
          </p:cNvPr>
          <p:cNvGrpSpPr/>
          <p:nvPr/>
        </p:nvGrpSpPr>
        <p:grpSpPr>
          <a:xfrm>
            <a:off x="5831190" y="4198842"/>
            <a:ext cx="1548444" cy="1374936"/>
            <a:chOff x="12448630" y="7922194"/>
            <a:chExt cx="3096888" cy="274987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5C682BC-5553-0F4E-B9F6-20F4D2BC270A}"/>
                </a:ext>
              </a:extLst>
            </p:cNvPr>
            <p:cNvSpPr/>
            <p:nvPr/>
          </p:nvSpPr>
          <p:spPr>
            <a:xfrm>
              <a:off x="12475670" y="8927797"/>
              <a:ext cx="3069848" cy="461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Clinical need first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F0FFB16-FA32-B147-9531-96BE251677B4}"/>
                </a:ext>
              </a:extLst>
            </p:cNvPr>
            <p:cNvSpPr txBox="1"/>
            <p:nvPr/>
          </p:nvSpPr>
          <p:spPr>
            <a:xfrm>
              <a:off x="12448630" y="9502515"/>
              <a:ext cx="3096886" cy="1169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Care at point of need</a:t>
              </a:r>
              <a:endParaRPr lang="en-US" sz="16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2C1D626-39C1-2943-AD6E-7187C3E6227A}"/>
                </a:ext>
              </a:extLst>
            </p:cNvPr>
            <p:cNvSpPr/>
            <p:nvPr/>
          </p:nvSpPr>
          <p:spPr>
            <a:xfrm>
              <a:off x="13139514" y="7922194"/>
              <a:ext cx="1715118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009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2901077" y="523451"/>
            <a:ext cx="6389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What does this look like</a:t>
            </a:r>
          </a:p>
        </p:txBody>
      </p:sp>
      <p:sp>
        <p:nvSpPr>
          <p:cNvPr id="42" name="Oval 4">
            <a:extLst>
              <a:ext uri="{FF2B5EF4-FFF2-40B4-BE49-F238E27FC236}">
                <a16:creationId xmlns:a16="http://schemas.microsoft.com/office/drawing/2014/main" id="{071571AB-1FC6-DC40-8710-5CD58794EC77}"/>
              </a:ext>
            </a:extLst>
          </p:cNvPr>
          <p:cNvSpPr>
            <a:spLocks/>
          </p:cNvSpPr>
          <p:nvPr/>
        </p:nvSpPr>
        <p:spPr bwMode="auto">
          <a:xfrm rot="16200000">
            <a:off x="5135140" y="2339768"/>
            <a:ext cx="338611" cy="33937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 panose="020B0403020202020204" pitchFamily="34" charset="0"/>
              <a:sym typeface="Helvetica Light" panose="020B0403020202020204" pitchFamily="34" charset="0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BE14D38-5751-1A44-99B4-9C5D0F2AD9C2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67080" y="1545646"/>
            <a:ext cx="0" cy="1928385"/>
          </a:xfrm>
          <a:prstGeom prst="straightConnector1">
            <a:avLst/>
          </a:prstGeom>
          <a:ln w="889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C879F5DC-59FA-4A48-BF03-4DDB85F580AC}"/>
              </a:ext>
            </a:extLst>
          </p:cNvPr>
          <p:cNvSpPr/>
          <p:nvPr/>
        </p:nvSpPr>
        <p:spPr>
          <a:xfrm rot="16200000">
            <a:off x="1652708" y="2014676"/>
            <a:ext cx="990609" cy="99060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900"/>
          </a:p>
        </p:txBody>
      </p:sp>
      <p:sp>
        <p:nvSpPr>
          <p:cNvPr id="48" name="Oval 4">
            <a:extLst>
              <a:ext uri="{FF2B5EF4-FFF2-40B4-BE49-F238E27FC236}">
                <a16:creationId xmlns:a16="http://schemas.microsoft.com/office/drawing/2014/main" id="{FA3CB92A-13EC-9B46-8DF6-97D126A1C87B}"/>
              </a:ext>
            </a:extLst>
          </p:cNvPr>
          <p:cNvSpPr>
            <a:spLocks/>
          </p:cNvSpPr>
          <p:nvPr/>
        </p:nvSpPr>
        <p:spPr bwMode="auto">
          <a:xfrm rot="16200000">
            <a:off x="5135140" y="3500481"/>
            <a:ext cx="338611" cy="33937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 panose="020B0403020202020204" pitchFamily="34" charset="0"/>
              <a:sym typeface="Helvetica Light" panose="020B0403020202020204" pitchFamily="34" charset="0"/>
            </a:endParaRP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271A524-E5A4-AA4D-9E3B-59F0A004340A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67080" y="2706359"/>
            <a:ext cx="0" cy="1928385"/>
          </a:xfrm>
          <a:prstGeom prst="straightConnector1">
            <a:avLst/>
          </a:prstGeom>
          <a:ln w="889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A43A3B6B-96A0-6E4D-8F53-6888E9B36C79}"/>
              </a:ext>
            </a:extLst>
          </p:cNvPr>
          <p:cNvSpPr/>
          <p:nvPr/>
        </p:nvSpPr>
        <p:spPr>
          <a:xfrm rot="16200000">
            <a:off x="1652708" y="3175389"/>
            <a:ext cx="990609" cy="9906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900"/>
          </a:p>
        </p:txBody>
      </p:sp>
      <p:sp>
        <p:nvSpPr>
          <p:cNvPr id="52" name="Oval 4">
            <a:extLst>
              <a:ext uri="{FF2B5EF4-FFF2-40B4-BE49-F238E27FC236}">
                <a16:creationId xmlns:a16="http://schemas.microsoft.com/office/drawing/2014/main" id="{642C48C2-E876-B642-9311-0B20FBD93E6D}"/>
              </a:ext>
            </a:extLst>
          </p:cNvPr>
          <p:cNvSpPr>
            <a:spLocks/>
          </p:cNvSpPr>
          <p:nvPr/>
        </p:nvSpPr>
        <p:spPr bwMode="auto">
          <a:xfrm rot="16200000">
            <a:off x="5135140" y="4647852"/>
            <a:ext cx="338611" cy="33937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 panose="020B0403020202020204" pitchFamily="34" charset="0"/>
              <a:sym typeface="Helvetica Light" panose="020B0403020202020204" pitchFamily="34" charset="0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FBB8A46-8D42-1744-BCF7-7F52EB1CFA1F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67081" y="3853729"/>
            <a:ext cx="0" cy="1928385"/>
          </a:xfrm>
          <a:prstGeom prst="straightConnector1">
            <a:avLst/>
          </a:prstGeom>
          <a:ln w="889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1D39D51A-A572-6349-B626-FE63D6F02E39}"/>
              </a:ext>
            </a:extLst>
          </p:cNvPr>
          <p:cNvSpPr/>
          <p:nvPr/>
        </p:nvSpPr>
        <p:spPr>
          <a:xfrm rot="16200000">
            <a:off x="1652709" y="4322759"/>
            <a:ext cx="990609" cy="99060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900"/>
          </a:p>
        </p:txBody>
      </p:sp>
      <p:sp>
        <p:nvSpPr>
          <p:cNvPr id="56" name="Oval 4">
            <a:extLst>
              <a:ext uri="{FF2B5EF4-FFF2-40B4-BE49-F238E27FC236}">
                <a16:creationId xmlns:a16="http://schemas.microsoft.com/office/drawing/2014/main" id="{F939C43E-F2FE-824E-9827-75FAEBF6D289}"/>
              </a:ext>
            </a:extLst>
          </p:cNvPr>
          <p:cNvSpPr>
            <a:spLocks/>
          </p:cNvSpPr>
          <p:nvPr/>
        </p:nvSpPr>
        <p:spPr bwMode="auto">
          <a:xfrm rot="16200000">
            <a:off x="5135140" y="5795223"/>
            <a:ext cx="338611" cy="33937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 panose="020B0403020202020204" pitchFamily="34" charset="0"/>
              <a:sym typeface="Helvetica Light" panose="020B0403020202020204" pitchFamily="34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F9CC441-916E-5B43-B72D-B2CDDA046C0E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67081" y="5001100"/>
            <a:ext cx="0" cy="1928385"/>
          </a:xfrm>
          <a:prstGeom prst="straightConnector1">
            <a:avLst/>
          </a:prstGeom>
          <a:ln w="889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AEB6B395-969D-CE49-A30D-63B6FB045D69}"/>
              </a:ext>
            </a:extLst>
          </p:cNvPr>
          <p:cNvSpPr/>
          <p:nvPr/>
        </p:nvSpPr>
        <p:spPr>
          <a:xfrm rot="16200000">
            <a:off x="1652709" y="5470130"/>
            <a:ext cx="990609" cy="9906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sz="90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6BE4B8A-4659-E34C-A0CE-51A17F71E907}"/>
              </a:ext>
            </a:extLst>
          </p:cNvPr>
          <p:cNvSpPr/>
          <p:nvPr/>
        </p:nvSpPr>
        <p:spPr>
          <a:xfrm>
            <a:off x="5747641" y="2348255"/>
            <a:ext cx="1832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Problem</a:t>
            </a:r>
            <a:endParaRPr lang="en-US" sz="2700" b="1" dirty="0">
              <a:solidFill>
                <a:schemeClr val="tx2"/>
              </a:solidFill>
              <a:latin typeface="Poppins SemiBold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B259E70-3F4B-774F-84AC-2DB28CC17F2E}"/>
              </a:ext>
            </a:extLst>
          </p:cNvPr>
          <p:cNvSpPr/>
          <p:nvPr/>
        </p:nvSpPr>
        <p:spPr>
          <a:xfrm>
            <a:off x="5747641" y="3516308"/>
            <a:ext cx="1832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Solution</a:t>
            </a:r>
            <a:endParaRPr lang="en-US" sz="2700" b="1" dirty="0">
              <a:solidFill>
                <a:schemeClr val="tx2"/>
              </a:solidFill>
              <a:latin typeface="Poppins SemiBold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5BEA43D-C8BB-E440-85EF-DCDC359C647C}"/>
              </a:ext>
            </a:extLst>
          </p:cNvPr>
          <p:cNvSpPr/>
          <p:nvPr/>
        </p:nvSpPr>
        <p:spPr>
          <a:xfrm>
            <a:off x="5747641" y="4648233"/>
            <a:ext cx="1832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Follow up</a:t>
            </a:r>
            <a:endParaRPr lang="en-US" sz="2700" b="1" dirty="0">
              <a:solidFill>
                <a:schemeClr val="tx2"/>
              </a:solidFill>
              <a:latin typeface="Poppins SemiBold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E605E19-C891-0A44-A303-FDDC234C1A1C}"/>
              </a:ext>
            </a:extLst>
          </p:cNvPr>
          <p:cNvSpPr/>
          <p:nvPr/>
        </p:nvSpPr>
        <p:spPr>
          <a:xfrm>
            <a:off x="5747641" y="5814574"/>
            <a:ext cx="1832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Flexible</a:t>
            </a:r>
            <a:endParaRPr lang="en-US" sz="2700" b="1" dirty="0">
              <a:solidFill>
                <a:schemeClr val="tx2"/>
              </a:solidFill>
              <a:latin typeface="Poppins SemiBold" pitchFamily="2" charset="77"/>
              <a:ea typeface="Roboto Medium" panose="02000000000000000000" pitchFamily="2" charset="0"/>
              <a:cs typeface="Montserrat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0313EF3-BEAF-9F4E-A8FA-F9C097F1371A}"/>
              </a:ext>
            </a:extLst>
          </p:cNvPr>
          <p:cNvSpPr txBox="1"/>
          <p:nvPr/>
        </p:nvSpPr>
        <p:spPr>
          <a:xfrm>
            <a:off x="7234786" y="2202807"/>
            <a:ext cx="349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Acute/long term together, data from IT where you can</a:t>
            </a:r>
            <a:endParaRPr lang="en-US" sz="16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2A4667A-1AA2-C444-B7DF-CF585F74A8EF}"/>
              </a:ext>
            </a:extLst>
          </p:cNvPr>
          <p:cNvSpPr txBox="1"/>
          <p:nvPr/>
        </p:nvSpPr>
        <p:spPr>
          <a:xfrm>
            <a:off x="7234786" y="3435862"/>
            <a:ext cx="349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The team decides together, and executes together</a:t>
            </a:r>
            <a:endParaRPr lang="en-US" sz="16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C6CADAE-3087-A74D-AE8B-16D94DB41807}"/>
              </a:ext>
            </a:extLst>
          </p:cNvPr>
          <p:cNvSpPr txBox="1"/>
          <p:nvPr/>
        </p:nvSpPr>
        <p:spPr>
          <a:xfrm>
            <a:off x="7234786" y="4433389"/>
            <a:ext cx="3490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Virtual and </a:t>
            </a:r>
            <a:r>
              <a:rPr lang="en-US" sz="1600" dirty="0" err="1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prioritised</a:t>
            </a:r>
            <a:endParaRPr lang="en-US" sz="16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5DA117F-64E1-7A49-BAC8-596683CC41BA}"/>
              </a:ext>
            </a:extLst>
          </p:cNvPr>
          <p:cNvSpPr txBox="1"/>
          <p:nvPr/>
        </p:nvSpPr>
        <p:spPr>
          <a:xfrm>
            <a:off x="7234786" y="5666444"/>
            <a:ext cx="349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Teams flex into roles, and don’t remain rigid</a:t>
            </a:r>
            <a:endParaRPr lang="en-US" sz="16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9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Freeform 162"/>
          <p:cNvSpPr>
            <a:spLocks noChangeArrowheads="1"/>
          </p:cNvSpPr>
          <p:nvPr/>
        </p:nvSpPr>
        <p:spPr bwMode="auto">
          <a:xfrm>
            <a:off x="2449527" y="3374423"/>
            <a:ext cx="3642665" cy="2058678"/>
          </a:xfrm>
          <a:custGeom>
            <a:avLst/>
            <a:gdLst>
              <a:gd name="T0" fmla="*/ 6325 w 6326"/>
              <a:gd name="T1" fmla="*/ 3577 h 3578"/>
              <a:gd name="T2" fmla="*/ 0 w 6326"/>
              <a:gd name="T3" fmla="*/ 3577 h 3578"/>
              <a:gd name="T4" fmla="*/ 0 w 6326"/>
              <a:gd name="T5" fmla="*/ 0 h 3578"/>
              <a:gd name="T6" fmla="*/ 6325 w 6326"/>
              <a:gd name="T7" fmla="*/ 0 h 3578"/>
              <a:gd name="T8" fmla="*/ 6325 w 6326"/>
              <a:gd name="T9" fmla="*/ 3577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26" h="3578">
                <a:moveTo>
                  <a:pt x="6325" y="3577"/>
                </a:moveTo>
                <a:lnTo>
                  <a:pt x="0" y="3577"/>
                </a:lnTo>
                <a:lnTo>
                  <a:pt x="0" y="0"/>
                </a:lnTo>
                <a:lnTo>
                  <a:pt x="6325" y="0"/>
                </a:lnTo>
                <a:lnTo>
                  <a:pt x="6325" y="357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331" name="Freeform 163"/>
          <p:cNvSpPr>
            <a:spLocks noChangeArrowheads="1"/>
          </p:cNvSpPr>
          <p:nvPr/>
        </p:nvSpPr>
        <p:spPr bwMode="auto">
          <a:xfrm>
            <a:off x="6092192" y="3374423"/>
            <a:ext cx="3640128" cy="2058678"/>
          </a:xfrm>
          <a:custGeom>
            <a:avLst/>
            <a:gdLst>
              <a:gd name="T0" fmla="*/ 6324 w 6325"/>
              <a:gd name="T1" fmla="*/ 3577 h 3578"/>
              <a:gd name="T2" fmla="*/ 0 w 6325"/>
              <a:gd name="T3" fmla="*/ 3577 h 3578"/>
              <a:gd name="T4" fmla="*/ 0 w 6325"/>
              <a:gd name="T5" fmla="*/ 0 h 3578"/>
              <a:gd name="T6" fmla="*/ 6324 w 6325"/>
              <a:gd name="T7" fmla="*/ 0 h 3578"/>
              <a:gd name="T8" fmla="*/ 6324 w 6325"/>
              <a:gd name="T9" fmla="*/ 3577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25" h="3578">
                <a:moveTo>
                  <a:pt x="6324" y="3577"/>
                </a:moveTo>
                <a:lnTo>
                  <a:pt x="0" y="3577"/>
                </a:lnTo>
                <a:lnTo>
                  <a:pt x="0" y="0"/>
                </a:lnTo>
                <a:lnTo>
                  <a:pt x="6324" y="0"/>
                </a:lnTo>
                <a:lnTo>
                  <a:pt x="6324" y="35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26" name="Freeform 258"/>
          <p:cNvSpPr>
            <a:spLocks noChangeArrowheads="1"/>
          </p:cNvSpPr>
          <p:nvPr/>
        </p:nvSpPr>
        <p:spPr bwMode="auto">
          <a:xfrm>
            <a:off x="5373814" y="4113111"/>
            <a:ext cx="322382" cy="1888602"/>
          </a:xfrm>
          <a:custGeom>
            <a:avLst/>
            <a:gdLst>
              <a:gd name="T0" fmla="*/ 370 w 561"/>
              <a:gd name="T1" fmla="*/ 0 h 3281"/>
              <a:gd name="T2" fmla="*/ 370 w 561"/>
              <a:gd name="T3" fmla="*/ 0 h 3281"/>
              <a:gd name="T4" fmla="*/ 352 w 561"/>
              <a:gd name="T5" fmla="*/ 0 h 3281"/>
              <a:gd name="T6" fmla="*/ 172 w 561"/>
              <a:gd name="T7" fmla="*/ 0 h 3281"/>
              <a:gd name="T8" fmla="*/ 163 w 561"/>
              <a:gd name="T9" fmla="*/ 0 h 3281"/>
              <a:gd name="T10" fmla="*/ 163 w 561"/>
              <a:gd name="T11" fmla="*/ 0 h 3281"/>
              <a:gd name="T12" fmla="*/ 135 w 561"/>
              <a:gd name="T13" fmla="*/ 0 h 3281"/>
              <a:gd name="T14" fmla="*/ 0 w 561"/>
              <a:gd name="T15" fmla="*/ 144 h 3281"/>
              <a:gd name="T16" fmla="*/ 0 w 561"/>
              <a:gd name="T17" fmla="*/ 271 h 3281"/>
              <a:gd name="T18" fmla="*/ 81 w 561"/>
              <a:gd name="T19" fmla="*/ 352 h 3281"/>
              <a:gd name="T20" fmla="*/ 163 w 561"/>
              <a:gd name="T21" fmla="*/ 271 h 3281"/>
              <a:gd name="T22" fmla="*/ 163 w 561"/>
              <a:gd name="T23" fmla="*/ 190 h 3281"/>
              <a:gd name="T24" fmla="*/ 352 w 561"/>
              <a:gd name="T25" fmla="*/ 190 h 3281"/>
              <a:gd name="T26" fmla="*/ 352 w 561"/>
              <a:gd name="T27" fmla="*/ 3180 h 3281"/>
              <a:gd name="T28" fmla="*/ 461 w 561"/>
              <a:gd name="T29" fmla="*/ 3280 h 3281"/>
              <a:gd name="T30" fmla="*/ 461 w 561"/>
              <a:gd name="T31" fmla="*/ 3280 h 3281"/>
              <a:gd name="T32" fmla="*/ 560 w 561"/>
              <a:gd name="T33" fmla="*/ 3180 h 3281"/>
              <a:gd name="T34" fmla="*/ 560 w 561"/>
              <a:gd name="T35" fmla="*/ 190 h 3281"/>
              <a:gd name="T36" fmla="*/ 370 w 561"/>
              <a:gd name="T37" fmla="*/ 0 h 3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61" h="3281">
                <a:moveTo>
                  <a:pt x="370" y="0"/>
                </a:moveTo>
                <a:lnTo>
                  <a:pt x="370" y="0"/>
                </a:lnTo>
                <a:cubicBezTo>
                  <a:pt x="352" y="0"/>
                  <a:pt x="352" y="0"/>
                  <a:pt x="352" y="0"/>
                </a:cubicBezTo>
                <a:cubicBezTo>
                  <a:pt x="172" y="0"/>
                  <a:pt x="172" y="0"/>
                  <a:pt x="172" y="0"/>
                </a:cubicBezTo>
                <a:cubicBezTo>
                  <a:pt x="163" y="0"/>
                  <a:pt x="163" y="0"/>
                  <a:pt x="163" y="0"/>
                </a:cubicBezTo>
                <a:lnTo>
                  <a:pt x="163" y="0"/>
                </a:lnTo>
                <a:cubicBezTo>
                  <a:pt x="135" y="0"/>
                  <a:pt x="135" y="0"/>
                  <a:pt x="135" y="0"/>
                </a:cubicBezTo>
                <a:cubicBezTo>
                  <a:pt x="63" y="0"/>
                  <a:pt x="0" y="63"/>
                  <a:pt x="0" y="144"/>
                </a:cubicBezTo>
                <a:cubicBezTo>
                  <a:pt x="0" y="271"/>
                  <a:pt x="0" y="271"/>
                  <a:pt x="0" y="271"/>
                </a:cubicBezTo>
                <a:cubicBezTo>
                  <a:pt x="0" y="316"/>
                  <a:pt x="36" y="352"/>
                  <a:pt x="81" y="352"/>
                </a:cubicBezTo>
                <a:cubicBezTo>
                  <a:pt x="126" y="352"/>
                  <a:pt x="163" y="316"/>
                  <a:pt x="163" y="271"/>
                </a:cubicBezTo>
                <a:cubicBezTo>
                  <a:pt x="163" y="190"/>
                  <a:pt x="163" y="190"/>
                  <a:pt x="163" y="190"/>
                </a:cubicBezTo>
                <a:cubicBezTo>
                  <a:pt x="352" y="190"/>
                  <a:pt x="352" y="190"/>
                  <a:pt x="352" y="190"/>
                </a:cubicBezTo>
                <a:cubicBezTo>
                  <a:pt x="352" y="3180"/>
                  <a:pt x="352" y="3180"/>
                  <a:pt x="352" y="3180"/>
                </a:cubicBezTo>
                <a:cubicBezTo>
                  <a:pt x="352" y="3235"/>
                  <a:pt x="398" y="3280"/>
                  <a:pt x="461" y="3280"/>
                </a:cubicBezTo>
                <a:lnTo>
                  <a:pt x="461" y="3280"/>
                </a:lnTo>
                <a:cubicBezTo>
                  <a:pt x="515" y="3280"/>
                  <a:pt x="560" y="3235"/>
                  <a:pt x="560" y="3180"/>
                </a:cubicBezTo>
                <a:cubicBezTo>
                  <a:pt x="560" y="190"/>
                  <a:pt x="560" y="190"/>
                  <a:pt x="560" y="190"/>
                </a:cubicBezTo>
                <a:cubicBezTo>
                  <a:pt x="560" y="81"/>
                  <a:pt x="470" y="0"/>
                  <a:pt x="37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27" name="Freeform 259"/>
          <p:cNvSpPr>
            <a:spLocks noChangeArrowheads="1"/>
          </p:cNvSpPr>
          <p:nvPr/>
        </p:nvSpPr>
        <p:spPr bwMode="auto">
          <a:xfrm>
            <a:off x="5881502" y="2491045"/>
            <a:ext cx="649842" cy="649842"/>
          </a:xfrm>
          <a:custGeom>
            <a:avLst/>
            <a:gdLst>
              <a:gd name="T0" fmla="*/ 560 w 1130"/>
              <a:gd name="T1" fmla="*/ 1130 h 1131"/>
              <a:gd name="T2" fmla="*/ 560 w 1130"/>
              <a:gd name="T3" fmla="*/ 1130 h 1131"/>
              <a:gd name="T4" fmla="*/ 1129 w 1130"/>
              <a:gd name="T5" fmla="*/ 561 h 1131"/>
              <a:gd name="T6" fmla="*/ 560 w 1130"/>
              <a:gd name="T7" fmla="*/ 0 h 1131"/>
              <a:gd name="T8" fmla="*/ 0 w 1130"/>
              <a:gd name="T9" fmla="*/ 561 h 1131"/>
              <a:gd name="T10" fmla="*/ 560 w 1130"/>
              <a:gd name="T11" fmla="*/ 1130 h 1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30" h="1131">
                <a:moveTo>
                  <a:pt x="560" y="1130"/>
                </a:moveTo>
                <a:lnTo>
                  <a:pt x="560" y="1130"/>
                </a:lnTo>
                <a:cubicBezTo>
                  <a:pt x="876" y="1130"/>
                  <a:pt x="1129" y="877"/>
                  <a:pt x="1129" y="561"/>
                </a:cubicBezTo>
                <a:cubicBezTo>
                  <a:pt x="1129" y="253"/>
                  <a:pt x="876" y="0"/>
                  <a:pt x="560" y="0"/>
                </a:cubicBezTo>
                <a:cubicBezTo>
                  <a:pt x="253" y="0"/>
                  <a:pt x="0" y="253"/>
                  <a:pt x="0" y="561"/>
                </a:cubicBezTo>
                <a:cubicBezTo>
                  <a:pt x="0" y="877"/>
                  <a:pt x="253" y="1130"/>
                  <a:pt x="560" y="113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28" name="Freeform 260"/>
          <p:cNvSpPr>
            <a:spLocks noChangeArrowheads="1"/>
          </p:cNvSpPr>
          <p:nvPr/>
        </p:nvSpPr>
        <p:spPr bwMode="auto">
          <a:xfrm>
            <a:off x="5602273" y="3224656"/>
            <a:ext cx="1210837" cy="2777057"/>
          </a:xfrm>
          <a:custGeom>
            <a:avLst/>
            <a:gdLst>
              <a:gd name="T0" fmla="*/ 2095 w 2105"/>
              <a:gd name="T1" fmla="*/ 1625 h 4825"/>
              <a:gd name="T2" fmla="*/ 2095 w 2105"/>
              <a:gd name="T3" fmla="*/ 1625 h 4825"/>
              <a:gd name="T4" fmla="*/ 1824 w 2105"/>
              <a:gd name="T5" fmla="*/ 505 h 4825"/>
              <a:gd name="T6" fmla="*/ 1824 w 2105"/>
              <a:gd name="T7" fmla="*/ 487 h 4825"/>
              <a:gd name="T8" fmla="*/ 1824 w 2105"/>
              <a:gd name="T9" fmla="*/ 478 h 4825"/>
              <a:gd name="T10" fmla="*/ 1824 w 2105"/>
              <a:gd name="T11" fmla="*/ 478 h 4825"/>
              <a:gd name="T12" fmla="*/ 1191 w 2105"/>
              <a:gd name="T13" fmla="*/ 0 h 4825"/>
              <a:gd name="T14" fmla="*/ 911 w 2105"/>
              <a:gd name="T15" fmla="*/ 0 h 4825"/>
              <a:gd name="T16" fmla="*/ 271 w 2105"/>
              <a:gd name="T17" fmla="*/ 523 h 4825"/>
              <a:gd name="T18" fmla="*/ 9 w 2105"/>
              <a:gd name="T19" fmla="*/ 1625 h 4825"/>
              <a:gd name="T20" fmla="*/ 81 w 2105"/>
              <a:gd name="T21" fmla="*/ 1752 h 4825"/>
              <a:gd name="T22" fmla="*/ 225 w 2105"/>
              <a:gd name="T23" fmla="*/ 1688 h 4825"/>
              <a:gd name="T24" fmla="*/ 587 w 2105"/>
              <a:gd name="T25" fmla="*/ 649 h 4825"/>
              <a:gd name="T26" fmla="*/ 668 w 2105"/>
              <a:gd name="T27" fmla="*/ 649 h 4825"/>
              <a:gd name="T28" fmla="*/ 180 w 2105"/>
              <a:gd name="T29" fmla="*/ 2420 h 4825"/>
              <a:gd name="T30" fmla="*/ 253 w 2105"/>
              <a:gd name="T31" fmla="*/ 2520 h 4825"/>
              <a:gd name="T32" fmla="*/ 605 w 2105"/>
              <a:gd name="T33" fmla="*/ 2520 h 4825"/>
              <a:gd name="T34" fmla="*/ 857 w 2105"/>
              <a:gd name="T35" fmla="*/ 4734 h 4825"/>
              <a:gd name="T36" fmla="*/ 956 w 2105"/>
              <a:gd name="T37" fmla="*/ 4824 h 4825"/>
              <a:gd name="T38" fmla="*/ 1146 w 2105"/>
              <a:gd name="T39" fmla="*/ 4824 h 4825"/>
              <a:gd name="T40" fmla="*/ 1245 w 2105"/>
              <a:gd name="T41" fmla="*/ 4734 h 4825"/>
              <a:gd name="T42" fmla="*/ 1498 w 2105"/>
              <a:gd name="T43" fmla="*/ 2520 h 4825"/>
              <a:gd name="T44" fmla="*/ 1842 w 2105"/>
              <a:gd name="T45" fmla="*/ 2520 h 4825"/>
              <a:gd name="T46" fmla="*/ 1923 w 2105"/>
              <a:gd name="T47" fmla="*/ 2420 h 4825"/>
              <a:gd name="T48" fmla="*/ 1435 w 2105"/>
              <a:gd name="T49" fmla="*/ 649 h 4825"/>
              <a:gd name="T50" fmla="*/ 1517 w 2105"/>
              <a:gd name="T51" fmla="*/ 649 h 4825"/>
              <a:gd name="T52" fmla="*/ 1878 w 2105"/>
              <a:gd name="T53" fmla="*/ 1688 h 4825"/>
              <a:gd name="T54" fmla="*/ 2023 w 2105"/>
              <a:gd name="T55" fmla="*/ 1752 h 4825"/>
              <a:gd name="T56" fmla="*/ 2095 w 2105"/>
              <a:gd name="T57" fmla="*/ 1625 h 4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105" h="4825">
                <a:moveTo>
                  <a:pt x="2095" y="1625"/>
                </a:moveTo>
                <a:lnTo>
                  <a:pt x="2095" y="1625"/>
                </a:lnTo>
                <a:cubicBezTo>
                  <a:pt x="1824" y="505"/>
                  <a:pt x="1824" y="505"/>
                  <a:pt x="1824" y="505"/>
                </a:cubicBezTo>
                <a:cubicBezTo>
                  <a:pt x="1824" y="496"/>
                  <a:pt x="1824" y="487"/>
                  <a:pt x="1824" y="487"/>
                </a:cubicBezTo>
                <a:cubicBezTo>
                  <a:pt x="1824" y="478"/>
                  <a:pt x="1824" y="478"/>
                  <a:pt x="1824" y="478"/>
                </a:cubicBezTo>
                <a:lnTo>
                  <a:pt x="1824" y="478"/>
                </a:lnTo>
                <a:cubicBezTo>
                  <a:pt x="1742" y="198"/>
                  <a:pt x="1489" y="0"/>
                  <a:pt x="1191" y="0"/>
                </a:cubicBezTo>
                <a:cubicBezTo>
                  <a:pt x="911" y="0"/>
                  <a:pt x="911" y="0"/>
                  <a:pt x="911" y="0"/>
                </a:cubicBezTo>
                <a:cubicBezTo>
                  <a:pt x="596" y="0"/>
                  <a:pt x="334" y="226"/>
                  <a:pt x="271" y="523"/>
                </a:cubicBezTo>
                <a:cubicBezTo>
                  <a:pt x="9" y="1625"/>
                  <a:pt x="9" y="1625"/>
                  <a:pt x="9" y="1625"/>
                </a:cubicBezTo>
                <a:cubicBezTo>
                  <a:pt x="0" y="1679"/>
                  <a:pt x="27" y="1734"/>
                  <a:pt x="81" y="1752"/>
                </a:cubicBezTo>
                <a:cubicBezTo>
                  <a:pt x="135" y="1779"/>
                  <a:pt x="207" y="1752"/>
                  <a:pt x="225" y="1688"/>
                </a:cubicBezTo>
                <a:cubicBezTo>
                  <a:pt x="587" y="649"/>
                  <a:pt x="587" y="649"/>
                  <a:pt x="587" y="649"/>
                </a:cubicBezTo>
                <a:cubicBezTo>
                  <a:pt x="668" y="649"/>
                  <a:pt x="668" y="649"/>
                  <a:pt x="668" y="649"/>
                </a:cubicBezTo>
                <a:cubicBezTo>
                  <a:pt x="180" y="2420"/>
                  <a:pt x="180" y="2420"/>
                  <a:pt x="180" y="2420"/>
                </a:cubicBezTo>
                <a:cubicBezTo>
                  <a:pt x="171" y="2465"/>
                  <a:pt x="207" y="2520"/>
                  <a:pt x="253" y="2520"/>
                </a:cubicBezTo>
                <a:cubicBezTo>
                  <a:pt x="605" y="2520"/>
                  <a:pt x="605" y="2520"/>
                  <a:pt x="605" y="2520"/>
                </a:cubicBezTo>
                <a:cubicBezTo>
                  <a:pt x="857" y="4734"/>
                  <a:pt x="857" y="4734"/>
                  <a:pt x="857" y="4734"/>
                </a:cubicBezTo>
                <a:cubicBezTo>
                  <a:pt x="866" y="4788"/>
                  <a:pt x="902" y="4824"/>
                  <a:pt x="956" y="4824"/>
                </a:cubicBezTo>
                <a:cubicBezTo>
                  <a:pt x="1146" y="4824"/>
                  <a:pt x="1146" y="4824"/>
                  <a:pt x="1146" y="4824"/>
                </a:cubicBezTo>
                <a:cubicBezTo>
                  <a:pt x="1200" y="4824"/>
                  <a:pt x="1236" y="4788"/>
                  <a:pt x="1245" y="4734"/>
                </a:cubicBezTo>
                <a:cubicBezTo>
                  <a:pt x="1498" y="2520"/>
                  <a:pt x="1498" y="2520"/>
                  <a:pt x="1498" y="2520"/>
                </a:cubicBezTo>
                <a:cubicBezTo>
                  <a:pt x="1842" y="2520"/>
                  <a:pt x="1842" y="2520"/>
                  <a:pt x="1842" y="2520"/>
                </a:cubicBezTo>
                <a:cubicBezTo>
                  <a:pt x="1896" y="2520"/>
                  <a:pt x="1932" y="2465"/>
                  <a:pt x="1923" y="2420"/>
                </a:cubicBezTo>
                <a:cubicBezTo>
                  <a:pt x="1435" y="649"/>
                  <a:pt x="1435" y="649"/>
                  <a:pt x="1435" y="649"/>
                </a:cubicBezTo>
                <a:cubicBezTo>
                  <a:pt x="1517" y="649"/>
                  <a:pt x="1517" y="649"/>
                  <a:pt x="1517" y="649"/>
                </a:cubicBezTo>
                <a:cubicBezTo>
                  <a:pt x="1878" y="1688"/>
                  <a:pt x="1878" y="1688"/>
                  <a:pt x="1878" y="1688"/>
                </a:cubicBezTo>
                <a:cubicBezTo>
                  <a:pt x="1896" y="1752"/>
                  <a:pt x="1959" y="1779"/>
                  <a:pt x="2023" y="1752"/>
                </a:cubicBezTo>
                <a:cubicBezTo>
                  <a:pt x="2077" y="1734"/>
                  <a:pt x="2104" y="1679"/>
                  <a:pt x="2095" y="16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29" name="CuadroTexto 428"/>
          <p:cNvSpPr txBox="1"/>
          <p:nvPr/>
        </p:nvSpPr>
        <p:spPr>
          <a:xfrm>
            <a:off x="3300207" y="782691"/>
            <a:ext cx="55915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Enabling not disabling</a:t>
            </a:r>
          </a:p>
        </p:txBody>
      </p:sp>
      <p:sp>
        <p:nvSpPr>
          <p:cNvPr id="433" name="CuadroTexto 432"/>
          <p:cNvSpPr txBox="1"/>
          <p:nvPr/>
        </p:nvSpPr>
        <p:spPr>
          <a:xfrm>
            <a:off x="3461751" y="4349624"/>
            <a:ext cx="11913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Needs met</a:t>
            </a:r>
            <a:endParaRPr lang="en-US" sz="900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434" name="Rectángulo 433"/>
          <p:cNvSpPr/>
          <p:nvPr/>
        </p:nvSpPr>
        <p:spPr>
          <a:xfrm>
            <a:off x="3148746" y="4683996"/>
            <a:ext cx="18173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40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435" name="CuadroTexto 434"/>
          <p:cNvSpPr txBox="1"/>
          <p:nvPr/>
        </p:nvSpPr>
        <p:spPr>
          <a:xfrm>
            <a:off x="7565355" y="4346958"/>
            <a:ext cx="1191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bg1"/>
                </a:solidFill>
                <a:latin typeface="Lato" charset="0"/>
                <a:ea typeface="Lato" charset="0"/>
                <a:cs typeface="Lato" charset="0"/>
              </a:rPr>
              <a:t>Inequalities managed</a:t>
            </a:r>
            <a:endParaRPr lang="en-US" sz="900" b="1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8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418" y="2825384"/>
            <a:ext cx="10515600" cy="1325563"/>
          </a:xfrm>
        </p:spPr>
        <p:txBody>
          <a:bodyPr/>
          <a:lstStyle/>
          <a:p>
            <a:r>
              <a:rPr lang="en-GB" dirty="0" smtClean="0"/>
              <a:t>The future?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16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Q&amp;A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3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2711938" y="511095"/>
            <a:ext cx="6768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Witley &amp; Milford Surgery  </a:t>
            </a:r>
          </a:p>
        </p:txBody>
      </p:sp>
      <p:sp>
        <p:nvSpPr>
          <p:cNvPr id="45" name="CuadroTexto 351">
            <a:extLst>
              <a:ext uri="{FF2B5EF4-FFF2-40B4-BE49-F238E27FC236}">
                <a16:creationId xmlns:a16="http://schemas.microsoft.com/office/drawing/2014/main" id="{14CCF53B-4E8A-804A-9EAC-C1FF6A3EC7E9}"/>
              </a:ext>
            </a:extLst>
          </p:cNvPr>
          <p:cNvSpPr txBox="1"/>
          <p:nvPr/>
        </p:nvSpPr>
        <p:spPr>
          <a:xfrm>
            <a:off x="1335742" y="1191656"/>
            <a:ext cx="95205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11,400 Patient Surrey Heartland Practice, 4 Partners </a:t>
            </a:r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CBA02708-E3F0-7442-AC74-F3BA16FA6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7448" y="11255360"/>
            <a:ext cx="362868" cy="447986"/>
          </a:xfrm>
          <a:custGeom>
            <a:avLst/>
            <a:gdLst>
              <a:gd name="T0" fmla="*/ 174 w 358"/>
              <a:gd name="T1" fmla="*/ 0 h 442"/>
              <a:gd name="T2" fmla="*/ 357 w 358"/>
              <a:gd name="T3" fmla="*/ 441 h 442"/>
              <a:gd name="T4" fmla="*/ 174 w 358"/>
              <a:gd name="T5" fmla="*/ 341 h 442"/>
              <a:gd name="T6" fmla="*/ 0 w 358"/>
              <a:gd name="T7" fmla="*/ 441 h 442"/>
              <a:gd name="T8" fmla="*/ 174 w 358"/>
              <a:gd name="T9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" h="442">
                <a:moveTo>
                  <a:pt x="174" y="0"/>
                </a:moveTo>
                <a:lnTo>
                  <a:pt x="357" y="441"/>
                </a:lnTo>
                <a:lnTo>
                  <a:pt x="174" y="341"/>
                </a:lnTo>
                <a:lnTo>
                  <a:pt x="0" y="441"/>
                </a:lnTo>
                <a:lnTo>
                  <a:pt x="174" y="0"/>
                </a:ln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EB7F7C-B3B3-2242-9A6E-52255AB4A436}"/>
              </a:ext>
            </a:extLst>
          </p:cNvPr>
          <p:cNvSpPr txBox="1"/>
          <p:nvPr/>
        </p:nvSpPr>
        <p:spPr>
          <a:xfrm>
            <a:off x="966455" y="3493817"/>
            <a:ext cx="2676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High levels of extreme frailty with most people living in their own homes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5A96A1-24C9-B245-A719-1FA64D313405}"/>
              </a:ext>
            </a:extLst>
          </p:cNvPr>
          <p:cNvSpPr/>
          <p:nvPr/>
        </p:nvSpPr>
        <p:spPr>
          <a:xfrm>
            <a:off x="966455" y="3169283"/>
            <a:ext cx="149051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accent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1. Local Challenges</a:t>
            </a:r>
            <a:endParaRPr lang="en-US" sz="2700" dirty="0">
              <a:solidFill>
                <a:schemeClr val="accent1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8AF61A1-7B02-8B4D-A35E-67666AC3EAA0}"/>
              </a:ext>
            </a:extLst>
          </p:cNvPr>
          <p:cNvSpPr txBox="1"/>
          <p:nvPr/>
        </p:nvSpPr>
        <p:spPr>
          <a:xfrm>
            <a:off x="966455" y="4934999"/>
            <a:ext cx="2676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Commuter-belt practice with growing list size and old buildings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63B3DF5-3DAE-6E41-BE95-3560DB8D7DD2}"/>
              </a:ext>
            </a:extLst>
          </p:cNvPr>
          <p:cNvSpPr/>
          <p:nvPr/>
        </p:nvSpPr>
        <p:spPr>
          <a:xfrm>
            <a:off x="966455" y="4610465"/>
            <a:ext cx="2200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accent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2. Rapid population growth over the last 10 years</a:t>
            </a:r>
            <a:endParaRPr lang="en-US" sz="2700" dirty="0">
              <a:solidFill>
                <a:schemeClr val="accent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58B4EA-9F54-3B4C-A488-8D05987F2C44}"/>
              </a:ext>
            </a:extLst>
          </p:cNvPr>
          <p:cNvSpPr txBox="1"/>
          <p:nvPr/>
        </p:nvSpPr>
        <p:spPr>
          <a:xfrm flipH="1">
            <a:off x="8960871" y="3496660"/>
            <a:ext cx="2676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Mostly been able to avoid staffing gaps.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97BB681-22B8-9244-816D-2192B32FD3BE}"/>
              </a:ext>
            </a:extLst>
          </p:cNvPr>
          <p:cNvSpPr/>
          <p:nvPr/>
        </p:nvSpPr>
        <p:spPr>
          <a:xfrm flipH="1">
            <a:off x="9735033" y="3169654"/>
            <a:ext cx="149051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accent3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3. Stable staffing</a:t>
            </a:r>
            <a:endParaRPr lang="en-US" sz="2700" dirty="0">
              <a:solidFill>
                <a:schemeClr val="accent3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F9167D9-CC4A-DE41-AA7C-9620A33C5625}"/>
              </a:ext>
            </a:extLst>
          </p:cNvPr>
          <p:cNvSpPr txBox="1"/>
          <p:nvPr/>
        </p:nvSpPr>
        <p:spPr>
          <a:xfrm flipH="1">
            <a:off x="8549141" y="4935370"/>
            <a:ext cx="2676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Part of one of the more developed ICS regions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0062713-65EB-7E4B-B9F8-7BA66E84DBAC}"/>
              </a:ext>
            </a:extLst>
          </p:cNvPr>
          <p:cNvSpPr/>
          <p:nvPr/>
        </p:nvSpPr>
        <p:spPr>
          <a:xfrm flipH="1">
            <a:off x="8970761" y="4610836"/>
            <a:ext cx="22547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accent4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4. Surrey Heartlands ICS</a:t>
            </a:r>
            <a:endParaRPr lang="en-US" sz="2700" dirty="0">
              <a:solidFill>
                <a:schemeClr val="accent4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pic>
        <p:nvPicPr>
          <p:cNvPr id="3" name="Picture 2" descr="A picture containing text, tree, outdoor, sky&#10;&#10;Description automatically generated">
            <a:extLst>
              <a:ext uri="{FF2B5EF4-FFF2-40B4-BE49-F238E27FC236}">
                <a16:creationId xmlns:a16="http://schemas.microsoft.com/office/drawing/2014/main" id="{7F7BAFE2-39DB-BC45-8D0B-62B98C4F71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6" r="12690"/>
          <a:stretch/>
        </p:blipFill>
        <p:spPr>
          <a:xfrm>
            <a:off x="3641072" y="1816298"/>
            <a:ext cx="5321587" cy="322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2F8C25D-A284-AE48-A554-DD1EF77E4B5F}"/>
              </a:ext>
            </a:extLst>
          </p:cNvPr>
          <p:cNvGrpSpPr/>
          <p:nvPr/>
        </p:nvGrpSpPr>
        <p:grpSpPr>
          <a:xfrm>
            <a:off x="878541" y="2282090"/>
            <a:ext cx="4250671" cy="987234"/>
            <a:chOff x="2668306" y="1046901"/>
            <a:chExt cx="8501341" cy="1974468"/>
          </a:xfrm>
        </p:grpSpPr>
        <p:sp>
          <p:nvSpPr>
            <p:cNvPr id="44" name="CuadroTexto 350">
              <a:extLst>
                <a:ext uri="{FF2B5EF4-FFF2-40B4-BE49-F238E27FC236}">
                  <a16:creationId xmlns:a16="http://schemas.microsoft.com/office/drawing/2014/main" id="{EB85846B-B4DD-D346-BE0C-37F878C3F360}"/>
                </a:ext>
              </a:extLst>
            </p:cNvPr>
            <p:cNvSpPr txBox="1"/>
            <p:nvPr/>
          </p:nvSpPr>
          <p:spPr>
            <a:xfrm>
              <a:off x="2668306" y="1046901"/>
              <a:ext cx="8501341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tx2"/>
                  </a:solidFill>
                  <a:latin typeface="Poppins" pitchFamily="2" charset="77"/>
                  <a:ea typeface="Lato Heavy" charset="0"/>
                  <a:cs typeface="Poppins" pitchFamily="2" charset="77"/>
                </a:rPr>
                <a:t>Where we were</a:t>
              </a:r>
            </a:p>
          </p:txBody>
        </p:sp>
        <p:sp>
          <p:nvSpPr>
            <p:cNvPr id="45" name="CuadroTexto 351">
              <a:extLst>
                <a:ext uri="{FF2B5EF4-FFF2-40B4-BE49-F238E27FC236}">
                  <a16:creationId xmlns:a16="http://schemas.microsoft.com/office/drawing/2014/main" id="{14CCF53B-4E8A-804A-9EAC-C1FF6A3EC7E9}"/>
                </a:ext>
              </a:extLst>
            </p:cNvPr>
            <p:cNvSpPr txBox="1"/>
            <p:nvPr/>
          </p:nvSpPr>
          <p:spPr>
            <a:xfrm>
              <a:off x="3034136" y="2559705"/>
              <a:ext cx="5561291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Circa 2017</a:t>
              </a:r>
            </a:p>
          </p:txBody>
        </p:sp>
      </p:grpSp>
      <p:sp>
        <p:nvSpPr>
          <p:cNvPr id="4" name="Chevron 3">
            <a:extLst>
              <a:ext uri="{FF2B5EF4-FFF2-40B4-BE49-F238E27FC236}">
                <a16:creationId xmlns:a16="http://schemas.microsoft.com/office/drawing/2014/main" id="{287841AB-CA5C-4F45-993A-AD65ECB6557E}"/>
              </a:ext>
            </a:extLst>
          </p:cNvPr>
          <p:cNvSpPr/>
          <p:nvPr/>
        </p:nvSpPr>
        <p:spPr>
          <a:xfrm>
            <a:off x="5571115" y="1001486"/>
            <a:ext cx="5742343" cy="1066800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21" name="Chevron 20">
            <a:extLst>
              <a:ext uri="{FF2B5EF4-FFF2-40B4-BE49-F238E27FC236}">
                <a16:creationId xmlns:a16="http://schemas.microsoft.com/office/drawing/2014/main" id="{77036E32-4B0A-C04B-9AF3-948AAD16C3E1}"/>
              </a:ext>
            </a:extLst>
          </p:cNvPr>
          <p:cNvSpPr/>
          <p:nvPr/>
        </p:nvSpPr>
        <p:spPr>
          <a:xfrm>
            <a:off x="5571115" y="2264229"/>
            <a:ext cx="5742343" cy="10668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22" name="Chevron 21">
            <a:extLst>
              <a:ext uri="{FF2B5EF4-FFF2-40B4-BE49-F238E27FC236}">
                <a16:creationId xmlns:a16="http://schemas.microsoft.com/office/drawing/2014/main" id="{FC32654D-449C-F844-9880-22E920E94F6A}"/>
              </a:ext>
            </a:extLst>
          </p:cNvPr>
          <p:cNvSpPr/>
          <p:nvPr/>
        </p:nvSpPr>
        <p:spPr>
          <a:xfrm>
            <a:off x="5571115" y="3526972"/>
            <a:ext cx="5742343" cy="106680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37" name="Chevron 36">
            <a:extLst>
              <a:ext uri="{FF2B5EF4-FFF2-40B4-BE49-F238E27FC236}">
                <a16:creationId xmlns:a16="http://schemas.microsoft.com/office/drawing/2014/main" id="{129FB777-17FB-B84A-8D13-C57DF4206B0A}"/>
              </a:ext>
            </a:extLst>
          </p:cNvPr>
          <p:cNvSpPr/>
          <p:nvPr/>
        </p:nvSpPr>
        <p:spPr>
          <a:xfrm>
            <a:off x="5571115" y="4789715"/>
            <a:ext cx="5742343" cy="1066800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1549324-12A9-4942-8748-BC6CC1FA1AA5}"/>
              </a:ext>
            </a:extLst>
          </p:cNvPr>
          <p:cNvGrpSpPr/>
          <p:nvPr/>
        </p:nvGrpSpPr>
        <p:grpSpPr>
          <a:xfrm>
            <a:off x="6384607" y="1142664"/>
            <a:ext cx="4130993" cy="625913"/>
            <a:chOff x="2475239" y="7140111"/>
            <a:chExt cx="4335662" cy="125182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402A7E2A-03B5-3A4A-9308-536347EEE329}"/>
                </a:ext>
              </a:extLst>
            </p:cNvPr>
            <p:cNvSpPr/>
            <p:nvPr/>
          </p:nvSpPr>
          <p:spPr>
            <a:xfrm>
              <a:off x="2505609" y="7140111"/>
              <a:ext cx="3447972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No remote appointments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EBFF438-DBBE-C546-88E3-62D1EE452581}"/>
                </a:ext>
              </a:extLst>
            </p:cNvPr>
            <p:cNvSpPr txBox="1"/>
            <p:nvPr/>
          </p:nvSpPr>
          <p:spPr>
            <a:xfrm>
              <a:off x="2475239" y="7714828"/>
              <a:ext cx="4335662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Face to face only, no phone/SMS/online. 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604BF18-154E-C640-8CE7-179B52E7DA76}"/>
              </a:ext>
            </a:extLst>
          </p:cNvPr>
          <p:cNvGrpSpPr/>
          <p:nvPr/>
        </p:nvGrpSpPr>
        <p:grpSpPr>
          <a:xfrm>
            <a:off x="6384607" y="2397167"/>
            <a:ext cx="4130993" cy="625913"/>
            <a:chOff x="2475239" y="7140111"/>
            <a:chExt cx="4335662" cy="125182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F7BA9C9-1254-C24C-A61B-E7EF73F39A84}"/>
                </a:ext>
              </a:extLst>
            </p:cNvPr>
            <p:cNvSpPr/>
            <p:nvPr/>
          </p:nvSpPr>
          <p:spPr>
            <a:xfrm>
              <a:off x="2505609" y="7140111"/>
              <a:ext cx="3447972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No duty doctor 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F7D2B71-274E-BD4C-9C9C-6AC25E2B62BD}"/>
                </a:ext>
              </a:extLst>
            </p:cNvPr>
            <p:cNvSpPr txBox="1"/>
            <p:nvPr/>
          </p:nvSpPr>
          <p:spPr>
            <a:xfrm>
              <a:off x="2475239" y="7714828"/>
              <a:ext cx="4335662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Two uncapped ‘emergency’ clinics per day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021B2EE-1E76-C146-A8F7-7D6172E3859A}"/>
              </a:ext>
            </a:extLst>
          </p:cNvPr>
          <p:cNvGrpSpPr/>
          <p:nvPr/>
        </p:nvGrpSpPr>
        <p:grpSpPr>
          <a:xfrm>
            <a:off x="6384607" y="3653045"/>
            <a:ext cx="4531043" cy="872133"/>
            <a:chOff x="2475239" y="7140111"/>
            <a:chExt cx="4755532" cy="174426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259058F-C05D-6442-96BC-9971DDA20454}"/>
                </a:ext>
              </a:extLst>
            </p:cNvPr>
            <p:cNvSpPr/>
            <p:nvPr/>
          </p:nvSpPr>
          <p:spPr>
            <a:xfrm>
              <a:off x="2505609" y="7140111"/>
              <a:ext cx="3447972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High home </a:t>
              </a:r>
              <a:r>
                <a:rPr lang="en-US" sz="900" b="1" dirty="0" err="1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viist</a:t>
              </a:r>
              <a:r>
                <a:rPr lang="en-US" sz="9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 rate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B14B842-3CD5-D64C-9C79-6A10ABB798B1}"/>
                </a:ext>
              </a:extLst>
            </p:cNvPr>
            <p:cNvSpPr txBox="1"/>
            <p:nvPr/>
          </p:nvSpPr>
          <p:spPr>
            <a:xfrm>
              <a:off x="2475239" y="7714826"/>
              <a:ext cx="4755532" cy="116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Patients booked directly for them, no housebound requirement 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5C5E281-7C4A-4048-9863-B610CC3A2494}"/>
              </a:ext>
            </a:extLst>
          </p:cNvPr>
          <p:cNvGrpSpPr/>
          <p:nvPr/>
        </p:nvGrpSpPr>
        <p:grpSpPr>
          <a:xfrm>
            <a:off x="6384607" y="4914286"/>
            <a:ext cx="4402456" cy="625913"/>
            <a:chOff x="2475239" y="7140111"/>
            <a:chExt cx="4620574" cy="1251824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EB41D3DE-CF43-BC4F-9077-9CDDC86C0CDD}"/>
                </a:ext>
              </a:extLst>
            </p:cNvPr>
            <p:cNvSpPr/>
            <p:nvPr/>
          </p:nvSpPr>
          <p:spPr>
            <a:xfrm>
              <a:off x="2505609" y="7140111"/>
              <a:ext cx="3447972" cy="461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Poppins SemiBold" pitchFamily="2" charset="77"/>
                  <a:ea typeface="Roboto Medium" panose="02000000000000000000" pitchFamily="2" charset="0"/>
                  <a:cs typeface="Montserrat" charset="0"/>
                </a:rPr>
                <a:t>Long term conditions</a:t>
              </a:r>
              <a:endParaRPr lang="en-US" sz="2700" b="1" dirty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37F6451-5A22-9E42-84EB-DF892249215F}"/>
                </a:ext>
              </a:extLst>
            </p:cNvPr>
            <p:cNvSpPr txBox="1"/>
            <p:nvPr/>
          </p:nvSpPr>
          <p:spPr>
            <a:xfrm>
              <a:off x="2475239" y="7714828"/>
              <a:ext cx="4620574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No structured recall or safety netting</a:t>
              </a: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69EB771F-851B-7A4D-A903-A643FE4585D2}"/>
              </a:ext>
            </a:extLst>
          </p:cNvPr>
          <p:cNvSpPr/>
          <p:nvPr/>
        </p:nvSpPr>
        <p:spPr>
          <a:xfrm>
            <a:off x="4893734" y="1348572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01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8AA670C-1247-F049-BE84-B43073065B9E}"/>
              </a:ext>
            </a:extLst>
          </p:cNvPr>
          <p:cNvSpPr/>
          <p:nvPr/>
        </p:nvSpPr>
        <p:spPr>
          <a:xfrm>
            <a:off x="4893734" y="2627039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02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7F507E1-181F-7E4F-A76E-05344D1597FA}"/>
              </a:ext>
            </a:extLst>
          </p:cNvPr>
          <p:cNvSpPr/>
          <p:nvPr/>
        </p:nvSpPr>
        <p:spPr>
          <a:xfrm>
            <a:off x="4893734" y="3880106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03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0B6F31C-C2E3-3845-B17E-86F2207D7788}"/>
              </a:ext>
            </a:extLst>
          </p:cNvPr>
          <p:cNvSpPr/>
          <p:nvPr/>
        </p:nvSpPr>
        <p:spPr>
          <a:xfrm>
            <a:off x="4893734" y="5158573"/>
            <a:ext cx="857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chemeClr val="tx2"/>
                </a:solidFill>
                <a:latin typeface="Poppins SemiBold" pitchFamily="2" charset="77"/>
                <a:ea typeface="Roboto Medium" panose="02000000000000000000" pitchFamily="2" charset="0"/>
                <a:cs typeface="Montserrat" charset="0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15629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CuadroTexto 900"/>
          <p:cNvSpPr txBox="1"/>
          <p:nvPr/>
        </p:nvSpPr>
        <p:spPr>
          <a:xfrm>
            <a:off x="3281550" y="583435"/>
            <a:ext cx="56289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Why did we change?</a:t>
            </a:r>
          </a:p>
        </p:txBody>
      </p:sp>
      <p:pic>
        <p:nvPicPr>
          <p:cNvPr id="3" name="Picture 2" descr="A picture containing person, outdoor, road, child&#10;&#10;Description automatically generated">
            <a:extLst>
              <a:ext uri="{FF2B5EF4-FFF2-40B4-BE49-F238E27FC236}">
                <a16:creationId xmlns:a16="http://schemas.microsoft.com/office/drawing/2014/main" id="{F8F5332A-EAD0-8047-B12C-E00D924B0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568" y="1342251"/>
            <a:ext cx="3742864" cy="493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433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5241942" y="530899"/>
            <a:ext cx="1630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Ethos</a:t>
            </a:r>
          </a:p>
        </p:txBody>
      </p:sp>
      <p:sp>
        <p:nvSpPr>
          <p:cNvPr id="45" name="CuadroTexto 351">
            <a:extLst>
              <a:ext uri="{FF2B5EF4-FFF2-40B4-BE49-F238E27FC236}">
                <a16:creationId xmlns:a16="http://schemas.microsoft.com/office/drawing/2014/main" id="{14CCF53B-4E8A-804A-9EAC-C1FF6A3EC7E9}"/>
              </a:ext>
            </a:extLst>
          </p:cNvPr>
          <p:cNvSpPr txBox="1"/>
          <p:nvPr/>
        </p:nvSpPr>
        <p:spPr>
          <a:xfrm>
            <a:off x="1335742" y="1191656"/>
            <a:ext cx="95205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  <a:endParaRPr lang="en-US" sz="9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7" name="Forma libre 467">
            <a:extLst>
              <a:ext uri="{FF2B5EF4-FFF2-40B4-BE49-F238E27FC236}">
                <a16:creationId xmlns:a16="http://schemas.microsoft.com/office/drawing/2014/main" id="{5E1B64DC-0C0E-5D46-9BF9-A87DC4277CEC}"/>
              </a:ext>
            </a:extLst>
          </p:cNvPr>
          <p:cNvSpPr/>
          <p:nvPr/>
        </p:nvSpPr>
        <p:spPr>
          <a:xfrm rot="20700000">
            <a:off x="8615039" y="3626059"/>
            <a:ext cx="2109993" cy="2109993"/>
          </a:xfrm>
          <a:custGeom>
            <a:avLst/>
            <a:gdLst>
              <a:gd name="connsiteX0" fmla="*/ 249023 w 331541"/>
              <a:gd name="connsiteY0" fmla="*/ 83051 h 331541"/>
              <a:gd name="connsiteX1" fmla="*/ 249023 w 331541"/>
              <a:gd name="connsiteY1" fmla="*/ 249023 h 331541"/>
              <a:gd name="connsiteX2" fmla="*/ 83051 w 331541"/>
              <a:gd name="connsiteY2" fmla="*/ 249023 h 331541"/>
              <a:gd name="connsiteX3" fmla="*/ 83051 w 331541"/>
              <a:gd name="connsiteY3" fmla="*/ 83051 h 331541"/>
              <a:gd name="connsiteX4" fmla="*/ 249023 w 331541"/>
              <a:gd name="connsiteY4" fmla="*/ 83051 h 33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541" h="331541">
                <a:moveTo>
                  <a:pt x="249023" y="83051"/>
                </a:moveTo>
                <a:cubicBezTo>
                  <a:pt x="294855" y="128883"/>
                  <a:pt x="294855" y="203191"/>
                  <a:pt x="249023" y="249023"/>
                </a:cubicBezTo>
                <a:cubicBezTo>
                  <a:pt x="203191" y="294855"/>
                  <a:pt x="128883" y="294854"/>
                  <a:pt x="83051" y="249023"/>
                </a:cubicBezTo>
                <a:cubicBezTo>
                  <a:pt x="37220" y="203191"/>
                  <a:pt x="37220" y="128883"/>
                  <a:pt x="83051" y="83051"/>
                </a:cubicBezTo>
                <a:cubicBezTo>
                  <a:pt x="128883" y="37220"/>
                  <a:pt x="203191" y="37220"/>
                  <a:pt x="249023" y="83051"/>
                </a:cubicBezTo>
                <a:close/>
              </a:path>
            </a:pathLst>
          </a:custGeom>
          <a:solidFill>
            <a:schemeClr val="accent6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58" name="Forma libre 468">
            <a:extLst>
              <a:ext uri="{FF2B5EF4-FFF2-40B4-BE49-F238E27FC236}">
                <a16:creationId xmlns:a16="http://schemas.microsoft.com/office/drawing/2014/main" id="{CBD78F5B-C438-144C-BD5D-EFC89D1EDAAF}"/>
              </a:ext>
            </a:extLst>
          </p:cNvPr>
          <p:cNvSpPr/>
          <p:nvPr/>
        </p:nvSpPr>
        <p:spPr>
          <a:xfrm>
            <a:off x="1724057" y="2977221"/>
            <a:ext cx="1196638" cy="1196638"/>
          </a:xfrm>
          <a:custGeom>
            <a:avLst/>
            <a:gdLst>
              <a:gd name="connsiteX0" fmla="*/ 188534 w 188027"/>
              <a:gd name="connsiteY0" fmla="*/ 94290 h 188027"/>
              <a:gd name="connsiteX1" fmla="*/ 94290 w 188027"/>
              <a:gd name="connsiteY1" fmla="*/ 188534 h 188027"/>
              <a:gd name="connsiteX2" fmla="*/ 46 w 188027"/>
              <a:gd name="connsiteY2" fmla="*/ 94290 h 188027"/>
              <a:gd name="connsiteX3" fmla="*/ 94290 w 188027"/>
              <a:gd name="connsiteY3" fmla="*/ 46 h 188027"/>
              <a:gd name="connsiteX4" fmla="*/ 188534 w 188027"/>
              <a:gd name="connsiteY4" fmla="*/ 94290 h 1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27" h="188027">
                <a:moveTo>
                  <a:pt x="188534" y="94290"/>
                </a:moveTo>
                <a:cubicBezTo>
                  <a:pt x="188534" y="146340"/>
                  <a:pt x="146339" y="188534"/>
                  <a:pt x="94290" y="188534"/>
                </a:cubicBezTo>
                <a:cubicBezTo>
                  <a:pt x="42241" y="188534"/>
                  <a:pt x="46" y="146339"/>
                  <a:pt x="46" y="94290"/>
                </a:cubicBezTo>
                <a:cubicBezTo>
                  <a:pt x="46" y="42241"/>
                  <a:pt x="42241" y="46"/>
                  <a:pt x="94290" y="46"/>
                </a:cubicBezTo>
                <a:cubicBezTo>
                  <a:pt x="146339" y="46"/>
                  <a:pt x="188534" y="42241"/>
                  <a:pt x="188534" y="94290"/>
                </a:cubicBezTo>
                <a:close/>
              </a:path>
            </a:pathLst>
          </a:custGeom>
          <a:solidFill>
            <a:schemeClr val="accent1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59" name="Forma libre 469">
            <a:extLst>
              <a:ext uri="{FF2B5EF4-FFF2-40B4-BE49-F238E27FC236}">
                <a16:creationId xmlns:a16="http://schemas.microsoft.com/office/drawing/2014/main" id="{40D9759F-B3A9-314C-B069-3BBDE5795082}"/>
              </a:ext>
            </a:extLst>
          </p:cNvPr>
          <p:cNvSpPr/>
          <p:nvPr/>
        </p:nvSpPr>
        <p:spPr>
          <a:xfrm>
            <a:off x="2568737" y="3552680"/>
            <a:ext cx="6725596" cy="1792516"/>
          </a:xfrm>
          <a:custGeom>
            <a:avLst/>
            <a:gdLst>
              <a:gd name="connsiteX0" fmla="*/ 50 w 1056788"/>
              <a:gd name="connsiteY0" fmla="*/ 90038 h 281656"/>
              <a:gd name="connsiteX1" fmla="*/ 188975 w 1056788"/>
              <a:gd name="connsiteY1" fmla="*/ 269692 h 281656"/>
              <a:gd name="connsiteX2" fmla="*/ 473179 w 1056788"/>
              <a:gd name="connsiteY2" fmla="*/ 216262 h 281656"/>
              <a:gd name="connsiteX3" fmla="*/ 532113 w 1056788"/>
              <a:gd name="connsiteY3" fmla="*/ 159470 h 281656"/>
              <a:gd name="connsiteX4" fmla="*/ 606072 w 1056788"/>
              <a:gd name="connsiteY4" fmla="*/ 94021 h 281656"/>
              <a:gd name="connsiteX5" fmla="*/ 830653 w 1056788"/>
              <a:gd name="connsiteY5" fmla="*/ 4513 h 281656"/>
              <a:gd name="connsiteX6" fmla="*/ 985787 w 1056788"/>
              <a:gd name="connsiteY6" fmla="*/ 29724 h 281656"/>
              <a:gd name="connsiteX7" fmla="*/ 1053393 w 1056788"/>
              <a:gd name="connsiteY7" fmla="*/ 79378 h 281656"/>
              <a:gd name="connsiteX8" fmla="*/ 1057169 w 1056788"/>
              <a:gd name="connsiteY8" fmla="*/ 77168 h 281656"/>
              <a:gd name="connsiteX9" fmla="*/ 1010799 w 1056788"/>
              <a:gd name="connsiteY9" fmla="*/ 36877 h 281656"/>
              <a:gd name="connsiteX10" fmla="*/ 895734 w 1056788"/>
              <a:gd name="connsiteY10" fmla="*/ 2725 h 281656"/>
              <a:gd name="connsiteX11" fmla="*/ 652741 w 1056788"/>
              <a:gd name="connsiteY11" fmla="*/ 56999 h 281656"/>
              <a:gd name="connsiteX12" fmla="*/ 508068 w 1056788"/>
              <a:gd name="connsiteY12" fmla="*/ 177651 h 281656"/>
              <a:gd name="connsiteX13" fmla="*/ 416602 w 1056788"/>
              <a:gd name="connsiteY13" fmla="*/ 246654 h 281656"/>
              <a:gd name="connsiteX14" fmla="*/ 263257 w 1056788"/>
              <a:gd name="connsiteY14" fmla="*/ 277436 h 281656"/>
              <a:gd name="connsiteX15" fmla="*/ 91531 w 1056788"/>
              <a:gd name="connsiteY15" fmla="*/ 221097 h 281656"/>
              <a:gd name="connsiteX16" fmla="*/ 4417 w 1056788"/>
              <a:gd name="connsiteY16" fmla="*/ 90023 h 281656"/>
              <a:gd name="connsiteX17" fmla="*/ 50 w 1056788"/>
              <a:gd name="connsiteY17" fmla="*/ 90023 h 28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56788" h="281656">
                <a:moveTo>
                  <a:pt x="50" y="90038"/>
                </a:moveTo>
                <a:cubicBezTo>
                  <a:pt x="4770" y="186354"/>
                  <a:pt x="105959" y="246753"/>
                  <a:pt x="188975" y="269692"/>
                </a:cubicBezTo>
                <a:cubicBezTo>
                  <a:pt x="286112" y="296553"/>
                  <a:pt x="393441" y="279408"/>
                  <a:pt x="473179" y="216262"/>
                </a:cubicBezTo>
                <a:cubicBezTo>
                  <a:pt x="494615" y="199293"/>
                  <a:pt x="512796" y="178726"/>
                  <a:pt x="532113" y="159470"/>
                </a:cubicBezTo>
                <a:cubicBezTo>
                  <a:pt x="555451" y="136224"/>
                  <a:pt x="579856" y="113999"/>
                  <a:pt x="606072" y="94021"/>
                </a:cubicBezTo>
                <a:cubicBezTo>
                  <a:pt x="671237" y="44344"/>
                  <a:pt x="747922" y="8834"/>
                  <a:pt x="830653" y="4513"/>
                </a:cubicBezTo>
                <a:cubicBezTo>
                  <a:pt x="882672" y="1796"/>
                  <a:pt x="937537" y="9663"/>
                  <a:pt x="985787" y="29724"/>
                </a:cubicBezTo>
                <a:cubicBezTo>
                  <a:pt x="1009533" y="39601"/>
                  <a:pt x="1041121" y="55011"/>
                  <a:pt x="1053393" y="79378"/>
                </a:cubicBezTo>
                <a:cubicBezTo>
                  <a:pt x="1054659" y="81888"/>
                  <a:pt x="1058435" y="79678"/>
                  <a:pt x="1057169" y="77168"/>
                </a:cubicBezTo>
                <a:cubicBezTo>
                  <a:pt x="1048090" y="59141"/>
                  <a:pt x="1027829" y="46240"/>
                  <a:pt x="1010799" y="36877"/>
                </a:cubicBezTo>
                <a:cubicBezTo>
                  <a:pt x="975496" y="17475"/>
                  <a:pt x="935465" y="7567"/>
                  <a:pt x="895734" y="2725"/>
                </a:cubicBezTo>
                <a:cubicBezTo>
                  <a:pt x="810032" y="-7728"/>
                  <a:pt x="726456" y="12840"/>
                  <a:pt x="652741" y="56999"/>
                </a:cubicBezTo>
                <a:cubicBezTo>
                  <a:pt x="598375" y="89562"/>
                  <a:pt x="552089" y="132502"/>
                  <a:pt x="508068" y="177651"/>
                </a:cubicBezTo>
                <a:cubicBezTo>
                  <a:pt x="480969" y="205448"/>
                  <a:pt x="451752" y="229508"/>
                  <a:pt x="416602" y="246654"/>
                </a:cubicBezTo>
                <a:cubicBezTo>
                  <a:pt x="369105" y="269823"/>
                  <a:pt x="315974" y="280184"/>
                  <a:pt x="263257" y="277436"/>
                </a:cubicBezTo>
                <a:cubicBezTo>
                  <a:pt x="202819" y="274282"/>
                  <a:pt x="141998" y="254673"/>
                  <a:pt x="91531" y="221097"/>
                </a:cubicBezTo>
                <a:cubicBezTo>
                  <a:pt x="46757" y="191281"/>
                  <a:pt x="7172" y="146055"/>
                  <a:pt x="4417" y="90023"/>
                </a:cubicBezTo>
                <a:cubicBezTo>
                  <a:pt x="4286" y="87222"/>
                  <a:pt x="-89" y="87206"/>
                  <a:pt x="50" y="90023"/>
                </a:cubicBezTo>
                <a:close/>
              </a:path>
            </a:pathLst>
          </a:custGeom>
          <a:solidFill>
            <a:srgbClr val="333333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68" name="Forma libre 476">
            <a:extLst>
              <a:ext uri="{FF2B5EF4-FFF2-40B4-BE49-F238E27FC236}">
                <a16:creationId xmlns:a16="http://schemas.microsoft.com/office/drawing/2014/main" id="{62BB2617-BF36-4145-9BD8-83A6838FC0E4}"/>
              </a:ext>
            </a:extLst>
          </p:cNvPr>
          <p:cNvSpPr/>
          <p:nvPr/>
        </p:nvSpPr>
        <p:spPr>
          <a:xfrm>
            <a:off x="2354976" y="5287149"/>
            <a:ext cx="1025690" cy="1025690"/>
          </a:xfrm>
          <a:custGeom>
            <a:avLst/>
            <a:gdLst>
              <a:gd name="connsiteX0" fmla="*/ 161274 w 161166"/>
              <a:gd name="connsiteY0" fmla="*/ 80660 h 161166"/>
              <a:gd name="connsiteX1" fmla="*/ 80660 w 161166"/>
              <a:gd name="connsiteY1" fmla="*/ 161274 h 161166"/>
              <a:gd name="connsiteX2" fmla="*/ 46 w 161166"/>
              <a:gd name="connsiteY2" fmla="*/ 80660 h 161166"/>
              <a:gd name="connsiteX3" fmla="*/ 80660 w 161166"/>
              <a:gd name="connsiteY3" fmla="*/ 47 h 161166"/>
              <a:gd name="connsiteX4" fmla="*/ 161274 w 161166"/>
              <a:gd name="connsiteY4" fmla="*/ 80660 h 161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166" h="161166">
                <a:moveTo>
                  <a:pt x="161274" y="80660"/>
                </a:moveTo>
                <a:cubicBezTo>
                  <a:pt x="161274" y="125182"/>
                  <a:pt x="125182" y="161274"/>
                  <a:pt x="80660" y="161274"/>
                </a:cubicBezTo>
                <a:cubicBezTo>
                  <a:pt x="36138" y="161274"/>
                  <a:pt x="46" y="125182"/>
                  <a:pt x="46" y="80660"/>
                </a:cubicBezTo>
                <a:cubicBezTo>
                  <a:pt x="46" y="36138"/>
                  <a:pt x="36138" y="47"/>
                  <a:pt x="80660" y="47"/>
                </a:cubicBezTo>
                <a:cubicBezTo>
                  <a:pt x="125182" y="47"/>
                  <a:pt x="161274" y="36138"/>
                  <a:pt x="161274" y="80660"/>
                </a:cubicBezTo>
                <a:close/>
              </a:path>
            </a:pathLst>
          </a:custGeom>
          <a:solidFill>
            <a:schemeClr val="accent2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69" name="Forma libre 477">
            <a:extLst>
              <a:ext uri="{FF2B5EF4-FFF2-40B4-BE49-F238E27FC236}">
                <a16:creationId xmlns:a16="http://schemas.microsoft.com/office/drawing/2014/main" id="{D4173EE0-E590-C345-8E94-30D68A8B7EF8}"/>
              </a:ext>
            </a:extLst>
          </p:cNvPr>
          <p:cNvSpPr/>
          <p:nvPr/>
        </p:nvSpPr>
        <p:spPr>
          <a:xfrm>
            <a:off x="4089464" y="3792692"/>
            <a:ext cx="1025690" cy="1025690"/>
          </a:xfrm>
          <a:custGeom>
            <a:avLst/>
            <a:gdLst>
              <a:gd name="connsiteX0" fmla="*/ 161274 w 161166"/>
              <a:gd name="connsiteY0" fmla="*/ 80660 h 161166"/>
              <a:gd name="connsiteX1" fmla="*/ 80660 w 161166"/>
              <a:gd name="connsiteY1" fmla="*/ 161274 h 161166"/>
              <a:gd name="connsiteX2" fmla="*/ 46 w 161166"/>
              <a:gd name="connsiteY2" fmla="*/ 80660 h 161166"/>
              <a:gd name="connsiteX3" fmla="*/ 80660 w 161166"/>
              <a:gd name="connsiteY3" fmla="*/ 46 h 161166"/>
              <a:gd name="connsiteX4" fmla="*/ 161274 w 161166"/>
              <a:gd name="connsiteY4" fmla="*/ 80660 h 161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166" h="161166">
                <a:moveTo>
                  <a:pt x="161274" y="80660"/>
                </a:moveTo>
                <a:cubicBezTo>
                  <a:pt x="161274" y="125182"/>
                  <a:pt x="125182" y="161274"/>
                  <a:pt x="80660" y="161274"/>
                </a:cubicBezTo>
                <a:cubicBezTo>
                  <a:pt x="36138" y="161274"/>
                  <a:pt x="46" y="125182"/>
                  <a:pt x="46" y="80660"/>
                </a:cubicBezTo>
                <a:cubicBezTo>
                  <a:pt x="46" y="36138"/>
                  <a:pt x="36138" y="46"/>
                  <a:pt x="80660" y="46"/>
                </a:cubicBezTo>
                <a:cubicBezTo>
                  <a:pt x="125182" y="46"/>
                  <a:pt x="161274" y="36138"/>
                  <a:pt x="161274" y="80660"/>
                </a:cubicBezTo>
                <a:close/>
              </a:path>
            </a:pathLst>
          </a:custGeom>
          <a:solidFill>
            <a:schemeClr val="accent3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73" name="Forma libre 479">
            <a:extLst>
              <a:ext uri="{FF2B5EF4-FFF2-40B4-BE49-F238E27FC236}">
                <a16:creationId xmlns:a16="http://schemas.microsoft.com/office/drawing/2014/main" id="{CE2EB1B4-4F32-A043-AEB8-B61F43F7A0D2}"/>
              </a:ext>
            </a:extLst>
          </p:cNvPr>
          <p:cNvSpPr/>
          <p:nvPr/>
        </p:nvSpPr>
        <p:spPr>
          <a:xfrm>
            <a:off x="6672882" y="2190421"/>
            <a:ext cx="1025690" cy="1025690"/>
          </a:xfrm>
          <a:custGeom>
            <a:avLst/>
            <a:gdLst>
              <a:gd name="connsiteX0" fmla="*/ 161274 w 161166"/>
              <a:gd name="connsiteY0" fmla="*/ 80660 h 161166"/>
              <a:gd name="connsiteX1" fmla="*/ 80660 w 161166"/>
              <a:gd name="connsiteY1" fmla="*/ 161274 h 161166"/>
              <a:gd name="connsiteX2" fmla="*/ 46 w 161166"/>
              <a:gd name="connsiteY2" fmla="*/ 80660 h 161166"/>
              <a:gd name="connsiteX3" fmla="*/ 80660 w 161166"/>
              <a:gd name="connsiteY3" fmla="*/ 46 h 161166"/>
              <a:gd name="connsiteX4" fmla="*/ 161274 w 161166"/>
              <a:gd name="connsiteY4" fmla="*/ 80660 h 161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166" h="161166">
                <a:moveTo>
                  <a:pt x="161274" y="80660"/>
                </a:moveTo>
                <a:cubicBezTo>
                  <a:pt x="161274" y="125182"/>
                  <a:pt x="125182" y="161274"/>
                  <a:pt x="80660" y="161274"/>
                </a:cubicBezTo>
                <a:cubicBezTo>
                  <a:pt x="36138" y="161274"/>
                  <a:pt x="46" y="125182"/>
                  <a:pt x="46" y="80660"/>
                </a:cubicBezTo>
                <a:cubicBezTo>
                  <a:pt x="46" y="36138"/>
                  <a:pt x="36138" y="46"/>
                  <a:pt x="80660" y="46"/>
                </a:cubicBezTo>
                <a:cubicBezTo>
                  <a:pt x="125182" y="46"/>
                  <a:pt x="161274" y="36138"/>
                  <a:pt x="161274" y="80660"/>
                </a:cubicBezTo>
                <a:close/>
              </a:path>
            </a:pathLst>
          </a:custGeom>
          <a:solidFill>
            <a:schemeClr val="accent5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74" name="Forma libre 468">
            <a:extLst>
              <a:ext uri="{FF2B5EF4-FFF2-40B4-BE49-F238E27FC236}">
                <a16:creationId xmlns:a16="http://schemas.microsoft.com/office/drawing/2014/main" id="{3E3516BD-885B-E949-B507-6251229193A1}"/>
              </a:ext>
            </a:extLst>
          </p:cNvPr>
          <p:cNvSpPr/>
          <p:nvPr/>
        </p:nvSpPr>
        <p:spPr>
          <a:xfrm>
            <a:off x="3188146" y="4940005"/>
            <a:ext cx="205893" cy="205893"/>
          </a:xfrm>
          <a:custGeom>
            <a:avLst/>
            <a:gdLst>
              <a:gd name="connsiteX0" fmla="*/ 188534 w 188027"/>
              <a:gd name="connsiteY0" fmla="*/ 94290 h 188027"/>
              <a:gd name="connsiteX1" fmla="*/ 94290 w 188027"/>
              <a:gd name="connsiteY1" fmla="*/ 188534 h 188027"/>
              <a:gd name="connsiteX2" fmla="*/ 46 w 188027"/>
              <a:gd name="connsiteY2" fmla="*/ 94290 h 188027"/>
              <a:gd name="connsiteX3" fmla="*/ 94290 w 188027"/>
              <a:gd name="connsiteY3" fmla="*/ 46 h 188027"/>
              <a:gd name="connsiteX4" fmla="*/ 188534 w 188027"/>
              <a:gd name="connsiteY4" fmla="*/ 94290 h 1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27" h="188027">
                <a:moveTo>
                  <a:pt x="188534" y="94290"/>
                </a:moveTo>
                <a:cubicBezTo>
                  <a:pt x="188534" y="146340"/>
                  <a:pt x="146339" y="188534"/>
                  <a:pt x="94290" y="188534"/>
                </a:cubicBezTo>
                <a:cubicBezTo>
                  <a:pt x="42241" y="188534"/>
                  <a:pt x="46" y="146339"/>
                  <a:pt x="46" y="94290"/>
                </a:cubicBezTo>
                <a:cubicBezTo>
                  <a:pt x="46" y="42241"/>
                  <a:pt x="42241" y="46"/>
                  <a:pt x="94290" y="46"/>
                </a:cubicBezTo>
                <a:cubicBezTo>
                  <a:pt x="146339" y="46"/>
                  <a:pt x="188534" y="42241"/>
                  <a:pt x="188534" y="94290"/>
                </a:cubicBezTo>
                <a:close/>
              </a:path>
            </a:pathLst>
          </a:custGeom>
          <a:solidFill>
            <a:schemeClr val="accent2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77" name="Forma libre 468">
            <a:extLst>
              <a:ext uri="{FF2B5EF4-FFF2-40B4-BE49-F238E27FC236}">
                <a16:creationId xmlns:a16="http://schemas.microsoft.com/office/drawing/2014/main" id="{CAF01E5B-22B3-7C4E-A19E-59571A9A386F}"/>
              </a:ext>
            </a:extLst>
          </p:cNvPr>
          <p:cNvSpPr/>
          <p:nvPr/>
        </p:nvSpPr>
        <p:spPr>
          <a:xfrm>
            <a:off x="4776916" y="5145745"/>
            <a:ext cx="205893" cy="205893"/>
          </a:xfrm>
          <a:custGeom>
            <a:avLst/>
            <a:gdLst>
              <a:gd name="connsiteX0" fmla="*/ 188534 w 188027"/>
              <a:gd name="connsiteY0" fmla="*/ 94290 h 188027"/>
              <a:gd name="connsiteX1" fmla="*/ 94290 w 188027"/>
              <a:gd name="connsiteY1" fmla="*/ 188534 h 188027"/>
              <a:gd name="connsiteX2" fmla="*/ 46 w 188027"/>
              <a:gd name="connsiteY2" fmla="*/ 94290 h 188027"/>
              <a:gd name="connsiteX3" fmla="*/ 94290 w 188027"/>
              <a:gd name="connsiteY3" fmla="*/ 46 h 188027"/>
              <a:gd name="connsiteX4" fmla="*/ 188534 w 188027"/>
              <a:gd name="connsiteY4" fmla="*/ 94290 h 1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27" h="188027">
                <a:moveTo>
                  <a:pt x="188534" y="94290"/>
                </a:moveTo>
                <a:cubicBezTo>
                  <a:pt x="188534" y="146340"/>
                  <a:pt x="146339" y="188534"/>
                  <a:pt x="94290" y="188534"/>
                </a:cubicBezTo>
                <a:cubicBezTo>
                  <a:pt x="42241" y="188534"/>
                  <a:pt x="46" y="146339"/>
                  <a:pt x="46" y="94290"/>
                </a:cubicBezTo>
                <a:cubicBezTo>
                  <a:pt x="46" y="42241"/>
                  <a:pt x="42241" y="46"/>
                  <a:pt x="94290" y="46"/>
                </a:cubicBezTo>
                <a:cubicBezTo>
                  <a:pt x="146339" y="46"/>
                  <a:pt x="188534" y="42241"/>
                  <a:pt x="188534" y="94290"/>
                </a:cubicBezTo>
                <a:close/>
              </a:path>
            </a:pathLst>
          </a:custGeom>
          <a:solidFill>
            <a:schemeClr val="accent3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78" name="Forma libre 468">
            <a:extLst>
              <a:ext uri="{FF2B5EF4-FFF2-40B4-BE49-F238E27FC236}">
                <a16:creationId xmlns:a16="http://schemas.microsoft.com/office/drawing/2014/main" id="{9E25D658-D2A6-5341-AE09-32A821673D5D}"/>
              </a:ext>
            </a:extLst>
          </p:cNvPr>
          <p:cNvSpPr/>
          <p:nvPr/>
        </p:nvSpPr>
        <p:spPr>
          <a:xfrm>
            <a:off x="5851336" y="4437085"/>
            <a:ext cx="205893" cy="205893"/>
          </a:xfrm>
          <a:custGeom>
            <a:avLst/>
            <a:gdLst>
              <a:gd name="connsiteX0" fmla="*/ 188534 w 188027"/>
              <a:gd name="connsiteY0" fmla="*/ 94290 h 188027"/>
              <a:gd name="connsiteX1" fmla="*/ 94290 w 188027"/>
              <a:gd name="connsiteY1" fmla="*/ 188534 h 188027"/>
              <a:gd name="connsiteX2" fmla="*/ 46 w 188027"/>
              <a:gd name="connsiteY2" fmla="*/ 94290 h 188027"/>
              <a:gd name="connsiteX3" fmla="*/ 94290 w 188027"/>
              <a:gd name="connsiteY3" fmla="*/ 46 h 188027"/>
              <a:gd name="connsiteX4" fmla="*/ 188534 w 188027"/>
              <a:gd name="connsiteY4" fmla="*/ 94290 h 1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27" h="188027">
                <a:moveTo>
                  <a:pt x="188534" y="94290"/>
                </a:moveTo>
                <a:cubicBezTo>
                  <a:pt x="188534" y="146340"/>
                  <a:pt x="146339" y="188534"/>
                  <a:pt x="94290" y="188534"/>
                </a:cubicBezTo>
                <a:cubicBezTo>
                  <a:pt x="42241" y="188534"/>
                  <a:pt x="46" y="146339"/>
                  <a:pt x="46" y="94290"/>
                </a:cubicBezTo>
                <a:cubicBezTo>
                  <a:pt x="46" y="42241"/>
                  <a:pt x="42241" y="46"/>
                  <a:pt x="94290" y="46"/>
                </a:cubicBezTo>
                <a:cubicBezTo>
                  <a:pt x="146339" y="46"/>
                  <a:pt x="188534" y="42241"/>
                  <a:pt x="188534" y="94290"/>
                </a:cubicBezTo>
                <a:close/>
              </a:path>
            </a:pathLst>
          </a:custGeom>
          <a:solidFill>
            <a:schemeClr val="accent4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79" name="Forma libre 468">
            <a:extLst>
              <a:ext uri="{FF2B5EF4-FFF2-40B4-BE49-F238E27FC236}">
                <a16:creationId xmlns:a16="http://schemas.microsoft.com/office/drawing/2014/main" id="{0AF5AF95-48BC-9047-9209-E0E00E612459}"/>
              </a:ext>
            </a:extLst>
          </p:cNvPr>
          <p:cNvSpPr/>
          <p:nvPr/>
        </p:nvSpPr>
        <p:spPr>
          <a:xfrm>
            <a:off x="7268656" y="3534115"/>
            <a:ext cx="205893" cy="205893"/>
          </a:xfrm>
          <a:custGeom>
            <a:avLst/>
            <a:gdLst>
              <a:gd name="connsiteX0" fmla="*/ 188534 w 188027"/>
              <a:gd name="connsiteY0" fmla="*/ 94290 h 188027"/>
              <a:gd name="connsiteX1" fmla="*/ 94290 w 188027"/>
              <a:gd name="connsiteY1" fmla="*/ 188534 h 188027"/>
              <a:gd name="connsiteX2" fmla="*/ 46 w 188027"/>
              <a:gd name="connsiteY2" fmla="*/ 94290 h 188027"/>
              <a:gd name="connsiteX3" fmla="*/ 94290 w 188027"/>
              <a:gd name="connsiteY3" fmla="*/ 46 h 188027"/>
              <a:gd name="connsiteX4" fmla="*/ 188534 w 188027"/>
              <a:gd name="connsiteY4" fmla="*/ 94290 h 18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027" h="188027">
                <a:moveTo>
                  <a:pt x="188534" y="94290"/>
                </a:moveTo>
                <a:cubicBezTo>
                  <a:pt x="188534" y="146340"/>
                  <a:pt x="146339" y="188534"/>
                  <a:pt x="94290" y="188534"/>
                </a:cubicBezTo>
                <a:cubicBezTo>
                  <a:pt x="42241" y="188534"/>
                  <a:pt x="46" y="146339"/>
                  <a:pt x="46" y="94290"/>
                </a:cubicBezTo>
                <a:cubicBezTo>
                  <a:pt x="46" y="42241"/>
                  <a:pt x="42241" y="46"/>
                  <a:pt x="94290" y="46"/>
                </a:cubicBezTo>
                <a:cubicBezTo>
                  <a:pt x="146339" y="46"/>
                  <a:pt x="188534" y="42241"/>
                  <a:pt x="188534" y="94290"/>
                </a:cubicBezTo>
                <a:close/>
              </a:path>
            </a:pathLst>
          </a:custGeom>
          <a:solidFill>
            <a:schemeClr val="accent5"/>
          </a:solidFill>
          <a:ln w="767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80" name="CuadroTexto 395">
            <a:extLst>
              <a:ext uri="{FF2B5EF4-FFF2-40B4-BE49-F238E27FC236}">
                <a16:creationId xmlns:a16="http://schemas.microsoft.com/office/drawing/2014/main" id="{791304DB-0B87-A545-BD1B-71DD23ED12A1}"/>
              </a:ext>
            </a:extLst>
          </p:cNvPr>
          <p:cNvSpPr txBox="1"/>
          <p:nvPr/>
        </p:nvSpPr>
        <p:spPr>
          <a:xfrm>
            <a:off x="1740793" y="3243892"/>
            <a:ext cx="1216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Patients need to </a:t>
            </a:r>
          </a:p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be able to communicate </a:t>
            </a:r>
          </a:p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Their problem</a:t>
            </a:r>
            <a:endParaRPr lang="en-US" sz="9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91" name="CuadroTexto 395">
            <a:extLst>
              <a:ext uri="{FF2B5EF4-FFF2-40B4-BE49-F238E27FC236}">
                <a16:creationId xmlns:a16="http://schemas.microsoft.com/office/drawing/2014/main" id="{DAE3BA4A-7257-614B-BDF9-A1D038CF47FB}"/>
              </a:ext>
            </a:extLst>
          </p:cNvPr>
          <p:cNvSpPr txBox="1"/>
          <p:nvPr/>
        </p:nvSpPr>
        <p:spPr>
          <a:xfrm>
            <a:off x="8814628" y="5520182"/>
            <a:ext cx="1710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tx2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Patients are treated promptly, with the righ</a:t>
            </a:r>
            <a:r>
              <a:rPr lang="en-US" sz="900" dirty="0" smtClean="0">
                <a:solidFill>
                  <a:schemeClr val="tx2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t person</a:t>
            </a:r>
            <a:endParaRPr lang="en-US" sz="900" dirty="0">
              <a:solidFill>
                <a:schemeClr val="tx2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grpSp>
        <p:nvGrpSpPr>
          <p:cNvPr id="132" name="Gráfico 233">
            <a:extLst>
              <a:ext uri="{FF2B5EF4-FFF2-40B4-BE49-F238E27FC236}">
                <a16:creationId xmlns:a16="http://schemas.microsoft.com/office/drawing/2014/main" id="{01A849A6-191E-6446-8E4D-41DBBCA1F90A}"/>
              </a:ext>
            </a:extLst>
          </p:cNvPr>
          <p:cNvGrpSpPr/>
          <p:nvPr/>
        </p:nvGrpSpPr>
        <p:grpSpPr>
          <a:xfrm>
            <a:off x="6230208" y="5050910"/>
            <a:ext cx="373345" cy="373345"/>
            <a:chOff x="5171013" y="2936811"/>
            <a:chExt cx="570831" cy="570831"/>
          </a:xfrm>
          <a:solidFill>
            <a:schemeClr val="bg1"/>
          </a:solidFill>
        </p:grpSpPr>
        <p:sp>
          <p:nvSpPr>
            <p:cNvPr id="133" name="Forma libre 317">
              <a:extLst>
                <a:ext uri="{FF2B5EF4-FFF2-40B4-BE49-F238E27FC236}">
                  <a16:creationId xmlns:a16="http://schemas.microsoft.com/office/drawing/2014/main" id="{0D20AB1A-8937-E44E-A686-B7F1E00390D7}"/>
                </a:ext>
              </a:extLst>
            </p:cNvPr>
            <p:cNvSpPr/>
            <p:nvPr/>
          </p:nvSpPr>
          <p:spPr>
            <a:xfrm>
              <a:off x="5171013" y="2936811"/>
              <a:ext cx="570831" cy="437797"/>
            </a:xfrm>
            <a:custGeom>
              <a:avLst/>
              <a:gdLst>
                <a:gd name="connsiteX0" fmla="*/ 558938 w 570831"/>
                <a:gd name="connsiteY0" fmla="*/ 190278 h 437797"/>
                <a:gd name="connsiteX1" fmla="*/ 463072 w 570831"/>
                <a:gd name="connsiteY1" fmla="*/ 190278 h 437797"/>
                <a:gd name="connsiteX2" fmla="*/ 328838 w 570831"/>
                <a:gd name="connsiteY2" fmla="*/ 4981 h 437797"/>
                <a:gd name="connsiteX3" fmla="*/ 312248 w 570831"/>
                <a:gd name="connsiteY3" fmla="*/ 2217 h 437797"/>
                <a:gd name="connsiteX4" fmla="*/ 292894 w 570831"/>
                <a:gd name="connsiteY4" fmla="*/ 16043 h 437797"/>
                <a:gd name="connsiteX5" fmla="*/ 290130 w 570831"/>
                <a:gd name="connsiteY5" fmla="*/ 32632 h 437797"/>
                <a:gd name="connsiteX6" fmla="*/ 404335 w 570831"/>
                <a:gd name="connsiteY6" fmla="*/ 190277 h 437797"/>
                <a:gd name="connsiteX7" fmla="*/ 157105 w 570831"/>
                <a:gd name="connsiteY7" fmla="*/ 190277 h 437797"/>
                <a:gd name="connsiteX8" fmla="*/ 271306 w 570831"/>
                <a:gd name="connsiteY8" fmla="*/ 32632 h 437797"/>
                <a:gd name="connsiteX9" fmla="*/ 268543 w 570831"/>
                <a:gd name="connsiteY9" fmla="*/ 16043 h 437797"/>
                <a:gd name="connsiteX10" fmla="*/ 249189 w 570831"/>
                <a:gd name="connsiteY10" fmla="*/ 2217 h 437797"/>
                <a:gd name="connsiteX11" fmla="*/ 232599 w 570831"/>
                <a:gd name="connsiteY11" fmla="*/ 4981 h 437797"/>
                <a:gd name="connsiteX12" fmla="*/ 98362 w 570831"/>
                <a:gd name="connsiteY12" fmla="*/ 190278 h 437797"/>
                <a:gd name="connsiteX13" fmla="*/ 11893 w 570831"/>
                <a:gd name="connsiteY13" fmla="*/ 190278 h 437797"/>
                <a:gd name="connsiteX14" fmla="*/ 0 w 570831"/>
                <a:gd name="connsiteY14" fmla="*/ 202169 h 437797"/>
                <a:gd name="connsiteX15" fmla="*/ 0 w 570831"/>
                <a:gd name="connsiteY15" fmla="*/ 225954 h 437797"/>
                <a:gd name="connsiteX16" fmla="*/ 11893 w 570831"/>
                <a:gd name="connsiteY16" fmla="*/ 237846 h 437797"/>
                <a:gd name="connsiteX17" fmla="*/ 35570 w 570831"/>
                <a:gd name="connsiteY17" fmla="*/ 237846 h 437797"/>
                <a:gd name="connsiteX18" fmla="*/ 96556 w 570831"/>
                <a:gd name="connsiteY18" fmla="*/ 412108 h 437797"/>
                <a:gd name="connsiteX19" fmla="*/ 111305 w 570831"/>
                <a:gd name="connsiteY19" fmla="*/ 434383 h 437797"/>
                <a:gd name="connsiteX20" fmla="*/ 123779 w 570831"/>
                <a:gd name="connsiteY20" fmla="*/ 437054 h 437797"/>
                <a:gd name="connsiteX21" fmla="*/ 131491 w 570831"/>
                <a:gd name="connsiteY21" fmla="*/ 426904 h 437797"/>
                <a:gd name="connsiteX22" fmla="*/ 285416 w 570831"/>
                <a:gd name="connsiteY22" fmla="*/ 285416 h 437797"/>
                <a:gd name="connsiteX23" fmla="*/ 439343 w 570831"/>
                <a:gd name="connsiteY23" fmla="*/ 426904 h 437797"/>
                <a:gd name="connsiteX24" fmla="*/ 447054 w 570831"/>
                <a:gd name="connsiteY24" fmla="*/ 437054 h 437797"/>
                <a:gd name="connsiteX25" fmla="*/ 451188 w 570831"/>
                <a:gd name="connsiteY25" fmla="*/ 437798 h 437797"/>
                <a:gd name="connsiteX26" fmla="*/ 459527 w 570831"/>
                <a:gd name="connsiteY26" fmla="*/ 434383 h 437797"/>
                <a:gd name="connsiteX27" fmla="*/ 474276 w 570831"/>
                <a:gd name="connsiteY27" fmla="*/ 412085 h 437797"/>
                <a:gd name="connsiteX28" fmla="*/ 535260 w 570831"/>
                <a:gd name="connsiteY28" fmla="*/ 237846 h 437797"/>
                <a:gd name="connsiteX29" fmla="*/ 558938 w 570831"/>
                <a:gd name="connsiteY29" fmla="*/ 237846 h 437797"/>
                <a:gd name="connsiteX30" fmla="*/ 570831 w 570831"/>
                <a:gd name="connsiteY30" fmla="*/ 225954 h 437797"/>
                <a:gd name="connsiteX31" fmla="*/ 570831 w 570831"/>
                <a:gd name="connsiteY31" fmla="*/ 202169 h 437797"/>
                <a:gd name="connsiteX32" fmla="*/ 558938 w 570831"/>
                <a:gd name="connsiteY32" fmla="*/ 190278 h 437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70831" h="437797">
                  <a:moveTo>
                    <a:pt x="558938" y="190278"/>
                  </a:moveTo>
                  <a:lnTo>
                    <a:pt x="463072" y="190278"/>
                  </a:lnTo>
                  <a:lnTo>
                    <a:pt x="328838" y="4981"/>
                  </a:lnTo>
                  <a:cubicBezTo>
                    <a:pt x="325020" y="-364"/>
                    <a:pt x="317593" y="-1602"/>
                    <a:pt x="312248" y="2217"/>
                  </a:cubicBezTo>
                  <a:lnTo>
                    <a:pt x="292894" y="16043"/>
                  </a:lnTo>
                  <a:cubicBezTo>
                    <a:pt x="287549" y="19860"/>
                    <a:pt x="286312" y="27288"/>
                    <a:pt x="290130" y="32632"/>
                  </a:cubicBezTo>
                  <a:lnTo>
                    <a:pt x="404335" y="190277"/>
                  </a:lnTo>
                  <a:lnTo>
                    <a:pt x="157105" y="190277"/>
                  </a:lnTo>
                  <a:lnTo>
                    <a:pt x="271306" y="32632"/>
                  </a:lnTo>
                  <a:cubicBezTo>
                    <a:pt x="275124" y="27288"/>
                    <a:pt x="273887" y="19861"/>
                    <a:pt x="268543" y="16043"/>
                  </a:cubicBezTo>
                  <a:lnTo>
                    <a:pt x="249189" y="2217"/>
                  </a:lnTo>
                  <a:cubicBezTo>
                    <a:pt x="243844" y="-1600"/>
                    <a:pt x="236417" y="-364"/>
                    <a:pt x="232599" y="4981"/>
                  </a:cubicBezTo>
                  <a:lnTo>
                    <a:pt x="98362" y="190278"/>
                  </a:lnTo>
                  <a:lnTo>
                    <a:pt x="11893" y="190278"/>
                  </a:lnTo>
                  <a:cubicBezTo>
                    <a:pt x="5319" y="190278"/>
                    <a:pt x="0" y="195597"/>
                    <a:pt x="0" y="202169"/>
                  </a:cubicBezTo>
                  <a:lnTo>
                    <a:pt x="0" y="225954"/>
                  </a:lnTo>
                  <a:cubicBezTo>
                    <a:pt x="0" y="232527"/>
                    <a:pt x="5319" y="237846"/>
                    <a:pt x="11893" y="237846"/>
                  </a:cubicBezTo>
                  <a:lnTo>
                    <a:pt x="35570" y="237846"/>
                  </a:lnTo>
                  <a:lnTo>
                    <a:pt x="96556" y="412108"/>
                  </a:lnTo>
                  <a:cubicBezTo>
                    <a:pt x="99367" y="420099"/>
                    <a:pt x="104198" y="427380"/>
                    <a:pt x="111305" y="434383"/>
                  </a:cubicBezTo>
                  <a:cubicBezTo>
                    <a:pt x="114581" y="437612"/>
                    <a:pt x="119481" y="438645"/>
                    <a:pt x="123779" y="437054"/>
                  </a:cubicBezTo>
                  <a:cubicBezTo>
                    <a:pt x="128099" y="435451"/>
                    <a:pt x="131118" y="431491"/>
                    <a:pt x="131491" y="426904"/>
                  </a:cubicBezTo>
                  <a:cubicBezTo>
                    <a:pt x="138179" y="347561"/>
                    <a:pt x="205770" y="285416"/>
                    <a:pt x="285416" y="285416"/>
                  </a:cubicBezTo>
                  <a:cubicBezTo>
                    <a:pt x="365061" y="285416"/>
                    <a:pt x="432653" y="347561"/>
                    <a:pt x="439343" y="426904"/>
                  </a:cubicBezTo>
                  <a:cubicBezTo>
                    <a:pt x="439714" y="431492"/>
                    <a:pt x="442734" y="435452"/>
                    <a:pt x="447054" y="437054"/>
                  </a:cubicBezTo>
                  <a:cubicBezTo>
                    <a:pt x="448401" y="437554"/>
                    <a:pt x="449795" y="437798"/>
                    <a:pt x="451188" y="437798"/>
                  </a:cubicBezTo>
                  <a:cubicBezTo>
                    <a:pt x="454254" y="437798"/>
                    <a:pt x="457274" y="436613"/>
                    <a:pt x="459527" y="434383"/>
                  </a:cubicBezTo>
                  <a:cubicBezTo>
                    <a:pt x="466634" y="427380"/>
                    <a:pt x="471465" y="420098"/>
                    <a:pt x="474276" y="412085"/>
                  </a:cubicBezTo>
                  <a:lnTo>
                    <a:pt x="535260" y="237846"/>
                  </a:lnTo>
                  <a:lnTo>
                    <a:pt x="558938" y="237846"/>
                  </a:lnTo>
                  <a:cubicBezTo>
                    <a:pt x="565512" y="237846"/>
                    <a:pt x="570831" y="232527"/>
                    <a:pt x="570831" y="225954"/>
                  </a:cubicBezTo>
                  <a:lnTo>
                    <a:pt x="570831" y="202169"/>
                  </a:lnTo>
                  <a:cubicBezTo>
                    <a:pt x="570831" y="195597"/>
                    <a:pt x="565512" y="190278"/>
                    <a:pt x="558938" y="190278"/>
                  </a:cubicBezTo>
                  <a:close/>
                </a:path>
              </a:pathLst>
            </a:custGeom>
            <a:grpFill/>
            <a:ln w="10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34" name="Forma libre 318">
              <a:extLst>
                <a:ext uri="{FF2B5EF4-FFF2-40B4-BE49-F238E27FC236}">
                  <a16:creationId xmlns:a16="http://schemas.microsoft.com/office/drawing/2014/main" id="{96C7CCE2-83A8-E440-952A-B376F9427F57}"/>
                </a:ext>
              </a:extLst>
            </p:cNvPr>
            <p:cNvSpPr/>
            <p:nvPr/>
          </p:nvSpPr>
          <p:spPr>
            <a:xfrm>
              <a:off x="5325613" y="3246011"/>
              <a:ext cx="261630" cy="261631"/>
            </a:xfrm>
            <a:custGeom>
              <a:avLst/>
              <a:gdLst>
                <a:gd name="connsiteX0" fmla="*/ 130815 w 261630"/>
                <a:gd name="connsiteY0" fmla="*/ 0 h 261631"/>
                <a:gd name="connsiteX1" fmla="*/ 0 w 261630"/>
                <a:gd name="connsiteY1" fmla="*/ 130815 h 261631"/>
                <a:gd name="connsiteX2" fmla="*/ 130815 w 261630"/>
                <a:gd name="connsiteY2" fmla="*/ 261631 h 261631"/>
                <a:gd name="connsiteX3" fmla="*/ 261630 w 261630"/>
                <a:gd name="connsiteY3" fmla="*/ 130816 h 261631"/>
                <a:gd name="connsiteX4" fmla="*/ 130815 w 261630"/>
                <a:gd name="connsiteY4" fmla="*/ 0 h 261631"/>
                <a:gd name="connsiteX5" fmla="*/ 198685 w 261630"/>
                <a:gd name="connsiteY5" fmla="*/ 103547 h 261631"/>
                <a:gd name="connsiteX6" fmla="*/ 115438 w 261630"/>
                <a:gd name="connsiteY6" fmla="*/ 186793 h 261631"/>
                <a:gd name="connsiteX7" fmla="*/ 107030 w 261630"/>
                <a:gd name="connsiteY7" fmla="*/ 190277 h 261631"/>
                <a:gd name="connsiteX8" fmla="*/ 98621 w 261630"/>
                <a:gd name="connsiteY8" fmla="*/ 186793 h 261631"/>
                <a:gd name="connsiteX9" fmla="*/ 62944 w 261630"/>
                <a:gd name="connsiteY9" fmla="*/ 151116 h 261631"/>
                <a:gd name="connsiteX10" fmla="*/ 62944 w 261630"/>
                <a:gd name="connsiteY10" fmla="*/ 134300 h 261631"/>
                <a:gd name="connsiteX11" fmla="*/ 79760 w 261630"/>
                <a:gd name="connsiteY11" fmla="*/ 134300 h 261631"/>
                <a:gd name="connsiteX12" fmla="*/ 107029 w 261630"/>
                <a:gd name="connsiteY12" fmla="*/ 161569 h 261631"/>
                <a:gd name="connsiteX13" fmla="*/ 181867 w 261630"/>
                <a:gd name="connsiteY13" fmla="*/ 86731 h 261631"/>
                <a:gd name="connsiteX14" fmla="*/ 198683 w 261630"/>
                <a:gd name="connsiteY14" fmla="*/ 86731 h 261631"/>
                <a:gd name="connsiteX15" fmla="*/ 198685 w 261630"/>
                <a:gd name="connsiteY15" fmla="*/ 103547 h 261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1630" h="261631">
                  <a:moveTo>
                    <a:pt x="130815" y="0"/>
                  </a:moveTo>
                  <a:cubicBezTo>
                    <a:pt x="58694" y="0"/>
                    <a:pt x="0" y="58683"/>
                    <a:pt x="0" y="130815"/>
                  </a:cubicBezTo>
                  <a:cubicBezTo>
                    <a:pt x="0" y="202947"/>
                    <a:pt x="58695" y="261631"/>
                    <a:pt x="130815" y="261631"/>
                  </a:cubicBezTo>
                  <a:cubicBezTo>
                    <a:pt x="202935" y="261631"/>
                    <a:pt x="261630" y="202948"/>
                    <a:pt x="261630" y="130816"/>
                  </a:cubicBezTo>
                  <a:cubicBezTo>
                    <a:pt x="261630" y="58684"/>
                    <a:pt x="202936" y="0"/>
                    <a:pt x="130815" y="0"/>
                  </a:cubicBezTo>
                  <a:close/>
                  <a:moveTo>
                    <a:pt x="198685" y="103547"/>
                  </a:moveTo>
                  <a:lnTo>
                    <a:pt x="115438" y="186793"/>
                  </a:lnTo>
                  <a:cubicBezTo>
                    <a:pt x="113116" y="189116"/>
                    <a:pt x="110072" y="190277"/>
                    <a:pt x="107030" y="190277"/>
                  </a:cubicBezTo>
                  <a:cubicBezTo>
                    <a:pt x="103987" y="190277"/>
                    <a:pt x="100945" y="189116"/>
                    <a:pt x="98621" y="186793"/>
                  </a:cubicBezTo>
                  <a:lnTo>
                    <a:pt x="62944" y="151116"/>
                  </a:lnTo>
                  <a:cubicBezTo>
                    <a:pt x="58298" y="146471"/>
                    <a:pt x="58298" y="138945"/>
                    <a:pt x="62944" y="134300"/>
                  </a:cubicBezTo>
                  <a:cubicBezTo>
                    <a:pt x="67590" y="129656"/>
                    <a:pt x="75116" y="129654"/>
                    <a:pt x="79760" y="134300"/>
                  </a:cubicBezTo>
                  <a:lnTo>
                    <a:pt x="107029" y="161569"/>
                  </a:lnTo>
                  <a:lnTo>
                    <a:pt x="181867" y="86731"/>
                  </a:lnTo>
                  <a:cubicBezTo>
                    <a:pt x="186512" y="82085"/>
                    <a:pt x="194038" y="82085"/>
                    <a:pt x="198683" y="86731"/>
                  </a:cubicBezTo>
                  <a:cubicBezTo>
                    <a:pt x="203331" y="91376"/>
                    <a:pt x="203331" y="98902"/>
                    <a:pt x="198685" y="103547"/>
                  </a:cubicBezTo>
                  <a:close/>
                </a:path>
              </a:pathLst>
            </a:custGeom>
            <a:grpFill/>
            <a:ln w="10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</p:grpSp>
      <p:grpSp>
        <p:nvGrpSpPr>
          <p:cNvPr id="135" name="Gráfico 22">
            <a:extLst>
              <a:ext uri="{FF2B5EF4-FFF2-40B4-BE49-F238E27FC236}">
                <a16:creationId xmlns:a16="http://schemas.microsoft.com/office/drawing/2014/main" id="{3DA745BD-F2E5-C648-A6FE-31455C0D5595}"/>
              </a:ext>
            </a:extLst>
          </p:cNvPr>
          <p:cNvGrpSpPr/>
          <p:nvPr/>
        </p:nvGrpSpPr>
        <p:grpSpPr>
          <a:xfrm>
            <a:off x="9478767" y="4461763"/>
            <a:ext cx="392906" cy="392906"/>
            <a:chOff x="8610000" y="1514163"/>
            <a:chExt cx="597977" cy="597977"/>
          </a:xfrm>
          <a:solidFill>
            <a:schemeClr val="bg1"/>
          </a:solidFill>
        </p:grpSpPr>
        <p:sp>
          <p:nvSpPr>
            <p:cNvPr id="136" name="Forma libre 340">
              <a:extLst>
                <a:ext uri="{FF2B5EF4-FFF2-40B4-BE49-F238E27FC236}">
                  <a16:creationId xmlns:a16="http://schemas.microsoft.com/office/drawing/2014/main" id="{EECBE19D-3FA4-724F-B29B-C41583B00C43}"/>
                </a:ext>
              </a:extLst>
            </p:cNvPr>
            <p:cNvSpPr/>
            <p:nvPr/>
          </p:nvSpPr>
          <p:spPr>
            <a:xfrm>
              <a:off x="8840245" y="1513207"/>
              <a:ext cx="137700" cy="137700"/>
            </a:xfrm>
            <a:custGeom>
              <a:avLst/>
              <a:gdLst>
                <a:gd name="connsiteX0" fmla="*/ 136956 w 137700"/>
                <a:gd name="connsiteY0" fmla="*/ 68956 h 137700"/>
                <a:gd name="connsiteX1" fmla="*/ 68956 w 137700"/>
                <a:gd name="connsiteY1" fmla="*/ 136956 h 137700"/>
                <a:gd name="connsiteX2" fmla="*/ 956 w 137700"/>
                <a:gd name="connsiteY2" fmla="*/ 68956 h 137700"/>
                <a:gd name="connsiteX3" fmla="*/ 68956 w 137700"/>
                <a:gd name="connsiteY3" fmla="*/ 956 h 137700"/>
                <a:gd name="connsiteX4" fmla="*/ 136956 w 137700"/>
                <a:gd name="connsiteY4" fmla="*/ 68956 h 13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700" h="137700">
                  <a:moveTo>
                    <a:pt x="136956" y="68956"/>
                  </a:moveTo>
                  <a:cubicBezTo>
                    <a:pt x="136956" y="106511"/>
                    <a:pt x="106511" y="136956"/>
                    <a:pt x="68956" y="136956"/>
                  </a:cubicBezTo>
                  <a:cubicBezTo>
                    <a:pt x="31401" y="136956"/>
                    <a:pt x="956" y="106511"/>
                    <a:pt x="956" y="68956"/>
                  </a:cubicBezTo>
                  <a:cubicBezTo>
                    <a:pt x="956" y="31401"/>
                    <a:pt x="31401" y="956"/>
                    <a:pt x="68956" y="956"/>
                  </a:cubicBezTo>
                  <a:cubicBezTo>
                    <a:pt x="106511" y="956"/>
                    <a:pt x="136956" y="31401"/>
                    <a:pt x="136956" y="68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37" name="Forma libre 341">
              <a:extLst>
                <a:ext uri="{FF2B5EF4-FFF2-40B4-BE49-F238E27FC236}">
                  <a16:creationId xmlns:a16="http://schemas.microsoft.com/office/drawing/2014/main" id="{483E4AD7-110D-9341-9B64-162D81BE663A}"/>
                </a:ext>
              </a:extLst>
            </p:cNvPr>
            <p:cNvSpPr/>
            <p:nvPr/>
          </p:nvSpPr>
          <p:spPr>
            <a:xfrm>
              <a:off x="8785845" y="1662807"/>
              <a:ext cx="246076" cy="123675"/>
            </a:xfrm>
            <a:custGeom>
              <a:avLst/>
              <a:gdLst>
                <a:gd name="connsiteX0" fmla="*/ 30095 w 246075"/>
                <a:gd name="connsiteY0" fmla="*/ 123357 h 123675"/>
                <a:gd name="connsiteX1" fmla="*/ 216618 w 246075"/>
                <a:gd name="connsiteY1" fmla="*/ 123357 h 123675"/>
                <a:gd name="connsiteX2" fmla="*/ 245757 w 246075"/>
                <a:gd name="connsiteY2" fmla="*/ 91906 h 123675"/>
                <a:gd name="connsiteX3" fmla="*/ 245757 w 246075"/>
                <a:gd name="connsiteY3" fmla="*/ 83194 h 123675"/>
                <a:gd name="connsiteX4" fmla="*/ 216378 w 246075"/>
                <a:gd name="connsiteY4" fmla="*/ 29019 h 123675"/>
                <a:gd name="connsiteX5" fmla="*/ 123357 w 246075"/>
                <a:gd name="connsiteY5" fmla="*/ 956 h 123675"/>
                <a:gd name="connsiteX6" fmla="*/ 30335 w 246075"/>
                <a:gd name="connsiteY6" fmla="*/ 29019 h 123675"/>
                <a:gd name="connsiteX7" fmla="*/ 956 w 246075"/>
                <a:gd name="connsiteY7" fmla="*/ 83194 h 123675"/>
                <a:gd name="connsiteX8" fmla="*/ 956 w 246075"/>
                <a:gd name="connsiteY8" fmla="*/ 91906 h 123675"/>
                <a:gd name="connsiteX9" fmla="*/ 30095 w 246075"/>
                <a:gd name="connsiteY9" fmla="*/ 123357 h 123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075" h="123675">
                  <a:moveTo>
                    <a:pt x="30095" y="123357"/>
                  </a:moveTo>
                  <a:lnTo>
                    <a:pt x="216618" y="123357"/>
                  </a:lnTo>
                  <a:cubicBezTo>
                    <a:pt x="232688" y="123357"/>
                    <a:pt x="245757" y="109251"/>
                    <a:pt x="245757" y="91906"/>
                  </a:cubicBezTo>
                  <a:lnTo>
                    <a:pt x="245757" y="83194"/>
                  </a:lnTo>
                  <a:cubicBezTo>
                    <a:pt x="245757" y="60470"/>
                    <a:pt x="234508" y="39711"/>
                    <a:pt x="216378" y="29019"/>
                  </a:cubicBezTo>
                  <a:cubicBezTo>
                    <a:pt x="194664" y="16215"/>
                    <a:pt x="160903" y="956"/>
                    <a:pt x="123357" y="956"/>
                  </a:cubicBezTo>
                  <a:cubicBezTo>
                    <a:pt x="85810" y="956"/>
                    <a:pt x="52049" y="16217"/>
                    <a:pt x="30335" y="29019"/>
                  </a:cubicBezTo>
                  <a:cubicBezTo>
                    <a:pt x="12206" y="39710"/>
                    <a:pt x="956" y="60470"/>
                    <a:pt x="956" y="83194"/>
                  </a:cubicBezTo>
                  <a:lnTo>
                    <a:pt x="956" y="91906"/>
                  </a:lnTo>
                  <a:cubicBezTo>
                    <a:pt x="956" y="109253"/>
                    <a:pt x="14025" y="123357"/>
                    <a:pt x="30095" y="1233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38" name="Forma libre 342">
              <a:extLst>
                <a:ext uri="{FF2B5EF4-FFF2-40B4-BE49-F238E27FC236}">
                  <a16:creationId xmlns:a16="http://schemas.microsoft.com/office/drawing/2014/main" id="{A6FE51CC-01DC-3649-B7C3-5E1F33CC087F}"/>
                </a:ext>
              </a:extLst>
            </p:cNvPr>
            <p:cNvSpPr/>
            <p:nvPr/>
          </p:nvSpPr>
          <p:spPr>
            <a:xfrm>
              <a:off x="8663444" y="1839608"/>
              <a:ext cx="137700" cy="137700"/>
            </a:xfrm>
            <a:custGeom>
              <a:avLst/>
              <a:gdLst>
                <a:gd name="connsiteX0" fmla="*/ 136956 w 137700"/>
                <a:gd name="connsiteY0" fmla="*/ 68956 h 137700"/>
                <a:gd name="connsiteX1" fmla="*/ 68956 w 137700"/>
                <a:gd name="connsiteY1" fmla="*/ 136956 h 137700"/>
                <a:gd name="connsiteX2" fmla="*/ 956 w 137700"/>
                <a:gd name="connsiteY2" fmla="*/ 68956 h 137700"/>
                <a:gd name="connsiteX3" fmla="*/ 68956 w 137700"/>
                <a:gd name="connsiteY3" fmla="*/ 956 h 137700"/>
                <a:gd name="connsiteX4" fmla="*/ 136956 w 137700"/>
                <a:gd name="connsiteY4" fmla="*/ 68956 h 13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700" h="137700">
                  <a:moveTo>
                    <a:pt x="136956" y="68956"/>
                  </a:moveTo>
                  <a:cubicBezTo>
                    <a:pt x="136956" y="106511"/>
                    <a:pt x="106511" y="136956"/>
                    <a:pt x="68956" y="136956"/>
                  </a:cubicBezTo>
                  <a:cubicBezTo>
                    <a:pt x="31401" y="136956"/>
                    <a:pt x="956" y="106511"/>
                    <a:pt x="956" y="68956"/>
                  </a:cubicBezTo>
                  <a:cubicBezTo>
                    <a:pt x="956" y="31401"/>
                    <a:pt x="31401" y="956"/>
                    <a:pt x="68956" y="956"/>
                  </a:cubicBezTo>
                  <a:cubicBezTo>
                    <a:pt x="106511" y="956"/>
                    <a:pt x="136956" y="31401"/>
                    <a:pt x="136956" y="68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39" name="Forma libre 343">
              <a:extLst>
                <a:ext uri="{FF2B5EF4-FFF2-40B4-BE49-F238E27FC236}">
                  <a16:creationId xmlns:a16="http://schemas.microsoft.com/office/drawing/2014/main" id="{F6A32B7D-C052-1143-B83C-ABF6C637B4F3}"/>
                </a:ext>
              </a:extLst>
            </p:cNvPr>
            <p:cNvSpPr/>
            <p:nvPr/>
          </p:nvSpPr>
          <p:spPr>
            <a:xfrm>
              <a:off x="8609044" y="1989209"/>
              <a:ext cx="246076" cy="123675"/>
            </a:xfrm>
            <a:custGeom>
              <a:avLst/>
              <a:gdLst>
                <a:gd name="connsiteX0" fmla="*/ 216378 w 246075"/>
                <a:gd name="connsiteY0" fmla="*/ 29019 h 123675"/>
                <a:gd name="connsiteX1" fmla="*/ 123357 w 246075"/>
                <a:gd name="connsiteY1" fmla="*/ 956 h 123675"/>
                <a:gd name="connsiteX2" fmla="*/ 30335 w 246075"/>
                <a:gd name="connsiteY2" fmla="*/ 29019 h 123675"/>
                <a:gd name="connsiteX3" fmla="*/ 956 w 246075"/>
                <a:gd name="connsiteY3" fmla="*/ 83193 h 123675"/>
                <a:gd name="connsiteX4" fmla="*/ 956 w 246075"/>
                <a:gd name="connsiteY4" fmla="*/ 91905 h 123675"/>
                <a:gd name="connsiteX5" fmla="*/ 30095 w 246075"/>
                <a:gd name="connsiteY5" fmla="*/ 123355 h 123675"/>
                <a:gd name="connsiteX6" fmla="*/ 216618 w 246075"/>
                <a:gd name="connsiteY6" fmla="*/ 123355 h 123675"/>
                <a:gd name="connsiteX7" fmla="*/ 245757 w 246075"/>
                <a:gd name="connsiteY7" fmla="*/ 91905 h 123675"/>
                <a:gd name="connsiteX8" fmla="*/ 245757 w 246075"/>
                <a:gd name="connsiteY8" fmla="*/ 83193 h 123675"/>
                <a:gd name="connsiteX9" fmla="*/ 216378 w 246075"/>
                <a:gd name="connsiteY9" fmla="*/ 29019 h 123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075" h="123675">
                  <a:moveTo>
                    <a:pt x="216378" y="29019"/>
                  </a:moveTo>
                  <a:cubicBezTo>
                    <a:pt x="194664" y="16215"/>
                    <a:pt x="160903" y="956"/>
                    <a:pt x="123357" y="956"/>
                  </a:cubicBezTo>
                  <a:cubicBezTo>
                    <a:pt x="85810" y="956"/>
                    <a:pt x="52050" y="16217"/>
                    <a:pt x="30335" y="29019"/>
                  </a:cubicBezTo>
                  <a:cubicBezTo>
                    <a:pt x="12206" y="39710"/>
                    <a:pt x="956" y="60468"/>
                    <a:pt x="956" y="83193"/>
                  </a:cubicBezTo>
                  <a:lnTo>
                    <a:pt x="956" y="91905"/>
                  </a:lnTo>
                  <a:cubicBezTo>
                    <a:pt x="956" y="109250"/>
                    <a:pt x="14025" y="123355"/>
                    <a:pt x="30095" y="123355"/>
                  </a:cubicBezTo>
                  <a:lnTo>
                    <a:pt x="216618" y="123355"/>
                  </a:lnTo>
                  <a:cubicBezTo>
                    <a:pt x="232688" y="123355"/>
                    <a:pt x="245757" y="109250"/>
                    <a:pt x="245757" y="91905"/>
                  </a:cubicBezTo>
                  <a:lnTo>
                    <a:pt x="245757" y="83193"/>
                  </a:lnTo>
                  <a:cubicBezTo>
                    <a:pt x="245757" y="60468"/>
                    <a:pt x="234508" y="39710"/>
                    <a:pt x="216378" y="290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40" name="Forma libre 344">
              <a:extLst>
                <a:ext uri="{FF2B5EF4-FFF2-40B4-BE49-F238E27FC236}">
                  <a16:creationId xmlns:a16="http://schemas.microsoft.com/office/drawing/2014/main" id="{A4BE7FCC-DF5F-B843-82BE-E40BD694193A}"/>
                </a:ext>
              </a:extLst>
            </p:cNvPr>
            <p:cNvSpPr/>
            <p:nvPr/>
          </p:nvSpPr>
          <p:spPr>
            <a:xfrm>
              <a:off x="9017045" y="1839608"/>
              <a:ext cx="137700" cy="137700"/>
            </a:xfrm>
            <a:custGeom>
              <a:avLst/>
              <a:gdLst>
                <a:gd name="connsiteX0" fmla="*/ 136956 w 137700"/>
                <a:gd name="connsiteY0" fmla="*/ 68956 h 137700"/>
                <a:gd name="connsiteX1" fmla="*/ 68956 w 137700"/>
                <a:gd name="connsiteY1" fmla="*/ 136956 h 137700"/>
                <a:gd name="connsiteX2" fmla="*/ 956 w 137700"/>
                <a:gd name="connsiteY2" fmla="*/ 68956 h 137700"/>
                <a:gd name="connsiteX3" fmla="*/ 68956 w 137700"/>
                <a:gd name="connsiteY3" fmla="*/ 956 h 137700"/>
                <a:gd name="connsiteX4" fmla="*/ 136956 w 137700"/>
                <a:gd name="connsiteY4" fmla="*/ 68956 h 13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700" h="137700">
                  <a:moveTo>
                    <a:pt x="136956" y="68956"/>
                  </a:moveTo>
                  <a:cubicBezTo>
                    <a:pt x="136956" y="106511"/>
                    <a:pt x="106511" y="136956"/>
                    <a:pt x="68956" y="136956"/>
                  </a:cubicBezTo>
                  <a:cubicBezTo>
                    <a:pt x="31401" y="136956"/>
                    <a:pt x="956" y="106511"/>
                    <a:pt x="956" y="68956"/>
                  </a:cubicBezTo>
                  <a:cubicBezTo>
                    <a:pt x="956" y="31401"/>
                    <a:pt x="31401" y="956"/>
                    <a:pt x="68956" y="956"/>
                  </a:cubicBezTo>
                  <a:cubicBezTo>
                    <a:pt x="106511" y="956"/>
                    <a:pt x="136956" y="31401"/>
                    <a:pt x="136956" y="68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41" name="Forma libre 345">
              <a:extLst>
                <a:ext uri="{FF2B5EF4-FFF2-40B4-BE49-F238E27FC236}">
                  <a16:creationId xmlns:a16="http://schemas.microsoft.com/office/drawing/2014/main" id="{1CB0266D-A82C-904E-937C-7D3F7A1D8FDA}"/>
                </a:ext>
              </a:extLst>
            </p:cNvPr>
            <p:cNvSpPr/>
            <p:nvPr/>
          </p:nvSpPr>
          <p:spPr>
            <a:xfrm>
              <a:off x="8962646" y="1989209"/>
              <a:ext cx="246076" cy="123675"/>
            </a:xfrm>
            <a:custGeom>
              <a:avLst/>
              <a:gdLst>
                <a:gd name="connsiteX0" fmla="*/ 216378 w 246075"/>
                <a:gd name="connsiteY0" fmla="*/ 29019 h 123675"/>
                <a:gd name="connsiteX1" fmla="*/ 123357 w 246075"/>
                <a:gd name="connsiteY1" fmla="*/ 956 h 123675"/>
                <a:gd name="connsiteX2" fmla="*/ 30335 w 246075"/>
                <a:gd name="connsiteY2" fmla="*/ 29019 h 123675"/>
                <a:gd name="connsiteX3" fmla="*/ 956 w 246075"/>
                <a:gd name="connsiteY3" fmla="*/ 83194 h 123675"/>
                <a:gd name="connsiteX4" fmla="*/ 956 w 246075"/>
                <a:gd name="connsiteY4" fmla="*/ 91906 h 123675"/>
                <a:gd name="connsiteX5" fmla="*/ 30095 w 246075"/>
                <a:gd name="connsiteY5" fmla="*/ 123357 h 123675"/>
                <a:gd name="connsiteX6" fmla="*/ 216618 w 246075"/>
                <a:gd name="connsiteY6" fmla="*/ 123357 h 123675"/>
                <a:gd name="connsiteX7" fmla="*/ 245757 w 246075"/>
                <a:gd name="connsiteY7" fmla="*/ 91906 h 123675"/>
                <a:gd name="connsiteX8" fmla="*/ 245757 w 246075"/>
                <a:gd name="connsiteY8" fmla="*/ 83194 h 123675"/>
                <a:gd name="connsiteX9" fmla="*/ 216378 w 246075"/>
                <a:gd name="connsiteY9" fmla="*/ 29019 h 123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075" h="123675">
                  <a:moveTo>
                    <a:pt x="216378" y="29019"/>
                  </a:moveTo>
                  <a:cubicBezTo>
                    <a:pt x="194664" y="16215"/>
                    <a:pt x="160903" y="956"/>
                    <a:pt x="123357" y="956"/>
                  </a:cubicBezTo>
                  <a:cubicBezTo>
                    <a:pt x="85810" y="956"/>
                    <a:pt x="52049" y="16217"/>
                    <a:pt x="30335" y="29019"/>
                  </a:cubicBezTo>
                  <a:cubicBezTo>
                    <a:pt x="12206" y="39710"/>
                    <a:pt x="956" y="60470"/>
                    <a:pt x="956" y="83194"/>
                  </a:cubicBezTo>
                  <a:lnTo>
                    <a:pt x="956" y="91906"/>
                  </a:lnTo>
                  <a:cubicBezTo>
                    <a:pt x="956" y="109251"/>
                    <a:pt x="14025" y="123357"/>
                    <a:pt x="30095" y="123357"/>
                  </a:cubicBezTo>
                  <a:lnTo>
                    <a:pt x="216618" y="123357"/>
                  </a:lnTo>
                  <a:cubicBezTo>
                    <a:pt x="232688" y="123357"/>
                    <a:pt x="245757" y="109251"/>
                    <a:pt x="245757" y="91906"/>
                  </a:cubicBezTo>
                  <a:lnTo>
                    <a:pt x="245757" y="83194"/>
                  </a:lnTo>
                  <a:cubicBezTo>
                    <a:pt x="245756" y="60468"/>
                    <a:pt x="234506" y="39710"/>
                    <a:pt x="216378" y="290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  <p:sp>
          <p:nvSpPr>
            <p:cNvPr id="142" name="Forma libre 346">
              <a:extLst>
                <a:ext uri="{FF2B5EF4-FFF2-40B4-BE49-F238E27FC236}">
                  <a16:creationId xmlns:a16="http://schemas.microsoft.com/office/drawing/2014/main" id="{3305F2C3-C291-1F45-B08C-42D817A65415}"/>
                </a:ext>
              </a:extLst>
            </p:cNvPr>
            <p:cNvSpPr/>
            <p:nvPr/>
          </p:nvSpPr>
          <p:spPr>
            <a:xfrm>
              <a:off x="8826643" y="1812408"/>
              <a:ext cx="164476" cy="164476"/>
            </a:xfrm>
            <a:custGeom>
              <a:avLst/>
              <a:gdLst>
                <a:gd name="connsiteX0" fmla="*/ 150545 w 164475"/>
                <a:gd name="connsiteY0" fmla="*/ 164157 h 164475"/>
                <a:gd name="connsiteX1" fmla="*/ 161184 w 164475"/>
                <a:gd name="connsiteY1" fmla="*/ 159057 h 164475"/>
                <a:gd name="connsiteX2" fmla="*/ 159058 w 164475"/>
                <a:gd name="connsiteY2" fmla="*/ 139932 h 164475"/>
                <a:gd name="connsiteX3" fmla="*/ 96158 w 164475"/>
                <a:gd name="connsiteY3" fmla="*/ 89612 h 164475"/>
                <a:gd name="connsiteX4" fmla="*/ 96158 w 164475"/>
                <a:gd name="connsiteY4" fmla="*/ 14557 h 164475"/>
                <a:gd name="connsiteX5" fmla="*/ 82558 w 164475"/>
                <a:gd name="connsiteY5" fmla="*/ 956 h 164475"/>
                <a:gd name="connsiteX6" fmla="*/ 68957 w 164475"/>
                <a:gd name="connsiteY6" fmla="*/ 14555 h 164475"/>
                <a:gd name="connsiteX7" fmla="*/ 68957 w 164475"/>
                <a:gd name="connsiteY7" fmla="*/ 89621 h 164475"/>
                <a:gd name="connsiteX8" fmla="*/ 6058 w 164475"/>
                <a:gd name="connsiteY8" fmla="*/ 139930 h 164475"/>
                <a:gd name="connsiteX9" fmla="*/ 3932 w 164475"/>
                <a:gd name="connsiteY9" fmla="*/ 159055 h 164475"/>
                <a:gd name="connsiteX10" fmla="*/ 14571 w 164475"/>
                <a:gd name="connsiteY10" fmla="*/ 164156 h 164475"/>
                <a:gd name="connsiteX11" fmla="*/ 23057 w 164475"/>
                <a:gd name="connsiteY11" fmla="*/ 161181 h 164475"/>
                <a:gd name="connsiteX12" fmla="*/ 82558 w 164475"/>
                <a:gd name="connsiteY12" fmla="*/ 113581 h 164475"/>
                <a:gd name="connsiteX13" fmla="*/ 142057 w 164475"/>
                <a:gd name="connsiteY13" fmla="*/ 161181 h 164475"/>
                <a:gd name="connsiteX14" fmla="*/ 150545 w 164475"/>
                <a:gd name="connsiteY14" fmla="*/ 164157 h 16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4475" h="164475">
                  <a:moveTo>
                    <a:pt x="150545" y="164157"/>
                  </a:moveTo>
                  <a:cubicBezTo>
                    <a:pt x="154542" y="164157"/>
                    <a:pt x="158487" y="162404"/>
                    <a:pt x="161184" y="159057"/>
                  </a:cubicBezTo>
                  <a:cubicBezTo>
                    <a:pt x="165872" y="153187"/>
                    <a:pt x="164916" y="144633"/>
                    <a:pt x="159058" y="139932"/>
                  </a:cubicBezTo>
                  <a:lnTo>
                    <a:pt x="96158" y="89612"/>
                  </a:lnTo>
                  <a:lnTo>
                    <a:pt x="96158" y="14557"/>
                  </a:lnTo>
                  <a:cubicBezTo>
                    <a:pt x="96158" y="7039"/>
                    <a:pt x="90075" y="956"/>
                    <a:pt x="82558" y="956"/>
                  </a:cubicBezTo>
                  <a:cubicBezTo>
                    <a:pt x="75041" y="956"/>
                    <a:pt x="68957" y="7038"/>
                    <a:pt x="68957" y="14555"/>
                  </a:cubicBezTo>
                  <a:lnTo>
                    <a:pt x="68957" y="89621"/>
                  </a:lnTo>
                  <a:lnTo>
                    <a:pt x="6058" y="139930"/>
                  </a:lnTo>
                  <a:cubicBezTo>
                    <a:pt x="200" y="144633"/>
                    <a:pt x="-756" y="153185"/>
                    <a:pt x="3932" y="159055"/>
                  </a:cubicBezTo>
                  <a:cubicBezTo>
                    <a:pt x="6629" y="162402"/>
                    <a:pt x="10572" y="164156"/>
                    <a:pt x="14571" y="164156"/>
                  </a:cubicBezTo>
                  <a:cubicBezTo>
                    <a:pt x="17545" y="164156"/>
                    <a:pt x="20548" y="163187"/>
                    <a:pt x="23057" y="161181"/>
                  </a:cubicBezTo>
                  <a:lnTo>
                    <a:pt x="82558" y="113581"/>
                  </a:lnTo>
                  <a:lnTo>
                    <a:pt x="142057" y="161181"/>
                  </a:lnTo>
                  <a:cubicBezTo>
                    <a:pt x="144568" y="163187"/>
                    <a:pt x="147569" y="164157"/>
                    <a:pt x="150545" y="1641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900"/>
            </a:p>
          </p:txBody>
        </p:sp>
      </p:grpSp>
      <p:sp>
        <p:nvSpPr>
          <p:cNvPr id="50" name="CuadroTexto 395">
            <a:extLst>
              <a:ext uri="{FF2B5EF4-FFF2-40B4-BE49-F238E27FC236}">
                <a16:creationId xmlns:a16="http://schemas.microsoft.com/office/drawing/2014/main" id="{791304DB-0B87-A545-BD1B-71DD23ED12A1}"/>
              </a:ext>
            </a:extLst>
          </p:cNvPr>
          <p:cNvSpPr txBox="1"/>
          <p:nvPr/>
        </p:nvSpPr>
        <p:spPr>
          <a:xfrm>
            <a:off x="2345140" y="5626714"/>
            <a:ext cx="104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Wasted time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h</a:t>
            </a:r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arms patients</a:t>
            </a:r>
          </a:p>
        </p:txBody>
      </p:sp>
      <p:sp>
        <p:nvSpPr>
          <p:cNvPr id="51" name="CuadroTexto 395">
            <a:extLst>
              <a:ext uri="{FF2B5EF4-FFF2-40B4-BE49-F238E27FC236}">
                <a16:creationId xmlns:a16="http://schemas.microsoft.com/office/drawing/2014/main" id="{791304DB-0B87-A545-BD1B-71DD23ED12A1}"/>
              </a:ext>
            </a:extLst>
          </p:cNvPr>
          <p:cNvSpPr txBox="1"/>
          <p:nvPr/>
        </p:nvSpPr>
        <p:spPr>
          <a:xfrm>
            <a:off x="4128276" y="4067267"/>
            <a:ext cx="9628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Computers 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c</a:t>
            </a:r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an’t think for us</a:t>
            </a:r>
            <a:endParaRPr lang="en-US" sz="9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52" name="CuadroTexto 395">
            <a:extLst>
              <a:ext uri="{FF2B5EF4-FFF2-40B4-BE49-F238E27FC236}">
                <a16:creationId xmlns:a16="http://schemas.microsoft.com/office/drawing/2014/main" id="{791304DB-0B87-A545-BD1B-71DD23ED12A1}"/>
              </a:ext>
            </a:extLst>
          </p:cNvPr>
          <p:cNvSpPr txBox="1"/>
          <p:nvPr/>
        </p:nvSpPr>
        <p:spPr>
          <a:xfrm>
            <a:off x="6577333" y="2380100"/>
            <a:ext cx="1216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Technology 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c</a:t>
            </a:r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an do boring, 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r</a:t>
            </a:r>
            <a:r>
              <a:rPr lang="en-US" sz="9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epetitive tasks better than us</a:t>
            </a:r>
            <a:endParaRPr lang="en-US" sz="9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1441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4443999" y="511095"/>
            <a:ext cx="3304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Constraints</a:t>
            </a:r>
          </a:p>
        </p:txBody>
      </p:sp>
      <p:sp>
        <p:nvSpPr>
          <p:cNvPr id="45" name="CuadroTexto 351">
            <a:extLst>
              <a:ext uri="{FF2B5EF4-FFF2-40B4-BE49-F238E27FC236}">
                <a16:creationId xmlns:a16="http://schemas.microsoft.com/office/drawing/2014/main" id="{14CCF53B-4E8A-804A-9EAC-C1FF6A3EC7E9}"/>
              </a:ext>
            </a:extLst>
          </p:cNvPr>
          <p:cNvSpPr txBox="1"/>
          <p:nvPr/>
        </p:nvSpPr>
        <p:spPr>
          <a:xfrm>
            <a:off x="1335742" y="1191656"/>
            <a:ext cx="95205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  <a:endParaRPr lang="en-US" sz="9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03B520C-CB8F-8B4C-8466-B70BBB7ED24B}"/>
              </a:ext>
            </a:extLst>
          </p:cNvPr>
          <p:cNvGrpSpPr/>
          <p:nvPr/>
        </p:nvGrpSpPr>
        <p:grpSpPr>
          <a:xfrm>
            <a:off x="1664484" y="2317457"/>
            <a:ext cx="3386667" cy="3964135"/>
            <a:chOff x="1456265" y="3894667"/>
            <a:chExt cx="6773334" cy="8675941"/>
          </a:xfrm>
        </p:grpSpPr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2B8B742E-8F12-B045-9968-8991C7C13714}"/>
                </a:ext>
              </a:extLst>
            </p:cNvPr>
            <p:cNvSpPr/>
            <p:nvPr/>
          </p:nvSpPr>
          <p:spPr>
            <a:xfrm>
              <a:off x="1456265" y="3894667"/>
              <a:ext cx="6773333" cy="169333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CF454C30-85C2-8E43-8E3B-C6D1913CC3A8}"/>
                </a:ext>
              </a:extLst>
            </p:cNvPr>
            <p:cNvSpPr/>
            <p:nvPr/>
          </p:nvSpPr>
          <p:spPr>
            <a:xfrm>
              <a:off x="1456266" y="5640319"/>
              <a:ext cx="6773333" cy="169333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Rounded Rectangle 49">
              <a:extLst>
                <a:ext uri="{FF2B5EF4-FFF2-40B4-BE49-F238E27FC236}">
                  <a16:creationId xmlns:a16="http://schemas.microsoft.com/office/drawing/2014/main" id="{4424E1F0-998F-E24F-AB70-E13D524293C5}"/>
                </a:ext>
              </a:extLst>
            </p:cNvPr>
            <p:cNvSpPr/>
            <p:nvPr/>
          </p:nvSpPr>
          <p:spPr>
            <a:xfrm>
              <a:off x="1456266" y="7385971"/>
              <a:ext cx="6773333" cy="1693333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FBF99C1A-54C7-514C-8EF2-23CDE66744BE}"/>
                </a:ext>
              </a:extLst>
            </p:cNvPr>
            <p:cNvSpPr/>
            <p:nvPr/>
          </p:nvSpPr>
          <p:spPr>
            <a:xfrm>
              <a:off x="1456266" y="9131623"/>
              <a:ext cx="6773333" cy="1693333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F83B50F4-DE32-8946-AA03-93074256AD50}"/>
                </a:ext>
              </a:extLst>
            </p:cNvPr>
            <p:cNvSpPr/>
            <p:nvPr/>
          </p:nvSpPr>
          <p:spPr>
            <a:xfrm>
              <a:off x="1456266" y="10877275"/>
              <a:ext cx="6773333" cy="1693333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59" name="CuadroTexto 395">
            <a:extLst>
              <a:ext uri="{FF2B5EF4-FFF2-40B4-BE49-F238E27FC236}">
                <a16:creationId xmlns:a16="http://schemas.microsoft.com/office/drawing/2014/main" id="{9B75AA69-1BC2-5C4C-B43F-380457D6254E}"/>
              </a:ext>
            </a:extLst>
          </p:cNvPr>
          <p:cNvSpPr txBox="1"/>
          <p:nvPr/>
        </p:nvSpPr>
        <p:spPr>
          <a:xfrm>
            <a:off x="1927685" y="2570814"/>
            <a:ext cx="1893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Staffing</a:t>
            </a:r>
            <a:endParaRPr lang="en-US" sz="16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61" name="CuadroTexto 395">
            <a:extLst>
              <a:ext uri="{FF2B5EF4-FFF2-40B4-BE49-F238E27FC236}">
                <a16:creationId xmlns:a16="http://schemas.microsoft.com/office/drawing/2014/main" id="{9CBADD3F-389A-AD45-BF8B-E0254AB77872}"/>
              </a:ext>
            </a:extLst>
          </p:cNvPr>
          <p:cNvSpPr txBox="1"/>
          <p:nvPr/>
        </p:nvSpPr>
        <p:spPr>
          <a:xfrm>
            <a:off x="1927685" y="3368422"/>
            <a:ext cx="1893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Fear of failure</a:t>
            </a:r>
            <a:endParaRPr lang="en-US" sz="16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63" name="CuadroTexto 395">
            <a:extLst>
              <a:ext uri="{FF2B5EF4-FFF2-40B4-BE49-F238E27FC236}">
                <a16:creationId xmlns:a16="http://schemas.microsoft.com/office/drawing/2014/main" id="{5E7D657C-B469-8A49-9941-037B19053425}"/>
              </a:ext>
            </a:extLst>
          </p:cNvPr>
          <p:cNvSpPr txBox="1"/>
          <p:nvPr/>
        </p:nvSpPr>
        <p:spPr>
          <a:xfrm>
            <a:off x="1927685" y="4166030"/>
            <a:ext cx="1893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Equilbrium</a:t>
            </a:r>
            <a:endParaRPr lang="en-US" sz="16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68" name="CuadroTexto 395">
            <a:extLst>
              <a:ext uri="{FF2B5EF4-FFF2-40B4-BE49-F238E27FC236}">
                <a16:creationId xmlns:a16="http://schemas.microsoft.com/office/drawing/2014/main" id="{608CDCD4-20BC-9340-8B82-09BB7C48ECBB}"/>
              </a:ext>
            </a:extLst>
          </p:cNvPr>
          <p:cNvSpPr txBox="1"/>
          <p:nvPr/>
        </p:nvSpPr>
        <p:spPr>
          <a:xfrm>
            <a:off x="1927685" y="4963638"/>
            <a:ext cx="1893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Available tech</a:t>
            </a:r>
            <a:endParaRPr lang="en-US" sz="16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72" name="CuadroTexto 395">
            <a:extLst>
              <a:ext uri="{FF2B5EF4-FFF2-40B4-BE49-F238E27FC236}">
                <a16:creationId xmlns:a16="http://schemas.microsoft.com/office/drawing/2014/main" id="{1C42113A-BB1E-464D-845C-FCD1D423EF7D}"/>
              </a:ext>
            </a:extLst>
          </p:cNvPr>
          <p:cNvSpPr txBox="1"/>
          <p:nvPr/>
        </p:nvSpPr>
        <p:spPr>
          <a:xfrm>
            <a:off x="1927684" y="5761246"/>
            <a:ext cx="1893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Poppins Medium" pitchFamily="2" charset="77"/>
                <a:ea typeface="Lato Semibold" panose="020F0502020204030203" pitchFamily="34" charset="0"/>
                <a:cs typeface="Poppins Medium" pitchFamily="2" charset="77"/>
              </a:rPr>
              <a:t>Patient compliance</a:t>
            </a:r>
            <a:endParaRPr lang="en-US" sz="1600" dirty="0">
              <a:solidFill>
                <a:schemeClr val="bg1"/>
              </a:solidFill>
              <a:latin typeface="Poppins Medium" pitchFamily="2" charset="77"/>
              <a:ea typeface="Lato Semibold" panose="020F0502020204030203" pitchFamily="34" charset="0"/>
              <a:cs typeface="Poppins Medium" pitchFamily="2" charset="77"/>
            </a:endParaRPr>
          </a:p>
        </p:txBody>
      </p:sp>
      <p:sp>
        <p:nvSpPr>
          <p:cNvPr id="3" name="Triangle 2">
            <a:extLst>
              <a:ext uri="{FF2B5EF4-FFF2-40B4-BE49-F238E27FC236}">
                <a16:creationId xmlns:a16="http://schemas.microsoft.com/office/drawing/2014/main" id="{B60BECA9-2DA7-304A-A7A4-30A00F88AEE5}"/>
              </a:ext>
            </a:extLst>
          </p:cNvPr>
          <p:cNvSpPr/>
          <p:nvPr/>
        </p:nvSpPr>
        <p:spPr>
          <a:xfrm rot="5400000">
            <a:off x="4968390" y="2602050"/>
            <a:ext cx="266700" cy="22991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6" name="Triangle 115">
            <a:extLst>
              <a:ext uri="{FF2B5EF4-FFF2-40B4-BE49-F238E27FC236}">
                <a16:creationId xmlns:a16="http://schemas.microsoft.com/office/drawing/2014/main" id="{AD953039-C4AA-A949-A663-2E8C36691D04}"/>
              </a:ext>
            </a:extLst>
          </p:cNvPr>
          <p:cNvSpPr/>
          <p:nvPr/>
        </p:nvSpPr>
        <p:spPr>
          <a:xfrm rot="5400000">
            <a:off x="4968390" y="3404240"/>
            <a:ext cx="266700" cy="22991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7" name="Triangle 116">
            <a:extLst>
              <a:ext uri="{FF2B5EF4-FFF2-40B4-BE49-F238E27FC236}">
                <a16:creationId xmlns:a16="http://schemas.microsoft.com/office/drawing/2014/main" id="{4B9C0010-9148-3142-9210-E02BEABF4A0B}"/>
              </a:ext>
            </a:extLst>
          </p:cNvPr>
          <p:cNvSpPr/>
          <p:nvPr/>
        </p:nvSpPr>
        <p:spPr>
          <a:xfrm rot="5400000">
            <a:off x="4968390" y="4183729"/>
            <a:ext cx="266700" cy="22991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8" name="Triangle 117">
            <a:extLst>
              <a:ext uri="{FF2B5EF4-FFF2-40B4-BE49-F238E27FC236}">
                <a16:creationId xmlns:a16="http://schemas.microsoft.com/office/drawing/2014/main" id="{E7B3B073-7DD4-3C4B-96D1-E6A5272532E5}"/>
              </a:ext>
            </a:extLst>
          </p:cNvPr>
          <p:cNvSpPr/>
          <p:nvPr/>
        </p:nvSpPr>
        <p:spPr>
          <a:xfrm rot="5400000">
            <a:off x="4968390" y="4978207"/>
            <a:ext cx="266700" cy="229914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9" name="Triangle 118">
            <a:extLst>
              <a:ext uri="{FF2B5EF4-FFF2-40B4-BE49-F238E27FC236}">
                <a16:creationId xmlns:a16="http://schemas.microsoft.com/office/drawing/2014/main" id="{EF511DFF-1719-8647-8AAC-BBE71C5F1EAB}"/>
              </a:ext>
            </a:extLst>
          </p:cNvPr>
          <p:cNvSpPr/>
          <p:nvPr/>
        </p:nvSpPr>
        <p:spPr>
          <a:xfrm rot="5400000">
            <a:off x="4968390" y="5780181"/>
            <a:ext cx="266700" cy="229914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026" name="Picture 2" descr="Where does fear actually come from? | Popular Sci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681" y="2412736"/>
            <a:ext cx="467677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95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>
            <a:extLst>
              <a:ext uri="{FF2B5EF4-FFF2-40B4-BE49-F238E27FC236}">
                <a16:creationId xmlns:a16="http://schemas.microsoft.com/office/drawing/2014/main" id="{189AB427-7D7F-B449-A9CE-5F4007C88117}"/>
              </a:ext>
            </a:extLst>
          </p:cNvPr>
          <p:cNvSpPr/>
          <p:nvPr/>
        </p:nvSpPr>
        <p:spPr>
          <a:xfrm>
            <a:off x="8528258" y="934493"/>
            <a:ext cx="2744568" cy="50355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/>
          </a:p>
        </p:txBody>
      </p:sp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957276" y="759999"/>
            <a:ext cx="4569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Goals</a:t>
            </a:r>
          </a:p>
        </p:txBody>
      </p:sp>
      <p:sp>
        <p:nvSpPr>
          <p:cNvPr id="5" name="Graphic 3">
            <a:extLst>
              <a:ext uri="{FF2B5EF4-FFF2-40B4-BE49-F238E27FC236}">
                <a16:creationId xmlns:a16="http://schemas.microsoft.com/office/drawing/2014/main" id="{557D0075-C59D-9846-BB4E-3AB726F0AE37}"/>
              </a:ext>
            </a:extLst>
          </p:cNvPr>
          <p:cNvSpPr/>
          <p:nvPr/>
        </p:nvSpPr>
        <p:spPr>
          <a:xfrm>
            <a:off x="4122019" y="914400"/>
            <a:ext cx="5323826" cy="5035514"/>
          </a:xfrm>
          <a:custGeom>
            <a:avLst/>
            <a:gdLst>
              <a:gd name="connsiteX0" fmla="*/ 0 w 14585837"/>
              <a:gd name="connsiteY0" fmla="*/ 9294308 h 13713663"/>
              <a:gd name="connsiteX1" fmla="*/ 10892821 w 14585837"/>
              <a:gd name="connsiteY1" fmla="*/ 13713664 h 13713663"/>
              <a:gd name="connsiteX2" fmla="*/ 14585838 w 14585837"/>
              <a:gd name="connsiteY2" fmla="*/ 13713664 h 13713663"/>
              <a:gd name="connsiteX3" fmla="*/ 14585838 w 14585837"/>
              <a:gd name="connsiteY3" fmla="*/ 0 h 13713663"/>
              <a:gd name="connsiteX4" fmla="*/ 10892821 w 14585837"/>
              <a:gd name="connsiteY4" fmla="*/ 0 h 13713663"/>
              <a:gd name="connsiteX5" fmla="*/ 0 w 14585837"/>
              <a:gd name="connsiteY5" fmla="*/ 9294308 h 13713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85837" h="13713663">
                <a:moveTo>
                  <a:pt x="0" y="9294308"/>
                </a:moveTo>
                <a:lnTo>
                  <a:pt x="10892821" y="13713664"/>
                </a:lnTo>
                <a:lnTo>
                  <a:pt x="14585838" y="13713664"/>
                </a:lnTo>
                <a:lnTo>
                  <a:pt x="14585838" y="0"/>
                </a:lnTo>
                <a:lnTo>
                  <a:pt x="10892821" y="0"/>
                </a:lnTo>
                <a:lnTo>
                  <a:pt x="0" y="929430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70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9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F25BAA3-8A18-7542-9054-1057D7881471}"/>
              </a:ext>
            </a:extLst>
          </p:cNvPr>
          <p:cNvGrpSpPr/>
          <p:nvPr/>
        </p:nvGrpSpPr>
        <p:grpSpPr>
          <a:xfrm rot="21093414">
            <a:off x="96375" y="4101747"/>
            <a:ext cx="4886546" cy="7946525"/>
            <a:chOff x="-776712" y="7358554"/>
            <a:chExt cx="9733634" cy="15828884"/>
          </a:xfrm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0217F1BB-2029-FE43-940C-EA59B96352DC}"/>
                </a:ext>
              </a:extLst>
            </p:cNvPr>
            <p:cNvSpPr/>
            <p:nvPr/>
          </p:nvSpPr>
          <p:spPr>
            <a:xfrm>
              <a:off x="6361130" y="8359514"/>
              <a:ext cx="468235" cy="608049"/>
            </a:xfrm>
            <a:custGeom>
              <a:avLst/>
              <a:gdLst>
                <a:gd name="connsiteX0" fmla="*/ 90737 w 405821"/>
                <a:gd name="connsiteY0" fmla="*/ 477129 h 526998"/>
                <a:gd name="connsiteX1" fmla="*/ 90737 w 405821"/>
                <a:gd name="connsiteY1" fmla="*/ 31888 h 526998"/>
                <a:gd name="connsiteX2" fmla="*/ 403214 w 405821"/>
                <a:gd name="connsiteY2" fmla="*/ 110276 h 526998"/>
                <a:gd name="connsiteX3" fmla="*/ 323836 w 405821"/>
                <a:gd name="connsiteY3" fmla="*/ 526714 h 526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5821" h="526998">
                  <a:moveTo>
                    <a:pt x="90737" y="477129"/>
                  </a:moveTo>
                  <a:cubicBezTo>
                    <a:pt x="90737" y="477129"/>
                    <a:pt x="-117557" y="107140"/>
                    <a:pt x="90737" y="31888"/>
                  </a:cubicBezTo>
                  <a:cubicBezTo>
                    <a:pt x="299031" y="-43364"/>
                    <a:pt x="393291" y="26054"/>
                    <a:pt x="403214" y="110276"/>
                  </a:cubicBezTo>
                  <a:cubicBezTo>
                    <a:pt x="413136" y="194497"/>
                    <a:pt x="323836" y="526714"/>
                    <a:pt x="323836" y="526714"/>
                  </a:cubicBezTo>
                  <a:close/>
                </a:path>
              </a:pathLst>
            </a:custGeom>
            <a:solidFill>
              <a:srgbClr val="FBD1B7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77538EA4-C3E0-FB45-8479-3A606765B062}"/>
                </a:ext>
              </a:extLst>
            </p:cNvPr>
            <p:cNvSpPr/>
            <p:nvPr/>
          </p:nvSpPr>
          <p:spPr>
            <a:xfrm>
              <a:off x="3218754" y="8802181"/>
              <a:ext cx="3780074" cy="2963945"/>
            </a:xfrm>
            <a:custGeom>
              <a:avLst/>
              <a:gdLst>
                <a:gd name="connsiteX0" fmla="*/ 2981174 w 3276204"/>
                <a:gd name="connsiteY0" fmla="*/ 2459606 h 2568862"/>
                <a:gd name="connsiteX1" fmla="*/ 1937079 w 3276204"/>
                <a:gd name="connsiteY1" fmla="*/ 2566942 h 2568862"/>
                <a:gd name="connsiteX2" fmla="*/ 1134547 w 3276204"/>
                <a:gd name="connsiteY2" fmla="*/ 2530483 h 2568862"/>
                <a:gd name="connsiteX3" fmla="*/ 952592 w 3276204"/>
                <a:gd name="connsiteY3" fmla="*/ 2506274 h 2568862"/>
                <a:gd name="connsiteX4" fmla="*/ -1838 w 3276204"/>
                <a:gd name="connsiteY4" fmla="*/ 2247850 h 2568862"/>
                <a:gd name="connsiteX5" fmla="*/ 1013802 w 3276204"/>
                <a:gd name="connsiteY5" fmla="*/ 1117611 h 2568862"/>
                <a:gd name="connsiteX6" fmla="*/ 2538177 w 3276204"/>
                <a:gd name="connsiteY6" fmla="*/ 1514288 h 2568862"/>
                <a:gd name="connsiteX7" fmla="*/ 2723707 w 3276204"/>
                <a:gd name="connsiteY7" fmla="*/ 69332 h 2568862"/>
                <a:gd name="connsiteX8" fmla="*/ 3100751 w 3276204"/>
                <a:gd name="connsiteY8" fmla="*/ 78082 h 2568862"/>
                <a:gd name="connsiteX9" fmla="*/ 2981174 w 3276204"/>
                <a:gd name="connsiteY9" fmla="*/ 2459606 h 2568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76204" h="2568862">
                  <a:moveTo>
                    <a:pt x="2981174" y="2459606"/>
                  </a:moveTo>
                  <a:cubicBezTo>
                    <a:pt x="2636450" y="2522527"/>
                    <a:pt x="2287348" y="2558418"/>
                    <a:pt x="1937079" y="2566942"/>
                  </a:cubicBezTo>
                  <a:cubicBezTo>
                    <a:pt x="1669034" y="2573301"/>
                    <a:pt x="1400915" y="2561116"/>
                    <a:pt x="1134547" y="2530483"/>
                  </a:cubicBezTo>
                  <a:cubicBezTo>
                    <a:pt x="1071294" y="2523242"/>
                    <a:pt x="1010666" y="2515170"/>
                    <a:pt x="952592" y="2506274"/>
                  </a:cubicBezTo>
                  <a:cubicBezTo>
                    <a:pt x="337706" y="2413156"/>
                    <a:pt x="-1838" y="2247850"/>
                    <a:pt x="-1838" y="2247850"/>
                  </a:cubicBezTo>
                  <a:cubicBezTo>
                    <a:pt x="-1838" y="2247850"/>
                    <a:pt x="559934" y="1072474"/>
                    <a:pt x="1013802" y="1117611"/>
                  </a:cubicBezTo>
                  <a:cubicBezTo>
                    <a:pt x="1546392" y="1170696"/>
                    <a:pt x="2448512" y="1648240"/>
                    <a:pt x="2538177" y="1514288"/>
                  </a:cubicBezTo>
                  <a:cubicBezTo>
                    <a:pt x="2639149" y="1363420"/>
                    <a:pt x="2723707" y="69332"/>
                    <a:pt x="2723707" y="69332"/>
                  </a:cubicBezTo>
                  <a:cubicBezTo>
                    <a:pt x="2959796" y="-92256"/>
                    <a:pt x="3100751" y="78082"/>
                    <a:pt x="3100751" y="78082"/>
                  </a:cubicBezTo>
                  <a:cubicBezTo>
                    <a:pt x="3100751" y="78082"/>
                    <a:pt x="3561841" y="2354967"/>
                    <a:pt x="2981174" y="2459606"/>
                  </a:cubicBezTo>
                  <a:close/>
                </a:path>
              </a:pathLst>
            </a:custGeom>
            <a:solidFill>
              <a:schemeClr val="accent1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46028AD5-F247-794E-A78D-FEC62FB5917F}"/>
                </a:ext>
              </a:extLst>
            </p:cNvPr>
            <p:cNvSpPr/>
            <p:nvPr/>
          </p:nvSpPr>
          <p:spPr>
            <a:xfrm>
              <a:off x="3160149" y="22381631"/>
              <a:ext cx="1536013" cy="803873"/>
            </a:xfrm>
            <a:custGeom>
              <a:avLst/>
              <a:gdLst>
                <a:gd name="connsiteX0" fmla="*/ 6348 w 1331268"/>
                <a:gd name="connsiteY0" fmla="*/ 180536 h 696720"/>
                <a:gd name="connsiteX1" fmla="*/ 64714 w 1331268"/>
                <a:gd name="connsiteY1" fmla="*/ 696436 h 696720"/>
                <a:gd name="connsiteX2" fmla="*/ 1329431 w 1331268"/>
                <a:gd name="connsiteY2" fmla="*/ 693883 h 696720"/>
                <a:gd name="connsiteX3" fmla="*/ 1126316 w 1331268"/>
                <a:gd name="connsiteY3" fmla="*/ 515597 h 696720"/>
                <a:gd name="connsiteX4" fmla="*/ 506178 w 1331268"/>
                <a:gd name="connsiteY4" fmla="*/ 99523 h 696720"/>
                <a:gd name="connsiteX5" fmla="*/ 6348 w 1331268"/>
                <a:gd name="connsiteY5" fmla="*/ 180536 h 696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1268" h="696720">
                  <a:moveTo>
                    <a:pt x="6348" y="180536"/>
                  </a:moveTo>
                  <a:cubicBezTo>
                    <a:pt x="6348" y="180536"/>
                    <a:pt x="-34070" y="647800"/>
                    <a:pt x="64714" y="696436"/>
                  </a:cubicBezTo>
                  <a:lnTo>
                    <a:pt x="1329431" y="693883"/>
                  </a:lnTo>
                  <a:cubicBezTo>
                    <a:pt x="1329431" y="693883"/>
                    <a:pt x="1329431" y="548046"/>
                    <a:pt x="1126316" y="515597"/>
                  </a:cubicBezTo>
                  <a:cubicBezTo>
                    <a:pt x="923204" y="483149"/>
                    <a:pt x="566297" y="364291"/>
                    <a:pt x="506178" y="99523"/>
                  </a:cubicBezTo>
                  <a:cubicBezTo>
                    <a:pt x="446061" y="-165244"/>
                    <a:pt x="6348" y="180536"/>
                    <a:pt x="6348" y="180536"/>
                  </a:cubicBezTo>
                  <a:close/>
                </a:path>
              </a:pathLst>
            </a:custGeom>
            <a:solidFill>
              <a:schemeClr val="tx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CC70C55A-B0F5-BF49-907D-855DE9F333A1}"/>
                </a:ext>
              </a:extLst>
            </p:cNvPr>
            <p:cNvSpPr/>
            <p:nvPr/>
          </p:nvSpPr>
          <p:spPr>
            <a:xfrm>
              <a:off x="2385559" y="14376914"/>
              <a:ext cx="1859814" cy="8298379"/>
            </a:xfrm>
            <a:custGeom>
              <a:avLst/>
              <a:gdLst>
                <a:gd name="connsiteX0" fmla="*/ 1606216 w 1611908"/>
                <a:gd name="connsiteY0" fmla="*/ 1462901 h 7192236"/>
                <a:gd name="connsiteX1" fmla="*/ 1556534 w 1611908"/>
                <a:gd name="connsiteY1" fmla="*/ 2367092 h 7192236"/>
                <a:gd name="connsiteX2" fmla="*/ 1352253 w 1611908"/>
                <a:gd name="connsiteY2" fmla="*/ 5648432 h 7192236"/>
                <a:gd name="connsiteX3" fmla="*/ 1210787 w 1611908"/>
                <a:gd name="connsiteY3" fmla="*/ 7060138 h 7192236"/>
                <a:gd name="connsiteX4" fmla="*/ 582406 w 1611908"/>
                <a:gd name="connsiteY4" fmla="*/ 7165870 h 7192236"/>
                <a:gd name="connsiteX5" fmla="*/ 161442 w 1611908"/>
                <a:gd name="connsiteY5" fmla="*/ 4598549 h 7192236"/>
                <a:gd name="connsiteX6" fmla="*/ 158011 w 1611908"/>
                <a:gd name="connsiteY6" fmla="*/ 4533507 h 7192236"/>
                <a:gd name="connsiteX7" fmla="*/ 130216 w 1611908"/>
                <a:gd name="connsiteY7" fmla="*/ 3945708 h 7192236"/>
                <a:gd name="connsiteX8" fmla="*/ -1838 w 1611908"/>
                <a:gd name="connsiteY8" fmla="*/ 372184 h 7192236"/>
                <a:gd name="connsiteX9" fmla="*/ 1585279 w 1611908"/>
                <a:gd name="connsiteY9" fmla="*/ -284 h 7192236"/>
                <a:gd name="connsiteX10" fmla="*/ 1606216 w 1611908"/>
                <a:gd name="connsiteY10" fmla="*/ 1462901 h 719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1908" h="7192236">
                  <a:moveTo>
                    <a:pt x="1606216" y="1462901"/>
                  </a:moveTo>
                  <a:cubicBezTo>
                    <a:pt x="1599943" y="1768503"/>
                    <a:pt x="1585279" y="2083658"/>
                    <a:pt x="1556534" y="2367092"/>
                  </a:cubicBezTo>
                  <a:cubicBezTo>
                    <a:pt x="1419885" y="3711130"/>
                    <a:pt x="1371878" y="5334882"/>
                    <a:pt x="1352253" y="5648432"/>
                  </a:cubicBezTo>
                  <a:cubicBezTo>
                    <a:pt x="1318254" y="6191895"/>
                    <a:pt x="1210787" y="7060138"/>
                    <a:pt x="1210787" y="7060138"/>
                  </a:cubicBezTo>
                  <a:cubicBezTo>
                    <a:pt x="1210787" y="7060138"/>
                    <a:pt x="997752" y="7262341"/>
                    <a:pt x="582406" y="7165870"/>
                  </a:cubicBezTo>
                  <a:cubicBezTo>
                    <a:pt x="582406" y="7165870"/>
                    <a:pt x="238337" y="5915315"/>
                    <a:pt x="161442" y="4598549"/>
                  </a:cubicBezTo>
                  <a:cubicBezTo>
                    <a:pt x="160273" y="4576674"/>
                    <a:pt x="159106" y="4554798"/>
                    <a:pt x="158011" y="4533507"/>
                  </a:cubicBezTo>
                  <a:cubicBezTo>
                    <a:pt x="149037" y="4359377"/>
                    <a:pt x="139699" y="4160308"/>
                    <a:pt x="130216" y="3945708"/>
                  </a:cubicBezTo>
                  <a:cubicBezTo>
                    <a:pt x="66960" y="2507972"/>
                    <a:pt x="-1838" y="372184"/>
                    <a:pt x="-1838" y="372184"/>
                  </a:cubicBezTo>
                  <a:lnTo>
                    <a:pt x="1585279" y="-284"/>
                  </a:lnTo>
                  <a:cubicBezTo>
                    <a:pt x="1585279" y="-284"/>
                    <a:pt x="1621757" y="701266"/>
                    <a:pt x="1606216" y="1462901"/>
                  </a:cubicBezTo>
                  <a:close/>
                </a:path>
              </a:pathLst>
            </a:custGeom>
            <a:solidFill>
              <a:schemeClr val="accent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83D0A962-C28C-C24D-A87F-852231042ECE}"/>
                </a:ext>
              </a:extLst>
            </p:cNvPr>
            <p:cNvSpPr/>
            <p:nvPr/>
          </p:nvSpPr>
          <p:spPr>
            <a:xfrm>
              <a:off x="-776712" y="14515397"/>
              <a:ext cx="622318" cy="1017012"/>
            </a:xfrm>
            <a:custGeom>
              <a:avLst/>
              <a:gdLst>
                <a:gd name="connsiteX0" fmla="*/ 328399 w 539365"/>
                <a:gd name="connsiteY0" fmla="*/ -284 h 881448"/>
                <a:gd name="connsiteX1" fmla="*/ 46930 w 539365"/>
                <a:gd name="connsiteY1" fmla="*/ 387425 h 881448"/>
                <a:gd name="connsiteX2" fmla="*/ 4469 w 539365"/>
                <a:gd name="connsiteY2" fmla="*/ 865917 h 881448"/>
                <a:gd name="connsiteX3" fmla="*/ 260769 w 539365"/>
                <a:gd name="connsiteY3" fmla="*/ 574971 h 881448"/>
                <a:gd name="connsiteX4" fmla="*/ 235306 w 539365"/>
                <a:gd name="connsiteY4" fmla="*/ 741371 h 881448"/>
                <a:gd name="connsiteX5" fmla="*/ 428060 w 539365"/>
                <a:gd name="connsiteY5" fmla="*/ 595534 h 881448"/>
                <a:gd name="connsiteX6" fmla="*/ 529105 w 539365"/>
                <a:gd name="connsiteY6" fmla="*/ 172606 h 881448"/>
                <a:gd name="connsiteX7" fmla="*/ 328399 w 539365"/>
                <a:gd name="connsiteY7" fmla="*/ -284 h 881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9365" h="881448">
                  <a:moveTo>
                    <a:pt x="328399" y="-284"/>
                  </a:moveTo>
                  <a:cubicBezTo>
                    <a:pt x="328399" y="-284"/>
                    <a:pt x="70203" y="303276"/>
                    <a:pt x="46930" y="387425"/>
                  </a:cubicBezTo>
                  <a:cubicBezTo>
                    <a:pt x="23657" y="471572"/>
                    <a:pt x="-17637" y="774841"/>
                    <a:pt x="4469" y="865917"/>
                  </a:cubicBezTo>
                  <a:cubicBezTo>
                    <a:pt x="26574" y="956992"/>
                    <a:pt x="198317" y="611867"/>
                    <a:pt x="260769" y="574971"/>
                  </a:cubicBezTo>
                  <a:cubicBezTo>
                    <a:pt x="323220" y="538074"/>
                    <a:pt x="213930" y="712277"/>
                    <a:pt x="235306" y="741371"/>
                  </a:cubicBezTo>
                  <a:cubicBezTo>
                    <a:pt x="256683" y="770466"/>
                    <a:pt x="379908" y="639723"/>
                    <a:pt x="428060" y="595534"/>
                  </a:cubicBezTo>
                  <a:cubicBezTo>
                    <a:pt x="476211" y="551346"/>
                    <a:pt x="471324" y="313193"/>
                    <a:pt x="529105" y="172606"/>
                  </a:cubicBezTo>
                  <a:cubicBezTo>
                    <a:pt x="586888" y="32019"/>
                    <a:pt x="328399" y="-284"/>
                    <a:pt x="328399" y="-284"/>
                  </a:cubicBezTo>
                  <a:close/>
                </a:path>
              </a:pathLst>
            </a:custGeom>
            <a:solidFill>
              <a:srgbClr val="FBD1B7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10C58B3E-55A4-F44D-AB5D-2D69B06DE291}"/>
                </a:ext>
              </a:extLst>
            </p:cNvPr>
            <p:cNvSpPr/>
            <p:nvPr/>
          </p:nvSpPr>
          <p:spPr>
            <a:xfrm>
              <a:off x="-681458" y="21865789"/>
              <a:ext cx="1156644" cy="1321649"/>
            </a:xfrm>
            <a:custGeom>
              <a:avLst/>
              <a:gdLst>
                <a:gd name="connsiteX0" fmla="*/ 185069 w 1002468"/>
                <a:gd name="connsiteY0" fmla="*/ 96989 h 1145478"/>
                <a:gd name="connsiteX1" fmla="*/ 3843 w 1002468"/>
                <a:gd name="connsiteY1" fmla="*/ 448165 h 1145478"/>
                <a:gd name="connsiteX2" fmla="*/ 278382 w 1002468"/>
                <a:gd name="connsiteY2" fmla="*/ 869635 h 1145478"/>
                <a:gd name="connsiteX3" fmla="*/ 514472 w 1002468"/>
                <a:gd name="connsiteY3" fmla="*/ 1145195 h 1145478"/>
                <a:gd name="connsiteX4" fmla="*/ 985631 w 1002468"/>
                <a:gd name="connsiteY4" fmla="*/ 1145195 h 1145478"/>
                <a:gd name="connsiteX5" fmla="*/ 882688 w 1002468"/>
                <a:gd name="connsiteY5" fmla="*/ 981858 h 1145478"/>
                <a:gd name="connsiteX6" fmla="*/ 651705 w 1002468"/>
                <a:gd name="connsiteY6" fmla="*/ 540043 h 1145478"/>
                <a:gd name="connsiteX7" fmla="*/ 635289 w 1002468"/>
                <a:gd name="connsiteY7" fmla="*/ 86124 h 1145478"/>
                <a:gd name="connsiteX8" fmla="*/ 261894 w 1002468"/>
                <a:gd name="connsiteY8" fmla="*/ -284 h 114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2468" h="1145478">
                  <a:moveTo>
                    <a:pt x="185069" y="96989"/>
                  </a:moveTo>
                  <a:cubicBezTo>
                    <a:pt x="185069" y="96989"/>
                    <a:pt x="-40077" y="302254"/>
                    <a:pt x="3843" y="448165"/>
                  </a:cubicBezTo>
                  <a:cubicBezTo>
                    <a:pt x="47764" y="594075"/>
                    <a:pt x="250950" y="691349"/>
                    <a:pt x="278382" y="869635"/>
                  </a:cubicBezTo>
                  <a:cubicBezTo>
                    <a:pt x="305814" y="1047921"/>
                    <a:pt x="415615" y="1145195"/>
                    <a:pt x="514472" y="1145195"/>
                  </a:cubicBezTo>
                  <a:lnTo>
                    <a:pt x="985631" y="1145195"/>
                  </a:lnTo>
                  <a:cubicBezTo>
                    <a:pt x="985631" y="1145195"/>
                    <a:pt x="1058589" y="1019702"/>
                    <a:pt x="882688" y="981858"/>
                  </a:cubicBezTo>
                  <a:cubicBezTo>
                    <a:pt x="706788" y="944011"/>
                    <a:pt x="640761" y="734516"/>
                    <a:pt x="651705" y="540043"/>
                  </a:cubicBezTo>
                  <a:cubicBezTo>
                    <a:pt x="662649" y="345569"/>
                    <a:pt x="635289" y="86124"/>
                    <a:pt x="635289" y="86124"/>
                  </a:cubicBezTo>
                  <a:lnTo>
                    <a:pt x="261894" y="-284"/>
                  </a:lnTo>
                  <a:close/>
                </a:path>
              </a:pathLst>
            </a:custGeom>
            <a:solidFill>
              <a:schemeClr val="tx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C3A4D963-9CC8-A340-8F2A-1E860F1E725D}"/>
                </a:ext>
              </a:extLst>
            </p:cNvPr>
            <p:cNvSpPr/>
            <p:nvPr/>
          </p:nvSpPr>
          <p:spPr>
            <a:xfrm>
              <a:off x="-465468" y="14286891"/>
              <a:ext cx="4393757" cy="7888088"/>
            </a:xfrm>
            <a:custGeom>
              <a:avLst/>
              <a:gdLst>
                <a:gd name="connsiteX0" fmla="*/ 3806249 w 3808086"/>
                <a:gd name="connsiteY0" fmla="*/ 482146 h 6836635"/>
                <a:gd name="connsiteX1" fmla="*/ 1529976 w 3808086"/>
                <a:gd name="connsiteY1" fmla="*/ 5053271 h 6836635"/>
                <a:gd name="connsiteX2" fmla="*/ 492303 w 3808086"/>
                <a:gd name="connsiteY2" fmla="*/ 6836351 h 6836635"/>
                <a:gd name="connsiteX3" fmla="*/ -1838 w 3808086"/>
                <a:gd name="connsiteY3" fmla="*/ 6536437 h 6836635"/>
                <a:gd name="connsiteX4" fmla="*/ 829877 w 3808086"/>
                <a:gd name="connsiteY4" fmla="*/ 3189470 h 6836635"/>
                <a:gd name="connsiteX5" fmla="*/ 1496926 w 3808086"/>
                <a:gd name="connsiteY5" fmla="*/ 1317283 h 6836635"/>
                <a:gd name="connsiteX6" fmla="*/ 1860474 w 3808086"/>
                <a:gd name="connsiteY6" fmla="*/ -284 h 6836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08086" h="6836635">
                  <a:moveTo>
                    <a:pt x="3806249" y="482146"/>
                  </a:moveTo>
                  <a:cubicBezTo>
                    <a:pt x="3806249" y="482146"/>
                    <a:pt x="2320544" y="3659285"/>
                    <a:pt x="1529976" y="5053271"/>
                  </a:cubicBezTo>
                  <a:cubicBezTo>
                    <a:pt x="739409" y="6447257"/>
                    <a:pt x="492303" y="6836351"/>
                    <a:pt x="492303" y="6836351"/>
                  </a:cubicBezTo>
                  <a:cubicBezTo>
                    <a:pt x="492303" y="6836351"/>
                    <a:pt x="39310" y="6658065"/>
                    <a:pt x="-1838" y="6536437"/>
                  </a:cubicBezTo>
                  <a:cubicBezTo>
                    <a:pt x="-1838" y="6536437"/>
                    <a:pt x="300497" y="3845227"/>
                    <a:pt x="829877" y="3189470"/>
                  </a:cubicBezTo>
                  <a:cubicBezTo>
                    <a:pt x="1129002" y="2818751"/>
                    <a:pt x="1480438" y="1706304"/>
                    <a:pt x="1496926" y="1317283"/>
                  </a:cubicBezTo>
                  <a:cubicBezTo>
                    <a:pt x="1513415" y="928263"/>
                    <a:pt x="1860474" y="-284"/>
                    <a:pt x="1860474" y="-284"/>
                  </a:cubicBezTo>
                  <a:close/>
                </a:path>
              </a:pathLst>
            </a:custGeom>
            <a:solidFill>
              <a:schemeClr val="accent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914797FE-26F9-0A4B-A822-28E5F36D8A62}"/>
                </a:ext>
              </a:extLst>
            </p:cNvPr>
            <p:cNvSpPr/>
            <p:nvPr/>
          </p:nvSpPr>
          <p:spPr>
            <a:xfrm>
              <a:off x="1369411" y="9699184"/>
              <a:ext cx="3515741" cy="5733266"/>
            </a:xfrm>
            <a:custGeom>
              <a:avLst/>
              <a:gdLst>
                <a:gd name="connsiteX0" fmla="*/ 2650268 w 3047106"/>
                <a:gd name="connsiteY0" fmla="*/ 4608250 h 4969043"/>
                <a:gd name="connsiteX1" fmla="*/ 1223220 w 3047106"/>
                <a:gd name="connsiteY1" fmla="*/ 4966353 h 4969043"/>
                <a:gd name="connsiteX2" fmla="*/ 10813 w 3047106"/>
                <a:gd name="connsiteY2" fmla="*/ 4554654 h 4969043"/>
                <a:gd name="connsiteX3" fmla="*/ 44884 w 3047106"/>
                <a:gd name="connsiteY3" fmla="*/ 4265896 h 4969043"/>
                <a:gd name="connsiteX4" fmla="*/ 327012 w 3047106"/>
                <a:gd name="connsiteY4" fmla="*/ 1794975 h 4969043"/>
                <a:gd name="connsiteX5" fmla="*/ 336787 w 3047106"/>
                <a:gd name="connsiteY5" fmla="*/ 1410839 h 4969043"/>
                <a:gd name="connsiteX6" fmla="*/ 1228692 w 3047106"/>
                <a:gd name="connsiteY6" fmla="*/ 123168 h 4969043"/>
                <a:gd name="connsiteX7" fmla="*/ 2528138 w 3047106"/>
                <a:gd name="connsiteY7" fmla="*/ 254422 h 4969043"/>
                <a:gd name="connsiteX8" fmla="*/ 3023883 w 3047106"/>
                <a:gd name="connsiteY8" fmla="*/ 1307440 h 4969043"/>
                <a:gd name="connsiteX9" fmla="*/ 2650268 w 3047106"/>
                <a:gd name="connsiteY9" fmla="*/ 4608250 h 4969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47106" h="4969043">
                  <a:moveTo>
                    <a:pt x="2650268" y="4608250"/>
                  </a:moveTo>
                  <a:cubicBezTo>
                    <a:pt x="2650268" y="4608250"/>
                    <a:pt x="2059313" y="5003031"/>
                    <a:pt x="1223220" y="4966353"/>
                  </a:cubicBezTo>
                  <a:cubicBezTo>
                    <a:pt x="856244" y="4950384"/>
                    <a:pt x="128349" y="4846402"/>
                    <a:pt x="10813" y="4554654"/>
                  </a:cubicBezTo>
                  <a:cubicBezTo>
                    <a:pt x="-16765" y="4486183"/>
                    <a:pt x="3518" y="4399265"/>
                    <a:pt x="44884" y="4265896"/>
                  </a:cubicBezTo>
                  <a:cubicBezTo>
                    <a:pt x="152277" y="3919169"/>
                    <a:pt x="402376" y="3258890"/>
                    <a:pt x="327012" y="1794975"/>
                  </a:cubicBezTo>
                  <a:cubicBezTo>
                    <a:pt x="320006" y="1666871"/>
                    <a:pt x="323291" y="1538417"/>
                    <a:pt x="336787" y="1410839"/>
                  </a:cubicBezTo>
                  <a:cubicBezTo>
                    <a:pt x="415581" y="689746"/>
                    <a:pt x="829031" y="262735"/>
                    <a:pt x="1228692" y="123168"/>
                  </a:cubicBezTo>
                  <a:cubicBezTo>
                    <a:pt x="2203258" y="-217289"/>
                    <a:pt x="2528138" y="254422"/>
                    <a:pt x="2528138" y="254422"/>
                  </a:cubicBezTo>
                  <a:cubicBezTo>
                    <a:pt x="2528138" y="254422"/>
                    <a:pt x="2958952" y="595536"/>
                    <a:pt x="3023883" y="1307440"/>
                  </a:cubicBezTo>
                  <a:cubicBezTo>
                    <a:pt x="3153675" y="2731396"/>
                    <a:pt x="2650268" y="4608250"/>
                    <a:pt x="2650268" y="4608250"/>
                  </a:cubicBezTo>
                  <a:close/>
                </a:path>
              </a:pathLst>
            </a:custGeom>
            <a:solidFill>
              <a:schemeClr val="accent1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C831626C-5B42-B748-A2DB-75BD1A415661}"/>
                </a:ext>
              </a:extLst>
            </p:cNvPr>
            <p:cNvSpPr/>
            <p:nvPr/>
          </p:nvSpPr>
          <p:spPr>
            <a:xfrm>
              <a:off x="3118666" y="8706077"/>
              <a:ext cx="1245582" cy="1282000"/>
            </a:xfrm>
            <a:custGeom>
              <a:avLst/>
              <a:gdLst>
                <a:gd name="connsiteX0" fmla="*/ -1838 w 1079551"/>
                <a:gd name="connsiteY0" fmla="*/ 902157 h 1111114"/>
                <a:gd name="connsiteX1" fmla="*/ 930339 w 1079551"/>
                <a:gd name="connsiteY1" fmla="*/ 1097142 h 1111114"/>
                <a:gd name="connsiteX2" fmla="*/ 979148 w 1079551"/>
                <a:gd name="connsiteY2" fmla="*/ 960200 h 1111114"/>
                <a:gd name="connsiteX3" fmla="*/ 1022192 w 1079551"/>
                <a:gd name="connsiteY3" fmla="*/ 810134 h 1111114"/>
                <a:gd name="connsiteX4" fmla="*/ 1077713 w 1079551"/>
                <a:gd name="connsiteY4" fmla="*/ 565200 h 1111114"/>
                <a:gd name="connsiteX5" fmla="*/ 802445 w 1079551"/>
                <a:gd name="connsiteY5" fmla="*/ 276077 h 1111114"/>
                <a:gd name="connsiteX6" fmla="*/ 541768 w 1079551"/>
                <a:gd name="connsiteY6" fmla="*/ -284 h 1111114"/>
                <a:gd name="connsiteX7" fmla="*/ -1838 w 1079551"/>
                <a:gd name="connsiteY7" fmla="*/ 902157 h 1111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79551" h="1111114">
                  <a:moveTo>
                    <a:pt x="-1838" y="902157"/>
                  </a:moveTo>
                  <a:cubicBezTo>
                    <a:pt x="-1838" y="902157"/>
                    <a:pt x="445318" y="1173998"/>
                    <a:pt x="930339" y="1097142"/>
                  </a:cubicBezTo>
                  <a:cubicBezTo>
                    <a:pt x="930339" y="1097142"/>
                    <a:pt x="1026278" y="1072714"/>
                    <a:pt x="979148" y="960200"/>
                  </a:cubicBezTo>
                  <a:cubicBezTo>
                    <a:pt x="996220" y="910995"/>
                    <a:pt x="1010593" y="860900"/>
                    <a:pt x="1022192" y="810134"/>
                  </a:cubicBezTo>
                  <a:cubicBezTo>
                    <a:pt x="1064726" y="654817"/>
                    <a:pt x="1077713" y="565200"/>
                    <a:pt x="1077713" y="565200"/>
                  </a:cubicBezTo>
                  <a:lnTo>
                    <a:pt x="802445" y="276077"/>
                  </a:lnTo>
                  <a:lnTo>
                    <a:pt x="541768" y="-284"/>
                  </a:lnTo>
                  <a:cubicBezTo>
                    <a:pt x="469758" y="660213"/>
                    <a:pt x="-1838" y="902157"/>
                    <a:pt x="-1838" y="902157"/>
                  </a:cubicBezTo>
                  <a:close/>
                </a:path>
              </a:pathLst>
            </a:custGeom>
            <a:solidFill>
              <a:srgbClr val="FBD1B7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84166B51-1376-3B4C-9334-DBE0031CFA2D}"/>
                </a:ext>
              </a:extLst>
            </p:cNvPr>
            <p:cNvSpPr/>
            <p:nvPr/>
          </p:nvSpPr>
          <p:spPr>
            <a:xfrm>
              <a:off x="3591017" y="7733016"/>
              <a:ext cx="1349738" cy="1619724"/>
            </a:xfrm>
            <a:custGeom>
              <a:avLst/>
              <a:gdLst>
                <a:gd name="connsiteX0" fmla="*/ 977154 w 1169823"/>
                <a:gd name="connsiteY0" fmla="*/ 1394627 h 1403821"/>
                <a:gd name="connsiteX1" fmla="*/ 63579 w 1169823"/>
                <a:gd name="connsiteY1" fmla="*/ 976949 h 1403821"/>
                <a:gd name="connsiteX2" fmla="*/ 395609 w 1169823"/>
                <a:gd name="connsiteY2" fmla="*/ 23100 h 1403821"/>
                <a:gd name="connsiteX3" fmla="*/ 1130292 w 1169823"/>
                <a:gd name="connsiteY3" fmla="*/ 291586 h 1403821"/>
                <a:gd name="connsiteX4" fmla="*/ 977154 w 1169823"/>
                <a:gd name="connsiteY4" fmla="*/ 1394627 h 1403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823" h="1403821">
                  <a:moveTo>
                    <a:pt x="977154" y="1394627"/>
                  </a:moveTo>
                  <a:cubicBezTo>
                    <a:pt x="977154" y="1394627"/>
                    <a:pt x="123552" y="1501234"/>
                    <a:pt x="63579" y="976949"/>
                  </a:cubicBezTo>
                  <a:cubicBezTo>
                    <a:pt x="3609" y="452664"/>
                    <a:pt x="-146829" y="113373"/>
                    <a:pt x="395609" y="23100"/>
                  </a:cubicBezTo>
                  <a:cubicBezTo>
                    <a:pt x="938048" y="-67174"/>
                    <a:pt x="1066817" y="121321"/>
                    <a:pt x="1130292" y="291586"/>
                  </a:cubicBezTo>
                  <a:cubicBezTo>
                    <a:pt x="1193764" y="461851"/>
                    <a:pt x="1197631" y="1353355"/>
                    <a:pt x="977154" y="1394627"/>
                  </a:cubicBezTo>
                  <a:close/>
                </a:path>
              </a:pathLst>
            </a:custGeom>
            <a:solidFill>
              <a:srgbClr val="FBD1B7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33BE4AAB-63FB-7847-A648-DE96AEFA9380}"/>
                </a:ext>
              </a:extLst>
            </p:cNvPr>
            <p:cNvSpPr/>
            <p:nvPr/>
          </p:nvSpPr>
          <p:spPr>
            <a:xfrm>
              <a:off x="3281634" y="7358554"/>
              <a:ext cx="2003124" cy="1524034"/>
            </a:xfrm>
            <a:custGeom>
              <a:avLst/>
              <a:gdLst>
                <a:gd name="connsiteX0" fmla="*/ 62511 w 1736115"/>
                <a:gd name="connsiteY0" fmla="*/ 262480 h 1320886"/>
                <a:gd name="connsiteX1" fmla="*/ -1838 w 1736115"/>
                <a:gd name="connsiteY1" fmla="*/ 241916 h 1320886"/>
                <a:gd name="connsiteX2" fmla="*/ 72870 w 1736115"/>
                <a:gd name="connsiteY2" fmla="*/ 223905 h 1320886"/>
                <a:gd name="connsiteX3" fmla="*/ 211489 w 1736115"/>
                <a:gd name="connsiteY3" fmla="*/ 53057 h 1320886"/>
                <a:gd name="connsiteX4" fmla="*/ 150717 w 1736115"/>
                <a:gd name="connsiteY4" fmla="*/ 136403 h 1320886"/>
                <a:gd name="connsiteX5" fmla="*/ 1150671 w 1736115"/>
                <a:gd name="connsiteY5" fmla="*/ 30963 h 1320886"/>
                <a:gd name="connsiteX6" fmla="*/ 1588415 w 1736115"/>
                <a:gd name="connsiteY6" fmla="*/ 729742 h 1320886"/>
                <a:gd name="connsiteX7" fmla="*/ 995273 w 1736115"/>
                <a:gd name="connsiteY7" fmla="*/ 609718 h 1320886"/>
                <a:gd name="connsiteX8" fmla="*/ 665723 w 1736115"/>
                <a:gd name="connsiteY8" fmla="*/ 953603 h 1320886"/>
                <a:gd name="connsiteX9" fmla="*/ 531116 w 1736115"/>
                <a:gd name="connsiteY9" fmla="*/ 874121 h 1320886"/>
                <a:gd name="connsiteX10" fmla="*/ 446485 w 1736115"/>
                <a:gd name="connsiteY10" fmla="*/ 1087627 h 1320886"/>
                <a:gd name="connsiteX11" fmla="*/ 334570 w 1736115"/>
                <a:gd name="connsiteY11" fmla="*/ 1320602 h 1320886"/>
                <a:gd name="connsiteX12" fmla="*/ 208426 w 1736115"/>
                <a:gd name="connsiteY12" fmla="*/ 1173890 h 1320886"/>
                <a:gd name="connsiteX13" fmla="*/ 45365 w 1736115"/>
                <a:gd name="connsiteY13" fmla="*/ 296095 h 1320886"/>
                <a:gd name="connsiteX14" fmla="*/ 62511 w 1736115"/>
                <a:gd name="connsiteY14" fmla="*/ 262480 h 1320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36115" h="1320886">
                  <a:moveTo>
                    <a:pt x="62511" y="262480"/>
                  </a:moveTo>
                  <a:cubicBezTo>
                    <a:pt x="55215" y="253365"/>
                    <a:pt x="37633" y="245562"/>
                    <a:pt x="-1838" y="241916"/>
                  </a:cubicBezTo>
                  <a:cubicBezTo>
                    <a:pt x="21218" y="229958"/>
                    <a:pt x="46899" y="223774"/>
                    <a:pt x="72870" y="223905"/>
                  </a:cubicBezTo>
                  <a:cubicBezTo>
                    <a:pt x="83158" y="169289"/>
                    <a:pt x="116062" y="73110"/>
                    <a:pt x="211489" y="53057"/>
                  </a:cubicBezTo>
                  <a:cubicBezTo>
                    <a:pt x="211489" y="53057"/>
                    <a:pt x="159618" y="78214"/>
                    <a:pt x="150717" y="136403"/>
                  </a:cubicBezTo>
                  <a:cubicBezTo>
                    <a:pt x="264603" y="28046"/>
                    <a:pt x="502445" y="-44946"/>
                    <a:pt x="1150671" y="30963"/>
                  </a:cubicBezTo>
                  <a:cubicBezTo>
                    <a:pt x="2005003" y="130934"/>
                    <a:pt x="1701864" y="668564"/>
                    <a:pt x="1588415" y="729742"/>
                  </a:cubicBezTo>
                  <a:cubicBezTo>
                    <a:pt x="1474968" y="790921"/>
                    <a:pt x="1202617" y="601114"/>
                    <a:pt x="995273" y="609718"/>
                  </a:cubicBezTo>
                  <a:cubicBezTo>
                    <a:pt x="787926" y="618322"/>
                    <a:pt x="737367" y="915320"/>
                    <a:pt x="665723" y="953603"/>
                  </a:cubicBezTo>
                  <a:cubicBezTo>
                    <a:pt x="594080" y="991885"/>
                    <a:pt x="624356" y="920570"/>
                    <a:pt x="531116" y="874121"/>
                  </a:cubicBezTo>
                  <a:cubicBezTo>
                    <a:pt x="437877" y="827672"/>
                    <a:pt x="422920" y="984447"/>
                    <a:pt x="446485" y="1087627"/>
                  </a:cubicBezTo>
                  <a:cubicBezTo>
                    <a:pt x="470052" y="1190807"/>
                    <a:pt x="334570" y="1320602"/>
                    <a:pt x="334570" y="1320602"/>
                  </a:cubicBezTo>
                  <a:lnTo>
                    <a:pt x="208426" y="1173890"/>
                  </a:lnTo>
                  <a:cubicBezTo>
                    <a:pt x="82063" y="1027104"/>
                    <a:pt x="-19347" y="421880"/>
                    <a:pt x="45365" y="296095"/>
                  </a:cubicBezTo>
                  <a:cubicBezTo>
                    <a:pt x="50764" y="285011"/>
                    <a:pt x="56455" y="273782"/>
                    <a:pt x="62511" y="262480"/>
                  </a:cubicBezTo>
                  <a:close/>
                </a:path>
              </a:pathLst>
            </a:custGeom>
            <a:solidFill>
              <a:schemeClr val="tx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F2363CA-9346-6444-B902-BD3392C8BDEA}"/>
                </a:ext>
              </a:extLst>
            </p:cNvPr>
            <p:cNvSpPr/>
            <p:nvPr/>
          </p:nvSpPr>
          <p:spPr>
            <a:xfrm>
              <a:off x="4680085" y="8261515"/>
              <a:ext cx="1683392" cy="380535"/>
            </a:xfrm>
            <a:custGeom>
              <a:avLst/>
              <a:gdLst>
                <a:gd name="connsiteX0" fmla="*/ 1459003 w 1459002"/>
                <a:gd name="connsiteY0" fmla="*/ 316904 h 329811"/>
                <a:gd name="connsiteX1" fmla="*/ 9850 w 1459002"/>
                <a:gd name="connsiteY1" fmla="*/ 329811 h 329811"/>
                <a:gd name="connsiteX2" fmla="*/ 0 w 1459002"/>
                <a:gd name="connsiteY2" fmla="*/ 111930 h 329811"/>
                <a:gd name="connsiteX3" fmla="*/ 1444631 w 1459002"/>
                <a:gd name="connsiteY3" fmla="*/ 0 h 329811"/>
                <a:gd name="connsiteX4" fmla="*/ 1459003 w 1459002"/>
                <a:gd name="connsiteY4" fmla="*/ 316904 h 329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9002" h="329811">
                  <a:moveTo>
                    <a:pt x="1459003" y="316904"/>
                  </a:moveTo>
                  <a:lnTo>
                    <a:pt x="9850" y="329811"/>
                  </a:lnTo>
                  <a:lnTo>
                    <a:pt x="0" y="111930"/>
                  </a:lnTo>
                  <a:lnTo>
                    <a:pt x="1444631" y="0"/>
                  </a:lnTo>
                  <a:lnTo>
                    <a:pt x="1459003" y="316904"/>
                  </a:lnTo>
                  <a:close/>
                </a:path>
              </a:pathLst>
            </a:custGeom>
            <a:solidFill>
              <a:schemeClr val="accent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5750C39-98DE-1F42-A599-A7D56B5A68EF}"/>
                </a:ext>
              </a:extLst>
            </p:cNvPr>
            <p:cNvSpPr/>
            <p:nvPr/>
          </p:nvSpPr>
          <p:spPr>
            <a:xfrm>
              <a:off x="5784417" y="8097793"/>
              <a:ext cx="1841227" cy="597683"/>
            </a:xfrm>
            <a:custGeom>
              <a:avLst/>
              <a:gdLst>
                <a:gd name="connsiteX0" fmla="*/ 1595798 w 1595798"/>
                <a:gd name="connsiteY0" fmla="*/ 495191 h 518014"/>
                <a:gd name="connsiteX1" fmla="*/ 18021 w 1595798"/>
                <a:gd name="connsiteY1" fmla="*/ 518014 h 518014"/>
                <a:gd name="connsiteX2" fmla="*/ 0 w 1595798"/>
                <a:gd name="connsiteY2" fmla="*/ 121847 h 518014"/>
                <a:gd name="connsiteX3" fmla="*/ 1573255 w 1595798"/>
                <a:gd name="connsiteY3" fmla="*/ 0 h 518014"/>
                <a:gd name="connsiteX4" fmla="*/ 1595798 w 1595798"/>
                <a:gd name="connsiteY4" fmla="*/ 495191 h 518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5798" h="518014">
                  <a:moveTo>
                    <a:pt x="1595798" y="495191"/>
                  </a:moveTo>
                  <a:lnTo>
                    <a:pt x="18021" y="518014"/>
                  </a:lnTo>
                  <a:lnTo>
                    <a:pt x="0" y="121847"/>
                  </a:lnTo>
                  <a:lnTo>
                    <a:pt x="1573255" y="0"/>
                  </a:lnTo>
                  <a:lnTo>
                    <a:pt x="1595798" y="495191"/>
                  </a:lnTo>
                  <a:close/>
                </a:path>
              </a:pathLst>
            </a:custGeom>
            <a:solidFill>
              <a:schemeClr val="accent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34651EF-250A-2F48-B737-6720BF970A76}"/>
                </a:ext>
              </a:extLst>
            </p:cNvPr>
            <p:cNvSpPr/>
            <p:nvPr/>
          </p:nvSpPr>
          <p:spPr>
            <a:xfrm>
              <a:off x="7289942" y="7950812"/>
              <a:ext cx="1563186" cy="756106"/>
            </a:xfrm>
            <a:custGeom>
              <a:avLst/>
              <a:gdLst>
                <a:gd name="connsiteX0" fmla="*/ 1354820 w 1354819"/>
                <a:gd name="connsiteY0" fmla="*/ 653643 h 655320"/>
                <a:gd name="connsiteX1" fmla="*/ 24295 w 1354819"/>
                <a:gd name="connsiteY1" fmla="*/ 655320 h 655320"/>
                <a:gd name="connsiteX2" fmla="*/ 0 w 1354819"/>
                <a:gd name="connsiteY2" fmla="*/ 120535 h 655320"/>
                <a:gd name="connsiteX3" fmla="*/ 1325053 w 1354819"/>
                <a:gd name="connsiteY3" fmla="*/ 0 h 655320"/>
                <a:gd name="connsiteX4" fmla="*/ 1354820 w 1354819"/>
                <a:gd name="connsiteY4" fmla="*/ 653643 h 65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4819" h="655320">
                  <a:moveTo>
                    <a:pt x="1354820" y="653643"/>
                  </a:moveTo>
                  <a:lnTo>
                    <a:pt x="24295" y="655320"/>
                  </a:lnTo>
                  <a:lnTo>
                    <a:pt x="0" y="120535"/>
                  </a:lnTo>
                  <a:lnTo>
                    <a:pt x="1325053" y="0"/>
                  </a:lnTo>
                  <a:lnTo>
                    <a:pt x="1354820" y="653643"/>
                  </a:lnTo>
                  <a:close/>
                </a:path>
              </a:pathLst>
            </a:custGeom>
            <a:solidFill>
              <a:schemeClr val="accent2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78D69398-6339-4E49-883C-EA7B3BADC33D}"/>
                </a:ext>
              </a:extLst>
            </p:cNvPr>
            <p:cNvSpPr/>
            <p:nvPr/>
          </p:nvSpPr>
          <p:spPr>
            <a:xfrm>
              <a:off x="8749250" y="7845051"/>
              <a:ext cx="207672" cy="964263"/>
            </a:xfrm>
            <a:custGeom>
              <a:avLst/>
              <a:gdLst>
                <a:gd name="connsiteX0" fmla="*/ 107162 w 179990"/>
                <a:gd name="connsiteY0" fmla="*/ 835368 h 835730"/>
                <a:gd name="connsiteX1" fmla="*/ 107162 w 179990"/>
                <a:gd name="connsiteY1" fmla="*/ 835368 h 835730"/>
                <a:gd name="connsiteX2" fmla="*/ 178078 w 179990"/>
                <a:gd name="connsiteY2" fmla="*/ 757709 h 835730"/>
                <a:gd name="connsiteX3" fmla="*/ 146852 w 179990"/>
                <a:gd name="connsiteY3" fmla="*/ 70670 h 835730"/>
                <a:gd name="connsiteX4" fmla="*/ 69151 w 179990"/>
                <a:gd name="connsiteY4" fmla="*/ -207 h 835730"/>
                <a:gd name="connsiteX5" fmla="*/ 69151 w 179990"/>
                <a:gd name="connsiteY5" fmla="*/ -207 h 835730"/>
                <a:gd name="connsiteX6" fmla="*/ -1763 w 179990"/>
                <a:gd name="connsiteY6" fmla="*/ 77451 h 835730"/>
                <a:gd name="connsiteX7" fmla="*/ 29463 w 179990"/>
                <a:gd name="connsiteY7" fmla="*/ 764126 h 835730"/>
                <a:gd name="connsiteX8" fmla="*/ 106871 w 179990"/>
                <a:gd name="connsiteY8" fmla="*/ 835382 h 835730"/>
                <a:gd name="connsiteX9" fmla="*/ 107162 w 179990"/>
                <a:gd name="connsiteY9" fmla="*/ 835368 h 835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9990" h="835730">
                  <a:moveTo>
                    <a:pt x="107162" y="835368"/>
                  </a:moveTo>
                  <a:lnTo>
                    <a:pt x="107162" y="835368"/>
                  </a:lnTo>
                  <a:cubicBezTo>
                    <a:pt x="148165" y="833479"/>
                    <a:pt x="179902" y="798719"/>
                    <a:pt x="178078" y="757709"/>
                  </a:cubicBezTo>
                  <a:lnTo>
                    <a:pt x="146852" y="70670"/>
                  </a:lnTo>
                  <a:cubicBezTo>
                    <a:pt x="144955" y="29660"/>
                    <a:pt x="110154" y="-2059"/>
                    <a:pt x="69151" y="-207"/>
                  </a:cubicBezTo>
                  <a:lnTo>
                    <a:pt x="69151" y="-207"/>
                  </a:lnTo>
                  <a:cubicBezTo>
                    <a:pt x="28150" y="1681"/>
                    <a:pt x="-3587" y="36442"/>
                    <a:pt x="-1763" y="77451"/>
                  </a:cubicBezTo>
                  <a:lnTo>
                    <a:pt x="29463" y="764126"/>
                  </a:lnTo>
                  <a:cubicBezTo>
                    <a:pt x="31141" y="805172"/>
                    <a:pt x="65795" y="837067"/>
                    <a:pt x="106871" y="835382"/>
                  </a:cubicBezTo>
                  <a:cubicBezTo>
                    <a:pt x="106944" y="835375"/>
                    <a:pt x="107089" y="835375"/>
                    <a:pt x="107162" y="835368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E3380DD4-5C98-C14F-ACFD-85DEAB6F3CDB}"/>
                </a:ext>
              </a:extLst>
            </p:cNvPr>
            <p:cNvSpPr/>
            <p:nvPr/>
          </p:nvSpPr>
          <p:spPr>
            <a:xfrm>
              <a:off x="4596835" y="8337582"/>
              <a:ext cx="161954" cy="358225"/>
            </a:xfrm>
            <a:custGeom>
              <a:avLst/>
              <a:gdLst>
                <a:gd name="connsiteX0" fmla="*/ 75350 w 140366"/>
                <a:gd name="connsiteY0" fmla="*/ 310123 h 310475"/>
                <a:gd name="connsiteX1" fmla="*/ 75350 w 140366"/>
                <a:gd name="connsiteY1" fmla="*/ 310123 h 310475"/>
                <a:gd name="connsiteX2" fmla="*/ 6332 w 140366"/>
                <a:gd name="connsiteY2" fmla="*/ 247121 h 310475"/>
                <a:gd name="connsiteX3" fmla="*/ -1767 w 140366"/>
                <a:gd name="connsiteY3" fmla="*/ 68835 h 310475"/>
                <a:gd name="connsiteX4" fmla="*/ 61269 w 140366"/>
                <a:gd name="connsiteY4" fmla="*/ -219 h 310475"/>
                <a:gd name="connsiteX5" fmla="*/ 61269 w 140366"/>
                <a:gd name="connsiteY5" fmla="*/ -219 h 310475"/>
                <a:gd name="connsiteX6" fmla="*/ 130360 w 140366"/>
                <a:gd name="connsiteY6" fmla="*/ 62855 h 310475"/>
                <a:gd name="connsiteX7" fmla="*/ 138457 w 140366"/>
                <a:gd name="connsiteY7" fmla="*/ 241142 h 310475"/>
                <a:gd name="connsiteX8" fmla="*/ 75423 w 140366"/>
                <a:gd name="connsiteY8" fmla="*/ 310123 h 310475"/>
                <a:gd name="connsiteX9" fmla="*/ 75350 w 140366"/>
                <a:gd name="connsiteY9" fmla="*/ 310123 h 310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0366" h="310475">
                  <a:moveTo>
                    <a:pt x="75350" y="310123"/>
                  </a:moveTo>
                  <a:lnTo>
                    <a:pt x="75350" y="310123"/>
                  </a:lnTo>
                  <a:cubicBezTo>
                    <a:pt x="38871" y="311771"/>
                    <a:pt x="8010" y="283566"/>
                    <a:pt x="6332" y="247121"/>
                  </a:cubicBezTo>
                  <a:lnTo>
                    <a:pt x="-1767" y="68835"/>
                  </a:lnTo>
                  <a:cubicBezTo>
                    <a:pt x="-3445" y="32375"/>
                    <a:pt x="24791" y="1472"/>
                    <a:pt x="61269" y="-219"/>
                  </a:cubicBezTo>
                  <a:lnTo>
                    <a:pt x="61269" y="-219"/>
                  </a:lnTo>
                  <a:cubicBezTo>
                    <a:pt x="97748" y="-1823"/>
                    <a:pt x="128682" y="26389"/>
                    <a:pt x="130360" y="62855"/>
                  </a:cubicBezTo>
                  <a:lnTo>
                    <a:pt x="138457" y="241142"/>
                  </a:lnTo>
                  <a:cubicBezTo>
                    <a:pt x="140135" y="277594"/>
                    <a:pt x="111901" y="308475"/>
                    <a:pt x="75423" y="310123"/>
                  </a:cubicBezTo>
                  <a:cubicBezTo>
                    <a:pt x="75423" y="310123"/>
                    <a:pt x="75350" y="310123"/>
                    <a:pt x="75350" y="310123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D5DF89A-F00B-B84D-BEAC-9BDC0DFD5C60}"/>
                </a:ext>
              </a:extLst>
            </p:cNvPr>
            <p:cNvSpPr/>
            <p:nvPr/>
          </p:nvSpPr>
          <p:spPr>
            <a:xfrm>
              <a:off x="-515134" y="9747310"/>
              <a:ext cx="4118564" cy="4963119"/>
            </a:xfrm>
            <a:custGeom>
              <a:avLst/>
              <a:gdLst>
                <a:gd name="connsiteX0" fmla="*/ 3147590 w 3569575"/>
                <a:gd name="connsiteY0" fmla="*/ -284 h 4301554"/>
                <a:gd name="connsiteX1" fmla="*/ 1896223 w 3569575"/>
                <a:gd name="connsiteY1" fmla="*/ 664369 h 4301554"/>
                <a:gd name="connsiteX2" fmla="*/ 614141 w 3569575"/>
                <a:gd name="connsiteY2" fmla="*/ 2184140 h 4301554"/>
                <a:gd name="connsiteX3" fmla="*/ -1838 w 3569575"/>
                <a:gd name="connsiteY3" fmla="*/ 4201216 h 4301554"/>
                <a:gd name="connsiteX4" fmla="*/ 152904 w 3569575"/>
                <a:gd name="connsiteY4" fmla="*/ 4290687 h 4301554"/>
                <a:gd name="connsiteX5" fmla="*/ 359228 w 3569575"/>
                <a:gd name="connsiteY5" fmla="*/ 4273332 h 4301554"/>
                <a:gd name="connsiteX6" fmla="*/ 1185033 w 3569575"/>
                <a:gd name="connsiteY6" fmla="*/ 2734311 h 4301554"/>
                <a:gd name="connsiteX7" fmla="*/ 3511500 w 3569575"/>
                <a:gd name="connsiteY7" fmla="*/ 1765003 h 4301554"/>
                <a:gd name="connsiteX8" fmla="*/ 3147590 w 3569575"/>
                <a:gd name="connsiteY8" fmla="*/ -284 h 4301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69575" h="4301554">
                  <a:moveTo>
                    <a:pt x="3147590" y="-284"/>
                  </a:moveTo>
                  <a:cubicBezTo>
                    <a:pt x="3147590" y="-284"/>
                    <a:pt x="2325140" y="140959"/>
                    <a:pt x="1896223" y="664369"/>
                  </a:cubicBezTo>
                  <a:cubicBezTo>
                    <a:pt x="1467306" y="1187779"/>
                    <a:pt x="777275" y="1925862"/>
                    <a:pt x="614141" y="2184140"/>
                  </a:cubicBezTo>
                  <a:cubicBezTo>
                    <a:pt x="451008" y="2442418"/>
                    <a:pt x="-1838" y="4201216"/>
                    <a:pt x="-1838" y="4201216"/>
                  </a:cubicBezTo>
                  <a:cubicBezTo>
                    <a:pt x="-1838" y="4201216"/>
                    <a:pt x="28001" y="4257801"/>
                    <a:pt x="152904" y="4290687"/>
                  </a:cubicBezTo>
                  <a:cubicBezTo>
                    <a:pt x="272482" y="4322188"/>
                    <a:pt x="359228" y="4273332"/>
                    <a:pt x="359228" y="4273332"/>
                  </a:cubicBezTo>
                  <a:cubicBezTo>
                    <a:pt x="359228" y="4273332"/>
                    <a:pt x="959230" y="3247002"/>
                    <a:pt x="1185033" y="2734311"/>
                  </a:cubicBezTo>
                  <a:cubicBezTo>
                    <a:pt x="1278857" y="2521243"/>
                    <a:pt x="2901504" y="1677647"/>
                    <a:pt x="3511500" y="1765003"/>
                  </a:cubicBezTo>
                  <a:cubicBezTo>
                    <a:pt x="3751093" y="1799348"/>
                    <a:pt x="3147590" y="-284"/>
                    <a:pt x="3147590" y="-284"/>
                  </a:cubicBezTo>
                  <a:close/>
                </a:path>
              </a:pathLst>
            </a:custGeom>
            <a:solidFill>
              <a:schemeClr val="accent1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6FC96F1D-AC72-0347-9F70-0391E012AB57}"/>
                </a:ext>
              </a:extLst>
            </p:cNvPr>
            <p:cNvSpPr/>
            <p:nvPr/>
          </p:nvSpPr>
          <p:spPr>
            <a:xfrm>
              <a:off x="6353546" y="8122596"/>
              <a:ext cx="437710" cy="152008"/>
            </a:xfrm>
            <a:custGeom>
              <a:avLst/>
              <a:gdLst>
                <a:gd name="connsiteX0" fmla="*/ -1838 w 379365"/>
                <a:gd name="connsiteY0" fmla="*/ 57772 h 131746"/>
                <a:gd name="connsiteX1" fmla="*/ 280799 w 379365"/>
                <a:gd name="connsiteY1" fmla="*/ 120191 h 131746"/>
                <a:gd name="connsiteX2" fmla="*/ 377322 w 379365"/>
                <a:gd name="connsiteY2" fmla="*/ 32688 h 131746"/>
                <a:gd name="connsiteX3" fmla="*/ -1838 w 379365"/>
                <a:gd name="connsiteY3" fmla="*/ 57772 h 13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365" h="131746">
                  <a:moveTo>
                    <a:pt x="-1838" y="57772"/>
                  </a:moveTo>
                  <a:cubicBezTo>
                    <a:pt x="-1838" y="57772"/>
                    <a:pt x="175011" y="165911"/>
                    <a:pt x="280799" y="120191"/>
                  </a:cubicBezTo>
                  <a:cubicBezTo>
                    <a:pt x="386587" y="74471"/>
                    <a:pt x="377322" y="32688"/>
                    <a:pt x="377322" y="32688"/>
                  </a:cubicBezTo>
                  <a:cubicBezTo>
                    <a:pt x="377322" y="32688"/>
                    <a:pt x="57622" y="-56127"/>
                    <a:pt x="-1838" y="57772"/>
                  </a:cubicBezTo>
                  <a:close/>
                </a:path>
              </a:pathLst>
            </a:custGeom>
            <a:solidFill>
              <a:srgbClr val="FBD1B7"/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902CD5CF-EC63-8142-B302-27416C25263E}"/>
                </a:ext>
              </a:extLst>
            </p:cNvPr>
            <p:cNvSpPr/>
            <p:nvPr/>
          </p:nvSpPr>
          <p:spPr>
            <a:xfrm>
              <a:off x="346514" y="10362324"/>
              <a:ext cx="3884343" cy="4169562"/>
            </a:xfrm>
            <a:custGeom>
              <a:avLst/>
              <a:gdLst>
                <a:gd name="connsiteX0" fmla="*/ 3198805 w 3366575"/>
                <a:gd name="connsiteY0" fmla="*/ 40040 h 3613775"/>
                <a:gd name="connsiteX1" fmla="*/ 277151 w 3366575"/>
                <a:gd name="connsiteY1" fmla="*/ 2980558 h 3613775"/>
                <a:gd name="connsiteX2" fmla="*/ -1838 w 3366575"/>
                <a:gd name="connsiteY2" fmla="*/ 3530656 h 3613775"/>
                <a:gd name="connsiteX3" fmla="*/ 488217 w 3366575"/>
                <a:gd name="connsiteY3" fmla="*/ 3613491 h 3613775"/>
                <a:gd name="connsiteX4" fmla="*/ 3364345 w 3366575"/>
                <a:gd name="connsiteY4" fmla="*/ -284 h 3613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6575" h="3613775">
                  <a:moveTo>
                    <a:pt x="3198805" y="40040"/>
                  </a:moveTo>
                  <a:cubicBezTo>
                    <a:pt x="3198805" y="40040"/>
                    <a:pt x="2837885" y="2317508"/>
                    <a:pt x="277151" y="2980558"/>
                  </a:cubicBezTo>
                  <a:lnTo>
                    <a:pt x="-1838" y="3530656"/>
                  </a:lnTo>
                  <a:lnTo>
                    <a:pt x="488217" y="3613491"/>
                  </a:lnTo>
                  <a:cubicBezTo>
                    <a:pt x="488217" y="3613491"/>
                    <a:pt x="3403597" y="2769385"/>
                    <a:pt x="3364345" y="-2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45F3FF59-D692-8349-8FF6-79C9DECE30AD}"/>
                </a:ext>
              </a:extLst>
            </p:cNvPr>
            <p:cNvSpPr/>
            <p:nvPr/>
          </p:nvSpPr>
          <p:spPr>
            <a:xfrm>
              <a:off x="3838557" y="9989362"/>
              <a:ext cx="391932" cy="419404"/>
            </a:xfrm>
            <a:custGeom>
              <a:avLst/>
              <a:gdLst>
                <a:gd name="connsiteX0" fmla="*/ 118191 w 339689"/>
                <a:gd name="connsiteY0" fmla="*/ 0 h 363499"/>
                <a:gd name="connsiteX1" fmla="*/ 0 w 339689"/>
                <a:gd name="connsiteY1" fmla="*/ 11594 h 363499"/>
                <a:gd name="connsiteX2" fmla="*/ 0 w 339689"/>
                <a:gd name="connsiteY2" fmla="*/ 182588 h 363499"/>
                <a:gd name="connsiteX3" fmla="*/ 174149 w 339689"/>
                <a:gd name="connsiteY3" fmla="*/ 363499 h 363499"/>
                <a:gd name="connsiteX4" fmla="*/ 339690 w 339689"/>
                <a:gd name="connsiteY4" fmla="*/ 323248 h 363499"/>
                <a:gd name="connsiteX5" fmla="*/ 339690 w 339689"/>
                <a:gd name="connsiteY5" fmla="*/ 85898 h 363499"/>
                <a:gd name="connsiteX6" fmla="*/ 220696 w 339689"/>
                <a:gd name="connsiteY6" fmla="*/ 0 h 363499"/>
                <a:gd name="connsiteX7" fmla="*/ 118191 w 339689"/>
                <a:gd name="connsiteY7" fmla="*/ 0 h 363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9689" h="363499">
                  <a:moveTo>
                    <a:pt x="118191" y="0"/>
                  </a:moveTo>
                  <a:lnTo>
                    <a:pt x="0" y="11594"/>
                  </a:lnTo>
                  <a:lnTo>
                    <a:pt x="0" y="182588"/>
                  </a:lnTo>
                  <a:lnTo>
                    <a:pt x="174149" y="363499"/>
                  </a:lnTo>
                  <a:lnTo>
                    <a:pt x="339690" y="323248"/>
                  </a:lnTo>
                  <a:lnTo>
                    <a:pt x="339690" y="85898"/>
                  </a:lnTo>
                  <a:lnTo>
                    <a:pt x="220696" y="0"/>
                  </a:lnTo>
                  <a:lnTo>
                    <a:pt x="118191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4235F6BD-2B44-A343-A1F2-296412BFFCEB}"/>
                </a:ext>
              </a:extLst>
            </p:cNvPr>
            <p:cNvSpPr/>
            <p:nvPr/>
          </p:nvSpPr>
          <p:spPr>
            <a:xfrm>
              <a:off x="3006203" y="9466810"/>
              <a:ext cx="969058" cy="993530"/>
            </a:xfrm>
            <a:custGeom>
              <a:avLst/>
              <a:gdLst>
                <a:gd name="connsiteX0" fmla="*/ 374185 w 839886"/>
                <a:gd name="connsiteY0" fmla="*/ -284 h 861096"/>
                <a:gd name="connsiteX1" fmla="*/ -1838 w 839886"/>
                <a:gd name="connsiteY1" fmla="*/ 242827 h 861096"/>
                <a:gd name="connsiteX2" fmla="*/ 807188 w 839886"/>
                <a:gd name="connsiteY2" fmla="*/ 860812 h 861096"/>
                <a:gd name="connsiteX3" fmla="*/ 838049 w 839886"/>
                <a:gd name="connsiteY3" fmla="*/ 452468 h 861096"/>
                <a:gd name="connsiteX4" fmla="*/ 374185 w 839886"/>
                <a:gd name="connsiteY4" fmla="*/ -284 h 86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886" h="861096">
                  <a:moveTo>
                    <a:pt x="374185" y="-284"/>
                  </a:moveTo>
                  <a:cubicBezTo>
                    <a:pt x="374185" y="-284"/>
                    <a:pt x="259788" y="25529"/>
                    <a:pt x="-1838" y="242827"/>
                  </a:cubicBezTo>
                  <a:cubicBezTo>
                    <a:pt x="-1838" y="242827"/>
                    <a:pt x="258329" y="794675"/>
                    <a:pt x="807188" y="860812"/>
                  </a:cubicBezTo>
                  <a:cubicBezTo>
                    <a:pt x="807188" y="860812"/>
                    <a:pt x="798359" y="604649"/>
                    <a:pt x="838049" y="452468"/>
                  </a:cubicBezTo>
                  <a:cubicBezTo>
                    <a:pt x="837757" y="452322"/>
                    <a:pt x="402711" y="297005"/>
                    <a:pt x="374185" y="-28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  <p:sp>
          <p:nvSpPr>
            <p:cNvPr id="98" name="Freeform 97">
              <a:extLst>
                <a:ext uri="{FF2B5EF4-FFF2-40B4-BE49-F238E27FC236}">
                  <a16:creationId xmlns:a16="http://schemas.microsoft.com/office/drawing/2014/main" id="{205C0DAC-673A-4748-9F78-90E521DD4290}"/>
                </a:ext>
              </a:extLst>
            </p:cNvPr>
            <p:cNvSpPr/>
            <p:nvPr/>
          </p:nvSpPr>
          <p:spPr>
            <a:xfrm>
              <a:off x="3974926" y="9814280"/>
              <a:ext cx="422057" cy="594233"/>
            </a:xfrm>
            <a:custGeom>
              <a:avLst/>
              <a:gdLst>
                <a:gd name="connsiteX0" fmla="*/ -1838 w 365798"/>
                <a:gd name="connsiteY0" fmla="*/ 151168 h 515024"/>
                <a:gd name="connsiteX1" fmla="*/ 285760 w 365798"/>
                <a:gd name="connsiteY1" fmla="*/ 514740 h 515024"/>
                <a:gd name="connsiteX2" fmla="*/ 358717 w 365798"/>
                <a:gd name="connsiteY2" fmla="*/ 240347 h 515024"/>
                <a:gd name="connsiteX3" fmla="*/ 237244 w 365798"/>
                <a:gd name="connsiteY3" fmla="*/ -284 h 515024"/>
                <a:gd name="connsiteX4" fmla="*/ -1838 w 365798"/>
                <a:gd name="connsiteY4" fmla="*/ 151168 h 515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5798" h="515024">
                  <a:moveTo>
                    <a:pt x="-1838" y="151168"/>
                  </a:moveTo>
                  <a:cubicBezTo>
                    <a:pt x="-1838" y="151168"/>
                    <a:pt x="265988" y="293286"/>
                    <a:pt x="285760" y="514740"/>
                  </a:cubicBezTo>
                  <a:cubicBezTo>
                    <a:pt x="285760" y="514740"/>
                    <a:pt x="387900" y="352569"/>
                    <a:pt x="358717" y="240347"/>
                  </a:cubicBezTo>
                  <a:cubicBezTo>
                    <a:pt x="329534" y="128126"/>
                    <a:pt x="237244" y="-284"/>
                    <a:pt x="237244" y="-284"/>
                  </a:cubicBezTo>
                  <a:cubicBezTo>
                    <a:pt x="237244" y="-284"/>
                    <a:pt x="246071" y="134980"/>
                    <a:pt x="-1838" y="1511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2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CD02978-7B3A-224A-AB0B-4F76D8C07ED3}"/>
              </a:ext>
            </a:extLst>
          </p:cNvPr>
          <p:cNvGrpSpPr/>
          <p:nvPr/>
        </p:nvGrpSpPr>
        <p:grpSpPr>
          <a:xfrm>
            <a:off x="7402732" y="914400"/>
            <a:ext cx="4086226" cy="5029199"/>
            <a:chOff x="20376848" y="1102742"/>
            <a:chExt cx="4000802" cy="117615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325DA9-734E-2B47-86A1-8453006E9D25}"/>
                </a:ext>
              </a:extLst>
            </p:cNvPr>
            <p:cNvSpPr/>
            <p:nvPr/>
          </p:nvSpPr>
          <p:spPr>
            <a:xfrm>
              <a:off x="20376848" y="1102742"/>
              <a:ext cx="4000802" cy="2590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A007B17-95B9-F248-9996-C3A14C071003}"/>
                </a:ext>
              </a:extLst>
            </p:cNvPr>
            <p:cNvSpPr/>
            <p:nvPr/>
          </p:nvSpPr>
          <p:spPr>
            <a:xfrm>
              <a:off x="20376848" y="4159655"/>
              <a:ext cx="4000802" cy="2590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987DE6D6-B701-EE40-B2A7-98BCD8649895}"/>
                </a:ext>
              </a:extLst>
            </p:cNvPr>
            <p:cNvSpPr/>
            <p:nvPr/>
          </p:nvSpPr>
          <p:spPr>
            <a:xfrm>
              <a:off x="20376848" y="7216568"/>
              <a:ext cx="4000802" cy="2590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5F274B5-D8A1-774A-AFCC-8B587701524B}"/>
                </a:ext>
              </a:extLst>
            </p:cNvPr>
            <p:cNvSpPr/>
            <p:nvPr/>
          </p:nvSpPr>
          <p:spPr>
            <a:xfrm>
              <a:off x="20376848" y="10273481"/>
              <a:ext cx="4000802" cy="2590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3089728-2100-8743-B743-B5669AA47AE5}"/>
              </a:ext>
            </a:extLst>
          </p:cNvPr>
          <p:cNvSpPr/>
          <p:nvPr/>
        </p:nvSpPr>
        <p:spPr>
          <a:xfrm>
            <a:off x="8591723" y="1388350"/>
            <a:ext cx="19049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The service works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50EC2BB-5BD6-0745-A8B4-88810CED8AB5}"/>
              </a:ext>
            </a:extLst>
          </p:cNvPr>
          <p:cNvSpPr/>
          <p:nvPr/>
        </p:nvSpPr>
        <p:spPr>
          <a:xfrm>
            <a:off x="8591723" y="2640261"/>
            <a:ext cx="19049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The service is safe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FFCB9B3-77F8-8041-8FB4-56AF83F21EA7}"/>
              </a:ext>
            </a:extLst>
          </p:cNvPr>
          <p:cNvSpPr/>
          <p:nvPr/>
        </p:nvSpPr>
        <p:spPr>
          <a:xfrm>
            <a:off x="8591723" y="3947388"/>
            <a:ext cx="19049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Staff are happy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ECC7C92-1B60-184A-AB15-876046FFBB9F}"/>
              </a:ext>
            </a:extLst>
          </p:cNvPr>
          <p:cNvSpPr/>
          <p:nvPr/>
        </p:nvSpPr>
        <p:spPr>
          <a:xfrm>
            <a:off x="8591723" y="5254515"/>
            <a:ext cx="19049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Patients are happy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113" name="CuadroTexto 350">
            <a:extLst>
              <a:ext uri="{FF2B5EF4-FFF2-40B4-BE49-F238E27FC236}">
                <a16:creationId xmlns:a16="http://schemas.microsoft.com/office/drawing/2014/main" id="{2D170639-780E-204A-8949-6C84B0781801}"/>
              </a:ext>
            </a:extLst>
          </p:cNvPr>
          <p:cNvSpPr txBox="1"/>
          <p:nvPr/>
        </p:nvSpPr>
        <p:spPr>
          <a:xfrm>
            <a:off x="7584437" y="1157518"/>
            <a:ext cx="693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A</a:t>
            </a:r>
          </a:p>
        </p:txBody>
      </p:sp>
      <p:sp>
        <p:nvSpPr>
          <p:cNvPr id="114" name="CuadroTexto 350">
            <a:extLst>
              <a:ext uri="{FF2B5EF4-FFF2-40B4-BE49-F238E27FC236}">
                <a16:creationId xmlns:a16="http://schemas.microsoft.com/office/drawing/2014/main" id="{1243F21A-0CC8-4744-A6A1-E71409B96BA7}"/>
              </a:ext>
            </a:extLst>
          </p:cNvPr>
          <p:cNvSpPr txBox="1"/>
          <p:nvPr/>
        </p:nvSpPr>
        <p:spPr>
          <a:xfrm>
            <a:off x="7584437" y="2459654"/>
            <a:ext cx="693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B</a:t>
            </a:r>
          </a:p>
        </p:txBody>
      </p:sp>
      <p:sp>
        <p:nvSpPr>
          <p:cNvPr id="115" name="CuadroTexto 350">
            <a:extLst>
              <a:ext uri="{FF2B5EF4-FFF2-40B4-BE49-F238E27FC236}">
                <a16:creationId xmlns:a16="http://schemas.microsoft.com/office/drawing/2014/main" id="{D822D609-328E-4B4E-85C3-7846D5BF9C5D}"/>
              </a:ext>
            </a:extLst>
          </p:cNvPr>
          <p:cNvSpPr txBox="1"/>
          <p:nvPr/>
        </p:nvSpPr>
        <p:spPr>
          <a:xfrm>
            <a:off x="7584437" y="3731753"/>
            <a:ext cx="693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C</a:t>
            </a:r>
          </a:p>
        </p:txBody>
      </p:sp>
      <p:sp>
        <p:nvSpPr>
          <p:cNvPr id="116" name="CuadroTexto 350">
            <a:extLst>
              <a:ext uri="{FF2B5EF4-FFF2-40B4-BE49-F238E27FC236}">
                <a16:creationId xmlns:a16="http://schemas.microsoft.com/office/drawing/2014/main" id="{4C517166-6CA8-514A-BDCC-FE4BC0283A76}"/>
              </a:ext>
            </a:extLst>
          </p:cNvPr>
          <p:cNvSpPr txBox="1"/>
          <p:nvPr/>
        </p:nvSpPr>
        <p:spPr>
          <a:xfrm>
            <a:off x="7584437" y="5053657"/>
            <a:ext cx="693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58446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4377442" y="523451"/>
            <a:ext cx="3437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Rigid Failure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039172B4-E5AA-5442-84FC-C8C31676F7B0}"/>
              </a:ext>
            </a:extLst>
          </p:cNvPr>
          <p:cNvSpPr/>
          <p:nvPr/>
        </p:nvSpPr>
        <p:spPr>
          <a:xfrm>
            <a:off x="828902" y="2756233"/>
            <a:ext cx="5209093" cy="1069332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F9A3FF8E-C653-B345-853E-EDD9ED9C6029}"/>
              </a:ext>
            </a:extLst>
          </p:cNvPr>
          <p:cNvSpPr/>
          <p:nvPr/>
        </p:nvSpPr>
        <p:spPr>
          <a:xfrm>
            <a:off x="828902" y="4041673"/>
            <a:ext cx="5209093" cy="106933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FF74AEA-F798-4643-8196-1B23C28FE496}"/>
              </a:ext>
            </a:extLst>
          </p:cNvPr>
          <p:cNvSpPr/>
          <p:nvPr/>
        </p:nvSpPr>
        <p:spPr>
          <a:xfrm>
            <a:off x="6154005" y="2756233"/>
            <a:ext cx="5209093" cy="10693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1F06BF0-EAFB-7840-AEC5-6B03B5DFBF8B}"/>
              </a:ext>
            </a:extLst>
          </p:cNvPr>
          <p:cNvSpPr/>
          <p:nvPr/>
        </p:nvSpPr>
        <p:spPr>
          <a:xfrm>
            <a:off x="6154005" y="4041673"/>
            <a:ext cx="5209093" cy="106933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3C87CDD-DE47-734F-89DD-D3895B28C2DE}"/>
              </a:ext>
            </a:extLst>
          </p:cNvPr>
          <p:cNvSpPr/>
          <p:nvPr/>
        </p:nvSpPr>
        <p:spPr>
          <a:xfrm>
            <a:off x="2350753" y="3153440"/>
            <a:ext cx="209187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We’ve always done it like this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C3702A9-8675-D24D-8420-44244BD3A00C}"/>
              </a:ext>
            </a:extLst>
          </p:cNvPr>
          <p:cNvSpPr/>
          <p:nvPr/>
        </p:nvSpPr>
        <p:spPr>
          <a:xfrm>
            <a:off x="2350753" y="4439591"/>
            <a:ext cx="209187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It might not work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629867A-0F45-8E41-A3D7-6CE4FF103BAF}"/>
              </a:ext>
            </a:extLst>
          </p:cNvPr>
          <p:cNvSpPr/>
          <p:nvPr/>
        </p:nvSpPr>
        <p:spPr>
          <a:xfrm flipH="1">
            <a:off x="7700214" y="3153439"/>
            <a:ext cx="209187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People may not like change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2EE4ED9-1617-7443-9B74-6CA4EE27BFE6}"/>
              </a:ext>
            </a:extLst>
          </p:cNvPr>
          <p:cNvSpPr/>
          <p:nvPr/>
        </p:nvSpPr>
        <p:spPr>
          <a:xfrm flipH="1">
            <a:off x="7700214" y="4439601"/>
            <a:ext cx="209187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900" b="1" dirty="0" smtClean="0">
                <a:solidFill>
                  <a:schemeClr val="bg1"/>
                </a:solidFill>
                <a:latin typeface="Poppins SemiBold" pitchFamily="2" charset="77"/>
                <a:ea typeface="Roboto Medium" panose="02000000000000000000" pitchFamily="2" charset="0"/>
                <a:cs typeface="Poppins SemiBold" pitchFamily="2" charset="77"/>
              </a:rPr>
              <a:t>People may not like us/me</a:t>
            </a:r>
            <a:endParaRPr lang="en-US" sz="900" b="1" dirty="0">
              <a:solidFill>
                <a:schemeClr val="bg1"/>
              </a:solidFill>
              <a:latin typeface="Poppins SemiBold" pitchFamily="2" charset="77"/>
              <a:ea typeface="Roboto Medium" panose="02000000000000000000" pitchFamily="2" charset="0"/>
              <a:cs typeface="Poppins SemiBold" pitchFamily="2" charset="77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DA70489-6064-C448-9BB5-470BC2742DB9}"/>
              </a:ext>
            </a:extLst>
          </p:cNvPr>
          <p:cNvSpPr/>
          <p:nvPr/>
        </p:nvSpPr>
        <p:spPr>
          <a:xfrm>
            <a:off x="5582855" y="4620385"/>
            <a:ext cx="996291" cy="706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DB2264D5-3F3D-3840-A860-DAF674D5F07A}"/>
              </a:ext>
            </a:extLst>
          </p:cNvPr>
          <p:cNvSpPr/>
          <p:nvPr/>
        </p:nvSpPr>
        <p:spPr>
          <a:xfrm>
            <a:off x="4932145" y="2295893"/>
            <a:ext cx="2327711" cy="3491560"/>
          </a:xfrm>
          <a:custGeom>
            <a:avLst/>
            <a:gdLst>
              <a:gd name="connsiteX0" fmla="*/ 136955 w 436131"/>
              <a:gd name="connsiteY0" fmla="*/ 572424 h 654198"/>
              <a:gd name="connsiteX1" fmla="*/ 144279 w 436131"/>
              <a:gd name="connsiteY1" fmla="*/ 588395 h 654198"/>
              <a:gd name="connsiteX2" fmla="*/ 155565 w 436131"/>
              <a:gd name="connsiteY2" fmla="*/ 599681 h 654198"/>
              <a:gd name="connsiteX3" fmla="*/ 280569 w 436131"/>
              <a:gd name="connsiteY3" fmla="*/ 599681 h 654198"/>
              <a:gd name="connsiteX4" fmla="*/ 291855 w 436131"/>
              <a:gd name="connsiteY4" fmla="*/ 588395 h 654198"/>
              <a:gd name="connsiteX5" fmla="*/ 299180 w 436131"/>
              <a:gd name="connsiteY5" fmla="*/ 572424 h 654198"/>
              <a:gd name="connsiteX6" fmla="*/ 136292 w 436131"/>
              <a:gd name="connsiteY6" fmla="*/ 490649 h 654198"/>
              <a:gd name="connsiteX7" fmla="*/ 136292 w 436131"/>
              <a:gd name="connsiteY7" fmla="*/ 517907 h 654198"/>
              <a:gd name="connsiteX8" fmla="*/ 299841 w 436131"/>
              <a:gd name="connsiteY8" fmla="*/ 517907 h 654198"/>
              <a:gd name="connsiteX9" fmla="*/ 299841 w 436131"/>
              <a:gd name="connsiteY9" fmla="*/ 490649 h 654198"/>
              <a:gd name="connsiteX10" fmla="*/ 218066 w 436131"/>
              <a:gd name="connsiteY10" fmla="*/ 0 h 654198"/>
              <a:gd name="connsiteX11" fmla="*/ 436131 w 436131"/>
              <a:gd name="connsiteY11" fmla="*/ 218065 h 654198"/>
              <a:gd name="connsiteX12" fmla="*/ 374601 w 436131"/>
              <a:gd name="connsiteY12" fmla="*/ 376266 h 654198"/>
              <a:gd name="connsiteX13" fmla="*/ 354357 w 436131"/>
              <a:gd name="connsiteY13" fmla="*/ 408874 h 654198"/>
              <a:gd name="connsiteX14" fmla="*/ 354357 w 436131"/>
              <a:gd name="connsiteY14" fmla="*/ 436134 h 654198"/>
              <a:gd name="connsiteX15" fmla="*/ 327099 w 436131"/>
              <a:gd name="connsiteY15" fmla="*/ 483068 h 654198"/>
              <a:gd name="connsiteX16" fmla="*/ 327099 w 436131"/>
              <a:gd name="connsiteY16" fmla="*/ 569123 h 654198"/>
              <a:gd name="connsiteX17" fmla="*/ 311127 w 436131"/>
              <a:gd name="connsiteY17" fmla="*/ 607669 h 654198"/>
              <a:gd name="connsiteX18" fmla="*/ 295865 w 436131"/>
              <a:gd name="connsiteY18" fmla="*/ 622931 h 654198"/>
              <a:gd name="connsiteX19" fmla="*/ 295832 w 436131"/>
              <a:gd name="connsiteY19" fmla="*/ 622964 h 654198"/>
              <a:gd name="connsiteX20" fmla="*/ 284562 w 436131"/>
              <a:gd name="connsiteY20" fmla="*/ 634234 h 654198"/>
              <a:gd name="connsiteX21" fmla="*/ 236367 w 436131"/>
              <a:gd name="connsiteY21" fmla="*/ 654198 h 654198"/>
              <a:gd name="connsiteX22" fmla="*/ 199765 w 436131"/>
              <a:gd name="connsiteY22" fmla="*/ 654198 h 654198"/>
              <a:gd name="connsiteX23" fmla="*/ 151570 w 436131"/>
              <a:gd name="connsiteY23" fmla="*/ 634234 h 654198"/>
              <a:gd name="connsiteX24" fmla="*/ 140300 w 436131"/>
              <a:gd name="connsiteY24" fmla="*/ 622964 h 654198"/>
              <a:gd name="connsiteX25" fmla="*/ 140267 w 436131"/>
              <a:gd name="connsiteY25" fmla="*/ 622931 h 654198"/>
              <a:gd name="connsiteX26" fmla="*/ 125004 w 436131"/>
              <a:gd name="connsiteY26" fmla="*/ 607669 h 654198"/>
              <a:gd name="connsiteX27" fmla="*/ 109033 w 436131"/>
              <a:gd name="connsiteY27" fmla="*/ 569123 h 654198"/>
              <a:gd name="connsiteX28" fmla="*/ 109033 w 436131"/>
              <a:gd name="connsiteY28" fmla="*/ 483068 h 654198"/>
              <a:gd name="connsiteX29" fmla="*/ 81775 w 436131"/>
              <a:gd name="connsiteY29" fmla="*/ 436134 h 654198"/>
              <a:gd name="connsiteX30" fmla="*/ 81775 w 436131"/>
              <a:gd name="connsiteY30" fmla="*/ 408876 h 654198"/>
              <a:gd name="connsiteX31" fmla="*/ 61531 w 436131"/>
              <a:gd name="connsiteY31" fmla="*/ 376267 h 654198"/>
              <a:gd name="connsiteX32" fmla="*/ 0 w 436131"/>
              <a:gd name="connsiteY32" fmla="*/ 218066 h 654198"/>
              <a:gd name="connsiteX33" fmla="*/ 218066 w 436131"/>
              <a:gd name="connsiteY33" fmla="*/ 0 h 654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36131" h="654198">
                <a:moveTo>
                  <a:pt x="136955" y="572424"/>
                </a:moveTo>
                <a:cubicBezTo>
                  <a:pt x="137715" y="578384"/>
                  <a:pt x="140011" y="584128"/>
                  <a:pt x="144279" y="588395"/>
                </a:cubicBezTo>
                <a:lnTo>
                  <a:pt x="155565" y="599681"/>
                </a:lnTo>
                <a:lnTo>
                  <a:pt x="280569" y="599681"/>
                </a:lnTo>
                <a:lnTo>
                  <a:pt x="291855" y="588395"/>
                </a:lnTo>
                <a:cubicBezTo>
                  <a:pt x="296123" y="584128"/>
                  <a:pt x="298419" y="578384"/>
                  <a:pt x="299180" y="572424"/>
                </a:cubicBezTo>
                <a:close/>
                <a:moveTo>
                  <a:pt x="136292" y="490649"/>
                </a:moveTo>
                <a:lnTo>
                  <a:pt x="136292" y="517907"/>
                </a:lnTo>
                <a:lnTo>
                  <a:pt x="299841" y="517907"/>
                </a:lnTo>
                <a:lnTo>
                  <a:pt x="299841" y="490649"/>
                </a:lnTo>
                <a:close/>
                <a:moveTo>
                  <a:pt x="218066" y="0"/>
                </a:moveTo>
                <a:cubicBezTo>
                  <a:pt x="338306" y="0"/>
                  <a:pt x="436132" y="97827"/>
                  <a:pt x="436131" y="218065"/>
                </a:cubicBezTo>
                <a:cubicBezTo>
                  <a:pt x="436131" y="300159"/>
                  <a:pt x="399104" y="345959"/>
                  <a:pt x="374601" y="376266"/>
                </a:cubicBezTo>
                <a:cubicBezTo>
                  <a:pt x="363740" y="389696"/>
                  <a:pt x="354357" y="401301"/>
                  <a:pt x="354357" y="408874"/>
                </a:cubicBezTo>
                <a:lnTo>
                  <a:pt x="354357" y="436134"/>
                </a:lnTo>
                <a:cubicBezTo>
                  <a:pt x="354357" y="456226"/>
                  <a:pt x="343314" y="473613"/>
                  <a:pt x="327099" y="483068"/>
                </a:cubicBezTo>
                <a:lnTo>
                  <a:pt x="327099" y="569123"/>
                </a:lnTo>
                <a:cubicBezTo>
                  <a:pt x="327099" y="583471"/>
                  <a:pt x="321283" y="597526"/>
                  <a:pt x="311127" y="607669"/>
                </a:cubicBezTo>
                <a:lnTo>
                  <a:pt x="295865" y="622931"/>
                </a:lnTo>
                <a:lnTo>
                  <a:pt x="295832" y="622964"/>
                </a:lnTo>
                <a:lnTo>
                  <a:pt x="284562" y="634234"/>
                </a:lnTo>
                <a:cubicBezTo>
                  <a:pt x="271691" y="647104"/>
                  <a:pt x="254575" y="654198"/>
                  <a:pt x="236367" y="654198"/>
                </a:cubicBezTo>
                <a:lnTo>
                  <a:pt x="199765" y="654198"/>
                </a:lnTo>
                <a:cubicBezTo>
                  <a:pt x="181558" y="654198"/>
                  <a:pt x="164441" y="647104"/>
                  <a:pt x="151570" y="634234"/>
                </a:cubicBezTo>
                <a:lnTo>
                  <a:pt x="140300" y="622964"/>
                </a:lnTo>
                <a:lnTo>
                  <a:pt x="140267" y="622931"/>
                </a:lnTo>
                <a:lnTo>
                  <a:pt x="125004" y="607669"/>
                </a:lnTo>
                <a:cubicBezTo>
                  <a:pt x="114849" y="597526"/>
                  <a:pt x="109033" y="583471"/>
                  <a:pt x="109033" y="569123"/>
                </a:cubicBezTo>
                <a:lnTo>
                  <a:pt x="109033" y="483068"/>
                </a:lnTo>
                <a:cubicBezTo>
                  <a:pt x="92817" y="473613"/>
                  <a:pt x="81775" y="456226"/>
                  <a:pt x="81775" y="436134"/>
                </a:cubicBezTo>
                <a:lnTo>
                  <a:pt x="81775" y="408876"/>
                </a:lnTo>
                <a:cubicBezTo>
                  <a:pt x="81775" y="401303"/>
                  <a:pt x="72391" y="389696"/>
                  <a:pt x="61531" y="376267"/>
                </a:cubicBezTo>
                <a:cubicBezTo>
                  <a:pt x="37028" y="345960"/>
                  <a:pt x="0" y="300160"/>
                  <a:pt x="0" y="218066"/>
                </a:cubicBezTo>
                <a:cubicBezTo>
                  <a:pt x="0" y="97827"/>
                  <a:pt x="97827" y="0"/>
                  <a:pt x="2180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9AF1AFC-F6E7-5542-995F-EA8BDBD419C7}"/>
              </a:ext>
            </a:extLst>
          </p:cNvPr>
          <p:cNvGrpSpPr/>
          <p:nvPr/>
        </p:nvGrpSpPr>
        <p:grpSpPr>
          <a:xfrm>
            <a:off x="5538254" y="3031410"/>
            <a:ext cx="706192" cy="1024325"/>
            <a:chOff x="14676542" y="10466467"/>
            <a:chExt cx="2240180" cy="3249360"/>
          </a:xfrm>
          <a:solidFill>
            <a:schemeClr val="tx2"/>
          </a:solidFill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F928765-4A8C-E147-9E98-8926356E108C}"/>
                </a:ext>
              </a:extLst>
            </p:cNvPr>
            <p:cNvSpPr/>
            <p:nvPr/>
          </p:nvSpPr>
          <p:spPr>
            <a:xfrm>
              <a:off x="16843813" y="10652582"/>
              <a:ext cx="72909" cy="3063245"/>
            </a:xfrm>
            <a:custGeom>
              <a:avLst/>
              <a:gdLst>
                <a:gd name="connsiteX0" fmla="*/ 0 w 42106"/>
                <a:gd name="connsiteY0" fmla="*/ 0 h 3063244"/>
                <a:gd name="connsiteX1" fmla="*/ 42106 w 42106"/>
                <a:gd name="connsiteY1" fmla="*/ 0 h 3063244"/>
                <a:gd name="connsiteX2" fmla="*/ 42106 w 42106"/>
                <a:gd name="connsiteY2" fmla="*/ 3063244 h 3063244"/>
                <a:gd name="connsiteX3" fmla="*/ 0 w 42106"/>
                <a:gd name="connsiteY3" fmla="*/ 3063244 h 3063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6" h="3063244">
                  <a:moveTo>
                    <a:pt x="0" y="0"/>
                  </a:moveTo>
                  <a:lnTo>
                    <a:pt x="42106" y="0"/>
                  </a:lnTo>
                  <a:lnTo>
                    <a:pt x="42106" y="3063244"/>
                  </a:lnTo>
                  <a:lnTo>
                    <a:pt x="0" y="3063244"/>
                  </a:lnTo>
                  <a:close/>
                </a:path>
              </a:pathLst>
            </a:custGeom>
            <a:grpFill/>
            <a:ln w="13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28241D6-9759-FE49-9711-6858D6EB9516}"/>
                </a:ext>
              </a:extLst>
            </p:cNvPr>
            <p:cNvSpPr/>
            <p:nvPr/>
          </p:nvSpPr>
          <p:spPr>
            <a:xfrm>
              <a:off x="14676542" y="10466467"/>
              <a:ext cx="2240180" cy="1275299"/>
            </a:xfrm>
            <a:custGeom>
              <a:avLst/>
              <a:gdLst>
                <a:gd name="connsiteX0" fmla="*/ 2238523 w 2240180"/>
                <a:gd name="connsiteY0" fmla="*/ 184837 h 1275299"/>
                <a:gd name="connsiteX1" fmla="*/ 1417790 w 2240180"/>
                <a:gd name="connsiteY1" fmla="*/ 114339 h 1275299"/>
                <a:gd name="connsiteX2" fmla="*/ -1658 w 2240180"/>
                <a:gd name="connsiteY2" fmla="*/ 325366 h 1275299"/>
                <a:gd name="connsiteX3" fmla="*/ 1114258 w 2240180"/>
                <a:gd name="connsiteY3" fmla="*/ 1163194 h 1275299"/>
                <a:gd name="connsiteX4" fmla="*/ 2238523 w 2240180"/>
                <a:gd name="connsiteY4" fmla="*/ 1274021 h 1275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0180" h="1275299">
                  <a:moveTo>
                    <a:pt x="2238523" y="184837"/>
                  </a:moveTo>
                  <a:cubicBezTo>
                    <a:pt x="2238523" y="184837"/>
                    <a:pt x="1940522" y="-181989"/>
                    <a:pt x="1417790" y="114339"/>
                  </a:cubicBezTo>
                  <a:cubicBezTo>
                    <a:pt x="895058" y="410668"/>
                    <a:pt x="603239" y="631125"/>
                    <a:pt x="-1658" y="325366"/>
                  </a:cubicBezTo>
                  <a:cubicBezTo>
                    <a:pt x="-1658" y="325366"/>
                    <a:pt x="360294" y="1552872"/>
                    <a:pt x="1114258" y="1163194"/>
                  </a:cubicBezTo>
                  <a:cubicBezTo>
                    <a:pt x="1868222" y="773517"/>
                    <a:pt x="2238523" y="1274021"/>
                    <a:pt x="2238523" y="1274021"/>
                  </a:cubicBezTo>
                  <a:close/>
                </a:path>
              </a:pathLst>
            </a:custGeom>
            <a:solidFill>
              <a:srgbClr val="C00000"/>
            </a:solidFill>
            <a:ln w="13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5880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adroTexto 350">
            <a:extLst>
              <a:ext uri="{FF2B5EF4-FFF2-40B4-BE49-F238E27FC236}">
                <a16:creationId xmlns:a16="http://schemas.microsoft.com/office/drawing/2014/main" id="{EB85846B-B4DD-D346-BE0C-37F878C3F360}"/>
              </a:ext>
            </a:extLst>
          </p:cNvPr>
          <p:cNvSpPr txBox="1"/>
          <p:nvPr/>
        </p:nvSpPr>
        <p:spPr>
          <a:xfrm>
            <a:off x="3753892" y="511095"/>
            <a:ext cx="4684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Reasons to change</a:t>
            </a:r>
            <a:endParaRPr lang="en-US" sz="4000" b="1" dirty="0">
              <a:solidFill>
                <a:schemeClr val="tx2"/>
              </a:solidFill>
              <a:latin typeface="Poppins" pitchFamily="2" charset="77"/>
              <a:ea typeface="Lato Heavy" charset="0"/>
              <a:cs typeface="Poppins" pitchFamily="2" charset="77"/>
            </a:endParaRPr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CBA02708-E3F0-7442-AC74-F3BA16FA6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7448" y="11255360"/>
            <a:ext cx="362868" cy="447986"/>
          </a:xfrm>
          <a:custGeom>
            <a:avLst/>
            <a:gdLst>
              <a:gd name="T0" fmla="*/ 174 w 358"/>
              <a:gd name="T1" fmla="*/ 0 h 442"/>
              <a:gd name="T2" fmla="*/ 357 w 358"/>
              <a:gd name="T3" fmla="*/ 441 h 442"/>
              <a:gd name="T4" fmla="*/ 174 w 358"/>
              <a:gd name="T5" fmla="*/ 341 h 442"/>
              <a:gd name="T6" fmla="*/ 0 w 358"/>
              <a:gd name="T7" fmla="*/ 441 h 442"/>
              <a:gd name="T8" fmla="*/ 174 w 358"/>
              <a:gd name="T9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" h="442">
                <a:moveTo>
                  <a:pt x="174" y="0"/>
                </a:moveTo>
                <a:lnTo>
                  <a:pt x="357" y="441"/>
                </a:lnTo>
                <a:lnTo>
                  <a:pt x="174" y="341"/>
                </a:lnTo>
                <a:lnTo>
                  <a:pt x="0" y="441"/>
                </a:lnTo>
                <a:lnTo>
                  <a:pt x="174" y="0"/>
                </a:ln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34" name="Forma libre 70">
            <a:extLst>
              <a:ext uri="{FF2B5EF4-FFF2-40B4-BE49-F238E27FC236}">
                <a16:creationId xmlns:a16="http://schemas.microsoft.com/office/drawing/2014/main" id="{F9D1CBAF-0C5B-7B42-8635-10AF67A6ABE7}"/>
              </a:ext>
            </a:extLst>
          </p:cNvPr>
          <p:cNvSpPr/>
          <p:nvPr/>
        </p:nvSpPr>
        <p:spPr>
          <a:xfrm>
            <a:off x="5288393" y="2499455"/>
            <a:ext cx="1574953" cy="583329"/>
          </a:xfrm>
          <a:custGeom>
            <a:avLst/>
            <a:gdLst>
              <a:gd name="connsiteX0" fmla="*/ 26093 w 205997"/>
              <a:gd name="connsiteY0" fmla="*/ 83621 h 76296"/>
              <a:gd name="connsiteX1" fmla="*/ 26093 w 205997"/>
              <a:gd name="connsiteY1" fmla="*/ 49516 h 76296"/>
              <a:gd name="connsiteX2" fmla="*/ 49516 w 205997"/>
              <a:gd name="connsiteY2" fmla="*/ 26094 h 76296"/>
              <a:gd name="connsiteX3" fmla="*/ 160679 w 205997"/>
              <a:gd name="connsiteY3" fmla="*/ 26094 h 76296"/>
              <a:gd name="connsiteX4" fmla="*/ 184101 w 205997"/>
              <a:gd name="connsiteY4" fmla="*/ 49516 h 76296"/>
              <a:gd name="connsiteX5" fmla="*/ 184101 w 205997"/>
              <a:gd name="connsiteY5" fmla="*/ 83621 h 76296"/>
              <a:gd name="connsiteX6" fmla="*/ 210194 w 205997"/>
              <a:gd name="connsiteY6" fmla="*/ 83621 h 76296"/>
              <a:gd name="connsiteX7" fmla="*/ 210194 w 205997"/>
              <a:gd name="connsiteY7" fmla="*/ 49516 h 76296"/>
              <a:gd name="connsiteX8" fmla="*/ 160679 w 205997"/>
              <a:gd name="connsiteY8" fmla="*/ 0 h 76296"/>
              <a:gd name="connsiteX9" fmla="*/ 49516 w 205997"/>
              <a:gd name="connsiteY9" fmla="*/ 0 h 76296"/>
              <a:gd name="connsiteX10" fmla="*/ 0 w 205997"/>
              <a:gd name="connsiteY10" fmla="*/ 49516 h 76296"/>
              <a:gd name="connsiteX11" fmla="*/ 0 w 205997"/>
              <a:gd name="connsiteY11" fmla="*/ 83621 h 76296"/>
              <a:gd name="connsiteX12" fmla="*/ 26093 w 205997"/>
              <a:gd name="connsiteY12" fmla="*/ 83621 h 76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97" h="76296">
                <a:moveTo>
                  <a:pt x="26093" y="83621"/>
                </a:moveTo>
                <a:lnTo>
                  <a:pt x="26093" y="49516"/>
                </a:lnTo>
                <a:cubicBezTo>
                  <a:pt x="26093" y="36546"/>
                  <a:pt x="36622" y="26094"/>
                  <a:pt x="49516" y="26094"/>
                </a:cubicBezTo>
                <a:lnTo>
                  <a:pt x="160679" y="26094"/>
                </a:lnTo>
                <a:cubicBezTo>
                  <a:pt x="173648" y="26094"/>
                  <a:pt x="184101" y="36623"/>
                  <a:pt x="184101" y="49516"/>
                </a:cubicBezTo>
                <a:lnTo>
                  <a:pt x="184101" y="83621"/>
                </a:lnTo>
                <a:lnTo>
                  <a:pt x="210194" y="83621"/>
                </a:lnTo>
                <a:lnTo>
                  <a:pt x="210194" y="49516"/>
                </a:lnTo>
                <a:cubicBezTo>
                  <a:pt x="210194" y="22202"/>
                  <a:pt x="187992" y="0"/>
                  <a:pt x="160679" y="0"/>
                </a:cubicBezTo>
                <a:lnTo>
                  <a:pt x="49516" y="0"/>
                </a:lnTo>
                <a:cubicBezTo>
                  <a:pt x="22202" y="0"/>
                  <a:pt x="0" y="22202"/>
                  <a:pt x="0" y="49516"/>
                </a:cubicBezTo>
                <a:lnTo>
                  <a:pt x="0" y="83621"/>
                </a:lnTo>
                <a:lnTo>
                  <a:pt x="26093" y="83621"/>
                </a:lnTo>
                <a:close/>
              </a:path>
            </a:pathLst>
          </a:custGeom>
          <a:solidFill>
            <a:schemeClr val="tx2"/>
          </a:solidFill>
          <a:ln w="7630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35" name="Forma libre 71">
            <a:extLst>
              <a:ext uri="{FF2B5EF4-FFF2-40B4-BE49-F238E27FC236}">
                <a16:creationId xmlns:a16="http://schemas.microsoft.com/office/drawing/2014/main" id="{B0FC123C-C45B-6E44-821C-66756430BC81}"/>
              </a:ext>
            </a:extLst>
          </p:cNvPr>
          <p:cNvSpPr/>
          <p:nvPr/>
        </p:nvSpPr>
        <p:spPr>
          <a:xfrm>
            <a:off x="4314836" y="2869283"/>
            <a:ext cx="641650" cy="408331"/>
          </a:xfrm>
          <a:custGeom>
            <a:avLst/>
            <a:gdLst>
              <a:gd name="connsiteX0" fmla="*/ 55009 w 83924"/>
              <a:gd name="connsiteY0" fmla="*/ 58748 h 53407"/>
              <a:gd name="connsiteX1" fmla="*/ 29374 w 83924"/>
              <a:gd name="connsiteY1" fmla="*/ 58748 h 53407"/>
              <a:gd name="connsiteX2" fmla="*/ 0 w 83924"/>
              <a:gd name="connsiteY2" fmla="*/ 29374 h 53407"/>
              <a:gd name="connsiteX3" fmla="*/ 0 w 83924"/>
              <a:gd name="connsiteY3" fmla="*/ 29374 h 53407"/>
              <a:gd name="connsiteX4" fmla="*/ 29374 w 83924"/>
              <a:gd name="connsiteY4" fmla="*/ 0 h 53407"/>
              <a:gd name="connsiteX5" fmla="*/ 55009 w 83924"/>
              <a:gd name="connsiteY5" fmla="*/ 0 h 53407"/>
              <a:gd name="connsiteX6" fmla="*/ 84382 w 83924"/>
              <a:gd name="connsiteY6" fmla="*/ 29374 h 53407"/>
              <a:gd name="connsiteX7" fmla="*/ 84382 w 83924"/>
              <a:gd name="connsiteY7" fmla="*/ 29374 h 53407"/>
              <a:gd name="connsiteX8" fmla="*/ 55009 w 83924"/>
              <a:gd name="connsiteY8" fmla="*/ 58748 h 53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924" h="53407">
                <a:moveTo>
                  <a:pt x="55009" y="58748"/>
                </a:moveTo>
                <a:lnTo>
                  <a:pt x="29374" y="58748"/>
                </a:lnTo>
                <a:cubicBezTo>
                  <a:pt x="13199" y="58748"/>
                  <a:pt x="0" y="45549"/>
                  <a:pt x="0" y="29374"/>
                </a:cubicBezTo>
                <a:lnTo>
                  <a:pt x="0" y="29374"/>
                </a:lnTo>
                <a:cubicBezTo>
                  <a:pt x="0" y="13199"/>
                  <a:pt x="13199" y="0"/>
                  <a:pt x="29374" y="0"/>
                </a:cubicBezTo>
                <a:lnTo>
                  <a:pt x="55009" y="0"/>
                </a:lnTo>
                <a:cubicBezTo>
                  <a:pt x="71183" y="0"/>
                  <a:pt x="84382" y="13199"/>
                  <a:pt x="84382" y="29374"/>
                </a:cubicBezTo>
                <a:lnTo>
                  <a:pt x="84382" y="29374"/>
                </a:lnTo>
                <a:cubicBezTo>
                  <a:pt x="84382" y="45473"/>
                  <a:pt x="71107" y="58748"/>
                  <a:pt x="55009" y="58748"/>
                </a:cubicBezTo>
                <a:close/>
              </a:path>
            </a:pathLst>
          </a:custGeom>
          <a:solidFill>
            <a:schemeClr val="tx2"/>
          </a:solidFill>
          <a:ln w="7630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36" name="Forma libre 72">
            <a:extLst>
              <a:ext uri="{FF2B5EF4-FFF2-40B4-BE49-F238E27FC236}">
                <a16:creationId xmlns:a16="http://schemas.microsoft.com/office/drawing/2014/main" id="{BCBD7729-FE1E-2A46-8EE8-FA96C312AD91}"/>
              </a:ext>
            </a:extLst>
          </p:cNvPr>
          <p:cNvSpPr/>
          <p:nvPr/>
        </p:nvSpPr>
        <p:spPr>
          <a:xfrm>
            <a:off x="7267594" y="2869283"/>
            <a:ext cx="641650" cy="408331"/>
          </a:xfrm>
          <a:custGeom>
            <a:avLst/>
            <a:gdLst>
              <a:gd name="connsiteX0" fmla="*/ 55009 w 83924"/>
              <a:gd name="connsiteY0" fmla="*/ 58748 h 53407"/>
              <a:gd name="connsiteX1" fmla="*/ 29374 w 83924"/>
              <a:gd name="connsiteY1" fmla="*/ 58748 h 53407"/>
              <a:gd name="connsiteX2" fmla="*/ 0 w 83924"/>
              <a:gd name="connsiteY2" fmla="*/ 29374 h 53407"/>
              <a:gd name="connsiteX3" fmla="*/ 0 w 83924"/>
              <a:gd name="connsiteY3" fmla="*/ 29374 h 53407"/>
              <a:gd name="connsiteX4" fmla="*/ 29374 w 83924"/>
              <a:gd name="connsiteY4" fmla="*/ 0 h 53407"/>
              <a:gd name="connsiteX5" fmla="*/ 55009 w 83924"/>
              <a:gd name="connsiteY5" fmla="*/ 0 h 53407"/>
              <a:gd name="connsiteX6" fmla="*/ 84382 w 83924"/>
              <a:gd name="connsiteY6" fmla="*/ 29374 h 53407"/>
              <a:gd name="connsiteX7" fmla="*/ 84382 w 83924"/>
              <a:gd name="connsiteY7" fmla="*/ 29374 h 53407"/>
              <a:gd name="connsiteX8" fmla="*/ 55009 w 83924"/>
              <a:gd name="connsiteY8" fmla="*/ 58748 h 53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924" h="53407">
                <a:moveTo>
                  <a:pt x="55009" y="58748"/>
                </a:moveTo>
                <a:lnTo>
                  <a:pt x="29374" y="58748"/>
                </a:lnTo>
                <a:cubicBezTo>
                  <a:pt x="13199" y="58748"/>
                  <a:pt x="0" y="45549"/>
                  <a:pt x="0" y="29374"/>
                </a:cubicBezTo>
                <a:lnTo>
                  <a:pt x="0" y="29374"/>
                </a:lnTo>
                <a:cubicBezTo>
                  <a:pt x="0" y="13199"/>
                  <a:pt x="13199" y="0"/>
                  <a:pt x="29374" y="0"/>
                </a:cubicBezTo>
                <a:lnTo>
                  <a:pt x="55009" y="0"/>
                </a:lnTo>
                <a:cubicBezTo>
                  <a:pt x="71183" y="0"/>
                  <a:pt x="84382" y="13199"/>
                  <a:pt x="84382" y="29374"/>
                </a:cubicBezTo>
                <a:lnTo>
                  <a:pt x="84382" y="29374"/>
                </a:lnTo>
                <a:cubicBezTo>
                  <a:pt x="84382" y="45473"/>
                  <a:pt x="71183" y="58748"/>
                  <a:pt x="55009" y="58748"/>
                </a:cubicBezTo>
                <a:close/>
              </a:path>
            </a:pathLst>
          </a:custGeom>
          <a:solidFill>
            <a:schemeClr val="tx2"/>
          </a:solidFill>
          <a:ln w="7630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900"/>
          </a:p>
        </p:txBody>
      </p:sp>
      <p:sp>
        <p:nvSpPr>
          <p:cNvPr id="65" name="Freeform 64">
            <a:extLst>
              <a:ext uri="{FF2B5EF4-FFF2-40B4-BE49-F238E27FC236}">
                <a16:creationId xmlns:a16="http://schemas.microsoft.com/office/drawing/2014/main" id="{0E1651FB-7E8B-124C-BE93-21E162232E43}"/>
              </a:ext>
            </a:extLst>
          </p:cNvPr>
          <p:cNvSpPr/>
          <p:nvPr/>
        </p:nvSpPr>
        <p:spPr>
          <a:xfrm>
            <a:off x="3809101" y="2995281"/>
            <a:ext cx="2244149" cy="1397430"/>
          </a:xfrm>
          <a:custGeom>
            <a:avLst/>
            <a:gdLst>
              <a:gd name="connsiteX0" fmla="*/ 816649 w 4488297"/>
              <a:gd name="connsiteY0" fmla="*/ 0 h 2794860"/>
              <a:gd name="connsiteX1" fmla="*/ 4488297 w 4488297"/>
              <a:gd name="connsiteY1" fmla="*/ 0 h 2794860"/>
              <a:gd name="connsiteX2" fmla="*/ 4488297 w 4488297"/>
              <a:gd name="connsiteY2" fmla="*/ 2794860 h 2794860"/>
              <a:gd name="connsiteX3" fmla="*/ 0 w 4488297"/>
              <a:gd name="connsiteY3" fmla="*/ 2794860 h 2794860"/>
              <a:gd name="connsiteX4" fmla="*/ 0 w 4488297"/>
              <a:gd name="connsiteY4" fmla="*/ 816664 h 2794860"/>
              <a:gd name="connsiteX5" fmla="*/ 816649 w 4488297"/>
              <a:gd name="connsiteY5" fmla="*/ 0 h 279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8297" h="2794860">
                <a:moveTo>
                  <a:pt x="816649" y="0"/>
                </a:moveTo>
                <a:lnTo>
                  <a:pt x="4488297" y="0"/>
                </a:lnTo>
                <a:lnTo>
                  <a:pt x="4488297" y="2794860"/>
                </a:lnTo>
                <a:lnTo>
                  <a:pt x="0" y="2794860"/>
                </a:lnTo>
                <a:lnTo>
                  <a:pt x="0" y="816664"/>
                </a:lnTo>
                <a:cubicBezTo>
                  <a:pt x="0" y="367490"/>
                  <a:pt x="367490" y="0"/>
                  <a:pt x="816649" y="0"/>
                </a:cubicBezTo>
                <a:close/>
              </a:path>
            </a:pathLst>
          </a:custGeom>
          <a:solidFill>
            <a:schemeClr val="accent1"/>
          </a:solidFill>
          <a:ln w="763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s-MX" sz="900"/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75401C7F-1270-804D-A2D2-0439C1588102}"/>
              </a:ext>
            </a:extLst>
          </p:cNvPr>
          <p:cNvSpPr/>
          <p:nvPr/>
        </p:nvSpPr>
        <p:spPr>
          <a:xfrm>
            <a:off x="6213537" y="2995281"/>
            <a:ext cx="2169363" cy="1397430"/>
          </a:xfrm>
          <a:custGeom>
            <a:avLst/>
            <a:gdLst>
              <a:gd name="connsiteX0" fmla="*/ 0 w 4338725"/>
              <a:gd name="connsiteY0" fmla="*/ 0 h 2794860"/>
              <a:gd name="connsiteX1" fmla="*/ 3522091 w 4338725"/>
              <a:gd name="connsiteY1" fmla="*/ 0 h 2794860"/>
              <a:gd name="connsiteX2" fmla="*/ 4338725 w 4338725"/>
              <a:gd name="connsiteY2" fmla="*/ 816664 h 2794860"/>
              <a:gd name="connsiteX3" fmla="*/ 4338725 w 4338725"/>
              <a:gd name="connsiteY3" fmla="*/ 2794860 h 2794860"/>
              <a:gd name="connsiteX4" fmla="*/ 0 w 4338725"/>
              <a:gd name="connsiteY4" fmla="*/ 2794860 h 2794860"/>
              <a:gd name="connsiteX5" fmla="*/ 0 w 4338725"/>
              <a:gd name="connsiteY5" fmla="*/ 0 h 279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8725" h="2794860">
                <a:moveTo>
                  <a:pt x="0" y="0"/>
                </a:moveTo>
                <a:lnTo>
                  <a:pt x="3522091" y="0"/>
                </a:lnTo>
                <a:cubicBezTo>
                  <a:pt x="3971235" y="0"/>
                  <a:pt x="4338725" y="367490"/>
                  <a:pt x="4338725" y="816664"/>
                </a:cubicBezTo>
                <a:lnTo>
                  <a:pt x="4338725" y="2794860"/>
                </a:lnTo>
                <a:lnTo>
                  <a:pt x="0" y="279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763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s-MX" sz="900"/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5624E49B-5557-8448-B254-E9CC737D4D92}"/>
              </a:ext>
            </a:extLst>
          </p:cNvPr>
          <p:cNvSpPr/>
          <p:nvPr/>
        </p:nvSpPr>
        <p:spPr>
          <a:xfrm>
            <a:off x="3809101" y="4552998"/>
            <a:ext cx="2244149" cy="1397420"/>
          </a:xfrm>
          <a:custGeom>
            <a:avLst/>
            <a:gdLst>
              <a:gd name="connsiteX0" fmla="*/ 0 w 4488297"/>
              <a:gd name="connsiteY0" fmla="*/ 0 h 2794840"/>
              <a:gd name="connsiteX1" fmla="*/ 4488297 w 4488297"/>
              <a:gd name="connsiteY1" fmla="*/ 0 h 2794840"/>
              <a:gd name="connsiteX2" fmla="*/ 4488297 w 4488297"/>
              <a:gd name="connsiteY2" fmla="*/ 2794840 h 2794840"/>
              <a:gd name="connsiteX3" fmla="*/ 816649 w 4488297"/>
              <a:gd name="connsiteY3" fmla="*/ 2794840 h 2794840"/>
              <a:gd name="connsiteX4" fmla="*/ 0 w 4488297"/>
              <a:gd name="connsiteY4" fmla="*/ 1978176 h 2794840"/>
              <a:gd name="connsiteX5" fmla="*/ 0 w 4488297"/>
              <a:gd name="connsiteY5" fmla="*/ 0 h 279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8297" h="2794840">
                <a:moveTo>
                  <a:pt x="0" y="0"/>
                </a:moveTo>
                <a:lnTo>
                  <a:pt x="4488297" y="0"/>
                </a:lnTo>
                <a:lnTo>
                  <a:pt x="4488297" y="2794840"/>
                </a:lnTo>
                <a:lnTo>
                  <a:pt x="816649" y="2794840"/>
                </a:lnTo>
                <a:cubicBezTo>
                  <a:pt x="367490" y="2794840"/>
                  <a:pt x="0" y="2427336"/>
                  <a:pt x="0" y="197817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763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s-MX" sz="900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FA311932-5540-E44A-A0CA-12FFC3077F5D}"/>
              </a:ext>
            </a:extLst>
          </p:cNvPr>
          <p:cNvSpPr/>
          <p:nvPr/>
        </p:nvSpPr>
        <p:spPr>
          <a:xfrm>
            <a:off x="6213537" y="4552998"/>
            <a:ext cx="2169363" cy="1397420"/>
          </a:xfrm>
          <a:custGeom>
            <a:avLst/>
            <a:gdLst>
              <a:gd name="connsiteX0" fmla="*/ 0 w 4338725"/>
              <a:gd name="connsiteY0" fmla="*/ 0 h 2794840"/>
              <a:gd name="connsiteX1" fmla="*/ 4338725 w 4338725"/>
              <a:gd name="connsiteY1" fmla="*/ 0 h 2794840"/>
              <a:gd name="connsiteX2" fmla="*/ 4338725 w 4338725"/>
              <a:gd name="connsiteY2" fmla="*/ 1978176 h 2794840"/>
              <a:gd name="connsiteX3" fmla="*/ 3522091 w 4338725"/>
              <a:gd name="connsiteY3" fmla="*/ 2794840 h 2794840"/>
              <a:gd name="connsiteX4" fmla="*/ 0 w 4338725"/>
              <a:gd name="connsiteY4" fmla="*/ 2794840 h 2794840"/>
              <a:gd name="connsiteX5" fmla="*/ 0 w 4338725"/>
              <a:gd name="connsiteY5" fmla="*/ 0 h 279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8725" h="2794840">
                <a:moveTo>
                  <a:pt x="0" y="0"/>
                </a:moveTo>
                <a:lnTo>
                  <a:pt x="4338725" y="0"/>
                </a:lnTo>
                <a:lnTo>
                  <a:pt x="4338725" y="1978176"/>
                </a:lnTo>
                <a:cubicBezTo>
                  <a:pt x="4338725" y="2427336"/>
                  <a:pt x="3971235" y="2794840"/>
                  <a:pt x="3522091" y="2794840"/>
                </a:cubicBezTo>
                <a:lnTo>
                  <a:pt x="0" y="27948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763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s-MX" sz="900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4CBAAD5A-F5C4-EA4D-8321-80A47FA3350F}"/>
              </a:ext>
            </a:extLst>
          </p:cNvPr>
          <p:cNvSpPr/>
          <p:nvPr/>
        </p:nvSpPr>
        <p:spPr>
          <a:xfrm>
            <a:off x="5158961" y="3535807"/>
            <a:ext cx="1874040" cy="1874094"/>
          </a:xfrm>
          <a:custGeom>
            <a:avLst/>
            <a:gdLst>
              <a:gd name="connsiteX0" fmla="*/ 498762 w 1462953"/>
              <a:gd name="connsiteY0" fmla="*/ 0 h 1462997"/>
              <a:gd name="connsiteX1" fmla="*/ 965413 w 1462953"/>
              <a:gd name="connsiteY1" fmla="*/ 0 h 1462997"/>
              <a:gd name="connsiteX2" fmla="*/ 965413 w 1462953"/>
              <a:gd name="connsiteY2" fmla="*/ 498318 h 1462997"/>
              <a:gd name="connsiteX3" fmla="*/ 1462953 w 1462953"/>
              <a:gd name="connsiteY3" fmla="*/ 498318 h 1462997"/>
              <a:gd name="connsiteX4" fmla="*/ 1462953 w 1462953"/>
              <a:gd name="connsiteY4" fmla="*/ 964999 h 1462997"/>
              <a:gd name="connsiteX5" fmla="*/ 965413 w 1462953"/>
              <a:gd name="connsiteY5" fmla="*/ 964999 h 1462997"/>
              <a:gd name="connsiteX6" fmla="*/ 965413 w 1462953"/>
              <a:gd name="connsiteY6" fmla="*/ 1462997 h 1462997"/>
              <a:gd name="connsiteX7" fmla="*/ 498762 w 1462953"/>
              <a:gd name="connsiteY7" fmla="*/ 1462997 h 1462997"/>
              <a:gd name="connsiteX8" fmla="*/ 498762 w 1462953"/>
              <a:gd name="connsiteY8" fmla="*/ 964999 h 1462997"/>
              <a:gd name="connsiteX9" fmla="*/ 0 w 1462953"/>
              <a:gd name="connsiteY9" fmla="*/ 964999 h 1462997"/>
              <a:gd name="connsiteX10" fmla="*/ 0 w 1462953"/>
              <a:gd name="connsiteY10" fmla="*/ 498318 h 1462997"/>
              <a:gd name="connsiteX11" fmla="*/ 498762 w 1462953"/>
              <a:gd name="connsiteY11" fmla="*/ 498318 h 1462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62953" h="1462997">
                <a:moveTo>
                  <a:pt x="498762" y="0"/>
                </a:moveTo>
                <a:lnTo>
                  <a:pt x="965413" y="0"/>
                </a:lnTo>
                <a:lnTo>
                  <a:pt x="965413" y="498318"/>
                </a:lnTo>
                <a:lnTo>
                  <a:pt x="1462953" y="498318"/>
                </a:lnTo>
                <a:lnTo>
                  <a:pt x="1462953" y="964999"/>
                </a:lnTo>
                <a:lnTo>
                  <a:pt x="965413" y="964999"/>
                </a:lnTo>
                <a:lnTo>
                  <a:pt x="965413" y="1462997"/>
                </a:lnTo>
                <a:lnTo>
                  <a:pt x="498762" y="1462997"/>
                </a:lnTo>
                <a:lnTo>
                  <a:pt x="498762" y="964999"/>
                </a:lnTo>
                <a:lnTo>
                  <a:pt x="0" y="964999"/>
                </a:lnTo>
                <a:lnTo>
                  <a:pt x="0" y="498318"/>
                </a:lnTo>
                <a:lnTo>
                  <a:pt x="498762" y="498318"/>
                </a:lnTo>
                <a:close/>
              </a:path>
            </a:pathLst>
          </a:custGeom>
          <a:solidFill>
            <a:schemeClr val="bg1"/>
          </a:solidFill>
          <a:ln w="763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s-MX" sz="90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D36E4BC-5631-5347-8589-C02472D92A4B}"/>
              </a:ext>
            </a:extLst>
          </p:cNvPr>
          <p:cNvSpPr txBox="1"/>
          <p:nvPr/>
        </p:nvSpPr>
        <p:spPr>
          <a:xfrm>
            <a:off x="8668432" y="3493817"/>
            <a:ext cx="2676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How do we build for the future</a:t>
            </a:r>
            <a:endParaRPr lang="en-US" sz="1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F25E73F-8388-6649-8E19-34AA83ECA8E7}"/>
              </a:ext>
            </a:extLst>
          </p:cNvPr>
          <p:cNvSpPr txBox="1"/>
          <p:nvPr/>
        </p:nvSpPr>
        <p:spPr>
          <a:xfrm>
            <a:off x="8668432" y="4934999"/>
            <a:ext cx="2676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Patients will lose out</a:t>
            </a:r>
            <a:endParaRPr lang="en-US" sz="1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CD5A5AD-DF76-9F43-9496-11228222E9A8}"/>
              </a:ext>
            </a:extLst>
          </p:cNvPr>
          <p:cNvGrpSpPr/>
          <p:nvPr/>
        </p:nvGrpSpPr>
        <p:grpSpPr>
          <a:xfrm>
            <a:off x="432261" y="3494188"/>
            <a:ext cx="3091308" cy="1748959"/>
            <a:chOff x="16265301" y="6988375"/>
            <a:chExt cx="6182615" cy="3497917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7508BA8-FDA4-B94C-88E2-FEF8A6DBC1B0}"/>
                </a:ext>
              </a:extLst>
            </p:cNvPr>
            <p:cNvSpPr txBox="1"/>
            <p:nvPr/>
          </p:nvSpPr>
          <p:spPr>
            <a:xfrm flipH="1">
              <a:off x="17095107" y="6988375"/>
              <a:ext cx="5352809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We can’t carry on forever like this</a:t>
              </a:r>
              <a:endPara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8CD5531A-3961-D145-80DA-46424622DF9D}"/>
                </a:ext>
              </a:extLst>
            </p:cNvPr>
            <p:cNvSpPr txBox="1"/>
            <p:nvPr/>
          </p:nvSpPr>
          <p:spPr>
            <a:xfrm flipH="1">
              <a:off x="16265301" y="9870738"/>
              <a:ext cx="6182613" cy="615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The way we’ve done it may not be best.</a:t>
              </a:r>
              <a:endPara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267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487</Words>
  <Application>Microsoft Office PowerPoint</Application>
  <PresentationFormat>Widescreen</PresentationFormat>
  <Paragraphs>139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Arial</vt:lpstr>
      <vt:lpstr>Arial Unicode MS</vt:lpstr>
      <vt:lpstr>Calibri</vt:lpstr>
      <vt:lpstr>Calibri Light</vt:lpstr>
      <vt:lpstr>Helvetica Light</vt:lpstr>
      <vt:lpstr>Lato</vt:lpstr>
      <vt:lpstr>Lato Heavy</vt:lpstr>
      <vt:lpstr>Lato Light</vt:lpstr>
      <vt:lpstr>Lato Semibold</vt:lpstr>
      <vt:lpstr>Montserrat</vt:lpstr>
      <vt:lpstr>Poppins</vt:lpstr>
      <vt:lpstr>Poppins Medium</vt:lpstr>
      <vt:lpstr>Poppins SemiBold</vt:lpstr>
      <vt:lpstr>Roboto Medium</vt:lpstr>
      <vt:lpstr>Times New Roman</vt:lpstr>
      <vt:lpstr>Office Theme</vt:lpstr>
      <vt:lpstr>Adaptive General Practice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future?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General Practice</dc:title>
  <dc:creator>David Triska</dc:creator>
  <cp:lastModifiedBy>Dave Triska</cp:lastModifiedBy>
  <cp:revision>27</cp:revision>
  <dcterms:created xsi:type="dcterms:W3CDTF">2022-04-18T17:12:19Z</dcterms:created>
  <dcterms:modified xsi:type="dcterms:W3CDTF">2022-04-20T11:35:53Z</dcterms:modified>
</cp:coreProperties>
</file>