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38" d="100"/>
          <a:sy n="38" d="100"/>
        </p:scale>
        <p:origin x="72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05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172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79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website&#10;&#10;Description automatically generated">
            <a:extLst>
              <a:ext uri="{FF2B5EF4-FFF2-40B4-BE49-F238E27FC236}">
                <a16:creationId xmlns:a16="http://schemas.microsoft.com/office/drawing/2014/main" id="{D26A185B-3271-DF43-A324-7580357ED1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68462" y="391541"/>
            <a:ext cx="1581150" cy="8064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4449BF-B8D2-B94D-9F73-98FA13FF80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-4032057" y="-1324199"/>
            <a:ext cx="12468225" cy="861250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23D6DA4-8080-5145-88C4-145606CAB9B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3813584" y="3186507"/>
            <a:ext cx="9744669" cy="4101799"/>
          </a:xfrm>
          <a:prstGeom prst="rect">
            <a:avLst/>
          </a:prstGeom>
        </p:spPr>
      </p:pic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900B62CB-F649-A44F-BB90-A191EDED61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8945" y="871841"/>
            <a:ext cx="4679950" cy="172867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30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b="1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lnSpc>
                <a:spcPts val="3020"/>
              </a:lnSpc>
            </a:pPr>
            <a:r>
              <a:rPr lang="en-GB" sz="16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EAST LONDON NHS FOUNDATION TRUST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44CF8629-BAAE-B947-9428-24405644E7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8945" y="2394409"/>
            <a:ext cx="3651414" cy="126138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GB" sz="16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Type description here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A5C62A17-E0E0-9C43-B749-A13B8461DC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78945" y="1320417"/>
            <a:ext cx="4679950" cy="119759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4000" b="1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lnSpc>
                <a:spcPts val="3800"/>
              </a:lnSpc>
            </a:pPr>
            <a:r>
              <a:rPr lang="en-GB" sz="4000" b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Type Heading here</a:t>
            </a:r>
            <a:endParaRPr lang="en-GB" sz="4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0749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859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665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2149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054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33872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76872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924944"/>
            <a:ext cx="5386917" cy="32012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276872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924944"/>
            <a:ext cx="5389033" cy="32012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3871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3279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684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3169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124744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124745"/>
            <a:ext cx="6815667" cy="50014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276873"/>
            <a:ext cx="4011084" cy="38492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48091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196752"/>
            <a:ext cx="73152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169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380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196752"/>
            <a:ext cx="2590800" cy="489924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196752"/>
            <a:ext cx="7569200" cy="489924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46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13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343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52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50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21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40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77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9DB2E-0DB3-410B-8E65-6264ECAF15B9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D3F11-6EDF-4445-AF6D-FA2EFB024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36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903" y="1196752"/>
            <a:ext cx="1036320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204864"/>
            <a:ext cx="10363200" cy="3891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093296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093296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093296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>
              <a:defRPr/>
            </a:pPr>
            <a:fld id="{991BB6FC-6BE2-4471-BF41-11BBCB4B6C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49" y="6309321"/>
            <a:ext cx="11453284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 descr="East London NHS Foundation Trust RGB BLU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b="32674"/>
          <a:stretch>
            <a:fillRect/>
          </a:stretch>
        </p:blipFill>
        <p:spPr bwMode="auto">
          <a:xfrm>
            <a:off x="9367635" y="188641"/>
            <a:ext cx="2275416" cy="75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" y="32512"/>
            <a:ext cx="12190993" cy="116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153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3399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92960" y="711618"/>
            <a:ext cx="7657404" cy="123472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44941" y="5193960"/>
            <a:ext cx="3573569" cy="117565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 sz="2600" b="1" i="1" dirty="0" smtClean="0"/>
              <a:t>Frank </a:t>
            </a:r>
            <a:r>
              <a:rPr lang="en-GB" sz="2600" b="1" i="1" dirty="0"/>
              <a:t>Röhricht </a:t>
            </a:r>
          </a:p>
          <a:p>
            <a:endParaRPr lang="en-GB" sz="2000" b="1" i="1" dirty="0"/>
          </a:p>
          <a:p>
            <a:r>
              <a:rPr lang="en-GB" sz="2000" dirty="0"/>
              <a:t>Medical Director Research, Innovation &amp; Medical Education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42771" y="3038901"/>
            <a:ext cx="4539928" cy="1670164"/>
          </a:xfrm>
        </p:spPr>
        <p:txBody>
          <a:bodyPr>
            <a:normAutofit/>
          </a:bodyPr>
          <a:lstStyle/>
          <a:p>
            <a:r>
              <a:rPr lang="en-GB" sz="4800" dirty="0"/>
              <a:t>Med Ed @ELFT</a:t>
            </a:r>
            <a:br>
              <a:rPr lang="en-GB" sz="4800" dirty="0"/>
            </a:br>
            <a:endParaRPr lang="en-GB" sz="4800" dirty="0" smtClean="0"/>
          </a:p>
          <a:p>
            <a:r>
              <a:rPr lang="en-GB" sz="4800" dirty="0" smtClean="0"/>
              <a:t>- </a:t>
            </a:r>
            <a:r>
              <a:rPr lang="en-GB" sz="4800" dirty="0"/>
              <a:t>our USPs</a:t>
            </a:r>
          </a:p>
          <a:p>
            <a:pPr marL="571500" indent="-571500">
              <a:buFontTx/>
              <a:buChar char="-"/>
            </a:pP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107" y="275700"/>
            <a:ext cx="2355611" cy="2357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16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331" y="785430"/>
            <a:ext cx="8792307" cy="936104"/>
          </a:xfrm>
        </p:spPr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P</a:t>
            </a:r>
            <a:r>
              <a:rPr lang="en-GB" dirty="0" smtClean="0"/>
              <a:t>lace of Excellence in </a:t>
            </a:r>
            <a:br>
              <a:rPr lang="en-GB" dirty="0" smtClean="0"/>
            </a:br>
            <a:r>
              <a:rPr lang="en-GB" b="1" dirty="0" smtClean="0">
                <a:solidFill>
                  <a:srgbClr val="FF0000"/>
                </a:solidFill>
              </a:rPr>
              <a:t>P</a:t>
            </a:r>
            <a:r>
              <a:rPr lang="en-GB" dirty="0" smtClean="0"/>
              <a:t>sychiatric Teaching and </a:t>
            </a:r>
            <a:r>
              <a:rPr lang="en-GB" b="1" dirty="0" smtClean="0">
                <a:solidFill>
                  <a:srgbClr val="FF0000"/>
                </a:solidFill>
              </a:rPr>
              <a:t>P</a:t>
            </a:r>
            <a:r>
              <a:rPr lang="en-GB" dirty="0" smtClean="0"/>
              <a:t>ractice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00969" y="2119126"/>
            <a:ext cx="5268064" cy="4114800"/>
          </a:xfrm>
        </p:spPr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Med Ed @ELFT Facts: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At the heart of Medicine and the people we </a:t>
            </a:r>
            <a:r>
              <a:rPr lang="en-GB" sz="2400" dirty="0" smtClean="0"/>
              <a:t>serve; strong </a:t>
            </a:r>
            <a:r>
              <a:rPr lang="en-GB" sz="2400" dirty="0"/>
              <a:t>links into diverse </a:t>
            </a:r>
            <a:r>
              <a:rPr lang="en-GB" sz="2400" dirty="0" smtClean="0"/>
              <a:t>communities</a:t>
            </a: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QI </a:t>
            </a:r>
            <a:r>
              <a:rPr lang="en-GB" sz="2400" dirty="0" smtClean="0"/>
              <a:t>and </a:t>
            </a:r>
            <a:r>
              <a:rPr lang="en-GB" sz="2400" dirty="0"/>
              <a:t>Research driven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Experiential </a:t>
            </a:r>
            <a:r>
              <a:rPr lang="en-GB" sz="2400" dirty="0" smtClean="0"/>
              <a:t>Learning Centre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 smtClean="0"/>
              <a:t>Clinical Leadership model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 smtClean="0"/>
              <a:t>Centre </a:t>
            </a:r>
            <a:r>
              <a:rPr lang="en-GB" sz="2400" dirty="0"/>
              <a:t>of excellence for </a:t>
            </a:r>
            <a:r>
              <a:rPr lang="en-GB" sz="2400" dirty="0" smtClean="0"/>
              <a:t>innovative Arts</a:t>
            </a:r>
            <a:r>
              <a:rPr lang="en-GB" sz="2400" dirty="0"/>
              <a:t>/-nonverbal therapy services </a:t>
            </a:r>
            <a:endParaRPr lang="en-GB" sz="24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09854" y="2119126"/>
            <a:ext cx="5503025" cy="4114800"/>
          </a:xfrm>
        </p:spPr>
        <p:txBody>
          <a:bodyPr/>
          <a:lstStyle/>
          <a:p>
            <a:pPr marL="0" indent="0" algn="ctr">
              <a:buNone/>
            </a:pPr>
            <a:r>
              <a:rPr lang="en-GB" b="1" dirty="0"/>
              <a:t>Med Ed @</a:t>
            </a:r>
            <a:r>
              <a:rPr lang="en-GB" b="1" dirty="0" smtClean="0"/>
              <a:t>ELFT </a:t>
            </a:r>
            <a:r>
              <a:rPr lang="en-GB" b="1" dirty="0" smtClean="0">
                <a:solidFill>
                  <a:srgbClr val="FF0000"/>
                </a:solidFill>
              </a:rPr>
              <a:t>P</a:t>
            </a:r>
            <a:r>
              <a:rPr lang="en-GB" b="1" dirty="0" smtClean="0"/>
              <a:t>rinciples </a:t>
            </a:r>
            <a:endParaRPr lang="en-GB" b="1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b="1" dirty="0">
                <a:solidFill>
                  <a:srgbClr val="FF0000"/>
                </a:solidFill>
              </a:rPr>
              <a:t>P</a:t>
            </a:r>
            <a:r>
              <a:rPr lang="en-GB" sz="2400" dirty="0"/>
              <a:t>eople </a:t>
            </a:r>
            <a:r>
              <a:rPr lang="en-GB" sz="2400" b="1" dirty="0">
                <a:solidFill>
                  <a:srgbClr val="FF0000"/>
                </a:solidFill>
              </a:rPr>
              <a:t>P</a:t>
            </a:r>
            <a:r>
              <a:rPr lang="en-GB" sz="2400" dirty="0"/>
              <a:t>articipation </a:t>
            </a:r>
            <a:r>
              <a:rPr lang="en-GB" sz="2400" dirty="0" smtClean="0"/>
              <a:t>(co-production) focused; emphasis on subjectively defined recovery goals</a:t>
            </a: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b="1" dirty="0" smtClean="0">
                <a:solidFill>
                  <a:srgbClr val="FF0000"/>
                </a:solidFill>
              </a:rPr>
              <a:t>P</a:t>
            </a:r>
            <a:r>
              <a:rPr lang="en-GB" sz="2400" dirty="0" smtClean="0"/>
              <a:t>assionate about </a:t>
            </a:r>
            <a:r>
              <a:rPr lang="en-GB" sz="2400" b="1" dirty="0" smtClean="0">
                <a:solidFill>
                  <a:srgbClr val="FF0000"/>
                </a:solidFill>
              </a:rPr>
              <a:t>P</a:t>
            </a:r>
            <a:r>
              <a:rPr lang="en-GB" sz="2400" dirty="0" smtClean="0"/>
              <a:t>atient care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b="1" dirty="0">
                <a:solidFill>
                  <a:srgbClr val="FF0000"/>
                </a:solidFill>
              </a:rPr>
              <a:t>P</a:t>
            </a:r>
            <a:r>
              <a:rPr lang="en-GB" sz="2400" dirty="0" smtClean="0"/>
              <a:t>opulation Health targeted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b="1" dirty="0" smtClean="0">
                <a:solidFill>
                  <a:srgbClr val="FF0000"/>
                </a:solidFill>
              </a:rPr>
              <a:t>P</a:t>
            </a:r>
            <a:r>
              <a:rPr lang="en-GB" sz="2400" dirty="0" smtClean="0"/>
              <a:t>romoting staff </a:t>
            </a:r>
            <a:r>
              <a:rPr lang="en-GB" sz="2400" dirty="0"/>
              <a:t>wellbeing support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b="1" dirty="0" smtClean="0">
                <a:solidFill>
                  <a:srgbClr val="FF0000"/>
                </a:solidFill>
              </a:rPr>
              <a:t>P</a:t>
            </a:r>
            <a:r>
              <a:rPr lang="en-GB" sz="2400" dirty="0" smtClean="0"/>
              <a:t>rioritising outcome related support systems (subjective quality of life) </a:t>
            </a:r>
          </a:p>
        </p:txBody>
      </p:sp>
    </p:spTree>
    <p:extLst>
      <p:ext uri="{BB962C8B-B14F-4D97-AF65-F5344CB8AC3E}">
        <p14:creationId xmlns:p14="http://schemas.microsoft.com/office/powerpoint/2010/main" val="138142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Theme">
  <a:themeElements>
    <a:clrScheme name="">
      <a:dk1>
        <a:srgbClr val="000000"/>
      </a:dk1>
      <a:lt1>
        <a:srgbClr val="99FF66"/>
      </a:lt1>
      <a:dk2>
        <a:srgbClr val="003399"/>
      </a:dk2>
      <a:lt2>
        <a:srgbClr val="666633"/>
      </a:lt2>
      <a:accent1>
        <a:srgbClr val="339933"/>
      </a:accent1>
      <a:accent2>
        <a:srgbClr val="800000"/>
      </a:accent2>
      <a:accent3>
        <a:srgbClr val="CAFFB8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18178</TotalTime>
  <Words>109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Theme</vt:lpstr>
      <vt:lpstr>Default Theme</vt:lpstr>
      <vt:lpstr>PowerPoint Presentation</vt:lpstr>
      <vt:lpstr>Place of Excellence in  Psychiatric Teaching and Practice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ROHRICHT, Frank (EAST LONDON NHS FOUNDATION TRUST)</dc:creator>
  <cp:lastModifiedBy>Rudra Sonya</cp:lastModifiedBy>
  <cp:revision>14</cp:revision>
  <dcterms:created xsi:type="dcterms:W3CDTF">2022-02-09T10:32:26Z</dcterms:created>
  <dcterms:modified xsi:type="dcterms:W3CDTF">2022-05-18T13:12:39Z</dcterms:modified>
</cp:coreProperties>
</file>