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8" r:id="rId5"/>
    <p:sldId id="257" r:id="rId6"/>
    <p:sldId id="260" r:id="rId7"/>
    <p:sldId id="261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FF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7AA43-BDAE-4080-8CE3-AD9A79CBE4FD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A53A-E3B3-4753-AB30-0056C8356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0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83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7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4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6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5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78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4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9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1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53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1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38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15" b="1" dirty="0" smtClean="0"/>
              <a:t>Commercial Development Annual </a:t>
            </a:r>
            <a:r>
              <a:rPr lang="en-GB" sz="4415" b="1" dirty="0"/>
              <a:t>Plan 2022-23</a:t>
            </a:r>
            <a:endParaRPr lang="en-US" sz="4415" b="1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472A6223-AACB-44D4-BD74-39AAD8F68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028" y="5536341"/>
            <a:ext cx="1704731" cy="846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FDA029-C69A-4200-831E-9CD29C2977C4}"/>
              </a:ext>
            </a:extLst>
          </p:cNvPr>
          <p:cNvSpPr txBox="1"/>
          <p:nvPr/>
        </p:nvSpPr>
        <p:spPr>
          <a:xfrm>
            <a:off x="8560830" y="244687"/>
            <a:ext cx="1197434" cy="505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42" dirty="0"/>
              <a:t>March </a:t>
            </a:r>
            <a:r>
              <a:rPr lang="en-US" sz="1342" dirty="0" smtClean="0"/>
              <a:t>2022</a:t>
            </a:r>
            <a:endParaRPr lang="en-US" sz="1342" dirty="0"/>
          </a:p>
          <a:p>
            <a:endParaRPr lang="en-GB" sz="1342" dirty="0"/>
          </a:p>
        </p:txBody>
      </p:sp>
    </p:spTree>
    <p:extLst>
      <p:ext uri="{BB962C8B-B14F-4D97-AF65-F5344CB8AC3E}">
        <p14:creationId xmlns:p14="http://schemas.microsoft.com/office/powerpoint/2010/main" val="145235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874199" y="3237720"/>
            <a:ext cx="1080000" cy="38338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Staff Wellbeing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874199" y="2406953"/>
            <a:ext cx="1080000" cy="39112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Communication</a:t>
            </a:r>
            <a:endParaRPr lang="en-GB" sz="1021" dirty="0">
              <a:solidFill>
                <a:schemeClr val="tx1"/>
              </a:solidFill>
            </a:endParaRP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884895" y="4887389"/>
            <a:ext cx="1080000" cy="48951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ICS and System Working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E7A2BAE-A822-42CF-946B-B4D9896903CF}"/>
              </a:ext>
            </a:extLst>
          </p:cNvPr>
          <p:cNvSpPr/>
          <p:nvPr/>
        </p:nvSpPr>
        <p:spPr>
          <a:xfrm>
            <a:off x="4874199" y="4015795"/>
            <a:ext cx="1080000" cy="4121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Resource and Skill Set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57532" y="1168248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52549" y="2366461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52547" y="4712510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52547" y="3539485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5B0308C-8073-469B-9716-A3AA5F57F4C7}"/>
              </a:ext>
            </a:extLst>
          </p:cNvPr>
          <p:cNvSpPr/>
          <p:nvPr/>
        </p:nvSpPr>
        <p:spPr>
          <a:xfrm>
            <a:off x="4874199" y="1535658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Impact on CDD</a:t>
            </a:r>
            <a:endParaRPr lang="en-GB" sz="1021" dirty="0">
              <a:solidFill>
                <a:schemeClr val="tx1"/>
              </a:solidFill>
            </a:endParaRPr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5740CE73-D484-4F02-B920-17E59CF4F4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272" y="5815489"/>
            <a:ext cx="2061061" cy="943565"/>
          </a:xfrm>
          <a:prstGeom prst="rect">
            <a:avLst/>
          </a:prstGeom>
        </p:spPr>
      </p:pic>
      <p:cxnSp>
        <p:nvCxnSpPr>
          <p:cNvPr id="42" name="Straight Arrow Connector 41"/>
          <p:cNvCxnSpPr>
            <a:stCxn id="94" idx="1"/>
            <a:endCxn id="149" idx="3"/>
          </p:cNvCxnSpPr>
          <p:nvPr/>
        </p:nvCxnSpPr>
        <p:spPr>
          <a:xfrm flipH="1">
            <a:off x="3316547" y="1760055"/>
            <a:ext cx="1557652" cy="32848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94" idx="1"/>
            <a:endCxn id="148" idx="3"/>
          </p:cNvCxnSpPr>
          <p:nvPr/>
        </p:nvCxnSpPr>
        <p:spPr>
          <a:xfrm flipH="1">
            <a:off x="3316549" y="1760055"/>
            <a:ext cx="1557650" cy="925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8" idx="1"/>
            <a:endCxn id="148" idx="3"/>
          </p:cNvCxnSpPr>
          <p:nvPr/>
        </p:nvCxnSpPr>
        <p:spPr>
          <a:xfrm flipH="1">
            <a:off x="3316549" y="2602514"/>
            <a:ext cx="1557650" cy="830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8" idx="1"/>
            <a:endCxn id="150" idx="3"/>
          </p:cNvCxnSpPr>
          <p:nvPr/>
        </p:nvCxnSpPr>
        <p:spPr>
          <a:xfrm flipH="1">
            <a:off x="3316547" y="2602514"/>
            <a:ext cx="1557652" cy="12210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6" idx="1"/>
            <a:endCxn id="150" idx="3"/>
          </p:cNvCxnSpPr>
          <p:nvPr/>
        </p:nvCxnSpPr>
        <p:spPr>
          <a:xfrm flipH="1">
            <a:off x="3316547" y="3429413"/>
            <a:ext cx="1557652" cy="394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40" idx="1"/>
            <a:endCxn id="150" idx="3"/>
          </p:cNvCxnSpPr>
          <p:nvPr/>
        </p:nvCxnSpPr>
        <p:spPr>
          <a:xfrm flipH="1" flipV="1">
            <a:off x="3316547" y="3823558"/>
            <a:ext cx="1557652" cy="398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39" idx="1"/>
            <a:endCxn id="149" idx="3"/>
          </p:cNvCxnSpPr>
          <p:nvPr/>
        </p:nvCxnSpPr>
        <p:spPr>
          <a:xfrm flipH="1" flipV="1">
            <a:off x="3316547" y="5044922"/>
            <a:ext cx="1568348" cy="87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250" idx="1"/>
            <a:endCxn id="94" idx="3"/>
          </p:cNvCxnSpPr>
          <p:nvPr/>
        </p:nvCxnSpPr>
        <p:spPr>
          <a:xfrm flipH="1">
            <a:off x="5954199" y="662526"/>
            <a:ext cx="1088776" cy="1097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106" idx="1"/>
            <a:endCxn id="94" idx="3"/>
          </p:cNvCxnSpPr>
          <p:nvPr/>
        </p:nvCxnSpPr>
        <p:spPr>
          <a:xfrm flipH="1">
            <a:off x="5954199" y="939306"/>
            <a:ext cx="1088776" cy="8207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107" idx="1"/>
            <a:endCxn id="94" idx="3"/>
          </p:cNvCxnSpPr>
          <p:nvPr/>
        </p:nvCxnSpPr>
        <p:spPr>
          <a:xfrm flipH="1">
            <a:off x="5954199" y="1249064"/>
            <a:ext cx="1088776" cy="5109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8" idx="1"/>
            <a:endCxn id="8" idx="3"/>
          </p:cNvCxnSpPr>
          <p:nvPr/>
        </p:nvCxnSpPr>
        <p:spPr>
          <a:xfrm flipH="1">
            <a:off x="5954199" y="1565621"/>
            <a:ext cx="1088775" cy="10368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111" idx="1"/>
            <a:endCxn id="8" idx="3"/>
          </p:cNvCxnSpPr>
          <p:nvPr/>
        </p:nvCxnSpPr>
        <p:spPr>
          <a:xfrm flipH="1">
            <a:off x="5954199" y="1875711"/>
            <a:ext cx="1088774" cy="726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109" idx="1"/>
            <a:endCxn id="8" idx="3"/>
          </p:cNvCxnSpPr>
          <p:nvPr/>
        </p:nvCxnSpPr>
        <p:spPr>
          <a:xfrm flipH="1">
            <a:off x="5954199" y="2183904"/>
            <a:ext cx="1088774" cy="4186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stCxn id="110" idx="1"/>
            <a:endCxn id="8" idx="3"/>
          </p:cNvCxnSpPr>
          <p:nvPr/>
        </p:nvCxnSpPr>
        <p:spPr>
          <a:xfrm flipH="1">
            <a:off x="5954199" y="2431683"/>
            <a:ext cx="1088774" cy="1708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stCxn id="112" idx="1"/>
            <a:endCxn id="8" idx="3"/>
          </p:cNvCxnSpPr>
          <p:nvPr/>
        </p:nvCxnSpPr>
        <p:spPr>
          <a:xfrm flipH="1" flipV="1">
            <a:off x="5954199" y="2602514"/>
            <a:ext cx="1096287" cy="903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121" idx="1"/>
            <a:endCxn id="8" idx="3"/>
          </p:cNvCxnSpPr>
          <p:nvPr/>
        </p:nvCxnSpPr>
        <p:spPr>
          <a:xfrm flipH="1" flipV="1">
            <a:off x="5954199" y="2602514"/>
            <a:ext cx="1096287" cy="363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124" idx="1"/>
            <a:endCxn id="8" idx="3"/>
          </p:cNvCxnSpPr>
          <p:nvPr/>
        </p:nvCxnSpPr>
        <p:spPr>
          <a:xfrm flipH="1" flipV="1">
            <a:off x="5954199" y="2602514"/>
            <a:ext cx="1096287" cy="5939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Straight Arrow Connector 160"/>
          <p:cNvCxnSpPr>
            <a:stCxn id="159" idx="1"/>
            <a:endCxn id="6" idx="3"/>
          </p:cNvCxnSpPr>
          <p:nvPr/>
        </p:nvCxnSpPr>
        <p:spPr>
          <a:xfrm flipH="1">
            <a:off x="5954199" y="3406762"/>
            <a:ext cx="1096287" cy="22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>
            <a:stCxn id="125" idx="1"/>
            <a:endCxn id="6" idx="3"/>
          </p:cNvCxnSpPr>
          <p:nvPr/>
        </p:nvCxnSpPr>
        <p:spPr>
          <a:xfrm flipH="1" flipV="1">
            <a:off x="5954199" y="3429413"/>
            <a:ext cx="1088774" cy="198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stCxn id="138" idx="1"/>
            <a:endCxn id="6" idx="3"/>
          </p:cNvCxnSpPr>
          <p:nvPr/>
        </p:nvCxnSpPr>
        <p:spPr>
          <a:xfrm flipH="1" flipV="1">
            <a:off x="5954199" y="3429413"/>
            <a:ext cx="1096287" cy="4183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>
            <a:stCxn id="143" idx="1"/>
            <a:endCxn id="6" idx="3"/>
          </p:cNvCxnSpPr>
          <p:nvPr/>
        </p:nvCxnSpPr>
        <p:spPr>
          <a:xfrm flipH="1" flipV="1">
            <a:off x="5954199" y="3429413"/>
            <a:ext cx="1103800" cy="6588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stCxn id="144" idx="1"/>
            <a:endCxn id="140" idx="3"/>
          </p:cNvCxnSpPr>
          <p:nvPr/>
        </p:nvCxnSpPr>
        <p:spPr>
          <a:xfrm flipH="1" flipV="1">
            <a:off x="5954199" y="4221892"/>
            <a:ext cx="1103800" cy="182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126" idx="1"/>
            <a:endCxn id="140" idx="3"/>
          </p:cNvCxnSpPr>
          <p:nvPr/>
        </p:nvCxnSpPr>
        <p:spPr>
          <a:xfrm flipH="1" flipV="1">
            <a:off x="5954199" y="4221892"/>
            <a:ext cx="1103800" cy="4947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>
            <a:stCxn id="153" idx="1"/>
            <a:endCxn id="140" idx="3"/>
          </p:cNvCxnSpPr>
          <p:nvPr/>
        </p:nvCxnSpPr>
        <p:spPr>
          <a:xfrm flipH="1" flipV="1">
            <a:off x="5954199" y="4221892"/>
            <a:ext cx="1088774" cy="7679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90" name="Group 189"/>
          <p:cNvGrpSpPr/>
          <p:nvPr/>
        </p:nvGrpSpPr>
        <p:grpSpPr>
          <a:xfrm>
            <a:off x="7042973" y="578228"/>
            <a:ext cx="4431058" cy="5709043"/>
            <a:chOff x="6879263" y="231744"/>
            <a:chExt cx="4431058" cy="5709043"/>
          </a:xfrm>
        </p:grpSpPr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79265" y="231744"/>
              <a:ext cx="4423545" cy="16859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70" dirty="0" smtClean="0">
                  <a:solidFill>
                    <a:schemeClr val="tx1"/>
                  </a:solidFill>
                </a:rPr>
                <a:t>Address duplication of work through consolidation of tasks and leads for projects</a:t>
              </a:r>
              <a:endParaRPr lang="en-GB" sz="970" dirty="0">
                <a:solidFill>
                  <a:schemeClr val="tx1"/>
                </a:solidFill>
              </a:endParaRP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79265" y="456022"/>
              <a:ext cx="4423545" cy="273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SOP for different roles and function to allow clarity of purpose – links o ICS/DMT on what they want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79265" y="765780"/>
              <a:ext cx="4423545" cy="273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</a:rPr>
                <a:t>Update work plans, contract register and meeting structure around new ways of working. Devise optimum structure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79264" y="1082337"/>
              <a:ext cx="4423545" cy="273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dirty="0" smtClean="0">
                  <a:solidFill>
                    <a:schemeClr val="tx1"/>
                  </a:solidFill>
                </a:rPr>
                <a:t>Workshop with ICS programme director for ELFT to think through CDD offer and links to wider system to have clarity of purpose on role within ICS. </a:t>
              </a:r>
              <a:endParaRPr lang="en-GB" sz="700" dirty="0">
                <a:solidFill>
                  <a:schemeClr val="tx1"/>
                </a:solidFill>
              </a:endParaRP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79263" y="1700620"/>
              <a:ext cx="4423545" cy="273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dirty="0" smtClean="0">
                  <a:solidFill>
                    <a:schemeClr val="tx1"/>
                  </a:solidFill>
                </a:rPr>
                <a:t>Regular update to DMTs on CDD support – what we need from them and what they can get from us (monthly contract, procurement, BD update)</a:t>
              </a:r>
              <a:endParaRPr lang="en-GB" sz="700" dirty="0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79263" y="1998271"/>
              <a:ext cx="4423545" cy="1738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70" dirty="0" smtClean="0">
                  <a:solidFill>
                    <a:schemeClr val="tx1"/>
                  </a:solidFill>
                </a:rPr>
                <a:t>Updates on CDD development via Intranet, Trust talk etc. </a:t>
              </a:r>
              <a:endParaRPr lang="en-GB" sz="970" dirty="0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79263" y="1392427"/>
              <a:ext cx="4423545" cy="273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dirty="0" smtClean="0">
                  <a:solidFill>
                    <a:schemeClr val="tx1"/>
                  </a:solidFill>
                </a:rPr>
                <a:t>Dedicated DMT and corporate leads/clear communication across networks to ensure better partnership working between CDD and DMT</a:t>
              </a:r>
              <a:endParaRPr lang="en-GB" sz="700" dirty="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86776" y="2209602"/>
              <a:ext cx="4423545" cy="273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" dirty="0" smtClean="0">
                  <a:solidFill>
                    <a:schemeClr val="tx1"/>
                  </a:solidFill>
                </a:rPr>
                <a:t>Liaise with different stakeholders – internal/external to align our understanding and impact on each function including alliances, VCSEs, corporate teams, DMTs – all staff involved</a:t>
              </a:r>
              <a:endParaRPr lang="en-GB" sz="600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86776" y="2522390"/>
              <a:ext cx="4416032" cy="19331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70" dirty="0" smtClean="0">
                  <a:solidFill>
                    <a:schemeClr val="tx1"/>
                  </a:solidFill>
                </a:rPr>
                <a:t>Links to ICS development meeting in EL and BLMK</a:t>
              </a:r>
              <a:endParaRPr lang="en-GB" sz="970" dirty="0">
                <a:solidFill>
                  <a:schemeClr val="tx1"/>
                </a:solidFill>
              </a:endParaRP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86776" y="2757537"/>
              <a:ext cx="4423545" cy="1847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70" dirty="0" smtClean="0">
                  <a:solidFill>
                    <a:schemeClr val="tx1"/>
                  </a:solidFill>
                </a:rPr>
                <a:t>Regular Updates on ICS development - internally</a:t>
              </a:r>
              <a:endParaRPr lang="en-GB" sz="970" dirty="0">
                <a:solidFill>
                  <a:schemeClr val="tx1"/>
                </a:solidFill>
              </a:endParaRPr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79263" y="3206307"/>
              <a:ext cx="4423545" cy="1495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70" dirty="0" smtClean="0">
                  <a:solidFill>
                    <a:schemeClr val="tx1"/>
                  </a:solidFill>
                </a:rPr>
                <a:t>Maintain work life balance through hybrid working</a:t>
              </a:r>
              <a:endParaRPr lang="en-GB" sz="970" dirty="0">
                <a:solidFill>
                  <a:schemeClr val="tx1"/>
                </a:solidFill>
              </a:endParaRPr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94289" y="4244521"/>
              <a:ext cx="4408519" cy="2512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70" dirty="0" smtClean="0">
                  <a:solidFill>
                    <a:schemeClr val="tx1"/>
                  </a:solidFill>
                </a:rPr>
                <a:t>Training and development for new ways of working (new skills, expertise and experience)</a:t>
              </a:r>
              <a:endParaRPr lang="en-GB" sz="970" dirty="0">
                <a:solidFill>
                  <a:schemeClr val="tx1"/>
                </a:solidFill>
              </a:endParaRPr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86776" y="3405168"/>
              <a:ext cx="4416032" cy="192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70" dirty="0" smtClean="0">
                  <a:solidFill>
                    <a:schemeClr val="tx1"/>
                  </a:solidFill>
                </a:rPr>
                <a:t>Lunch and learns like Primary Care (CMHT Transformation, ICS)</a:t>
              </a:r>
              <a:endParaRPr lang="en-GB" sz="970" dirty="0">
                <a:solidFill>
                  <a:schemeClr val="tx1"/>
                </a:solidFill>
              </a:endParaRP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94289" y="3657251"/>
              <a:ext cx="4416032" cy="1689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70" dirty="0" smtClean="0">
                  <a:solidFill>
                    <a:schemeClr val="tx1"/>
                  </a:solidFill>
                </a:rPr>
                <a:t>Opportunities to reflect e.g. weekly catch ups and shared learning from training</a:t>
              </a:r>
              <a:endParaRPr lang="en-GB" sz="970" dirty="0">
                <a:solidFill>
                  <a:schemeClr val="tx1"/>
                </a:solidFill>
              </a:endParaRPr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94289" y="3934871"/>
              <a:ext cx="4408519" cy="24518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70" dirty="0" smtClean="0">
                  <a:solidFill>
                    <a:schemeClr val="tx1"/>
                  </a:solidFill>
                </a:rPr>
                <a:t>Inter Trust support and expertise – opportunities for learning, shared systems and resources</a:t>
              </a:r>
              <a:endParaRPr lang="en-GB" sz="970" dirty="0">
                <a:solidFill>
                  <a:schemeClr val="tx1"/>
                </a:solidFill>
              </a:endParaRP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79263" y="4557167"/>
              <a:ext cx="4423547" cy="17229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70" dirty="0" smtClean="0">
                  <a:solidFill>
                    <a:schemeClr val="tx1"/>
                  </a:solidFill>
                </a:rPr>
                <a:t>Shadowing opportunities</a:t>
              </a:r>
              <a:endParaRPr lang="en-GB" sz="970" dirty="0">
                <a:solidFill>
                  <a:schemeClr val="tx1"/>
                </a:solidFill>
              </a:endParaRP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94289" y="5010392"/>
              <a:ext cx="4408519" cy="2162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70" dirty="0" smtClean="0">
                  <a:solidFill>
                    <a:schemeClr val="tx1"/>
                  </a:solidFill>
                </a:rPr>
                <a:t>Support tenders that don’t directly benefit ELFT</a:t>
              </a:r>
              <a:endParaRPr lang="en-GB" sz="970" dirty="0">
                <a:solidFill>
                  <a:schemeClr val="tx1"/>
                </a:solidFill>
              </a:endParaRP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79263" y="4793383"/>
              <a:ext cx="4431058" cy="18026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70" dirty="0" smtClean="0">
                  <a:solidFill>
                    <a:schemeClr val="tx1"/>
                  </a:solidFill>
                </a:rPr>
                <a:t>Spending better – support Anchor</a:t>
              </a:r>
              <a:endParaRPr lang="en-GB" sz="970" dirty="0">
                <a:solidFill>
                  <a:schemeClr val="tx1"/>
                </a:solidFill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79263" y="5518577"/>
              <a:ext cx="4416032" cy="1368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70" dirty="0" smtClean="0">
                  <a:solidFill>
                    <a:schemeClr val="tx1"/>
                  </a:solidFill>
                </a:rPr>
                <a:t>VCSE asset mapping</a:t>
              </a:r>
              <a:endParaRPr lang="en-GB" sz="970" dirty="0">
                <a:solidFill>
                  <a:schemeClr val="tx1"/>
                </a:solidFill>
              </a:endParaRPr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86776" y="2986526"/>
              <a:ext cx="4423545" cy="1475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70" dirty="0" smtClean="0">
                  <a:solidFill>
                    <a:schemeClr val="tx1"/>
                  </a:solidFill>
                </a:rPr>
                <a:t>OD – insights/colours – new ways of working – One page profile</a:t>
              </a:r>
              <a:endParaRPr lang="en-GB" sz="970" dirty="0">
                <a:solidFill>
                  <a:schemeClr val="tx1"/>
                </a:solidFill>
              </a:endParaRPr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79263" y="5297287"/>
              <a:ext cx="4431058" cy="16309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70" dirty="0" smtClean="0">
                  <a:solidFill>
                    <a:schemeClr val="tx1"/>
                  </a:solidFill>
                </a:rPr>
                <a:t>Decision making principles for commissioning and contracting (ICS agreed(</a:t>
              </a:r>
              <a:endParaRPr lang="en-GB" sz="970" dirty="0">
                <a:solidFill>
                  <a:schemeClr val="tx1"/>
                </a:solidFill>
              </a:endParaRPr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5F2EDB91-E066-44FB-A920-C8605A983F6F}"/>
                </a:ext>
              </a:extLst>
            </p:cNvPr>
            <p:cNvSpPr/>
            <p:nvPr/>
          </p:nvSpPr>
          <p:spPr>
            <a:xfrm>
              <a:off x="6894289" y="5713571"/>
              <a:ext cx="4416032" cy="22721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70" dirty="0" smtClean="0">
                  <a:solidFill>
                    <a:schemeClr val="tx1"/>
                  </a:solidFill>
                </a:rPr>
                <a:t>Does CDD support internal business cases? E.g. FV</a:t>
              </a:r>
              <a:endParaRPr lang="en-GB" sz="97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15" name="Straight Arrow Connector 214"/>
          <p:cNvCxnSpPr>
            <a:stCxn id="156" idx="1"/>
            <a:endCxn id="139" idx="3"/>
          </p:cNvCxnSpPr>
          <p:nvPr/>
        </p:nvCxnSpPr>
        <p:spPr>
          <a:xfrm flipH="1" flipV="1">
            <a:off x="5964895" y="5132148"/>
            <a:ext cx="1078078" cy="978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8" name="Straight Arrow Connector 217"/>
          <p:cNvCxnSpPr>
            <a:stCxn id="155" idx="1"/>
            <a:endCxn id="139" idx="3"/>
          </p:cNvCxnSpPr>
          <p:nvPr/>
        </p:nvCxnSpPr>
        <p:spPr>
          <a:xfrm flipH="1" flipV="1">
            <a:off x="5964895" y="5132148"/>
            <a:ext cx="1093104" cy="332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2" name="Straight Arrow Connector 221"/>
          <p:cNvCxnSpPr>
            <a:stCxn id="170" idx="1"/>
            <a:endCxn id="139" idx="3"/>
          </p:cNvCxnSpPr>
          <p:nvPr/>
        </p:nvCxnSpPr>
        <p:spPr>
          <a:xfrm flipH="1" flipV="1">
            <a:off x="5964895" y="5132148"/>
            <a:ext cx="1078078" cy="5931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6" name="Straight Arrow Connector 255"/>
          <p:cNvCxnSpPr>
            <a:stCxn id="158" idx="1"/>
            <a:endCxn id="139" idx="3"/>
          </p:cNvCxnSpPr>
          <p:nvPr/>
        </p:nvCxnSpPr>
        <p:spPr>
          <a:xfrm flipH="1" flipV="1">
            <a:off x="5964895" y="5132148"/>
            <a:ext cx="1078078" cy="8013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7" name="Straight Arrow Connector 256"/>
          <p:cNvCxnSpPr>
            <a:stCxn id="213" idx="1"/>
            <a:endCxn id="139" idx="3"/>
          </p:cNvCxnSpPr>
          <p:nvPr/>
        </p:nvCxnSpPr>
        <p:spPr>
          <a:xfrm flipH="1" flipV="1">
            <a:off x="5964895" y="5132148"/>
            <a:ext cx="1093104" cy="10415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8" name="Straight Arrow Connector 257"/>
          <p:cNvCxnSpPr>
            <a:stCxn id="139" idx="1"/>
            <a:endCxn id="150" idx="3"/>
          </p:cNvCxnSpPr>
          <p:nvPr/>
        </p:nvCxnSpPr>
        <p:spPr>
          <a:xfrm flipH="1" flipV="1">
            <a:off x="3316547" y="3823558"/>
            <a:ext cx="1568348" cy="13085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0" name="Straight Arrow Connector 259"/>
          <p:cNvCxnSpPr>
            <a:stCxn id="139" idx="1"/>
            <a:endCxn id="148" idx="3"/>
          </p:cNvCxnSpPr>
          <p:nvPr/>
        </p:nvCxnSpPr>
        <p:spPr>
          <a:xfrm flipH="1" flipV="1">
            <a:off x="3316549" y="2685557"/>
            <a:ext cx="1568346" cy="24465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3" name="Straight Arrow Connector 262"/>
          <p:cNvCxnSpPr>
            <a:stCxn id="139" idx="1"/>
            <a:endCxn id="147" idx="3"/>
          </p:cNvCxnSpPr>
          <p:nvPr/>
        </p:nvCxnSpPr>
        <p:spPr>
          <a:xfrm flipH="1" flipV="1">
            <a:off x="3321532" y="1490427"/>
            <a:ext cx="1563363" cy="3641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6" name="Straight Arrow Connector 265"/>
          <p:cNvCxnSpPr>
            <a:stCxn id="8" idx="1"/>
            <a:endCxn id="147" idx="3"/>
          </p:cNvCxnSpPr>
          <p:nvPr/>
        </p:nvCxnSpPr>
        <p:spPr>
          <a:xfrm flipH="1" flipV="1">
            <a:off x="3321532" y="1490427"/>
            <a:ext cx="1552667" cy="1112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9" name="Straight Arrow Connector 268"/>
          <p:cNvCxnSpPr>
            <a:stCxn id="8" idx="1"/>
            <a:endCxn id="149" idx="3"/>
          </p:cNvCxnSpPr>
          <p:nvPr/>
        </p:nvCxnSpPr>
        <p:spPr>
          <a:xfrm flipH="1">
            <a:off x="3316547" y="2602514"/>
            <a:ext cx="1557652" cy="24424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>
            <a:stCxn id="147" idx="1"/>
            <a:endCxn id="201" idx="3"/>
          </p:cNvCxnSpPr>
          <p:nvPr/>
        </p:nvCxnSpPr>
        <p:spPr>
          <a:xfrm flipH="1">
            <a:off x="1422971" y="1490427"/>
            <a:ext cx="1034561" cy="1871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148" idx="1"/>
            <a:endCxn id="201" idx="3"/>
          </p:cNvCxnSpPr>
          <p:nvPr/>
        </p:nvCxnSpPr>
        <p:spPr>
          <a:xfrm flipH="1">
            <a:off x="1422971" y="2685557"/>
            <a:ext cx="1029578" cy="676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50" idx="1"/>
            <a:endCxn id="201" idx="3"/>
          </p:cNvCxnSpPr>
          <p:nvPr/>
        </p:nvCxnSpPr>
        <p:spPr>
          <a:xfrm flipH="1" flipV="1">
            <a:off x="1422971" y="3362050"/>
            <a:ext cx="1029576" cy="461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49" idx="1"/>
            <a:endCxn id="201" idx="3"/>
          </p:cNvCxnSpPr>
          <p:nvPr/>
        </p:nvCxnSpPr>
        <p:spPr>
          <a:xfrm flipH="1" flipV="1">
            <a:off x="1422971" y="3362050"/>
            <a:ext cx="1029576" cy="16828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823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 smtClean="0">
                <a:solidFill>
                  <a:srgbClr val="000000"/>
                </a:solidFill>
                <a:latin typeface="Calibri Light"/>
              </a:rPr>
              <a:t>Commercial Development Plan </a:t>
            </a: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Priorities 22-23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022809"/>
              </p:ext>
            </p:extLst>
          </p:nvPr>
        </p:nvGraphicFramePr>
        <p:xfrm>
          <a:off x="199800" y="657393"/>
          <a:ext cx="11833028" cy="5791200"/>
        </p:xfrm>
        <a:graphic>
          <a:graphicData uri="http://schemas.openxmlformats.org/drawingml/2006/table">
            <a:tbl>
              <a:tblPr/>
              <a:tblGrid>
                <a:gridCol w="1164587">
                  <a:extLst>
                    <a:ext uri="{9D8B030D-6E8A-4147-A177-3AD203B41FA5}">
                      <a16:colId xmlns:a16="http://schemas.microsoft.com/office/drawing/2014/main" val="3348106847"/>
                    </a:ext>
                  </a:extLst>
                </a:gridCol>
                <a:gridCol w="790255">
                  <a:extLst>
                    <a:ext uri="{9D8B030D-6E8A-4147-A177-3AD203B41FA5}">
                      <a16:colId xmlns:a16="http://schemas.microsoft.com/office/drawing/2014/main" val="2858667122"/>
                    </a:ext>
                  </a:extLst>
                </a:gridCol>
                <a:gridCol w="3244203">
                  <a:extLst>
                    <a:ext uri="{9D8B030D-6E8A-4147-A177-3AD203B41FA5}">
                      <a16:colId xmlns:a16="http://schemas.microsoft.com/office/drawing/2014/main" val="2414257524"/>
                    </a:ext>
                  </a:extLst>
                </a:gridCol>
                <a:gridCol w="1344820">
                  <a:extLst>
                    <a:ext uri="{9D8B030D-6E8A-4147-A177-3AD203B41FA5}">
                      <a16:colId xmlns:a16="http://schemas.microsoft.com/office/drawing/2014/main" val="3179858530"/>
                    </a:ext>
                  </a:extLst>
                </a:gridCol>
                <a:gridCol w="845712">
                  <a:extLst>
                    <a:ext uri="{9D8B030D-6E8A-4147-A177-3AD203B41FA5}">
                      <a16:colId xmlns:a16="http://schemas.microsoft.com/office/drawing/2014/main" val="950205034"/>
                    </a:ext>
                  </a:extLst>
                </a:gridCol>
                <a:gridCol w="1358683">
                  <a:extLst>
                    <a:ext uri="{9D8B030D-6E8A-4147-A177-3AD203B41FA5}">
                      <a16:colId xmlns:a16="http://schemas.microsoft.com/office/drawing/2014/main" val="3210239519"/>
                    </a:ext>
                  </a:extLst>
                </a:gridCol>
                <a:gridCol w="1039808">
                  <a:extLst>
                    <a:ext uri="{9D8B030D-6E8A-4147-A177-3AD203B41FA5}">
                      <a16:colId xmlns:a16="http://schemas.microsoft.com/office/drawing/2014/main" val="2599009454"/>
                    </a:ext>
                  </a:extLst>
                </a:gridCol>
                <a:gridCol w="811051">
                  <a:extLst>
                    <a:ext uri="{9D8B030D-6E8A-4147-A177-3AD203B41FA5}">
                      <a16:colId xmlns:a16="http://schemas.microsoft.com/office/drawing/2014/main" val="801380429"/>
                    </a:ext>
                  </a:extLst>
                </a:gridCol>
                <a:gridCol w="547634">
                  <a:extLst>
                    <a:ext uri="{9D8B030D-6E8A-4147-A177-3AD203B41FA5}">
                      <a16:colId xmlns:a16="http://schemas.microsoft.com/office/drawing/2014/main" val="3122869818"/>
                    </a:ext>
                  </a:extLst>
                </a:gridCol>
                <a:gridCol w="686275">
                  <a:extLst>
                    <a:ext uri="{9D8B030D-6E8A-4147-A177-3AD203B41FA5}">
                      <a16:colId xmlns:a16="http://schemas.microsoft.com/office/drawing/2014/main" val="1432171379"/>
                    </a:ext>
                  </a:extLst>
                </a:gridCol>
              </a:tblGrid>
              <a:tr h="233514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Key Priority Area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Strategic Priority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Milestones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Local Leads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Challenges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Internal Support Required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External/Corporate Support Required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Expected Delivery Dates + Timelines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Scale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08771"/>
                  </a:ext>
                </a:extLst>
              </a:tr>
              <a:tr h="233514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Wellbeing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experience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 – insights / colours – new ways of working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Robin Campbell / Tom Morgan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Await new ADs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P&amp;C OD support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Jul-22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035110"/>
                  </a:ext>
                </a:extLst>
              </a:tr>
              <a:tr h="77838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experience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Maintain work life balance through hybrid working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Line Managers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12173"/>
                  </a:ext>
                </a:extLst>
              </a:tr>
              <a:tr h="233514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experience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 and learns like Primary Care (e.g.CMHT transformation, ICS)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 Efunnuga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Getting regular speakers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 support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Various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408722"/>
                  </a:ext>
                </a:extLst>
              </a:tr>
              <a:tr h="311556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experience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Share learning from training, CPD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Robin Campbell / Tom Morgan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Planning in advance to prepare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 support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781367"/>
                  </a:ext>
                </a:extLst>
              </a:tr>
              <a:tr h="346173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Resource and Skill Set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experience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 Trust support and expertise – opportunities for learning, shared systems and resources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Steph/Christian/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Procurement Band 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Links to collabortives, peer suportgroups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645414"/>
                  </a:ext>
                </a:extLst>
              </a:tr>
              <a:tr h="389189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experience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Training and development for new ways of working (new skills, expertise and experience)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Line management / Leads / Linked to lunch and learn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 to do a gap analysis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Training available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Internal training in ICS / external training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Q1-Q2 as part of appraisal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901331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experience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Shadowing opportunities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Line management/Leads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Availability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Various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Q1-Q2 as part of appraisal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385165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ELFTs Position in the ICS / System Working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Spending better – supporting Anchor - developing social value metrics and systems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Procurement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quality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Routine monitoring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Agreeing routine metrics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Q1 - Q3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8980298"/>
                  </a:ext>
                </a:extLst>
              </a:tr>
              <a:tr h="233514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Population health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Support tenders that don’t directly benefit ELFT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Steph/Alicia/Daniel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Appetite for joined up working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Links with VCSE / ICS - agreement of approach with Mohit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Q2 - Need to discuss with Mohit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020581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Does CDD support internal business cases? E.g. FV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Robin/Mohit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Prioritisation over external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 approach with Mohit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456221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Decision making principles for commissioning and contracting (ICS agreed)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671985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Population Health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VCSE asset mapping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Alicia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Access to info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Integrated care, population health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517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8554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 smtClean="0">
                <a:solidFill>
                  <a:srgbClr val="000000"/>
                </a:solidFill>
                <a:latin typeface="Calibri Light"/>
              </a:rPr>
              <a:t>Commercial Development Plan </a:t>
            </a: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Priorities 22-23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907497"/>
              </p:ext>
            </p:extLst>
          </p:nvPr>
        </p:nvGraphicFramePr>
        <p:xfrm>
          <a:off x="199800" y="657393"/>
          <a:ext cx="11833028" cy="5334000"/>
        </p:xfrm>
        <a:graphic>
          <a:graphicData uri="http://schemas.openxmlformats.org/drawingml/2006/table">
            <a:tbl>
              <a:tblPr/>
              <a:tblGrid>
                <a:gridCol w="1164587">
                  <a:extLst>
                    <a:ext uri="{9D8B030D-6E8A-4147-A177-3AD203B41FA5}">
                      <a16:colId xmlns:a16="http://schemas.microsoft.com/office/drawing/2014/main" val="3348106847"/>
                    </a:ext>
                  </a:extLst>
                </a:gridCol>
                <a:gridCol w="790255">
                  <a:extLst>
                    <a:ext uri="{9D8B030D-6E8A-4147-A177-3AD203B41FA5}">
                      <a16:colId xmlns:a16="http://schemas.microsoft.com/office/drawing/2014/main" val="2858667122"/>
                    </a:ext>
                  </a:extLst>
                </a:gridCol>
                <a:gridCol w="3244203">
                  <a:extLst>
                    <a:ext uri="{9D8B030D-6E8A-4147-A177-3AD203B41FA5}">
                      <a16:colId xmlns:a16="http://schemas.microsoft.com/office/drawing/2014/main" val="2414257524"/>
                    </a:ext>
                  </a:extLst>
                </a:gridCol>
                <a:gridCol w="1344820">
                  <a:extLst>
                    <a:ext uri="{9D8B030D-6E8A-4147-A177-3AD203B41FA5}">
                      <a16:colId xmlns:a16="http://schemas.microsoft.com/office/drawing/2014/main" val="3179858530"/>
                    </a:ext>
                  </a:extLst>
                </a:gridCol>
                <a:gridCol w="845712">
                  <a:extLst>
                    <a:ext uri="{9D8B030D-6E8A-4147-A177-3AD203B41FA5}">
                      <a16:colId xmlns:a16="http://schemas.microsoft.com/office/drawing/2014/main" val="950205034"/>
                    </a:ext>
                  </a:extLst>
                </a:gridCol>
                <a:gridCol w="1358683">
                  <a:extLst>
                    <a:ext uri="{9D8B030D-6E8A-4147-A177-3AD203B41FA5}">
                      <a16:colId xmlns:a16="http://schemas.microsoft.com/office/drawing/2014/main" val="3210239519"/>
                    </a:ext>
                  </a:extLst>
                </a:gridCol>
                <a:gridCol w="1039808">
                  <a:extLst>
                    <a:ext uri="{9D8B030D-6E8A-4147-A177-3AD203B41FA5}">
                      <a16:colId xmlns:a16="http://schemas.microsoft.com/office/drawing/2014/main" val="2599009454"/>
                    </a:ext>
                  </a:extLst>
                </a:gridCol>
                <a:gridCol w="811051">
                  <a:extLst>
                    <a:ext uri="{9D8B030D-6E8A-4147-A177-3AD203B41FA5}">
                      <a16:colId xmlns:a16="http://schemas.microsoft.com/office/drawing/2014/main" val="801380429"/>
                    </a:ext>
                  </a:extLst>
                </a:gridCol>
                <a:gridCol w="547634">
                  <a:extLst>
                    <a:ext uri="{9D8B030D-6E8A-4147-A177-3AD203B41FA5}">
                      <a16:colId xmlns:a16="http://schemas.microsoft.com/office/drawing/2014/main" val="3122869818"/>
                    </a:ext>
                  </a:extLst>
                </a:gridCol>
                <a:gridCol w="686275">
                  <a:extLst>
                    <a:ext uri="{9D8B030D-6E8A-4147-A177-3AD203B41FA5}">
                      <a16:colId xmlns:a16="http://schemas.microsoft.com/office/drawing/2014/main" val="1432171379"/>
                    </a:ext>
                  </a:extLst>
                </a:gridCol>
              </a:tblGrid>
              <a:tr h="233514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Key Priority Area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Strategic Priority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Milestones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Local Leads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Challenges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Internal Support Required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External/Corporate Support Required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Expected Delivery Dates + Timelines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Scale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08771"/>
                  </a:ext>
                </a:extLst>
              </a:tr>
              <a:tr h="233514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Communication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Workshop with ICS programme director for ELFT to think through CDD offer and links to wider system to have clarity of purpose on role within ICS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Robin/Sam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924636"/>
                  </a:ext>
                </a:extLst>
              </a:tr>
              <a:tr h="233514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Dedicated DMT and corporate  leads / clear communication across networks to ensure better partnership working between CDD and DMT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Tom/Robin/Steph/Christian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DMT leads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DMTs / development of a process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037675"/>
                  </a:ext>
                </a:extLst>
              </a:tr>
              <a:tr h="233514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Regular update to DMTs on CDD support – what we need from them and what they can get from us (monthly contract, procurement, BD update)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Tom/Robin/Steph/Christian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DMT leads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DMTs / development of a process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181739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Experience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Updates on CDD development via intranet, Trust talk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etc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 / Robin / Steph / Christian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 support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Comms Dept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992281"/>
                  </a:ext>
                </a:extLst>
              </a:tr>
              <a:tr h="233514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Liaise with different stakeholders – internal / external to align our understanding and impact on each function including alliances, VCSEs, corporate teams, DMTs – all staff involved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 / Robin / Steph / Christian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DMT leads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DMTs / development of a process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Q1 - DMT Workshop, ICS Workshops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4078796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Value, Staff Experience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Links to ICS development meeting in EL and BLMK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Robin/Tom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Integrated care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Ongoing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078328"/>
                  </a:ext>
                </a:extLst>
              </a:tr>
              <a:tr h="233514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Regular updates on ICS development - internally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Robin / Tom - CDD monthly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Integrated care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Ongoing (Quarterly update)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824624"/>
                  </a:ext>
                </a:extLst>
              </a:tr>
              <a:tr h="389189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 on CDD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Value, Staff Experience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Address duplication of work through consolidation of tasks and leads for projects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Steph/Christian/Procurement Band 7 / Tom /Robin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Sourcing right systems, prioritising process review over BAU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Leads and allocated capacity to review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Qi, digital, finance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Ongoing via contract procurement meetings - Q2-Q4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2737"/>
                  </a:ext>
                </a:extLst>
              </a:tr>
              <a:tr h="311351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Experience/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SOP for different roles and function to allow clarity of purpose – links to ICS / DMT on what they want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Defining roles acorss the organsation in the new ICS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leads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DMTs, Integrated care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Link to DMT development - Q2-Q3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984225"/>
                  </a:ext>
                </a:extLst>
              </a:tr>
              <a:tr h="311351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Experience/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Update work plans, contract register and meeting structure around new ways of working. Devise optimum structure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Christian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318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2134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 smtClean="0">
                <a:solidFill>
                  <a:srgbClr val="000000"/>
                </a:solidFill>
                <a:latin typeface="Calibri Light"/>
              </a:rPr>
              <a:t>Commercial Development Plan </a:t>
            </a: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Priorities 22-23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866179"/>
              </p:ext>
            </p:extLst>
          </p:nvPr>
        </p:nvGraphicFramePr>
        <p:xfrm>
          <a:off x="199800" y="657393"/>
          <a:ext cx="11833028" cy="1981200"/>
        </p:xfrm>
        <a:graphic>
          <a:graphicData uri="http://schemas.openxmlformats.org/drawingml/2006/table">
            <a:tbl>
              <a:tblPr/>
              <a:tblGrid>
                <a:gridCol w="1164587">
                  <a:extLst>
                    <a:ext uri="{9D8B030D-6E8A-4147-A177-3AD203B41FA5}">
                      <a16:colId xmlns:a16="http://schemas.microsoft.com/office/drawing/2014/main" val="3348106847"/>
                    </a:ext>
                  </a:extLst>
                </a:gridCol>
                <a:gridCol w="790255">
                  <a:extLst>
                    <a:ext uri="{9D8B030D-6E8A-4147-A177-3AD203B41FA5}">
                      <a16:colId xmlns:a16="http://schemas.microsoft.com/office/drawing/2014/main" val="2858667122"/>
                    </a:ext>
                  </a:extLst>
                </a:gridCol>
                <a:gridCol w="3244203">
                  <a:extLst>
                    <a:ext uri="{9D8B030D-6E8A-4147-A177-3AD203B41FA5}">
                      <a16:colId xmlns:a16="http://schemas.microsoft.com/office/drawing/2014/main" val="2414257524"/>
                    </a:ext>
                  </a:extLst>
                </a:gridCol>
                <a:gridCol w="1344820">
                  <a:extLst>
                    <a:ext uri="{9D8B030D-6E8A-4147-A177-3AD203B41FA5}">
                      <a16:colId xmlns:a16="http://schemas.microsoft.com/office/drawing/2014/main" val="3179858530"/>
                    </a:ext>
                  </a:extLst>
                </a:gridCol>
                <a:gridCol w="845712">
                  <a:extLst>
                    <a:ext uri="{9D8B030D-6E8A-4147-A177-3AD203B41FA5}">
                      <a16:colId xmlns:a16="http://schemas.microsoft.com/office/drawing/2014/main" val="950205034"/>
                    </a:ext>
                  </a:extLst>
                </a:gridCol>
                <a:gridCol w="1358683">
                  <a:extLst>
                    <a:ext uri="{9D8B030D-6E8A-4147-A177-3AD203B41FA5}">
                      <a16:colId xmlns:a16="http://schemas.microsoft.com/office/drawing/2014/main" val="3210239519"/>
                    </a:ext>
                  </a:extLst>
                </a:gridCol>
                <a:gridCol w="1039808">
                  <a:extLst>
                    <a:ext uri="{9D8B030D-6E8A-4147-A177-3AD203B41FA5}">
                      <a16:colId xmlns:a16="http://schemas.microsoft.com/office/drawing/2014/main" val="2599009454"/>
                    </a:ext>
                  </a:extLst>
                </a:gridCol>
                <a:gridCol w="811051">
                  <a:extLst>
                    <a:ext uri="{9D8B030D-6E8A-4147-A177-3AD203B41FA5}">
                      <a16:colId xmlns:a16="http://schemas.microsoft.com/office/drawing/2014/main" val="801380429"/>
                    </a:ext>
                  </a:extLst>
                </a:gridCol>
                <a:gridCol w="547634">
                  <a:extLst>
                    <a:ext uri="{9D8B030D-6E8A-4147-A177-3AD203B41FA5}">
                      <a16:colId xmlns:a16="http://schemas.microsoft.com/office/drawing/2014/main" val="3122869818"/>
                    </a:ext>
                  </a:extLst>
                </a:gridCol>
                <a:gridCol w="686275">
                  <a:extLst>
                    <a:ext uri="{9D8B030D-6E8A-4147-A177-3AD203B41FA5}">
                      <a16:colId xmlns:a16="http://schemas.microsoft.com/office/drawing/2014/main" val="1432171379"/>
                    </a:ext>
                  </a:extLst>
                </a:gridCol>
              </a:tblGrid>
              <a:tr h="233514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Key Priority Area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Strategic Priority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Milestones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Local Leads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Challenges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Internal Support Required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External/Corporate Support Required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Expected Delivery Dates + Timelines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Scale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08771"/>
                  </a:ext>
                </a:extLst>
              </a:tr>
              <a:tr h="700541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Support system planning through the development of Integrated  Care Systems through new contract arrangements and governance systems </a:t>
                      </a:r>
                      <a:b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to national guidance on the new operating model CDD will be required to support the development of new contractual arrangements and governance systems .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 and contract leads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changes in contract approaches. Multiple SLA and contracts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acrss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collabortievs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partnerships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Contract team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DMTs/Finance/Informatics/Performance/Estates/ Integrated Care Systems stakeholders (joint working)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Ongoing throughout 2022/23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178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0190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44746DC-43DB-40D6-9BA2-B8789733D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BC7A63-ADBD-45F4-8D82-15AFB61C48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C3B24F-40D2-433B-A9FD-0C9FDD5A62D9}">
  <ds:schemaRefs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6194e418-5875-4308-b033-74eb9c181361"/>
    <ds:schemaRef ds:uri="4d648a74-5c83-46a7-8e4c-7f989ae960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1261</Words>
  <Application>Microsoft Office PowerPoint</Application>
  <PresentationFormat>Widescreen</PresentationFormat>
  <Paragraphs>302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Commercial Development Annual Plan 2022-23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&lt;Service Name&gt; Annual Plan 2022-23</dc:title>
  <dc:creator>Waddon Gopal</dc:creator>
  <cp:lastModifiedBy>WADDON, Gopal (EAST LONDON NHS FOUNDATION TRUST)</cp:lastModifiedBy>
  <cp:revision>17</cp:revision>
  <dcterms:created xsi:type="dcterms:W3CDTF">2022-02-24T16:48:23Z</dcterms:created>
  <dcterms:modified xsi:type="dcterms:W3CDTF">2022-05-24T16:37:07Z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