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58" r:id="rId5"/>
    <p:sldId id="257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66"/>
    <a:srgbClr val="FFFF99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3401BC-C345-BA85-A2CA-80ED12D28D5B}" v="817" dt="2022-05-17T10:07:44.20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068" autoAdjust="0"/>
    <p:restoredTop sz="94660"/>
  </p:normalViewPr>
  <p:slideViewPr>
    <p:cSldViewPr snapToGrid="0">
      <p:cViewPr>
        <p:scale>
          <a:sx n="80" d="100"/>
          <a:sy n="80" d="100"/>
        </p:scale>
        <p:origin x="516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833401BC-C345-BA85-A2CA-80ED12D28D5B}"/>
    <pc:docChg chg="modSld">
      <pc:chgData name="" userId="" providerId="" clId="Web-{833401BC-C345-BA85-A2CA-80ED12D28D5B}" dt="2022-05-17T09:59:08.839" v="0"/>
      <pc:docMkLst>
        <pc:docMk/>
      </pc:docMkLst>
      <pc:sldChg chg="addSp modSp">
        <pc:chgData name="" userId="" providerId="" clId="Web-{833401BC-C345-BA85-A2CA-80ED12D28D5B}" dt="2022-05-17T09:59:08.839" v="0"/>
        <pc:sldMkLst>
          <pc:docMk/>
          <pc:sldMk cId="1939823833" sldId="257"/>
        </pc:sldMkLst>
        <pc:graphicFrameChg chg="add mod">
          <ac:chgData name="" userId="" providerId="" clId="Web-{833401BC-C345-BA85-A2CA-80ED12D28D5B}" dt="2022-05-17T09:59:08.839" v="0"/>
          <ac:graphicFrameMkLst>
            <pc:docMk/>
            <pc:sldMk cId="1939823833" sldId="257"/>
            <ac:graphicFrameMk id="4" creationId="{8CD517DD-3A89-2CA1-959D-578BF6FB0DA5}"/>
          </ac:graphicFrameMkLst>
        </pc:graphicFrameChg>
      </pc:sldChg>
    </pc:docChg>
  </pc:docChgLst>
  <pc:docChgLst>
    <pc:chgData name="BAKSH DE LA IGLESIA, Amber (EAST LONDON NHS FOUNDATION TRUST)" userId="S::amber.bakshdelaiglesia1@nhs.net::b2650a99-9385-4d98-8a06-8e7c9d440112" providerId="AD" clId="Web-{833401BC-C345-BA85-A2CA-80ED12D28D5B}"/>
    <pc:docChg chg="addSld modSld">
      <pc:chgData name="BAKSH DE LA IGLESIA, Amber (EAST LONDON NHS FOUNDATION TRUST)" userId="S::amber.bakshdelaiglesia1@nhs.net::b2650a99-9385-4d98-8a06-8e7c9d440112" providerId="AD" clId="Web-{833401BC-C345-BA85-A2CA-80ED12D28D5B}" dt="2022-05-17T10:07:44.209" v="781" actId="1076"/>
      <pc:docMkLst>
        <pc:docMk/>
      </pc:docMkLst>
      <pc:sldChg chg="delSp modSp">
        <pc:chgData name="BAKSH DE LA IGLESIA, Amber (EAST LONDON NHS FOUNDATION TRUST)" userId="S::amber.bakshdelaiglesia1@nhs.net::b2650a99-9385-4d98-8a06-8e7c9d440112" providerId="AD" clId="Web-{833401BC-C345-BA85-A2CA-80ED12D28D5B}" dt="2022-05-17T09:59:12.995" v="0"/>
        <pc:sldMkLst>
          <pc:docMk/>
          <pc:sldMk cId="1939823833" sldId="257"/>
        </pc:sldMkLst>
        <pc:graphicFrameChg chg="del mod">
          <ac:chgData name="BAKSH DE LA IGLESIA, Amber (EAST LONDON NHS FOUNDATION TRUST)" userId="S::amber.bakshdelaiglesia1@nhs.net::b2650a99-9385-4d98-8a06-8e7c9d440112" providerId="AD" clId="Web-{833401BC-C345-BA85-A2CA-80ED12D28D5B}" dt="2022-05-17T09:59:12.995" v="0"/>
          <ac:graphicFrameMkLst>
            <pc:docMk/>
            <pc:sldMk cId="1939823833" sldId="257"/>
            <ac:graphicFrameMk id="4" creationId="{8CD517DD-3A89-2CA1-959D-578BF6FB0DA5}"/>
          </ac:graphicFrameMkLst>
        </pc:graphicFrameChg>
      </pc:sldChg>
      <pc:sldChg chg="addSp delSp modSp new">
        <pc:chgData name="BAKSH DE LA IGLESIA, Amber (EAST LONDON NHS FOUNDATION TRUST)" userId="S::amber.bakshdelaiglesia1@nhs.net::b2650a99-9385-4d98-8a06-8e7c9d440112" providerId="AD" clId="Web-{833401BC-C345-BA85-A2CA-80ED12D28D5B}" dt="2022-05-17T09:59:58.465" v="26"/>
        <pc:sldMkLst>
          <pc:docMk/>
          <pc:sldMk cId="2391974511" sldId="259"/>
        </pc:sldMkLst>
        <pc:spChg chg="mod">
          <ac:chgData name="BAKSH DE LA IGLESIA, Amber (EAST LONDON NHS FOUNDATION TRUST)" userId="S::amber.bakshdelaiglesia1@nhs.net::b2650a99-9385-4d98-8a06-8e7c9d440112" providerId="AD" clId="Web-{833401BC-C345-BA85-A2CA-80ED12D28D5B}" dt="2022-05-17T09:59:58.465" v="26"/>
          <ac:spMkLst>
            <pc:docMk/>
            <pc:sldMk cId="2391974511" sldId="259"/>
            <ac:spMk id="2" creationId="{E1951F1E-24A9-589A-A783-D8E23A4C5B34}"/>
          </ac:spMkLst>
        </pc:spChg>
        <pc:spChg chg="del">
          <ac:chgData name="BAKSH DE LA IGLESIA, Amber (EAST LONDON NHS FOUNDATION TRUST)" userId="S::amber.bakshdelaiglesia1@nhs.net::b2650a99-9385-4d98-8a06-8e7c9d440112" providerId="AD" clId="Web-{833401BC-C345-BA85-A2CA-80ED12D28D5B}" dt="2022-05-17T09:59:16.667" v="2"/>
          <ac:spMkLst>
            <pc:docMk/>
            <pc:sldMk cId="2391974511" sldId="259"/>
            <ac:spMk id="3" creationId="{D57ED0DD-BC4A-E3C6-5582-9B52C76A07BF}"/>
          </ac:spMkLst>
        </pc:spChg>
        <pc:graphicFrameChg chg="add mod ord modGraphic">
          <ac:chgData name="BAKSH DE LA IGLESIA, Amber (EAST LONDON NHS FOUNDATION TRUST)" userId="S::amber.bakshdelaiglesia1@nhs.net::b2650a99-9385-4d98-8a06-8e7c9d440112" providerId="AD" clId="Web-{833401BC-C345-BA85-A2CA-80ED12D28D5B}" dt="2022-05-17T09:59:39.293" v="8" actId="1076"/>
          <ac:graphicFrameMkLst>
            <pc:docMk/>
            <pc:sldMk cId="2391974511" sldId="259"/>
            <ac:graphicFrameMk id="5" creationId="{BC9FA9A2-7C74-D831-C7E2-0AE28107F26F}"/>
          </ac:graphicFrameMkLst>
        </pc:graphicFrameChg>
      </pc:sldChg>
      <pc:sldChg chg="addSp delSp modSp new">
        <pc:chgData name="BAKSH DE LA IGLESIA, Amber (EAST LONDON NHS FOUNDATION TRUST)" userId="S::amber.bakshdelaiglesia1@nhs.net::b2650a99-9385-4d98-8a06-8e7c9d440112" providerId="AD" clId="Web-{833401BC-C345-BA85-A2CA-80ED12D28D5B}" dt="2022-05-17T10:07:44.209" v="781" actId="1076"/>
        <pc:sldMkLst>
          <pc:docMk/>
          <pc:sldMk cId="203510146" sldId="260"/>
        </pc:sldMkLst>
        <pc:spChg chg="mod">
          <ac:chgData name="BAKSH DE LA IGLESIA, Amber (EAST LONDON NHS FOUNDATION TRUST)" userId="S::amber.bakshdelaiglesia1@nhs.net::b2650a99-9385-4d98-8a06-8e7c9d440112" providerId="AD" clId="Web-{833401BC-C345-BA85-A2CA-80ED12D28D5B}" dt="2022-05-17T10:07:44.209" v="781" actId="1076"/>
          <ac:spMkLst>
            <pc:docMk/>
            <pc:sldMk cId="203510146" sldId="260"/>
            <ac:spMk id="2" creationId="{31DDA079-EEC7-96E4-5E01-7CCEB74A7415}"/>
          </ac:spMkLst>
        </pc:spChg>
        <pc:spChg chg="del">
          <ac:chgData name="BAKSH DE LA IGLESIA, Amber (EAST LONDON NHS FOUNDATION TRUST)" userId="S::amber.bakshdelaiglesia1@nhs.net::b2650a99-9385-4d98-8a06-8e7c9d440112" providerId="AD" clId="Web-{833401BC-C345-BA85-A2CA-80ED12D28D5B}" dt="2022-05-17T10:00:53.591" v="39"/>
          <ac:spMkLst>
            <pc:docMk/>
            <pc:sldMk cId="203510146" sldId="260"/>
            <ac:spMk id="3" creationId="{0D23F494-1631-2973-C0CA-1506F9169DFA}"/>
          </ac:spMkLst>
        </pc:spChg>
        <pc:graphicFrameChg chg="add mod modGraphic">
          <ac:chgData name="BAKSH DE LA IGLESIA, Amber (EAST LONDON NHS FOUNDATION TRUST)" userId="S::amber.bakshdelaiglesia1@nhs.net::b2650a99-9385-4d98-8a06-8e7c9d440112" providerId="AD" clId="Web-{833401BC-C345-BA85-A2CA-80ED12D28D5B}" dt="2022-05-17T10:07:20.912" v="780"/>
          <ac:graphicFrameMkLst>
            <pc:docMk/>
            <pc:sldMk cId="203510146" sldId="260"/>
            <ac:graphicFrameMk id="5" creationId="{42912CD1-117C-FCED-390B-02BAC045CEA2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E7AA43-BDAE-4080-8CE3-AD9A79CBE4FD}" type="datetimeFigureOut">
              <a:rPr lang="en-GB" smtClean="0"/>
              <a:t>17/05/2022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63A53A-E3B3-4753-AB30-0056C8356D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00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A4E6B-4D8B-4070-81BB-0FC5B758879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08359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39738" y="1235075"/>
            <a:ext cx="5918200" cy="3330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A4E6B-4D8B-4070-81BB-0FC5B758879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978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17/05/2022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944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17/05/2022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260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17/05/2022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7059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17/05/2022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683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17/05/2022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781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17/05/2022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676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17/05/2022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940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17/05/2022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0590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17/05/2022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013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17/05/2022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4535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D30D5-E94E-4833-9E4E-15D502072E88}" type="datetimeFigureOut">
              <a:rPr lang="en-GB" smtClean="0"/>
              <a:t>17/05/2022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4715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D30D5-E94E-4833-9E4E-15D502072E88}" type="datetimeFigureOut">
              <a:rPr lang="en-GB" smtClean="0"/>
              <a:t>17/05/2022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EA545-F8E9-467F-8B9F-F55BC38970C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0382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415" b="1" dirty="0"/>
              <a:t>CHS Annual Plan 2022-23</a:t>
            </a:r>
            <a:endParaRPr lang="en-US" sz="4415" b="1" dirty="0"/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472A6223-AACB-44D4-BD74-39AAD8F68F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4028" y="5536341"/>
            <a:ext cx="1704731" cy="846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0FDA029-C69A-4200-831E-9CD29C2977C4}"/>
              </a:ext>
            </a:extLst>
          </p:cNvPr>
          <p:cNvSpPr txBox="1"/>
          <p:nvPr/>
        </p:nvSpPr>
        <p:spPr>
          <a:xfrm>
            <a:off x="8560830" y="244687"/>
            <a:ext cx="1197434" cy="5053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42" dirty="0"/>
              <a:t>March 2022</a:t>
            </a:r>
          </a:p>
          <a:p>
            <a:endParaRPr lang="en-GB" sz="1342" dirty="0"/>
          </a:p>
        </p:txBody>
      </p:sp>
    </p:spTree>
    <p:extLst>
      <p:ext uri="{BB962C8B-B14F-4D97-AF65-F5344CB8AC3E}">
        <p14:creationId xmlns:p14="http://schemas.microsoft.com/office/powerpoint/2010/main" val="1452356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B52CDF8-1A33-4723-BC9F-DAF27350F857}"/>
              </a:ext>
            </a:extLst>
          </p:cNvPr>
          <p:cNvSpPr/>
          <p:nvPr/>
        </p:nvSpPr>
        <p:spPr>
          <a:xfrm>
            <a:off x="4852397" y="4769968"/>
            <a:ext cx="1080000" cy="383385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</a:rPr>
              <a:t>Digital Offer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E1CE4C0-F92D-483C-87BB-2D7530180C61}"/>
              </a:ext>
            </a:extLst>
          </p:cNvPr>
          <p:cNvSpPr/>
          <p:nvPr/>
        </p:nvSpPr>
        <p:spPr>
          <a:xfrm>
            <a:off x="4869214" y="4235754"/>
            <a:ext cx="1080000" cy="391122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Staff Wellbeing, Recruitment and Retention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64BB20-4594-4728-BFE7-D96CE8C43545}"/>
              </a:ext>
            </a:extLst>
          </p:cNvPr>
          <p:cNvSpPr/>
          <p:nvPr/>
        </p:nvSpPr>
        <p:spPr>
          <a:xfrm>
            <a:off x="4875751" y="1064961"/>
            <a:ext cx="1080000" cy="588209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</a:rPr>
              <a:t>Service Developments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B898EFA-9EE4-483A-90A0-891E86909DFC}"/>
              </a:ext>
            </a:extLst>
          </p:cNvPr>
          <p:cNvSpPr/>
          <p:nvPr/>
        </p:nvSpPr>
        <p:spPr>
          <a:xfrm>
            <a:off x="4867928" y="1898439"/>
            <a:ext cx="1080000" cy="455993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</a:rPr>
              <a:t>Integration and Co-Production</a:t>
            </a:r>
          </a:p>
        </p:txBody>
      </p:sp>
      <p:pic>
        <p:nvPicPr>
          <p:cNvPr id="128" name="Picture 4">
            <a:extLst>
              <a:ext uri="{FF2B5EF4-FFF2-40B4-BE49-F238E27FC236}">
                <a16:creationId xmlns:a16="http://schemas.microsoft.com/office/drawing/2014/main" id="{2FB0FD1F-CC67-49ED-AF9E-7A863E41FF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947" y="6404794"/>
            <a:ext cx="532268" cy="26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7" name="Rectangle 146">
            <a:extLst>
              <a:ext uri="{FF2B5EF4-FFF2-40B4-BE49-F238E27FC236}">
                <a16:creationId xmlns:a16="http://schemas.microsoft.com/office/drawing/2014/main" id="{DBE141B0-0706-41F4-ABA4-60A553E69E0C}"/>
              </a:ext>
            </a:extLst>
          </p:cNvPr>
          <p:cNvSpPr/>
          <p:nvPr/>
        </p:nvSpPr>
        <p:spPr>
          <a:xfrm>
            <a:off x="2457532" y="1168248"/>
            <a:ext cx="864000" cy="644357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Population Health Outcomes</a:t>
            </a: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9341D91F-0EBC-4794-A1A8-792B9F85BDBC}"/>
              </a:ext>
            </a:extLst>
          </p:cNvPr>
          <p:cNvSpPr/>
          <p:nvPr/>
        </p:nvSpPr>
        <p:spPr>
          <a:xfrm>
            <a:off x="2452549" y="2366461"/>
            <a:ext cx="864000" cy="638191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Experience of Care </a:t>
            </a: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F101D2EB-3232-46CC-A9CC-87233B1425E8}"/>
              </a:ext>
            </a:extLst>
          </p:cNvPr>
          <p:cNvSpPr/>
          <p:nvPr/>
        </p:nvSpPr>
        <p:spPr>
          <a:xfrm>
            <a:off x="2452547" y="4712510"/>
            <a:ext cx="864000" cy="664823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>
                <a:solidFill>
                  <a:schemeClr val="tx1"/>
                </a:solidFill>
              </a:rPr>
              <a:t>Improved Value 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85D519D1-E578-4AA7-B61A-CCB95976D899}"/>
              </a:ext>
            </a:extLst>
          </p:cNvPr>
          <p:cNvSpPr/>
          <p:nvPr/>
        </p:nvSpPr>
        <p:spPr>
          <a:xfrm>
            <a:off x="2452547" y="3539485"/>
            <a:ext cx="864000" cy="568146"/>
          </a:xfrm>
          <a:prstGeom prst="rect">
            <a:avLst/>
          </a:prstGeom>
          <a:solidFill>
            <a:srgbClr val="DDDDDD"/>
          </a:solidFill>
          <a:ln>
            <a:solidFill>
              <a:srgbClr val="DDDDDD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24" b="1" dirty="0">
                <a:solidFill>
                  <a:schemeClr val="tx1"/>
                </a:solidFill>
              </a:rPr>
              <a:t>Improved Staff Experience 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256A1A21-999F-4AAC-B396-511940A0B660}"/>
              </a:ext>
            </a:extLst>
          </p:cNvPr>
          <p:cNvSpPr/>
          <p:nvPr/>
        </p:nvSpPr>
        <p:spPr>
          <a:xfrm>
            <a:off x="557072" y="2749076"/>
            <a:ext cx="865899" cy="1225947"/>
          </a:xfrm>
          <a:prstGeom prst="rect">
            <a:avLst/>
          </a:prstGeom>
          <a:solidFill>
            <a:srgbClr val="FF9966"/>
          </a:solidFill>
          <a:ln>
            <a:solidFill>
              <a:srgbClr val="FF9966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124" b="1" dirty="0">
                <a:solidFill>
                  <a:schemeClr val="tx1"/>
                </a:solidFill>
              </a:rPr>
              <a:t>To improve the quality of life for all we serve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4B20AAB-7CE1-4ED6-8763-E36D488A7663}"/>
              </a:ext>
            </a:extLst>
          </p:cNvPr>
          <p:cNvSpPr/>
          <p:nvPr/>
        </p:nvSpPr>
        <p:spPr>
          <a:xfrm>
            <a:off x="2145882" y="19051"/>
            <a:ext cx="1585465" cy="29425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 dirty="0"/>
              <a:t>Strategic Objectives</a:t>
            </a:r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96245E70-61EF-42EB-B91F-4D0D5AC34684}"/>
              </a:ext>
            </a:extLst>
          </p:cNvPr>
          <p:cNvSpPr/>
          <p:nvPr/>
        </p:nvSpPr>
        <p:spPr>
          <a:xfrm>
            <a:off x="4645666" y="-24838"/>
            <a:ext cx="1540171" cy="39260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/>
              <a:t>Secondary Drivers</a:t>
            </a:r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E3A3D3C5-2B51-4526-9F52-06FF1B820779}"/>
              </a:ext>
            </a:extLst>
          </p:cNvPr>
          <p:cNvSpPr/>
          <p:nvPr/>
        </p:nvSpPr>
        <p:spPr>
          <a:xfrm>
            <a:off x="9258502" y="3585"/>
            <a:ext cx="1356804" cy="29425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26" b="1" dirty="0"/>
              <a:t>22-23 Priorities</a:t>
            </a:r>
          </a:p>
        </p:txBody>
      </p:sp>
      <p:sp>
        <p:nvSpPr>
          <p:cNvPr id="250" name="Rectangle 24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308389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Establishment of discharge to access model of care 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25B0308C-8073-469B-9716-A3AA5F57F4C7}"/>
              </a:ext>
            </a:extLst>
          </p:cNvPr>
          <p:cNvSpPr/>
          <p:nvPr/>
        </p:nvSpPr>
        <p:spPr>
          <a:xfrm>
            <a:off x="4864017" y="3586221"/>
            <a:ext cx="1080000" cy="448794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</a:rPr>
              <a:t>Demand and Capacity</a:t>
            </a:r>
          </a:p>
        </p:txBody>
      </p:sp>
      <p:pic>
        <p:nvPicPr>
          <p:cNvPr id="137" name="Picture 136">
            <a:extLst>
              <a:ext uri="{FF2B5EF4-FFF2-40B4-BE49-F238E27FC236}">
                <a16:creationId xmlns:a16="http://schemas.microsoft.com/office/drawing/2014/main" id="{5740CE73-D484-4F02-B920-17E59CF4F4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2272" y="5815489"/>
            <a:ext cx="2061061" cy="943565"/>
          </a:xfrm>
          <a:prstGeom prst="rect">
            <a:avLst/>
          </a:prstGeom>
        </p:spPr>
      </p:pic>
      <p:sp>
        <p:nvSpPr>
          <p:cNvPr id="106" name="Rectangle 105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769670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00" dirty="0">
                <a:solidFill>
                  <a:schemeClr val="tx1"/>
                </a:solidFill>
              </a:rPr>
              <a:t>Integration plan with Physical Health, Mental Health Services, Local Authority, Primary Care - Develop a dedicated plan to focus on joined up working rather than silo approach </a:t>
            </a: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80796" y="1153612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Developing pathway modelling with system partners</a:t>
            </a: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1588697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</a:rPr>
              <a:t>Strengthen local partnership forums to align our priorities with GPs, PCNS, local authorities, acute trusts and system partners</a:t>
            </a: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1186" y="2023782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700" dirty="0">
                <a:solidFill>
                  <a:schemeClr val="tx1"/>
                </a:solidFill>
              </a:rPr>
              <a:t>Use digital offer to complete capacity and demand improvement plans – continue management through waiting times recovery plans </a:t>
            </a: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74503" y="2788542"/>
            <a:ext cx="2908941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Listen to staff and match skillset with future service development – prioritise their interests</a:t>
            </a: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71420" y="3112872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00" dirty="0">
                <a:solidFill>
                  <a:schemeClr val="tx1"/>
                </a:solidFill>
              </a:rPr>
              <a:t>Alignment of training with needs of the organisation and staff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82723" y="4279607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Consider financial incentives for staff recruitment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69649" y="4664235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Introduce volunteers</a:t>
            </a:r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80796" y="5468259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>
                <a:solidFill>
                  <a:schemeClr val="tx1"/>
                </a:solidFill>
              </a:rPr>
              <a:t>Development of data, reports and performance dashboards in place to understand the pressures and impacts of initiatives</a:t>
            </a: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80796" y="5810005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Improve IT skills and competencies – development of apps and telehealth </a:t>
            </a: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36651" y="3862384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Ensure close monitoring of performance, use forecasting tools and learning from other services</a:t>
            </a:r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71420" y="3472324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Significant project demand – dedicated resource to support new projects</a:t>
            </a:r>
          </a:p>
        </p:txBody>
      </p:sp>
      <p:cxnSp>
        <p:nvCxnSpPr>
          <p:cNvPr id="3" name="Straight Arrow Connector 2"/>
          <p:cNvCxnSpPr>
            <a:stCxn id="250" idx="1"/>
            <a:endCxn id="10" idx="3"/>
          </p:cNvCxnSpPr>
          <p:nvPr/>
        </p:nvCxnSpPr>
        <p:spPr>
          <a:xfrm flipH="1">
            <a:off x="5955751" y="445189"/>
            <a:ext cx="2405435" cy="9138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106" idx="1"/>
            <a:endCxn id="33" idx="3"/>
          </p:cNvCxnSpPr>
          <p:nvPr/>
        </p:nvCxnSpPr>
        <p:spPr>
          <a:xfrm flipH="1">
            <a:off x="5947928" y="906470"/>
            <a:ext cx="2413258" cy="12199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107" idx="1"/>
            <a:endCxn id="33" idx="3"/>
          </p:cNvCxnSpPr>
          <p:nvPr/>
        </p:nvCxnSpPr>
        <p:spPr>
          <a:xfrm flipH="1">
            <a:off x="5947928" y="1290412"/>
            <a:ext cx="2432868" cy="8360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108" idx="1"/>
            <a:endCxn id="33" idx="3"/>
          </p:cNvCxnSpPr>
          <p:nvPr/>
        </p:nvCxnSpPr>
        <p:spPr>
          <a:xfrm flipH="1">
            <a:off x="5947928" y="1725497"/>
            <a:ext cx="2413258" cy="4009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106" idx="1"/>
            <a:endCxn id="10" idx="3"/>
          </p:cNvCxnSpPr>
          <p:nvPr/>
        </p:nvCxnSpPr>
        <p:spPr>
          <a:xfrm flipH="1">
            <a:off x="5955751" y="906470"/>
            <a:ext cx="2405435" cy="452596"/>
          </a:xfrm>
          <a:prstGeom prst="straightConnector1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123" idx="1"/>
            <a:endCxn id="6" idx="3"/>
          </p:cNvCxnSpPr>
          <p:nvPr/>
        </p:nvCxnSpPr>
        <p:spPr>
          <a:xfrm flipH="1" flipV="1">
            <a:off x="5932397" y="4961661"/>
            <a:ext cx="2448399" cy="6433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124" idx="1"/>
            <a:endCxn id="6" idx="3"/>
          </p:cNvCxnSpPr>
          <p:nvPr/>
        </p:nvCxnSpPr>
        <p:spPr>
          <a:xfrm flipH="1" flipV="1">
            <a:off x="5932397" y="4961661"/>
            <a:ext cx="2448399" cy="9851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124" idx="1"/>
            <a:endCxn id="10" idx="3"/>
          </p:cNvCxnSpPr>
          <p:nvPr/>
        </p:nvCxnSpPr>
        <p:spPr>
          <a:xfrm flipH="1" flipV="1">
            <a:off x="5955751" y="1359066"/>
            <a:ext cx="2425045" cy="4587739"/>
          </a:xfrm>
          <a:prstGeom prst="straightConnector1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109" idx="1"/>
            <a:endCxn id="94" idx="3"/>
          </p:cNvCxnSpPr>
          <p:nvPr/>
        </p:nvCxnSpPr>
        <p:spPr>
          <a:xfrm flipH="1">
            <a:off x="5944017" y="2160582"/>
            <a:ext cx="2417169" cy="16500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110" idx="1"/>
            <a:endCxn id="8" idx="3"/>
          </p:cNvCxnSpPr>
          <p:nvPr/>
        </p:nvCxnSpPr>
        <p:spPr>
          <a:xfrm flipH="1">
            <a:off x="5949214" y="2925342"/>
            <a:ext cx="2425289" cy="15059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111" idx="1"/>
            <a:endCxn id="8" idx="3"/>
          </p:cNvCxnSpPr>
          <p:nvPr/>
        </p:nvCxnSpPr>
        <p:spPr>
          <a:xfrm flipH="1">
            <a:off x="5949214" y="3249672"/>
            <a:ext cx="2422206" cy="11816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112" idx="1"/>
            <a:endCxn id="8" idx="3"/>
          </p:cNvCxnSpPr>
          <p:nvPr/>
        </p:nvCxnSpPr>
        <p:spPr>
          <a:xfrm flipH="1">
            <a:off x="5949214" y="4416407"/>
            <a:ext cx="2433509" cy="149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121" idx="1"/>
            <a:endCxn id="8" idx="3"/>
          </p:cNvCxnSpPr>
          <p:nvPr/>
        </p:nvCxnSpPr>
        <p:spPr>
          <a:xfrm flipH="1" flipV="1">
            <a:off x="5949214" y="4431315"/>
            <a:ext cx="2420435" cy="3697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>
            <a:stCxn id="126" idx="1"/>
            <a:endCxn id="8" idx="3"/>
          </p:cNvCxnSpPr>
          <p:nvPr/>
        </p:nvCxnSpPr>
        <p:spPr>
          <a:xfrm flipH="1">
            <a:off x="5949214" y="3609124"/>
            <a:ext cx="2422206" cy="8221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>
            <a:stCxn id="109" idx="1"/>
            <a:endCxn id="6" idx="3"/>
          </p:cNvCxnSpPr>
          <p:nvPr/>
        </p:nvCxnSpPr>
        <p:spPr>
          <a:xfrm flipH="1">
            <a:off x="5932397" y="2160582"/>
            <a:ext cx="2428789" cy="2801079"/>
          </a:xfrm>
          <a:prstGeom prst="straightConnector1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>
            <a:stCxn id="125" idx="1"/>
            <a:endCxn id="94" idx="3"/>
          </p:cNvCxnSpPr>
          <p:nvPr/>
        </p:nvCxnSpPr>
        <p:spPr>
          <a:xfrm flipH="1" flipV="1">
            <a:off x="5944017" y="3810618"/>
            <a:ext cx="2392634" cy="188566"/>
          </a:xfrm>
          <a:prstGeom prst="straightConnector1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>
            <a:stCxn id="108" idx="1"/>
            <a:endCxn id="10" idx="3"/>
          </p:cNvCxnSpPr>
          <p:nvPr/>
        </p:nvCxnSpPr>
        <p:spPr>
          <a:xfrm flipH="1" flipV="1">
            <a:off x="5955751" y="1359066"/>
            <a:ext cx="2405435" cy="366431"/>
          </a:xfrm>
          <a:prstGeom prst="straightConnector1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>
            <a:stCxn id="6" idx="1"/>
            <a:endCxn id="149" idx="3"/>
          </p:cNvCxnSpPr>
          <p:nvPr/>
        </p:nvCxnSpPr>
        <p:spPr>
          <a:xfrm flipH="1">
            <a:off x="3316547" y="4961661"/>
            <a:ext cx="1535850" cy="832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>
            <a:stCxn id="8" idx="1"/>
            <a:endCxn id="150" idx="3"/>
          </p:cNvCxnSpPr>
          <p:nvPr/>
        </p:nvCxnSpPr>
        <p:spPr>
          <a:xfrm flipH="1" flipV="1">
            <a:off x="3316547" y="3823558"/>
            <a:ext cx="1552667" cy="6077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6" name="Straight Arrow Connector 135"/>
          <p:cNvCxnSpPr>
            <a:stCxn id="94" idx="1"/>
            <a:endCxn id="148" idx="3"/>
          </p:cNvCxnSpPr>
          <p:nvPr/>
        </p:nvCxnSpPr>
        <p:spPr>
          <a:xfrm flipH="1" flipV="1">
            <a:off x="3316549" y="2685557"/>
            <a:ext cx="1547468" cy="11250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1" name="Straight Arrow Connector 140"/>
          <p:cNvCxnSpPr>
            <a:stCxn id="33" idx="1"/>
            <a:endCxn id="148" idx="3"/>
          </p:cNvCxnSpPr>
          <p:nvPr/>
        </p:nvCxnSpPr>
        <p:spPr>
          <a:xfrm flipH="1">
            <a:off x="3316549" y="2126436"/>
            <a:ext cx="1551379" cy="5591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3" name="Straight Arrow Connector 142"/>
          <p:cNvCxnSpPr>
            <a:stCxn id="33" idx="1"/>
            <a:endCxn id="147" idx="3"/>
          </p:cNvCxnSpPr>
          <p:nvPr/>
        </p:nvCxnSpPr>
        <p:spPr>
          <a:xfrm flipH="1" flipV="1">
            <a:off x="3321532" y="1490427"/>
            <a:ext cx="1546396" cy="6360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1" name="Straight Arrow Connector 150"/>
          <p:cNvCxnSpPr>
            <a:stCxn id="10" idx="1"/>
            <a:endCxn id="147" idx="3"/>
          </p:cNvCxnSpPr>
          <p:nvPr/>
        </p:nvCxnSpPr>
        <p:spPr>
          <a:xfrm flipH="1">
            <a:off x="3321532" y="1359066"/>
            <a:ext cx="1554219" cy="1313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9" name="Rectangle 58">
            <a:extLst>
              <a:ext uri="{FF2B5EF4-FFF2-40B4-BE49-F238E27FC236}">
                <a16:creationId xmlns:a16="http://schemas.microsoft.com/office/drawing/2014/main" id="{FB898EFA-9EE4-483A-90A0-891E86909DFC}"/>
              </a:ext>
            </a:extLst>
          </p:cNvPr>
          <p:cNvSpPr/>
          <p:nvPr/>
        </p:nvSpPr>
        <p:spPr>
          <a:xfrm>
            <a:off x="4859220" y="2460776"/>
            <a:ext cx="1080000" cy="455993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</a:rPr>
              <a:t>Service User Experience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2B52CDF8-1A33-4723-BC9F-DAF27350F857}"/>
              </a:ext>
            </a:extLst>
          </p:cNvPr>
          <p:cNvSpPr/>
          <p:nvPr/>
        </p:nvSpPr>
        <p:spPr>
          <a:xfrm>
            <a:off x="4835579" y="5270843"/>
            <a:ext cx="1080000" cy="383385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</a:rPr>
              <a:t>Estates</a:t>
            </a:r>
          </a:p>
        </p:txBody>
      </p:sp>
      <p:cxnSp>
        <p:nvCxnSpPr>
          <p:cNvPr id="77" name="Straight Arrow Connector 76"/>
          <p:cNvCxnSpPr>
            <a:stCxn id="76" idx="1"/>
            <a:endCxn id="149" idx="3"/>
          </p:cNvCxnSpPr>
          <p:nvPr/>
        </p:nvCxnSpPr>
        <p:spPr>
          <a:xfrm flipH="1" flipV="1">
            <a:off x="3316547" y="5044922"/>
            <a:ext cx="1519032" cy="4176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>
            <a:stCxn id="108" idx="1"/>
            <a:endCxn id="76" idx="3"/>
          </p:cNvCxnSpPr>
          <p:nvPr/>
        </p:nvCxnSpPr>
        <p:spPr>
          <a:xfrm flipH="1">
            <a:off x="5915579" y="1725497"/>
            <a:ext cx="2445607" cy="3737039"/>
          </a:xfrm>
          <a:prstGeom prst="straightConnector1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>
            <a:stCxn id="108" idx="1"/>
            <a:endCxn id="59" idx="3"/>
          </p:cNvCxnSpPr>
          <p:nvPr/>
        </p:nvCxnSpPr>
        <p:spPr>
          <a:xfrm flipH="1">
            <a:off x="5939220" y="1725497"/>
            <a:ext cx="2421966" cy="963276"/>
          </a:xfrm>
          <a:prstGeom prst="straightConnector1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>
            <a:stCxn id="250" idx="1"/>
            <a:endCxn id="59" idx="3"/>
          </p:cNvCxnSpPr>
          <p:nvPr/>
        </p:nvCxnSpPr>
        <p:spPr>
          <a:xfrm flipH="1">
            <a:off x="5939220" y="445189"/>
            <a:ext cx="2421966" cy="2243584"/>
          </a:xfrm>
          <a:prstGeom prst="straightConnector1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250" idx="1"/>
            <a:endCxn id="94" idx="3"/>
          </p:cNvCxnSpPr>
          <p:nvPr/>
        </p:nvCxnSpPr>
        <p:spPr>
          <a:xfrm flipH="1">
            <a:off x="5944017" y="445189"/>
            <a:ext cx="2417169" cy="3365429"/>
          </a:xfrm>
          <a:prstGeom prst="straightConnector1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>
            <a:stCxn id="59" idx="1"/>
            <a:endCxn id="148" idx="3"/>
          </p:cNvCxnSpPr>
          <p:nvPr/>
        </p:nvCxnSpPr>
        <p:spPr>
          <a:xfrm flipH="1" flipV="1">
            <a:off x="3316549" y="2685557"/>
            <a:ext cx="1542671" cy="32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>
            <a:stCxn id="250" idx="1"/>
            <a:endCxn id="6" idx="3"/>
          </p:cNvCxnSpPr>
          <p:nvPr/>
        </p:nvCxnSpPr>
        <p:spPr>
          <a:xfrm flipH="1">
            <a:off x="5932397" y="445189"/>
            <a:ext cx="2428789" cy="4516472"/>
          </a:xfrm>
          <a:prstGeom prst="straightConnector1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>
            <a:stCxn id="107" idx="1"/>
            <a:endCxn id="10" idx="3"/>
          </p:cNvCxnSpPr>
          <p:nvPr/>
        </p:nvCxnSpPr>
        <p:spPr>
          <a:xfrm flipH="1">
            <a:off x="5955751" y="1290412"/>
            <a:ext cx="2425045" cy="68654"/>
          </a:xfrm>
          <a:prstGeom prst="straightConnector1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>
            <a:stCxn id="107" idx="1"/>
            <a:endCxn id="59" idx="3"/>
          </p:cNvCxnSpPr>
          <p:nvPr/>
        </p:nvCxnSpPr>
        <p:spPr>
          <a:xfrm flipH="1">
            <a:off x="5939220" y="1290412"/>
            <a:ext cx="2441576" cy="1398361"/>
          </a:xfrm>
          <a:prstGeom prst="straightConnector1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>
            <a:stCxn id="107" idx="1"/>
            <a:endCxn id="94" idx="3"/>
          </p:cNvCxnSpPr>
          <p:nvPr/>
        </p:nvCxnSpPr>
        <p:spPr>
          <a:xfrm flipH="1">
            <a:off x="5944017" y="1290412"/>
            <a:ext cx="2436779" cy="2520206"/>
          </a:xfrm>
          <a:prstGeom prst="straightConnector1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>
            <a:stCxn id="107" idx="1"/>
            <a:endCxn id="6" idx="3"/>
          </p:cNvCxnSpPr>
          <p:nvPr/>
        </p:nvCxnSpPr>
        <p:spPr>
          <a:xfrm flipH="1">
            <a:off x="5932397" y="1290412"/>
            <a:ext cx="2448399" cy="3671249"/>
          </a:xfrm>
          <a:prstGeom prst="straightConnector1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35" name="Straight Arrow Connector 134"/>
          <p:cNvCxnSpPr>
            <a:stCxn id="107" idx="1"/>
            <a:endCxn id="76" idx="3"/>
          </p:cNvCxnSpPr>
          <p:nvPr/>
        </p:nvCxnSpPr>
        <p:spPr>
          <a:xfrm flipH="1">
            <a:off x="5915579" y="1290412"/>
            <a:ext cx="2465217" cy="4172124"/>
          </a:xfrm>
          <a:prstGeom prst="straightConnector1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39" name="Rectangle 138">
            <a:extLst>
              <a:ext uri="{FF2B5EF4-FFF2-40B4-BE49-F238E27FC236}">
                <a16:creationId xmlns:a16="http://schemas.microsoft.com/office/drawing/2014/main" id="{2B52CDF8-1A33-4723-BC9F-DAF27350F857}"/>
              </a:ext>
            </a:extLst>
          </p:cNvPr>
          <p:cNvSpPr/>
          <p:nvPr/>
        </p:nvSpPr>
        <p:spPr>
          <a:xfrm>
            <a:off x="4835579" y="5868195"/>
            <a:ext cx="1080000" cy="383385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</a:rPr>
              <a:t>Value</a:t>
            </a:r>
          </a:p>
        </p:txBody>
      </p:sp>
      <p:cxnSp>
        <p:nvCxnSpPr>
          <p:cNvPr id="140" name="Straight Arrow Connector 139"/>
          <p:cNvCxnSpPr>
            <a:stCxn id="139" idx="1"/>
            <a:endCxn id="149" idx="3"/>
          </p:cNvCxnSpPr>
          <p:nvPr/>
        </p:nvCxnSpPr>
        <p:spPr>
          <a:xfrm flipH="1" flipV="1">
            <a:off x="3316547" y="5044922"/>
            <a:ext cx="1519032" cy="10149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4" name="Straight Arrow Connector 143"/>
          <p:cNvCxnSpPr>
            <a:stCxn id="106" idx="1"/>
            <a:endCxn id="139" idx="3"/>
          </p:cNvCxnSpPr>
          <p:nvPr/>
        </p:nvCxnSpPr>
        <p:spPr>
          <a:xfrm flipH="1">
            <a:off x="5915579" y="906470"/>
            <a:ext cx="2445607" cy="5153418"/>
          </a:xfrm>
          <a:prstGeom prst="straightConnector1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46" name="Straight Arrow Connector 145"/>
          <p:cNvCxnSpPr>
            <a:endCxn id="139" idx="3"/>
          </p:cNvCxnSpPr>
          <p:nvPr/>
        </p:nvCxnSpPr>
        <p:spPr>
          <a:xfrm flipH="1">
            <a:off x="5915579" y="1797110"/>
            <a:ext cx="2390060" cy="4262778"/>
          </a:xfrm>
          <a:prstGeom prst="straightConnector1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52" name="Straight Arrow Connector 151"/>
          <p:cNvCxnSpPr>
            <a:stCxn id="125" idx="1"/>
            <a:endCxn id="6" idx="3"/>
          </p:cNvCxnSpPr>
          <p:nvPr/>
        </p:nvCxnSpPr>
        <p:spPr>
          <a:xfrm flipH="1">
            <a:off x="5932397" y="3999184"/>
            <a:ext cx="2404254" cy="962477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>
            <a:stCxn id="125" idx="1"/>
            <a:endCxn id="139" idx="3"/>
          </p:cNvCxnSpPr>
          <p:nvPr/>
        </p:nvCxnSpPr>
        <p:spPr>
          <a:xfrm flipH="1">
            <a:off x="5915579" y="3999184"/>
            <a:ext cx="2421072" cy="2060704"/>
          </a:xfrm>
          <a:prstGeom prst="straightConnector1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65" name="Straight Arrow Connector 164"/>
          <p:cNvCxnSpPr>
            <a:stCxn id="125" idx="1"/>
            <a:endCxn id="59" idx="3"/>
          </p:cNvCxnSpPr>
          <p:nvPr/>
        </p:nvCxnSpPr>
        <p:spPr>
          <a:xfrm flipH="1" flipV="1">
            <a:off x="5939220" y="2688773"/>
            <a:ext cx="2397431" cy="1310411"/>
          </a:xfrm>
          <a:prstGeom prst="straightConnector1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75" name="Straight Arrow Connector 174"/>
          <p:cNvCxnSpPr>
            <a:stCxn id="110" idx="1"/>
            <a:endCxn id="10" idx="3"/>
          </p:cNvCxnSpPr>
          <p:nvPr/>
        </p:nvCxnSpPr>
        <p:spPr>
          <a:xfrm flipH="1" flipV="1">
            <a:off x="5955751" y="1359066"/>
            <a:ext cx="2418752" cy="1566276"/>
          </a:xfrm>
          <a:prstGeom prst="straightConnector1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78" name="Straight Arrow Connector 177"/>
          <p:cNvCxnSpPr>
            <a:stCxn id="110" idx="1"/>
            <a:endCxn id="59" idx="3"/>
          </p:cNvCxnSpPr>
          <p:nvPr/>
        </p:nvCxnSpPr>
        <p:spPr>
          <a:xfrm flipH="1" flipV="1">
            <a:off x="5939220" y="2688773"/>
            <a:ext cx="2435283" cy="236569"/>
          </a:xfrm>
          <a:prstGeom prst="straightConnector1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81" name="Straight Arrow Connector 180"/>
          <p:cNvCxnSpPr>
            <a:stCxn id="110" idx="1"/>
            <a:endCxn id="94" idx="3"/>
          </p:cNvCxnSpPr>
          <p:nvPr/>
        </p:nvCxnSpPr>
        <p:spPr>
          <a:xfrm flipH="1">
            <a:off x="5944017" y="2925342"/>
            <a:ext cx="2430486" cy="885276"/>
          </a:xfrm>
          <a:prstGeom prst="straightConnector1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84" name="Straight Arrow Connector 183"/>
          <p:cNvCxnSpPr>
            <a:stCxn id="110" idx="1"/>
            <a:endCxn id="33" idx="3"/>
          </p:cNvCxnSpPr>
          <p:nvPr/>
        </p:nvCxnSpPr>
        <p:spPr>
          <a:xfrm flipH="1" flipV="1">
            <a:off x="5947928" y="2126436"/>
            <a:ext cx="2426575" cy="798906"/>
          </a:xfrm>
          <a:prstGeom prst="straightConnector1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87" name="Straight Arrow Connector 186"/>
          <p:cNvCxnSpPr>
            <a:stCxn id="110" idx="1"/>
            <a:endCxn id="6" idx="3"/>
          </p:cNvCxnSpPr>
          <p:nvPr/>
        </p:nvCxnSpPr>
        <p:spPr>
          <a:xfrm flipH="1">
            <a:off x="5932397" y="2925342"/>
            <a:ext cx="2442106" cy="2036319"/>
          </a:xfrm>
          <a:prstGeom prst="straightConnector1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90" name="Straight Arrow Connector 189"/>
          <p:cNvCxnSpPr>
            <a:stCxn id="110" idx="1"/>
            <a:endCxn id="139" idx="3"/>
          </p:cNvCxnSpPr>
          <p:nvPr/>
        </p:nvCxnSpPr>
        <p:spPr>
          <a:xfrm flipH="1">
            <a:off x="5915579" y="2925342"/>
            <a:ext cx="2458924" cy="3134546"/>
          </a:xfrm>
          <a:prstGeom prst="straightConnector1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93" name="Straight Arrow Connector 192"/>
          <p:cNvCxnSpPr>
            <a:stCxn id="109" idx="1"/>
            <a:endCxn id="59" idx="3"/>
          </p:cNvCxnSpPr>
          <p:nvPr/>
        </p:nvCxnSpPr>
        <p:spPr>
          <a:xfrm flipH="1">
            <a:off x="5939220" y="2160582"/>
            <a:ext cx="2421966" cy="5281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7" name="Straight Arrow Connector 196"/>
          <p:cNvCxnSpPr>
            <a:stCxn id="111" idx="1"/>
            <a:endCxn id="139" idx="3"/>
          </p:cNvCxnSpPr>
          <p:nvPr/>
        </p:nvCxnSpPr>
        <p:spPr>
          <a:xfrm flipH="1">
            <a:off x="5915579" y="3249672"/>
            <a:ext cx="2455841" cy="28102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6" name="Straight Arrow Connector 255"/>
          <p:cNvCxnSpPr>
            <a:stCxn id="126" idx="1"/>
            <a:endCxn id="139" idx="3"/>
          </p:cNvCxnSpPr>
          <p:nvPr/>
        </p:nvCxnSpPr>
        <p:spPr>
          <a:xfrm flipH="1">
            <a:off x="5915579" y="3609124"/>
            <a:ext cx="2455841" cy="2450764"/>
          </a:xfrm>
          <a:prstGeom prst="straightConnector1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57" name="Straight Arrow Connector 256"/>
          <p:cNvCxnSpPr>
            <a:stCxn id="112" idx="1"/>
            <a:endCxn id="139" idx="3"/>
          </p:cNvCxnSpPr>
          <p:nvPr/>
        </p:nvCxnSpPr>
        <p:spPr>
          <a:xfrm flipH="1">
            <a:off x="5915579" y="4416407"/>
            <a:ext cx="2467144" cy="1643481"/>
          </a:xfrm>
          <a:prstGeom prst="straightConnector1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58" name="Rectangle 257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80796" y="5044921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Link with local Higher Education Institutions</a:t>
            </a:r>
          </a:p>
        </p:txBody>
      </p:sp>
      <p:cxnSp>
        <p:nvCxnSpPr>
          <p:cNvPr id="259" name="Straight Arrow Connector 258"/>
          <p:cNvCxnSpPr>
            <a:stCxn id="258" idx="1"/>
            <a:endCxn id="8" idx="3"/>
          </p:cNvCxnSpPr>
          <p:nvPr/>
        </p:nvCxnSpPr>
        <p:spPr>
          <a:xfrm flipH="1" flipV="1">
            <a:off x="5949214" y="4431315"/>
            <a:ext cx="2431582" cy="7504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0" name="Straight Arrow Connector 259"/>
          <p:cNvCxnSpPr>
            <a:stCxn id="121" idx="1"/>
            <a:endCxn id="59" idx="3"/>
          </p:cNvCxnSpPr>
          <p:nvPr/>
        </p:nvCxnSpPr>
        <p:spPr>
          <a:xfrm flipH="1" flipV="1">
            <a:off x="5939220" y="2688773"/>
            <a:ext cx="2430429" cy="2112262"/>
          </a:xfrm>
          <a:prstGeom prst="straightConnector1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62" name="Straight Arrow Connector 261"/>
          <p:cNvCxnSpPr>
            <a:stCxn id="258" idx="1"/>
            <a:endCxn id="59" idx="3"/>
          </p:cNvCxnSpPr>
          <p:nvPr/>
        </p:nvCxnSpPr>
        <p:spPr>
          <a:xfrm flipH="1" flipV="1">
            <a:off x="5939220" y="2688773"/>
            <a:ext cx="2441576" cy="2492948"/>
          </a:xfrm>
          <a:prstGeom prst="straightConnector1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65" name="Straight Arrow Connector 264"/>
          <p:cNvCxnSpPr>
            <a:stCxn id="258" idx="1"/>
            <a:endCxn id="33" idx="3"/>
          </p:cNvCxnSpPr>
          <p:nvPr/>
        </p:nvCxnSpPr>
        <p:spPr>
          <a:xfrm flipH="1" flipV="1">
            <a:off x="5947928" y="2126436"/>
            <a:ext cx="2432868" cy="3055285"/>
          </a:xfrm>
          <a:prstGeom prst="straightConnector1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68" name="Straight Arrow Connector 267"/>
          <p:cNvCxnSpPr>
            <a:stCxn id="121" idx="1"/>
            <a:endCxn id="33" idx="3"/>
          </p:cNvCxnSpPr>
          <p:nvPr/>
        </p:nvCxnSpPr>
        <p:spPr>
          <a:xfrm flipH="1" flipV="1">
            <a:off x="5947928" y="2126436"/>
            <a:ext cx="2421721" cy="2674599"/>
          </a:xfrm>
          <a:prstGeom prst="straightConnector1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71" name="Straight Arrow Connector 270"/>
          <p:cNvCxnSpPr>
            <a:stCxn id="121" idx="1"/>
            <a:endCxn id="139" idx="3"/>
          </p:cNvCxnSpPr>
          <p:nvPr/>
        </p:nvCxnSpPr>
        <p:spPr>
          <a:xfrm flipH="1">
            <a:off x="5915579" y="4801035"/>
            <a:ext cx="2454070" cy="1258853"/>
          </a:xfrm>
          <a:prstGeom prst="straightConnector1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74" name="Straight Arrow Connector 273"/>
          <p:cNvCxnSpPr>
            <a:stCxn id="258" idx="1"/>
            <a:endCxn id="139" idx="3"/>
          </p:cNvCxnSpPr>
          <p:nvPr/>
        </p:nvCxnSpPr>
        <p:spPr>
          <a:xfrm flipH="1">
            <a:off x="5915579" y="5181721"/>
            <a:ext cx="2465217" cy="878167"/>
          </a:xfrm>
          <a:prstGeom prst="straightConnector1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87" name="Straight Arrow Connector 286"/>
          <p:cNvCxnSpPr>
            <a:endCxn id="139" idx="3"/>
          </p:cNvCxnSpPr>
          <p:nvPr/>
        </p:nvCxnSpPr>
        <p:spPr>
          <a:xfrm flipH="1">
            <a:off x="5915579" y="5490370"/>
            <a:ext cx="2390060" cy="569518"/>
          </a:xfrm>
          <a:prstGeom prst="straightConnector1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92" name="Straight Arrow Connector 291"/>
          <p:cNvCxnSpPr>
            <a:stCxn id="123" idx="1"/>
            <a:endCxn id="59" idx="3"/>
          </p:cNvCxnSpPr>
          <p:nvPr/>
        </p:nvCxnSpPr>
        <p:spPr>
          <a:xfrm flipH="1" flipV="1">
            <a:off x="5939220" y="2688773"/>
            <a:ext cx="2441576" cy="2916286"/>
          </a:xfrm>
          <a:prstGeom prst="straightConnector1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01" name="Rectangle 30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8380796" y="2409450"/>
            <a:ext cx="2941624" cy="2736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70" dirty="0">
                <a:solidFill>
                  <a:schemeClr val="tx1"/>
                </a:solidFill>
              </a:rPr>
              <a:t>Digital inequalities -Review communication strategy with patients</a:t>
            </a:r>
          </a:p>
        </p:txBody>
      </p:sp>
      <p:sp>
        <p:nvSpPr>
          <p:cNvPr id="344" name="Rectangle 343">
            <a:extLst>
              <a:ext uri="{FF2B5EF4-FFF2-40B4-BE49-F238E27FC236}">
                <a16:creationId xmlns:a16="http://schemas.microsoft.com/office/drawing/2014/main" id="{FB898EFA-9EE4-483A-90A0-891E86909DFC}"/>
              </a:ext>
            </a:extLst>
          </p:cNvPr>
          <p:cNvSpPr/>
          <p:nvPr/>
        </p:nvSpPr>
        <p:spPr>
          <a:xfrm>
            <a:off x="4857293" y="3012738"/>
            <a:ext cx="1080000" cy="455993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  <a:headEnd type="none" w="med" len="med"/>
            <a:tailEnd type="none" w="med" len="med"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21" dirty="0">
                <a:solidFill>
                  <a:schemeClr val="tx1"/>
                </a:solidFill>
              </a:rPr>
              <a:t>Equality, Diversity and Inclusion</a:t>
            </a:r>
          </a:p>
        </p:txBody>
      </p:sp>
      <p:cxnSp>
        <p:nvCxnSpPr>
          <p:cNvPr id="363" name="Straight Arrow Connector 362"/>
          <p:cNvCxnSpPr>
            <a:stCxn id="344" idx="1"/>
            <a:endCxn id="148" idx="3"/>
          </p:cNvCxnSpPr>
          <p:nvPr/>
        </p:nvCxnSpPr>
        <p:spPr>
          <a:xfrm flipH="1" flipV="1">
            <a:off x="3316549" y="2685557"/>
            <a:ext cx="1540744" cy="5551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6" name="Straight Arrow Connector 395"/>
          <p:cNvCxnSpPr>
            <a:stCxn id="301" idx="1"/>
            <a:endCxn id="344" idx="3"/>
          </p:cNvCxnSpPr>
          <p:nvPr/>
        </p:nvCxnSpPr>
        <p:spPr>
          <a:xfrm flipH="1">
            <a:off x="5937293" y="2546250"/>
            <a:ext cx="2443503" cy="6944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9" name="Straight Arrow Connector 398"/>
          <p:cNvCxnSpPr>
            <a:stCxn id="301" idx="1"/>
            <a:endCxn id="6" idx="3"/>
          </p:cNvCxnSpPr>
          <p:nvPr/>
        </p:nvCxnSpPr>
        <p:spPr>
          <a:xfrm flipH="1">
            <a:off x="5932397" y="2546250"/>
            <a:ext cx="2448399" cy="2415411"/>
          </a:xfrm>
          <a:prstGeom prst="straightConnector1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02" name="Straight Arrow Connector 401"/>
          <p:cNvCxnSpPr>
            <a:stCxn id="301" idx="1"/>
            <a:endCxn id="139" idx="3"/>
          </p:cNvCxnSpPr>
          <p:nvPr/>
        </p:nvCxnSpPr>
        <p:spPr>
          <a:xfrm flipH="1">
            <a:off x="5915579" y="2546250"/>
            <a:ext cx="2465217" cy="3513638"/>
          </a:xfrm>
          <a:prstGeom prst="straightConnector1">
            <a:avLst/>
          </a:prstGeom>
          <a:ln w="9525" cap="flat" cmpd="sng" algn="ctr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9823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51F1E-24A9-589A-A783-D8E23A4C5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063" y="304511"/>
            <a:ext cx="3224646" cy="234518"/>
          </a:xfrm>
        </p:spPr>
        <p:txBody>
          <a:bodyPr>
            <a:noAutofit/>
          </a:bodyPr>
          <a:lstStyle/>
          <a:p>
            <a:r>
              <a:rPr lang="en-US" sz="2800" dirty="0" err="1">
                <a:solidFill>
                  <a:srgbClr val="FF0000"/>
                </a:solidFill>
                <a:cs typeface="Calibri Light"/>
              </a:rPr>
              <a:t>Newham</a:t>
            </a:r>
            <a:endParaRPr lang="en-US" sz="2800" dirty="0" err="1">
              <a:solidFill>
                <a:srgbClr val="FF0000"/>
              </a:solidFill>
            </a:endParaRP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C9FA9A2-7C74-D831-C7E2-0AE28107F2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1027752"/>
              </p:ext>
            </p:extLst>
          </p:nvPr>
        </p:nvGraphicFramePr>
        <p:xfrm>
          <a:off x="180109" y="1124239"/>
          <a:ext cx="11987646" cy="56417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8977">
                  <a:extLst>
                    <a:ext uri="{9D8B030D-6E8A-4147-A177-3AD203B41FA5}">
                      <a16:colId xmlns:a16="http://schemas.microsoft.com/office/drawing/2014/main" val="1469947912"/>
                    </a:ext>
                  </a:extLst>
                </a:gridCol>
                <a:gridCol w="2256064">
                  <a:extLst>
                    <a:ext uri="{9D8B030D-6E8A-4147-A177-3AD203B41FA5}">
                      <a16:colId xmlns:a16="http://schemas.microsoft.com/office/drawing/2014/main" val="2533794559"/>
                    </a:ext>
                  </a:extLst>
                </a:gridCol>
                <a:gridCol w="1712521">
                  <a:extLst>
                    <a:ext uri="{9D8B030D-6E8A-4147-A177-3AD203B41FA5}">
                      <a16:colId xmlns:a16="http://schemas.microsoft.com/office/drawing/2014/main" val="981226545"/>
                    </a:ext>
                  </a:extLst>
                </a:gridCol>
                <a:gridCol w="1712521">
                  <a:extLst>
                    <a:ext uri="{9D8B030D-6E8A-4147-A177-3AD203B41FA5}">
                      <a16:colId xmlns:a16="http://schemas.microsoft.com/office/drawing/2014/main" val="1091813873"/>
                    </a:ext>
                  </a:extLst>
                </a:gridCol>
                <a:gridCol w="1712521">
                  <a:extLst>
                    <a:ext uri="{9D8B030D-6E8A-4147-A177-3AD203B41FA5}">
                      <a16:colId xmlns:a16="http://schemas.microsoft.com/office/drawing/2014/main" val="1359675672"/>
                    </a:ext>
                  </a:extLst>
                </a:gridCol>
                <a:gridCol w="1712521">
                  <a:extLst>
                    <a:ext uri="{9D8B030D-6E8A-4147-A177-3AD203B41FA5}">
                      <a16:colId xmlns:a16="http://schemas.microsoft.com/office/drawing/2014/main" val="1217897446"/>
                    </a:ext>
                  </a:extLst>
                </a:gridCol>
                <a:gridCol w="1712521">
                  <a:extLst>
                    <a:ext uri="{9D8B030D-6E8A-4147-A177-3AD203B41FA5}">
                      <a16:colId xmlns:a16="http://schemas.microsoft.com/office/drawing/2014/main" val="3639472152"/>
                    </a:ext>
                  </a:extLst>
                </a:gridCol>
              </a:tblGrid>
              <a:tr h="303546">
                <a:tc>
                  <a:txBody>
                    <a:bodyPr/>
                    <a:lstStyle/>
                    <a:p>
                      <a:pPr fontAlgn="base"/>
                      <a:r>
                        <a:rPr lang="en-GB" sz="900">
                          <a:effectLst/>
                        </a:rPr>
                        <a:t>Priority​</a:t>
                      </a:r>
                      <a:endParaRPr lang="en-GB" b="1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900">
                          <a:effectLst/>
                        </a:rPr>
                        <a:t>Actions​</a:t>
                      </a:r>
                      <a:endParaRPr lang="en-GB" b="1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900">
                          <a:effectLst/>
                        </a:rPr>
                        <a:t>Ownership​</a:t>
                      </a:r>
                      <a:endParaRPr lang="en-GB" b="1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900">
                          <a:effectLst/>
                        </a:rPr>
                        <a:t>Challenges​</a:t>
                      </a:r>
                      <a:endParaRPr lang="en-GB" b="1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900">
                          <a:effectLst/>
                        </a:rPr>
                        <a:t>Timelines​</a:t>
                      </a:r>
                      <a:endParaRPr lang="en-GB" b="1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900">
                          <a:effectLst/>
                        </a:rPr>
                        <a:t>Support Required (internal)​</a:t>
                      </a:r>
                      <a:endParaRPr lang="en-GB" b="1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900">
                          <a:effectLst/>
                        </a:rPr>
                        <a:t>Support required (external)​</a:t>
                      </a:r>
                      <a:endParaRPr lang="en-GB" b="1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7309881"/>
                  </a:ext>
                </a:extLst>
              </a:tr>
              <a:tr h="773320">
                <a:tc>
                  <a:txBody>
                    <a:bodyPr/>
                    <a:lstStyle/>
                    <a:p>
                      <a:pPr fontAlgn="base"/>
                      <a:r>
                        <a:rPr lang="en-GB" sz="900">
                          <a:effectLst/>
                        </a:rPr>
                        <a:t>Significant Project Demand​</a:t>
                      </a:r>
                      <a:endParaRPr lang="en-GB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>
                          <a:effectLst/>
                        </a:rPr>
                        <a:t>Recruit a joint post between CCG and ELFT (currently going through job evaluation)​</a:t>
                      </a:r>
                      <a:endParaRPr lang="en-GB" sz="720">
                        <a:effectLst/>
                      </a:endParaRPr>
                    </a:p>
                    <a:p>
                      <a:pPr fontAlgn="base"/>
                      <a:r>
                        <a:rPr lang="en-GB" sz="900">
                          <a:effectLst/>
                        </a:rPr>
                        <a:t>​</a:t>
                      </a:r>
                      <a:endParaRPr lang="en-GB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>
                          <a:effectLst/>
                        </a:rPr>
                        <a:t>Helen Green &amp; John Rooke​</a:t>
                      </a:r>
                      <a:endParaRPr lang="en-GB" sz="720">
                        <a:effectLst/>
                      </a:endParaRPr>
                    </a:p>
                    <a:p>
                      <a:pPr marL="342900" lvl="0" indent="-34290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>
                          <a:effectLst/>
                        </a:rPr>
                        <a:t>People and Culture (job eval)​</a:t>
                      </a:r>
                      <a:endParaRPr lang="en-GB" sz="720">
                        <a:effectLst/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>
                          <a:effectLst/>
                        </a:rPr>
                        <a:t>Keeping the day to day operations going while also implementing new projects​</a:t>
                      </a:r>
                      <a:endParaRPr lang="en-GB" sz="720">
                        <a:effectLst/>
                      </a:endParaRPr>
                    </a:p>
                    <a:p>
                      <a:pPr marL="342900" lvl="0" indent="-34290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>
                          <a:effectLst/>
                        </a:rPr>
                        <a:t>Lack of capacity​</a:t>
                      </a:r>
                      <a:endParaRPr lang="en-GB" sz="720">
                        <a:effectLst/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>
                          <a:effectLst/>
                        </a:rPr>
                        <a:t>3 months​</a:t>
                      </a:r>
                      <a:endParaRPr lang="en-GB" sz="720">
                        <a:effectLst/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900">
                          <a:effectLst/>
                        </a:rPr>
                        <a:t>Recruit project support​</a:t>
                      </a:r>
                      <a:endParaRPr lang="en-GB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auto"/>
                      <a:r>
                        <a:rPr lang="en-GB" sz="900">
                          <a:effectLst/>
                        </a:rPr>
                        <a:t>​</a:t>
                      </a:r>
                      <a:endParaRPr lang="en-GB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9694116"/>
                  </a:ext>
                </a:extLst>
              </a:tr>
              <a:tr h="1235868">
                <a:tc>
                  <a:txBody>
                    <a:bodyPr/>
                    <a:lstStyle/>
                    <a:p>
                      <a:pPr fontAlgn="base"/>
                      <a:r>
                        <a:rPr lang="en-GB" sz="900">
                          <a:effectLst/>
                        </a:rPr>
                        <a:t>Waiting times reducing backlog​</a:t>
                      </a:r>
                      <a:endParaRPr lang="en-GB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>
                          <a:effectLst/>
                        </a:rPr>
                        <a:t>Recovery plans in place for all services​</a:t>
                      </a:r>
                      <a:endParaRPr lang="en-GB" sz="720">
                        <a:effectLst/>
                      </a:endParaRPr>
                    </a:p>
                    <a:p>
                      <a:pPr marL="342900" lvl="0" indent="-34290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>
                          <a:effectLst/>
                        </a:rPr>
                        <a:t>Close monitoring of performance – learning from other services / teams​</a:t>
                      </a:r>
                      <a:endParaRPr lang="en-GB" sz="720">
                        <a:effectLst/>
                      </a:endParaRPr>
                    </a:p>
                    <a:p>
                      <a:pPr marL="342900" lvl="0" indent="-34290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>
                          <a:effectLst/>
                        </a:rPr>
                        <a:t>Using platforms like AccuRX​</a:t>
                      </a:r>
                      <a:endParaRPr lang="en-GB" sz="720">
                        <a:effectLst/>
                      </a:endParaRPr>
                    </a:p>
                    <a:p>
                      <a:pPr fontAlgn="base"/>
                      <a:r>
                        <a:rPr lang="en-GB" sz="900">
                          <a:effectLst/>
                        </a:rPr>
                        <a:t>​</a:t>
                      </a:r>
                      <a:endParaRPr lang="en-GB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auto"/>
                      <a:r>
                        <a:rPr lang="en-GB" sz="900">
                          <a:effectLst/>
                        </a:rPr>
                        <a:t>​</a:t>
                      </a:r>
                      <a:endParaRPr lang="en-GB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>
                          <a:effectLst/>
                        </a:rPr>
                        <a:t>Plans are dependent on existing conditions – vulnerable to upsets e.g. another wave of covid, someone leaving etc.​</a:t>
                      </a:r>
                      <a:endParaRPr lang="en-GB" sz="720">
                        <a:effectLst/>
                      </a:endParaRPr>
                    </a:p>
                    <a:p>
                      <a:pPr marL="342900" lvl="0" indent="-34290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>
                          <a:effectLst/>
                        </a:rPr>
                        <a:t>Tight for admin support​</a:t>
                      </a:r>
                      <a:endParaRPr lang="en-GB" sz="720">
                        <a:effectLst/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auto"/>
                      <a:r>
                        <a:rPr lang="en-GB" sz="900">
                          <a:effectLst/>
                        </a:rPr>
                        <a:t>​</a:t>
                      </a:r>
                      <a:endParaRPr lang="en-GB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900">
                          <a:effectLst/>
                        </a:rPr>
                        <a:t>Programme support​</a:t>
                      </a:r>
                      <a:endParaRPr lang="en-GB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auto"/>
                      <a:r>
                        <a:rPr lang="en-GB" sz="900">
                          <a:effectLst/>
                        </a:rPr>
                        <a:t>​</a:t>
                      </a:r>
                      <a:endParaRPr lang="en-GB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8029722"/>
                  </a:ext>
                </a:extLst>
              </a:tr>
              <a:tr h="3325090">
                <a:tc>
                  <a:txBody>
                    <a:bodyPr/>
                    <a:lstStyle/>
                    <a:p>
                      <a:pPr fontAlgn="base"/>
                      <a:r>
                        <a:rPr lang="en-GB" sz="900">
                          <a:effectLst/>
                        </a:rPr>
                        <a:t>Recruitment and retention​</a:t>
                      </a:r>
                      <a:endParaRPr lang="en-GB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>
                          <a:effectLst/>
                        </a:rPr>
                        <a:t>Continue with use of dedicated resource​</a:t>
                      </a:r>
                      <a:endParaRPr lang="en-GB" sz="720">
                        <a:effectLst/>
                      </a:endParaRPr>
                    </a:p>
                    <a:p>
                      <a:pPr marL="342900" lvl="0" indent="-34290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>
                          <a:effectLst/>
                        </a:rPr>
                        <a:t>Volunteers?​</a:t>
                      </a:r>
                      <a:endParaRPr lang="en-GB" sz="720">
                        <a:effectLst/>
                      </a:endParaRPr>
                    </a:p>
                    <a:p>
                      <a:pPr marL="342900" lvl="0" indent="-34290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>
                          <a:effectLst/>
                        </a:rPr>
                        <a:t>Linking with local HEI ​</a:t>
                      </a:r>
                      <a:endParaRPr lang="en-GB" sz="720">
                        <a:effectLst/>
                      </a:endParaRPr>
                    </a:p>
                    <a:p>
                      <a:pPr marL="342900" lvl="0" indent="-34290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>
                          <a:effectLst/>
                        </a:rPr>
                        <a:t>Changing contractual terms related to training (e.g. mandatory length of time to stay with the team after completion of training)​</a:t>
                      </a:r>
                      <a:endParaRPr lang="en-GB" sz="720">
                        <a:effectLst/>
                      </a:endParaRPr>
                    </a:p>
                    <a:p>
                      <a:pPr marL="342900" lvl="0" indent="-34290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>
                          <a:effectLst/>
                        </a:rPr>
                        <a:t>Increased support for nurses and newly recruited band 5s​</a:t>
                      </a:r>
                      <a:endParaRPr lang="en-GB" sz="720">
                        <a:effectLst/>
                      </a:endParaRPr>
                    </a:p>
                    <a:p>
                      <a:pPr marL="342900" lvl="0" indent="-34290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>
                          <a:effectLst/>
                        </a:rPr>
                        <a:t>OD to try to shift the culture surrounding new recruits / newly qualified staff​</a:t>
                      </a:r>
                      <a:endParaRPr lang="en-GB" sz="720">
                        <a:effectLst/>
                      </a:endParaRPr>
                    </a:p>
                    <a:p>
                      <a:pPr marL="342900" lvl="0" indent="-34290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>
                          <a:effectLst/>
                        </a:rPr>
                        <a:t>Share HR data on staff turnover across the service – emphasise individual team leader responsibility for turnover​</a:t>
                      </a:r>
                      <a:endParaRPr lang="en-GB" sz="720">
                        <a:effectLst/>
                      </a:endParaRPr>
                    </a:p>
                    <a:p>
                      <a:pPr marL="342900" lvl="0" indent="-34290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>
                          <a:effectLst/>
                        </a:rPr>
                        <a:t>Think about what financial support Newham can offer to make them stand out from the London weighting tension​</a:t>
                      </a:r>
                      <a:endParaRPr lang="en-GB" sz="720">
                        <a:effectLst/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>
                          <a:effectLst/>
                        </a:rPr>
                        <a:t>People and Culture​</a:t>
                      </a:r>
                      <a:endParaRPr lang="en-GB" sz="720">
                        <a:effectLst/>
                      </a:endParaRPr>
                    </a:p>
                    <a:p>
                      <a:pPr marL="342900" lvl="0" indent="-34290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>
                          <a:effectLst/>
                        </a:rPr>
                        <a:t>DMT​</a:t>
                      </a:r>
                      <a:endParaRPr lang="en-GB" sz="720">
                        <a:effectLst/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>
                          <a:effectLst/>
                        </a:rPr>
                        <a:t>London weighting tension ​</a:t>
                      </a:r>
                      <a:endParaRPr lang="en-GB" sz="720">
                        <a:effectLst/>
                      </a:endParaRPr>
                    </a:p>
                    <a:p>
                      <a:pPr marL="342900" lvl="0" indent="-34290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>
                          <a:effectLst/>
                        </a:rPr>
                        <a:t>People train with us but then leave to work in another team / service​</a:t>
                      </a:r>
                      <a:endParaRPr lang="en-GB" sz="720">
                        <a:effectLst/>
                      </a:endParaRPr>
                    </a:p>
                    <a:p>
                      <a:pPr marL="342900" lvl="0" indent="-34290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>
                          <a:effectLst/>
                        </a:rPr>
                        <a:t>Lack of management support to new recruits because of lack of management capacity ​</a:t>
                      </a:r>
                      <a:endParaRPr lang="en-GB" sz="720">
                        <a:effectLst/>
                      </a:endParaRPr>
                    </a:p>
                    <a:p>
                      <a:pPr marL="342900" lvl="0" indent="-34290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900">
                          <a:effectLst/>
                        </a:rPr>
                        <a:t>Management culture of new recruits being seen as too much effort​</a:t>
                      </a:r>
                      <a:endParaRPr lang="en-GB" sz="720">
                        <a:effectLst/>
                        <a:latin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auto"/>
                      <a:r>
                        <a:rPr lang="en-GB" sz="900">
                          <a:effectLst/>
                        </a:rPr>
                        <a:t>​</a:t>
                      </a:r>
                      <a:endParaRPr lang="en-GB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900">
                          <a:effectLst/>
                        </a:rPr>
                        <a:t>Impact assessment for every new project that analyses the support and resource required to deliver​</a:t>
                      </a:r>
                      <a:endParaRPr lang="en-GB">
                        <a:effectLst/>
                      </a:endParaRPr>
                    </a:p>
                    <a:p>
                      <a:pPr fontAlgn="base"/>
                      <a:r>
                        <a:rPr lang="en-GB" sz="900">
                          <a:effectLst/>
                        </a:rPr>
                        <a:t>​</a:t>
                      </a:r>
                      <a:endParaRPr lang="en-GB">
                        <a:effectLst/>
                      </a:endParaRPr>
                    </a:p>
                    <a:p>
                      <a:pPr fontAlgn="base"/>
                      <a:r>
                        <a:rPr lang="en-GB" sz="900">
                          <a:effectLst/>
                        </a:rPr>
                        <a:t>Programme support​</a:t>
                      </a:r>
                      <a:endParaRPr lang="en-GB">
                        <a:effectLst/>
                      </a:endParaRPr>
                    </a:p>
                    <a:p>
                      <a:pPr fontAlgn="base"/>
                      <a:r>
                        <a:rPr lang="en-GB" sz="900">
                          <a:effectLst/>
                        </a:rPr>
                        <a:t>​</a:t>
                      </a:r>
                      <a:endParaRPr lang="en-GB">
                        <a:effectLst/>
                      </a:endParaRPr>
                    </a:p>
                    <a:p>
                      <a:pPr fontAlgn="base"/>
                      <a:r>
                        <a:rPr lang="en-GB" sz="900">
                          <a:effectLst/>
                        </a:rPr>
                        <a:t>People + Culture​</a:t>
                      </a:r>
                      <a:endParaRPr lang="en-GB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auto"/>
                      <a:r>
                        <a:rPr lang="en-GB" sz="900">
                          <a:effectLst/>
                        </a:rPr>
                        <a:t>​</a:t>
                      </a:r>
                      <a:endParaRPr lang="en-GB" sz="900">
                        <a:effectLst/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965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1974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DA079-EEC7-96E4-5E01-7CCEB74A7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94" y="288672"/>
            <a:ext cx="3839441" cy="572223"/>
          </a:xfrm>
        </p:spPr>
        <p:txBody>
          <a:bodyPr>
            <a:noAutofit/>
          </a:bodyPr>
          <a:lstStyle/>
          <a:p>
            <a:r>
              <a:rPr lang="en-US" sz="3200" dirty="0">
                <a:solidFill>
                  <a:srgbClr val="FF0000"/>
                </a:solidFill>
                <a:cs typeface="Calibri Light"/>
              </a:rPr>
              <a:t>Tower Hamlets</a:t>
            </a:r>
            <a:endParaRPr lang="en-US" sz="3200" dirty="0">
              <a:solidFill>
                <a:srgbClr val="FF0000"/>
              </a:solidFill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2912CD1-117C-FCED-390B-02BAC045CE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2500338"/>
              </p:ext>
            </p:extLst>
          </p:nvPr>
        </p:nvGraphicFramePr>
        <p:xfrm>
          <a:off x="85957" y="1332804"/>
          <a:ext cx="12001480" cy="41436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902">
                  <a:extLst>
                    <a:ext uri="{9D8B030D-6E8A-4147-A177-3AD203B41FA5}">
                      <a16:colId xmlns:a16="http://schemas.microsoft.com/office/drawing/2014/main" val="2900631309"/>
                    </a:ext>
                  </a:extLst>
                </a:gridCol>
                <a:gridCol w="4767146">
                  <a:extLst>
                    <a:ext uri="{9D8B030D-6E8A-4147-A177-3AD203B41FA5}">
                      <a16:colId xmlns:a16="http://schemas.microsoft.com/office/drawing/2014/main" val="688533545"/>
                    </a:ext>
                  </a:extLst>
                </a:gridCol>
                <a:gridCol w="1161583">
                  <a:extLst>
                    <a:ext uri="{9D8B030D-6E8A-4147-A177-3AD203B41FA5}">
                      <a16:colId xmlns:a16="http://schemas.microsoft.com/office/drawing/2014/main" val="1940194358"/>
                    </a:ext>
                  </a:extLst>
                </a:gridCol>
                <a:gridCol w="1523998">
                  <a:extLst>
                    <a:ext uri="{9D8B030D-6E8A-4147-A177-3AD203B41FA5}">
                      <a16:colId xmlns:a16="http://schemas.microsoft.com/office/drawing/2014/main" val="3656149276"/>
                    </a:ext>
                  </a:extLst>
                </a:gridCol>
                <a:gridCol w="938558">
                  <a:extLst>
                    <a:ext uri="{9D8B030D-6E8A-4147-A177-3AD203B41FA5}">
                      <a16:colId xmlns:a16="http://schemas.microsoft.com/office/drawing/2014/main" val="3609764765"/>
                    </a:ext>
                  </a:extLst>
                </a:gridCol>
                <a:gridCol w="1245217">
                  <a:extLst>
                    <a:ext uri="{9D8B030D-6E8A-4147-A177-3AD203B41FA5}">
                      <a16:colId xmlns:a16="http://schemas.microsoft.com/office/drawing/2014/main" val="2289395844"/>
                    </a:ext>
                  </a:extLst>
                </a:gridCol>
                <a:gridCol w="1352076">
                  <a:extLst>
                    <a:ext uri="{9D8B030D-6E8A-4147-A177-3AD203B41FA5}">
                      <a16:colId xmlns:a16="http://schemas.microsoft.com/office/drawing/2014/main" val="4054822187"/>
                    </a:ext>
                  </a:extLst>
                </a:gridCol>
              </a:tblGrid>
              <a:tr h="458143">
                <a:tc>
                  <a:txBody>
                    <a:bodyPr/>
                    <a:lstStyle/>
                    <a:p>
                      <a:pPr fontAlgn="base"/>
                      <a:r>
                        <a:rPr lang="en-GB" sz="1000" dirty="0">
                          <a:effectLst/>
                        </a:rPr>
                        <a:t>Priority​</a:t>
                      </a:r>
                      <a:endParaRPr lang="en-GB" sz="1000" b="1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000" dirty="0">
                          <a:effectLst/>
                        </a:rPr>
                        <a:t>Actions​</a:t>
                      </a:r>
                      <a:endParaRPr lang="en-GB" sz="1000" b="1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000" dirty="0">
                          <a:effectLst/>
                        </a:rPr>
                        <a:t>Ownership​</a:t>
                      </a:r>
                      <a:endParaRPr lang="en-GB" sz="1000" b="1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000" dirty="0">
                          <a:effectLst/>
                        </a:rPr>
                        <a:t>Challenges​</a:t>
                      </a:r>
                      <a:endParaRPr lang="en-GB" sz="1000" b="1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000" dirty="0">
                          <a:effectLst/>
                        </a:rPr>
                        <a:t>Timelines​</a:t>
                      </a:r>
                      <a:endParaRPr lang="en-GB" sz="1000" b="1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000" dirty="0">
                          <a:effectLst/>
                        </a:rPr>
                        <a:t>Support Required (internal)​</a:t>
                      </a:r>
                      <a:endParaRPr lang="en-GB" sz="1000" b="1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000" dirty="0">
                          <a:effectLst/>
                        </a:rPr>
                        <a:t>Support required (external)​</a:t>
                      </a:r>
                      <a:endParaRPr lang="en-GB" sz="1000" b="1">
                        <a:solidFill>
                          <a:srgbClr val="FFFFFF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124558"/>
                  </a:ext>
                </a:extLst>
              </a:tr>
              <a:tr h="1832572">
                <a:tc>
                  <a:txBody>
                    <a:bodyPr/>
                    <a:lstStyle/>
                    <a:p>
                      <a:pPr fontAlgn="base"/>
                      <a:r>
                        <a:rPr lang="en-GB" sz="1000" dirty="0">
                          <a:effectLst/>
                        </a:rPr>
                        <a:t>Staff wellbeing recovery and retention plan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effectLst/>
                        </a:rPr>
                        <a:t>Violence and aggression project recommences and produces action plan</a:t>
                      </a: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i="0" u="none" strike="noStrike" noProof="0" dirty="0">
                          <a:effectLst/>
                          <a:latin typeface="Calibri"/>
                        </a:rPr>
                        <a:t>Spreadsheets in use are assessed against clinical system to minimise double entry of clinical information </a:t>
                      </a: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i="0" u="none" strike="noStrike" noProof="0" dirty="0">
                          <a:effectLst/>
                        </a:rPr>
                        <a:t>referrals from GP are of a high standard that reduce queries required by CHS teams</a:t>
                      </a: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i="0" u="none" strike="noStrike" noProof="0" dirty="0">
                          <a:effectLst/>
                          <a:latin typeface="Calibri"/>
                        </a:rPr>
                        <a:t>Compassionate Leadership Principles and trauma informed management principles shared at DMT and service level meetings</a:t>
                      </a:r>
                      <a:endParaRPr lang="en-GB" sz="1000" b="0" i="0" u="none" strike="noStrike" noProof="0" dirty="0">
                        <a:effectLst/>
                      </a:endParaRP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i="0" u="none" strike="noStrike" noProof="0" dirty="0">
                          <a:effectLst/>
                        </a:rPr>
                        <a:t>International recruitment for therapists commences</a:t>
                      </a: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i="0" u="none" strike="noStrike" noProof="0" dirty="0">
                          <a:effectLst/>
                          <a:latin typeface="Calibri"/>
                        </a:rPr>
                        <a:t>Workforce plan outlining career </a:t>
                      </a:r>
                      <a:r>
                        <a:rPr lang="en-GB" sz="1000" b="0" i="0" u="none" strike="noStrike" noProof="0" dirty="0">
                          <a:effectLst/>
                        </a:rPr>
                        <a:t>Methodology developed to gather staff achievement and for this to be shared </a:t>
                      </a:r>
                      <a:r>
                        <a:rPr lang="en-GB" sz="1000" b="0" i="0" u="none" strike="noStrike" noProof="0" dirty="0">
                          <a:effectLst/>
                          <a:latin typeface="Calibri"/>
                        </a:rPr>
                        <a:t>development in TH CHS</a:t>
                      </a: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endParaRPr lang="en-GB" sz="1000" b="0" i="0" u="none" strike="noStrike" noProof="0" dirty="0"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fontAlgn="base">
                        <a:buNone/>
                      </a:pPr>
                      <a:r>
                        <a:rPr lang="en-GB" sz="1000" dirty="0">
                          <a:effectLst/>
                        </a:rPr>
                        <a:t>People and culture team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effectLst/>
                        </a:rPr>
                        <a:t>Lack of staff engagement</a:t>
                      </a: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effectLst/>
                        </a:rPr>
                        <a:t>Staffing levels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fontAlgn="base">
                        <a:buNone/>
                      </a:pPr>
                      <a:r>
                        <a:rPr lang="en-GB" sz="1000" dirty="0">
                          <a:effectLst/>
                        </a:rPr>
                        <a:t>31/05/2022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000" dirty="0">
                          <a:effectLst/>
                        </a:rPr>
                        <a:t>TBC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00" dirty="0">
                          <a:effectLst/>
                        </a:rPr>
                        <a:t>TBC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9095107"/>
                  </a:ext>
                </a:extLst>
              </a:tr>
              <a:tr h="651580">
                <a:tc>
                  <a:txBody>
                    <a:bodyPr/>
                    <a:lstStyle/>
                    <a:p>
                      <a:pPr fontAlgn="base"/>
                      <a:r>
                        <a:rPr lang="en-GB" sz="1000" dirty="0">
                          <a:effectLst/>
                        </a:rPr>
                        <a:t>Waiting Times and Reducing Backlog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i="0" u="none" strike="noStrike" noProof="0" dirty="0">
                          <a:effectLst/>
                          <a:latin typeface="Calibri"/>
                        </a:rPr>
                        <a:t>Case load monitoring tool, case load review</a:t>
                      </a:r>
                      <a:endParaRPr lang="en-GB" sz="10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auto"/>
                      <a:r>
                        <a:rPr lang="en-GB" sz="1000" dirty="0">
                          <a:effectLst/>
                        </a:rPr>
                        <a:t>Performance Team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effectLst/>
                        </a:rPr>
                        <a:t>Staffing levels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auto"/>
                      <a:r>
                        <a:rPr lang="en-GB" sz="1000" dirty="0">
                          <a:effectLst/>
                        </a:rPr>
                        <a:t>31/12/2022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000" dirty="0">
                          <a:effectLst/>
                        </a:rPr>
                        <a:t>TBC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auto"/>
                      <a:r>
                        <a:rPr lang="en-GB" sz="1000" dirty="0">
                          <a:effectLst/>
                        </a:rPr>
                        <a:t>​TBC</a:t>
                      </a:r>
                      <a:endParaRPr lang="en-GB" sz="1000">
                        <a:effectLst/>
                        <a:latin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5574405"/>
                  </a:ext>
                </a:extLst>
              </a:tr>
              <a:tr h="1201348">
                <a:tc>
                  <a:txBody>
                    <a:bodyPr/>
                    <a:lstStyle/>
                    <a:p>
                      <a:pPr fontAlgn="base"/>
                      <a:r>
                        <a:rPr lang="en-GB" sz="1000" dirty="0">
                          <a:effectLst/>
                        </a:rPr>
                        <a:t>Integrated Working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i="0" u="none" strike="noStrike" noProof="0" dirty="0">
                          <a:effectLst/>
                          <a:latin typeface="Calibri"/>
                        </a:rPr>
                        <a:t>Working group established with Primary Care on improving effectiveness and quality</a:t>
                      </a: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i="0" u="none" strike="noStrike" noProof="0" dirty="0">
                          <a:effectLst/>
                        </a:rPr>
                        <a:t>Working group established with Royal London Hospital wards on improving effectiveness and quality </a:t>
                      </a: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i="0" u="none" strike="noStrike" noProof="0" dirty="0">
                          <a:effectLst/>
                          <a:latin typeface="Calibri"/>
                        </a:rPr>
                        <a:t>Working group established with Royal London Hospital wards on improving effectiveness and quality </a:t>
                      </a:r>
                      <a:endParaRPr lang="en-GB" sz="1000" b="0" i="0" u="none" strike="noStrike" noProof="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fontAlgn="base">
                        <a:buNone/>
                      </a:pPr>
                      <a:r>
                        <a:rPr lang="en-GB" sz="1000" dirty="0">
                          <a:effectLst/>
                        </a:rPr>
                        <a:t>Alex Harborne/ Petra </a:t>
                      </a:r>
                      <a:r>
                        <a:rPr lang="en-GB" sz="1000" dirty="0" err="1">
                          <a:effectLst/>
                        </a:rPr>
                        <a:t>Nittel</a:t>
                      </a:r>
                      <a:r>
                        <a:rPr lang="en-GB" sz="1000" dirty="0">
                          <a:effectLst/>
                        </a:rPr>
                        <a:t>/ Alex </a:t>
                      </a:r>
                      <a:r>
                        <a:rPr lang="en-GB" sz="1000" dirty="0" err="1">
                          <a:effectLst/>
                        </a:rPr>
                        <a:t>Hadayah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00" dirty="0">
                          <a:effectLst/>
                        </a:rPr>
                        <a:t>Lack of engagement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auto"/>
                      <a:r>
                        <a:rPr lang="en-GB" sz="1000" dirty="0">
                          <a:effectLst/>
                        </a:rPr>
                        <a:t>31/05/2022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GB" sz="1000" dirty="0">
                          <a:effectLst/>
                        </a:rPr>
                        <a:t>TBC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 sz="1000" dirty="0">
                          <a:effectLst/>
                        </a:rPr>
                        <a:t>TBC</a:t>
                      </a:r>
                      <a:endParaRPr lang="en-US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74278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510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15" ma:contentTypeDescription="Create a new document." ma:contentTypeScope="" ma:versionID="c303169471fcd013c970f0ddde2ea421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79b01cc6b339f94bd38c4ef1cd6f6cb7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44746DC-43DB-40D6-9BA2-B8789733D8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d648a74-5c83-46a7-8e4c-7f989ae960a5"/>
    <ds:schemaRef ds:uri="6194e418-5875-4308-b033-74eb9c1813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DC3B24F-40D2-433B-A9FD-0C9FDD5A62D9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microsoft.com/sharepoint/v3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6194e418-5875-4308-b033-74eb9c181361"/>
    <ds:schemaRef ds:uri="4d648a74-5c83-46a7-8e4c-7f989ae960a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3BC7A63-ADBD-45F4-8D82-15AFB61C48F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245</Words>
  <Application>Microsoft Office PowerPoint</Application>
  <PresentationFormat>Widescreen</PresentationFormat>
  <Paragraphs>36</Paragraphs>
  <Slides>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CHS Annual Plan 2022-23</vt:lpstr>
      <vt:lpstr>PowerPoint Presentation</vt:lpstr>
      <vt:lpstr>Newham</vt:lpstr>
      <vt:lpstr>Tower Hamlets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&lt;Service Name&gt; Annual Plan 2022-23</dc:title>
  <dc:creator>Waddon Gopal</dc:creator>
  <cp:lastModifiedBy>Amber Baksh de la Iglesia</cp:lastModifiedBy>
  <cp:revision>74</cp:revision>
  <dcterms:created xsi:type="dcterms:W3CDTF">2022-02-24T16:48:23Z</dcterms:created>
  <dcterms:modified xsi:type="dcterms:W3CDTF">2022-05-17T10:07:44Z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</Properties>
</file>