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6"/>
  </p:notesMasterIdLst>
  <p:sldIdLst>
    <p:sldId id="272" r:id="rId5"/>
  </p:sldIdLst>
  <p:sldSz cx="15998825" cy="89995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02" autoAdjust="0"/>
    <p:restoredTop sz="94660"/>
  </p:normalViewPr>
  <p:slideViewPr>
    <p:cSldViewPr snapToGrid="0">
      <p:cViewPr varScale="1">
        <p:scale>
          <a:sx n="58" d="100"/>
          <a:sy n="58" d="100"/>
        </p:scale>
        <p:origin x="906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, Amrus (EAST LONDON NHS FOUNDATION TRUST)" userId="20eabdd2-f36c-4d46-a21b-363cf02c3519" providerId="ADAL" clId="{35438F4D-D3C8-48FC-AE1C-B47CE705A8FE}"/>
    <pc:docChg chg="modSld">
      <pc:chgData name="ALI, Amrus (EAST LONDON NHS FOUNDATION TRUST)" userId="20eabdd2-f36c-4d46-a21b-363cf02c3519" providerId="ADAL" clId="{35438F4D-D3C8-48FC-AE1C-B47CE705A8FE}" dt="2022-05-23T14:26:53.013" v="14" actId="1036"/>
      <pc:docMkLst>
        <pc:docMk/>
      </pc:docMkLst>
      <pc:sldChg chg="modSp mod">
        <pc:chgData name="ALI, Amrus (EAST LONDON NHS FOUNDATION TRUST)" userId="20eabdd2-f36c-4d46-a21b-363cf02c3519" providerId="ADAL" clId="{35438F4D-D3C8-48FC-AE1C-B47CE705A8FE}" dt="2022-05-23T14:26:53.013" v="14" actId="1036"/>
        <pc:sldMkLst>
          <pc:docMk/>
          <pc:sldMk cId="4125281877" sldId="272"/>
        </pc:sldMkLst>
        <pc:spChg chg="mod">
          <ac:chgData name="ALI, Amrus (EAST LONDON NHS FOUNDATION TRUST)" userId="20eabdd2-f36c-4d46-a21b-363cf02c3519" providerId="ADAL" clId="{35438F4D-D3C8-48FC-AE1C-B47CE705A8FE}" dt="2022-05-23T14:05:45.676" v="11" actId="20577"/>
          <ac:spMkLst>
            <pc:docMk/>
            <pc:sldMk cId="4125281877" sldId="272"/>
            <ac:spMk id="74" creationId="{939593FE-8DA3-7C86-D634-EB0751FAE325}"/>
          </ac:spMkLst>
        </pc:spChg>
        <pc:spChg chg="mod">
          <ac:chgData name="ALI, Amrus (EAST LONDON NHS FOUNDATION TRUST)" userId="20eabdd2-f36c-4d46-a21b-363cf02c3519" providerId="ADAL" clId="{35438F4D-D3C8-48FC-AE1C-B47CE705A8FE}" dt="2022-05-23T14:26:53.013" v="14" actId="1036"/>
          <ac:spMkLst>
            <pc:docMk/>
            <pc:sldMk cId="4125281877" sldId="272"/>
            <ac:spMk id="192" creationId="{939593FE-8DA3-7C86-D634-EB0751FAE325}"/>
          </ac:spMkLst>
        </pc:spChg>
        <pc:cxnChg chg="mod">
          <ac:chgData name="ALI, Amrus (EAST LONDON NHS FOUNDATION TRUST)" userId="20eabdd2-f36c-4d46-a21b-363cf02c3519" providerId="ADAL" clId="{35438F4D-D3C8-48FC-AE1C-B47CE705A8FE}" dt="2022-05-23T14:26:53.013" v="14" actId="1036"/>
          <ac:cxnSpMkLst>
            <pc:docMk/>
            <pc:sldMk cId="4125281877" sldId="272"/>
            <ac:cxnSpMk id="204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15B7FF-E161-4BB1-810C-64A9B601F838}" type="datetimeFigureOut">
              <a:rPr lang="en-GB" smtClean="0"/>
              <a:t>23/05/2022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6D5AA-F8F7-4EA3-B878-25CFDE48A5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31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832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99853" y="1472842"/>
            <a:ext cx="11999119" cy="3133172"/>
          </a:xfrm>
        </p:spPr>
        <p:txBody>
          <a:bodyPr anchor="b"/>
          <a:lstStyle>
            <a:lvl1pPr algn="ctr">
              <a:defRPr sz="78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99853" y="4726842"/>
            <a:ext cx="11999119" cy="2172804"/>
          </a:xfrm>
        </p:spPr>
        <p:txBody>
          <a:bodyPr/>
          <a:lstStyle>
            <a:lvl1pPr marL="0" indent="0" algn="ctr">
              <a:buNone/>
              <a:defRPr sz="3149"/>
            </a:lvl1pPr>
            <a:lvl2pPr marL="599938" indent="0" algn="ctr">
              <a:buNone/>
              <a:defRPr sz="2624"/>
            </a:lvl2pPr>
            <a:lvl3pPr marL="1199876" indent="0" algn="ctr">
              <a:buNone/>
              <a:defRPr sz="2362"/>
            </a:lvl3pPr>
            <a:lvl4pPr marL="1799814" indent="0" algn="ctr">
              <a:buNone/>
              <a:defRPr sz="2100"/>
            </a:lvl4pPr>
            <a:lvl5pPr marL="2399751" indent="0" algn="ctr">
              <a:buNone/>
              <a:defRPr sz="2100"/>
            </a:lvl5pPr>
            <a:lvl6pPr marL="2999689" indent="0" algn="ctr">
              <a:buNone/>
              <a:defRPr sz="2100"/>
            </a:lvl6pPr>
            <a:lvl7pPr marL="3599627" indent="0" algn="ctr">
              <a:buNone/>
              <a:defRPr sz="2100"/>
            </a:lvl7pPr>
            <a:lvl8pPr marL="4199565" indent="0" algn="ctr">
              <a:buNone/>
              <a:defRPr sz="2100"/>
            </a:lvl8pPr>
            <a:lvl9pPr marL="4799503" indent="0" algn="ctr">
              <a:buNone/>
              <a:defRPr sz="21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23/05/2022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186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23/05/2022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886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449159" y="479142"/>
            <a:ext cx="3449747" cy="762669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9919" y="479142"/>
            <a:ext cx="10149255" cy="762669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23/05/2022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7277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23/05/2022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75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1586" y="2243636"/>
            <a:ext cx="13798987" cy="3743557"/>
          </a:xfrm>
        </p:spPr>
        <p:txBody>
          <a:bodyPr anchor="b"/>
          <a:lstStyle>
            <a:lvl1pPr>
              <a:defRPr sz="78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1586" y="6022609"/>
            <a:ext cx="13798987" cy="1968648"/>
          </a:xfrm>
        </p:spPr>
        <p:txBody>
          <a:bodyPr/>
          <a:lstStyle>
            <a:lvl1pPr marL="0" indent="0">
              <a:buNone/>
              <a:defRPr sz="3149">
                <a:solidFill>
                  <a:schemeClr val="tx1">
                    <a:tint val="75000"/>
                  </a:schemeClr>
                </a:solidFill>
              </a:defRPr>
            </a:lvl1pPr>
            <a:lvl2pPr marL="599938" indent="0">
              <a:buNone/>
              <a:defRPr sz="2624">
                <a:solidFill>
                  <a:schemeClr val="tx1">
                    <a:tint val="75000"/>
                  </a:schemeClr>
                </a:solidFill>
              </a:defRPr>
            </a:lvl2pPr>
            <a:lvl3pPr marL="1199876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3pPr>
            <a:lvl4pPr marL="179981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39975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299968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59962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19956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479950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23/05/2022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590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9919" y="2395710"/>
            <a:ext cx="6799501" cy="571012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405" y="2395710"/>
            <a:ext cx="6799501" cy="571012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23/05/2022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180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2003" y="479143"/>
            <a:ext cx="13798987" cy="173949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004" y="2206137"/>
            <a:ext cx="6768252" cy="1081194"/>
          </a:xfrm>
        </p:spPr>
        <p:txBody>
          <a:bodyPr anchor="b"/>
          <a:lstStyle>
            <a:lvl1pPr marL="0" indent="0">
              <a:buNone/>
              <a:defRPr sz="3149" b="1"/>
            </a:lvl1pPr>
            <a:lvl2pPr marL="599938" indent="0">
              <a:buNone/>
              <a:defRPr sz="2624" b="1"/>
            </a:lvl2pPr>
            <a:lvl3pPr marL="1199876" indent="0">
              <a:buNone/>
              <a:defRPr sz="2362" b="1"/>
            </a:lvl3pPr>
            <a:lvl4pPr marL="1799814" indent="0">
              <a:buNone/>
              <a:defRPr sz="2100" b="1"/>
            </a:lvl4pPr>
            <a:lvl5pPr marL="2399751" indent="0">
              <a:buNone/>
              <a:defRPr sz="2100" b="1"/>
            </a:lvl5pPr>
            <a:lvl6pPr marL="2999689" indent="0">
              <a:buNone/>
              <a:defRPr sz="2100" b="1"/>
            </a:lvl6pPr>
            <a:lvl7pPr marL="3599627" indent="0">
              <a:buNone/>
              <a:defRPr sz="2100" b="1"/>
            </a:lvl7pPr>
            <a:lvl8pPr marL="4199565" indent="0">
              <a:buNone/>
              <a:defRPr sz="2100" b="1"/>
            </a:lvl8pPr>
            <a:lvl9pPr marL="4799503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004" y="3287331"/>
            <a:ext cx="6768252" cy="483516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099405" y="2206137"/>
            <a:ext cx="6801584" cy="1081194"/>
          </a:xfrm>
        </p:spPr>
        <p:txBody>
          <a:bodyPr anchor="b"/>
          <a:lstStyle>
            <a:lvl1pPr marL="0" indent="0">
              <a:buNone/>
              <a:defRPr sz="3149" b="1"/>
            </a:lvl1pPr>
            <a:lvl2pPr marL="599938" indent="0">
              <a:buNone/>
              <a:defRPr sz="2624" b="1"/>
            </a:lvl2pPr>
            <a:lvl3pPr marL="1199876" indent="0">
              <a:buNone/>
              <a:defRPr sz="2362" b="1"/>
            </a:lvl3pPr>
            <a:lvl4pPr marL="1799814" indent="0">
              <a:buNone/>
              <a:defRPr sz="2100" b="1"/>
            </a:lvl4pPr>
            <a:lvl5pPr marL="2399751" indent="0">
              <a:buNone/>
              <a:defRPr sz="2100" b="1"/>
            </a:lvl5pPr>
            <a:lvl6pPr marL="2999689" indent="0">
              <a:buNone/>
              <a:defRPr sz="2100" b="1"/>
            </a:lvl6pPr>
            <a:lvl7pPr marL="3599627" indent="0">
              <a:buNone/>
              <a:defRPr sz="2100" b="1"/>
            </a:lvl7pPr>
            <a:lvl8pPr marL="4199565" indent="0">
              <a:buNone/>
              <a:defRPr sz="2100" b="1"/>
            </a:lvl8pPr>
            <a:lvl9pPr marL="4799503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099405" y="3287331"/>
            <a:ext cx="6801584" cy="483516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23/05/2022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0594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23/05/2022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100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23/05/2022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291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2004" y="599969"/>
            <a:ext cx="5160037" cy="2099892"/>
          </a:xfrm>
        </p:spPr>
        <p:txBody>
          <a:bodyPr anchor="b"/>
          <a:lstStyle>
            <a:lvl1pPr>
              <a:defRPr sz="4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1585" y="1295767"/>
            <a:ext cx="8099405" cy="6395505"/>
          </a:xfrm>
        </p:spPr>
        <p:txBody>
          <a:bodyPr/>
          <a:lstStyle>
            <a:lvl1pPr>
              <a:defRPr sz="4199"/>
            </a:lvl1pPr>
            <a:lvl2pPr>
              <a:defRPr sz="3674"/>
            </a:lvl2pPr>
            <a:lvl3pPr>
              <a:defRPr sz="3149"/>
            </a:lvl3pPr>
            <a:lvl4pPr>
              <a:defRPr sz="2624"/>
            </a:lvl4pPr>
            <a:lvl5pPr>
              <a:defRPr sz="2624"/>
            </a:lvl5pPr>
            <a:lvl6pPr>
              <a:defRPr sz="2624"/>
            </a:lvl6pPr>
            <a:lvl7pPr>
              <a:defRPr sz="2624"/>
            </a:lvl7pPr>
            <a:lvl8pPr>
              <a:defRPr sz="2624"/>
            </a:lvl8pPr>
            <a:lvl9pPr>
              <a:defRPr sz="2624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2004" y="2699862"/>
            <a:ext cx="5160037" cy="5001827"/>
          </a:xfrm>
        </p:spPr>
        <p:txBody>
          <a:bodyPr/>
          <a:lstStyle>
            <a:lvl1pPr marL="0" indent="0">
              <a:buNone/>
              <a:defRPr sz="2100"/>
            </a:lvl1pPr>
            <a:lvl2pPr marL="599938" indent="0">
              <a:buNone/>
              <a:defRPr sz="1837"/>
            </a:lvl2pPr>
            <a:lvl3pPr marL="1199876" indent="0">
              <a:buNone/>
              <a:defRPr sz="1575"/>
            </a:lvl3pPr>
            <a:lvl4pPr marL="1799814" indent="0">
              <a:buNone/>
              <a:defRPr sz="1312"/>
            </a:lvl4pPr>
            <a:lvl5pPr marL="2399751" indent="0">
              <a:buNone/>
              <a:defRPr sz="1312"/>
            </a:lvl5pPr>
            <a:lvl6pPr marL="2999689" indent="0">
              <a:buNone/>
              <a:defRPr sz="1312"/>
            </a:lvl6pPr>
            <a:lvl7pPr marL="3599627" indent="0">
              <a:buNone/>
              <a:defRPr sz="1312"/>
            </a:lvl7pPr>
            <a:lvl8pPr marL="4199565" indent="0">
              <a:buNone/>
              <a:defRPr sz="1312"/>
            </a:lvl8pPr>
            <a:lvl9pPr marL="4799503" indent="0">
              <a:buNone/>
              <a:defRPr sz="13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23/05/2022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51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2004" y="599969"/>
            <a:ext cx="5160037" cy="2099892"/>
          </a:xfrm>
        </p:spPr>
        <p:txBody>
          <a:bodyPr anchor="b"/>
          <a:lstStyle>
            <a:lvl1pPr>
              <a:defRPr sz="4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1585" y="1295767"/>
            <a:ext cx="8099405" cy="6395505"/>
          </a:xfrm>
        </p:spPr>
        <p:txBody>
          <a:bodyPr anchor="t"/>
          <a:lstStyle>
            <a:lvl1pPr marL="0" indent="0">
              <a:buNone/>
              <a:defRPr sz="4199"/>
            </a:lvl1pPr>
            <a:lvl2pPr marL="599938" indent="0">
              <a:buNone/>
              <a:defRPr sz="3674"/>
            </a:lvl2pPr>
            <a:lvl3pPr marL="1199876" indent="0">
              <a:buNone/>
              <a:defRPr sz="3149"/>
            </a:lvl3pPr>
            <a:lvl4pPr marL="1799814" indent="0">
              <a:buNone/>
              <a:defRPr sz="2624"/>
            </a:lvl4pPr>
            <a:lvl5pPr marL="2399751" indent="0">
              <a:buNone/>
              <a:defRPr sz="2624"/>
            </a:lvl5pPr>
            <a:lvl6pPr marL="2999689" indent="0">
              <a:buNone/>
              <a:defRPr sz="2624"/>
            </a:lvl6pPr>
            <a:lvl7pPr marL="3599627" indent="0">
              <a:buNone/>
              <a:defRPr sz="2624"/>
            </a:lvl7pPr>
            <a:lvl8pPr marL="4199565" indent="0">
              <a:buNone/>
              <a:defRPr sz="2624"/>
            </a:lvl8pPr>
            <a:lvl9pPr marL="4799503" indent="0">
              <a:buNone/>
              <a:defRPr sz="262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2004" y="2699862"/>
            <a:ext cx="5160037" cy="5001827"/>
          </a:xfrm>
        </p:spPr>
        <p:txBody>
          <a:bodyPr/>
          <a:lstStyle>
            <a:lvl1pPr marL="0" indent="0">
              <a:buNone/>
              <a:defRPr sz="2100"/>
            </a:lvl1pPr>
            <a:lvl2pPr marL="599938" indent="0">
              <a:buNone/>
              <a:defRPr sz="1837"/>
            </a:lvl2pPr>
            <a:lvl3pPr marL="1199876" indent="0">
              <a:buNone/>
              <a:defRPr sz="1575"/>
            </a:lvl3pPr>
            <a:lvl4pPr marL="1799814" indent="0">
              <a:buNone/>
              <a:defRPr sz="1312"/>
            </a:lvl4pPr>
            <a:lvl5pPr marL="2399751" indent="0">
              <a:buNone/>
              <a:defRPr sz="1312"/>
            </a:lvl5pPr>
            <a:lvl6pPr marL="2999689" indent="0">
              <a:buNone/>
              <a:defRPr sz="1312"/>
            </a:lvl6pPr>
            <a:lvl7pPr marL="3599627" indent="0">
              <a:buNone/>
              <a:defRPr sz="1312"/>
            </a:lvl7pPr>
            <a:lvl8pPr marL="4199565" indent="0">
              <a:buNone/>
              <a:defRPr sz="1312"/>
            </a:lvl8pPr>
            <a:lvl9pPr marL="4799503" indent="0">
              <a:buNone/>
              <a:defRPr sz="13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23/05/2022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678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9919" y="479143"/>
            <a:ext cx="13798987" cy="1739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9919" y="2395710"/>
            <a:ext cx="13798987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9919" y="8341239"/>
            <a:ext cx="359973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11B5C-45EA-4740-8260-11C240706E32}" type="datetimeFigureOut">
              <a:rPr lang="en-GB" smtClean="0"/>
              <a:t>23/05/2022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99611" y="8341239"/>
            <a:ext cx="5399603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9170" y="8341239"/>
            <a:ext cx="359973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74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199876" rtl="0" eaLnBrk="1" latinLnBrk="0" hangingPunct="1">
        <a:lnSpc>
          <a:spcPct val="90000"/>
        </a:lnSpc>
        <a:spcBef>
          <a:spcPct val="0"/>
        </a:spcBef>
        <a:buNone/>
        <a:defRPr sz="577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9969" indent="-299969" algn="l" defTabSz="1199876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3674" kern="1200">
          <a:solidFill>
            <a:schemeClr val="tx1"/>
          </a:solidFill>
          <a:latin typeface="+mn-lt"/>
          <a:ea typeface="+mn-ea"/>
          <a:cs typeface="+mn-cs"/>
        </a:defRPr>
      </a:lvl1pPr>
      <a:lvl2pPr marL="899907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3149" kern="1200">
          <a:solidFill>
            <a:schemeClr val="tx1"/>
          </a:solidFill>
          <a:latin typeface="+mn-lt"/>
          <a:ea typeface="+mn-ea"/>
          <a:cs typeface="+mn-cs"/>
        </a:defRPr>
      </a:lvl2pPr>
      <a:lvl3pPr marL="1499845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624" kern="1200">
          <a:solidFill>
            <a:schemeClr val="tx1"/>
          </a:solidFill>
          <a:latin typeface="+mn-lt"/>
          <a:ea typeface="+mn-ea"/>
          <a:cs typeface="+mn-cs"/>
        </a:defRPr>
      </a:lvl3pPr>
      <a:lvl4pPr marL="2099782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4pPr>
      <a:lvl5pPr marL="2699720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5pPr>
      <a:lvl6pPr marL="3299658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6pPr>
      <a:lvl7pPr marL="3899596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7pPr>
      <a:lvl8pPr marL="4499534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8pPr>
      <a:lvl9pPr marL="5099472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1pPr>
      <a:lvl2pPr marL="599938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2pPr>
      <a:lvl3pPr marL="1199876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3pPr>
      <a:lvl4pPr marL="1799814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4pPr>
      <a:lvl5pPr marL="2399751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5pPr>
      <a:lvl6pPr marL="2999689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6pPr>
      <a:lvl7pPr marL="3599627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7pPr>
      <a:lvl8pPr marL="4199565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8pPr>
      <a:lvl9pPr marL="4799503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Rectangle 209">
            <a:extLst>
              <a:ext uri="{FF2B5EF4-FFF2-40B4-BE49-F238E27FC236}">
                <a16:creationId xmlns:a16="http://schemas.microsoft.com/office/drawing/2014/main" id="{E3A3D3C5-2B51-4526-9F52-06FF1B820779}"/>
              </a:ext>
            </a:extLst>
          </p:cNvPr>
          <p:cNvSpPr/>
          <p:nvPr/>
        </p:nvSpPr>
        <p:spPr>
          <a:xfrm>
            <a:off x="4706715" y="-13708"/>
            <a:ext cx="1356804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22-23 Priorities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D3427C9-071D-B4CA-2F19-E5953D412E10}"/>
              </a:ext>
            </a:extLst>
          </p:cNvPr>
          <p:cNvSpPr/>
          <p:nvPr/>
        </p:nvSpPr>
        <p:spPr>
          <a:xfrm>
            <a:off x="3889948" y="8015203"/>
            <a:ext cx="2736000" cy="2874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BLMK CAMHS Tier 4 Unit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3892543" y="7409189"/>
            <a:ext cx="2736000" cy="4516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Development of data, reports and performance dashboards in place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3894807" y="7001032"/>
            <a:ext cx="2736000" cy="2874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Digital inequalities 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3902085" y="335822"/>
            <a:ext cx="2736000" cy="3380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Implementation of the General Practice Support Unit (GPSU)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3892452" y="5255169"/>
            <a:ext cx="2736000" cy="3439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Leadership, Staff Wellbeing, Recruitment and Retention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3897589" y="722468"/>
            <a:ext cx="2736000" cy="3870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Further develop and share learning for homelessness work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897589" y="1159391"/>
            <a:ext cx="2736000" cy="3803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IAPT – collaborate with other IAPT services (Trust &amp; ICS)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892452" y="3235420"/>
            <a:ext cx="2736000" cy="3911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Improve access, flow, waiting times and reducing backlogs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892452" y="2479501"/>
            <a:ext cx="2736000" cy="5219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Identify areas for pathway improvement – focus on Autism and Learning Disabilities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892452" y="4327333"/>
            <a:ext cx="2736000" cy="3586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Dialog and </a:t>
            </a:r>
            <a:r>
              <a:rPr lang="en-GB" sz="1200" dirty="0" err="1">
                <a:solidFill>
                  <a:schemeClr val="tx1"/>
                </a:solidFill>
              </a:rPr>
              <a:t>Trialog</a:t>
            </a:r>
            <a:r>
              <a:rPr lang="en-GB" sz="1200" dirty="0">
                <a:solidFill>
                  <a:schemeClr val="tx1"/>
                </a:solidFill>
              </a:rPr>
              <a:t> implementation</a:t>
            </a:r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3892452" y="6546065"/>
            <a:ext cx="2736000" cy="2005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Social Care Review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E3A3D3C5-2B51-4526-9F52-06FF1B820779}"/>
              </a:ext>
            </a:extLst>
          </p:cNvPr>
          <p:cNvSpPr/>
          <p:nvPr/>
        </p:nvSpPr>
        <p:spPr>
          <a:xfrm>
            <a:off x="9521918" y="-52425"/>
            <a:ext cx="3361978" cy="29994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Deliverables 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08820" y="8026090"/>
            <a:ext cx="7488000" cy="5531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Work with CAMHS collaborative to support admission avoidance, managing surge in demand through proactive community redesign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Complete construction of new inpatient unit in Bedfordshire and establish new models of care and pathways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08820" y="7424553"/>
            <a:ext cx="7488000" cy="5164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Ensure data and reports are readily available to understand pressures on the service and to</a:t>
            </a:r>
            <a:r>
              <a:rPr lang="en-US" sz="1200" dirty="0">
                <a:solidFill>
                  <a:srgbClr val="FF0000"/>
                </a:solidFill>
              </a:rPr>
              <a:t> </a:t>
            </a:r>
            <a:r>
              <a:rPr lang="en-US" sz="1200" dirty="0">
                <a:solidFill>
                  <a:schemeClr val="tx1"/>
                </a:solidFill>
              </a:rPr>
              <a:t>review impact of initiatives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Develop staff training opportunities for IT skills and develop IT competencies </a:t>
            </a:r>
          </a:p>
        </p:txBody>
      </p:sp>
      <p:cxnSp>
        <p:nvCxnSpPr>
          <p:cNvPr id="86" name="Straight Arrow Connector 85"/>
          <p:cNvCxnSpPr>
            <a:stCxn id="34" idx="1"/>
          </p:cNvCxnSpPr>
          <p:nvPr/>
        </p:nvCxnSpPr>
        <p:spPr>
          <a:xfrm flipH="1" flipV="1">
            <a:off x="3433347" y="6242136"/>
            <a:ext cx="459196" cy="13928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2" idx="1"/>
          </p:cNvCxnSpPr>
          <p:nvPr/>
        </p:nvCxnSpPr>
        <p:spPr>
          <a:xfrm flipH="1" flipV="1">
            <a:off x="3421737" y="6365240"/>
            <a:ext cx="468211" cy="17937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3" name="Rectangle 102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01936" y="242577"/>
            <a:ext cx="7488000" cy="3416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Implement a </a:t>
            </a:r>
            <a:r>
              <a:rPr lang="en-US" sz="1200" dirty="0" err="1">
                <a:solidFill>
                  <a:schemeClr val="tx1"/>
                </a:solidFill>
              </a:rPr>
              <a:t>centralised</a:t>
            </a:r>
            <a:r>
              <a:rPr lang="en-US" sz="1200" dirty="0">
                <a:solidFill>
                  <a:schemeClr val="tx1"/>
                </a:solidFill>
              </a:rPr>
              <a:t> telephony to ensure single access to administration and medication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Implement a plan to ensure a quick turnaround for medication prescriptions and other key functions 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08820" y="6312817"/>
            <a:ext cx="7488000" cy="7244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Conduct an operational review of Section 75 agreements to streamline current processes and develop a clear reporting structure by collaborating with the Local Authority – reduce waste and duplication of work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Improve RiO reporting of social care activity and ensure reporting consistency on both health and social care systems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01936" y="638025"/>
            <a:ext cx="7488000" cy="3427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Improve relationships with key stakeholders, including the Improved Housing Services to support the homeless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Expand and develop existing One Stop Shops and in-house resources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01936" y="1047357"/>
            <a:ext cx="7488000" cy="3544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Work with transformation groups to raise awareness on scope of IAPT services to </a:t>
            </a:r>
            <a:r>
              <a:rPr lang="en-US" sz="1200" dirty="0" err="1">
                <a:solidFill>
                  <a:schemeClr val="tx1"/>
                </a:solidFill>
              </a:rPr>
              <a:t>utilise</a:t>
            </a:r>
            <a:r>
              <a:rPr lang="en-US" sz="1200" dirty="0">
                <a:solidFill>
                  <a:schemeClr val="tx1"/>
                </a:solidFill>
              </a:rPr>
              <a:t> resources efficiently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Strengthen forums and communication methods to encourage shared learning across the Trust 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01936" y="2441491"/>
            <a:ext cx="7488000" cy="58884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Review of autism care pathway and develop commissioning priority that responds to the national autism strategy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Conduct a care and treatment review of the Learning Disability services in Bedfordshire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Implement plan to improve young people’s transition into adult services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08820" y="4324410"/>
            <a:ext cx="7488000" cy="2190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Embed Dialog+ across all services and identify potential </a:t>
            </a:r>
            <a:r>
              <a:rPr lang="en-US" sz="1200" dirty="0" err="1">
                <a:solidFill>
                  <a:schemeClr val="tx1"/>
                </a:solidFill>
              </a:rPr>
              <a:t>Trialog</a:t>
            </a:r>
            <a:r>
              <a:rPr lang="en-US" sz="1200" dirty="0">
                <a:solidFill>
                  <a:schemeClr val="tx1"/>
                </a:solidFill>
              </a:rPr>
              <a:t> pilot sites to start testing 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08820" y="3126021"/>
            <a:ext cx="7488000" cy="6218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Support services to deliver on recovery plans to reduce waiting lists and backlogs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Establish regular weekly meetings to manage pressures and encourage communication across the service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Improve access to Perinatal Services and develop a communication plan which effectively engages local community</a:t>
            </a:r>
          </a:p>
        </p:txBody>
      </p:sp>
      <p:cxnSp>
        <p:nvCxnSpPr>
          <p:cNvPr id="119" name="Straight Arrow Connector 118"/>
          <p:cNvCxnSpPr>
            <a:stCxn id="53" idx="1"/>
          </p:cNvCxnSpPr>
          <p:nvPr/>
        </p:nvCxnSpPr>
        <p:spPr>
          <a:xfrm flipH="1">
            <a:off x="3421737" y="504858"/>
            <a:ext cx="480348" cy="14291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>
            <a:stCxn id="100" idx="1"/>
          </p:cNvCxnSpPr>
          <p:nvPr/>
        </p:nvCxnSpPr>
        <p:spPr>
          <a:xfrm flipH="1">
            <a:off x="3421737" y="916014"/>
            <a:ext cx="475852" cy="11210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105" idx="1"/>
          </p:cNvCxnSpPr>
          <p:nvPr/>
        </p:nvCxnSpPr>
        <p:spPr>
          <a:xfrm flipH="1">
            <a:off x="3465979" y="1349567"/>
            <a:ext cx="431610" cy="7330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>
            <a:stCxn id="144" idx="1"/>
          </p:cNvCxnSpPr>
          <p:nvPr/>
        </p:nvCxnSpPr>
        <p:spPr>
          <a:xfrm flipH="1" flipV="1">
            <a:off x="3363791" y="3830320"/>
            <a:ext cx="528661" cy="6763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>
            <a:stCxn id="120" idx="1"/>
          </p:cNvCxnSpPr>
          <p:nvPr/>
        </p:nvCxnSpPr>
        <p:spPr>
          <a:xfrm flipH="1" flipV="1">
            <a:off x="3433347" y="2282983"/>
            <a:ext cx="459105" cy="4575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>
            <a:stCxn id="111" idx="1"/>
          </p:cNvCxnSpPr>
          <p:nvPr/>
        </p:nvCxnSpPr>
        <p:spPr>
          <a:xfrm flipH="1" flipV="1">
            <a:off x="3421737" y="2371729"/>
            <a:ext cx="470715" cy="10592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>
            <a:stCxn id="103" idx="1"/>
            <a:endCxn id="53" idx="3"/>
          </p:cNvCxnSpPr>
          <p:nvPr/>
        </p:nvCxnSpPr>
        <p:spPr>
          <a:xfrm flipH="1">
            <a:off x="6638085" y="413388"/>
            <a:ext cx="463851" cy="914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Straight Arrow Connector 144"/>
          <p:cNvCxnSpPr>
            <a:stCxn id="107" idx="1"/>
            <a:endCxn id="100" idx="3"/>
          </p:cNvCxnSpPr>
          <p:nvPr/>
        </p:nvCxnSpPr>
        <p:spPr>
          <a:xfrm flipH="1">
            <a:off x="6633589" y="809406"/>
            <a:ext cx="468347" cy="1066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stCxn id="109" idx="1"/>
            <a:endCxn id="105" idx="3"/>
          </p:cNvCxnSpPr>
          <p:nvPr/>
        </p:nvCxnSpPr>
        <p:spPr>
          <a:xfrm flipH="1">
            <a:off x="6633589" y="1224596"/>
            <a:ext cx="468347" cy="1249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stCxn id="113" idx="1"/>
            <a:endCxn id="120" idx="3"/>
          </p:cNvCxnSpPr>
          <p:nvPr/>
        </p:nvCxnSpPr>
        <p:spPr>
          <a:xfrm flipH="1">
            <a:off x="6628452" y="2735915"/>
            <a:ext cx="473484" cy="45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115" idx="1"/>
            <a:endCxn id="111" idx="3"/>
          </p:cNvCxnSpPr>
          <p:nvPr/>
        </p:nvCxnSpPr>
        <p:spPr>
          <a:xfrm flipH="1" flipV="1">
            <a:off x="6628452" y="3430998"/>
            <a:ext cx="480368" cy="59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>
            <a:stCxn id="114" idx="1"/>
            <a:endCxn id="144" idx="3"/>
          </p:cNvCxnSpPr>
          <p:nvPr/>
        </p:nvCxnSpPr>
        <p:spPr>
          <a:xfrm flipH="1">
            <a:off x="6628452" y="4433952"/>
            <a:ext cx="480368" cy="726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>
            <a:stCxn id="104" idx="1"/>
            <a:endCxn id="169" idx="3"/>
          </p:cNvCxnSpPr>
          <p:nvPr/>
        </p:nvCxnSpPr>
        <p:spPr>
          <a:xfrm flipH="1" flipV="1">
            <a:off x="6628452" y="6646330"/>
            <a:ext cx="480368" cy="287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1" name="Rectangle 180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08820" y="4625573"/>
            <a:ext cx="7488000" cy="16197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Develop a plan to improve staff experience of supervisions and appraisals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Implement local inductions for staff to improve engagement and encourage upskilling through financing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Improve training 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and leadership opportunities </a:t>
            </a:r>
            <a:r>
              <a:rPr lang="en-US" sz="1200" dirty="0">
                <a:solidFill>
                  <a:schemeClr val="tx1"/>
                </a:solidFill>
              </a:rPr>
              <a:t>for staff and patients in a supportive role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Employment of Autism Lead for Beds and Luton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Identify a transition lead post to support Transition work in the borough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Develop new and improved ways of working with VCSE partners and develop alternative roles in community teams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Improve staff bank rates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Develop and streamline workflow due to high number of agency staff in Community Services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Introduce the new blended </a:t>
            </a:r>
            <a:r>
              <a:rPr lang="en-US" sz="1200" dirty="0" err="1">
                <a:solidFill>
                  <a:schemeClr val="tx1"/>
                </a:solidFill>
              </a:rPr>
              <a:t>neighbourhood</a:t>
            </a:r>
            <a:r>
              <a:rPr lang="en-US" sz="1200" dirty="0">
                <a:solidFill>
                  <a:schemeClr val="tx1"/>
                </a:solidFill>
              </a:rPr>
              <a:t> teams</a:t>
            </a:r>
          </a:p>
        </p:txBody>
      </p:sp>
      <p:cxnSp>
        <p:nvCxnSpPr>
          <p:cNvPr id="188" name="Straight Arrow Connector 187"/>
          <p:cNvCxnSpPr>
            <a:stCxn id="181" idx="1"/>
            <a:endCxn id="74" idx="3"/>
          </p:cNvCxnSpPr>
          <p:nvPr/>
        </p:nvCxnSpPr>
        <p:spPr>
          <a:xfrm flipH="1" flipV="1">
            <a:off x="6628452" y="5427120"/>
            <a:ext cx="480368" cy="83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7" name="Straight Arrow Connector 196"/>
          <p:cNvCxnSpPr>
            <a:stCxn id="74" idx="1"/>
          </p:cNvCxnSpPr>
          <p:nvPr/>
        </p:nvCxnSpPr>
        <p:spPr>
          <a:xfrm flipH="1" flipV="1">
            <a:off x="3363791" y="4856480"/>
            <a:ext cx="528661" cy="5706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2" name="Straight Arrow Connector 201"/>
          <p:cNvCxnSpPr>
            <a:stCxn id="256" idx="1"/>
            <a:endCxn id="39" idx="3"/>
          </p:cNvCxnSpPr>
          <p:nvPr/>
        </p:nvCxnSpPr>
        <p:spPr>
          <a:xfrm flipH="1" flipV="1">
            <a:off x="6630807" y="7144773"/>
            <a:ext cx="471129" cy="861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6" name="Straight Arrow Connector 205"/>
          <p:cNvCxnSpPr>
            <a:stCxn id="169" idx="1"/>
          </p:cNvCxnSpPr>
          <p:nvPr/>
        </p:nvCxnSpPr>
        <p:spPr>
          <a:xfrm flipH="1" flipV="1">
            <a:off x="3363791" y="5002904"/>
            <a:ext cx="528661" cy="16434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8" name="Straight Arrow Connector 207"/>
          <p:cNvCxnSpPr>
            <a:stCxn id="85" idx="1"/>
            <a:endCxn id="34" idx="3"/>
          </p:cNvCxnSpPr>
          <p:nvPr/>
        </p:nvCxnSpPr>
        <p:spPr>
          <a:xfrm flipH="1" flipV="1">
            <a:off x="6628543" y="7634990"/>
            <a:ext cx="480277" cy="477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4" name="Straight Arrow Connector 213"/>
          <p:cNvCxnSpPr>
            <a:stCxn id="83" idx="1"/>
            <a:endCxn id="2" idx="3"/>
          </p:cNvCxnSpPr>
          <p:nvPr/>
        </p:nvCxnSpPr>
        <p:spPr>
          <a:xfrm flipH="1" flipV="1">
            <a:off x="6625948" y="8158944"/>
            <a:ext cx="482872" cy="1437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6" name="Rectangle 255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01936" y="7133240"/>
            <a:ext cx="7488000" cy="195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Improve IT skills and competencies – through</a:t>
            </a:r>
            <a:r>
              <a:rPr lang="en-GB" sz="1200" dirty="0">
                <a:solidFill>
                  <a:srgbClr val="FF0000"/>
                </a:solidFill>
              </a:rPr>
              <a:t> </a:t>
            </a:r>
            <a:r>
              <a:rPr lang="en-GB" sz="1200" dirty="0">
                <a:solidFill>
                  <a:schemeClr val="tx1"/>
                </a:solidFill>
              </a:rPr>
              <a:t>development of apps and telehealth and improve communication  </a:t>
            </a:r>
          </a:p>
        </p:txBody>
      </p:sp>
      <p:cxnSp>
        <p:nvCxnSpPr>
          <p:cNvPr id="258" name="Straight Arrow Connector 257"/>
          <p:cNvCxnSpPr>
            <a:stCxn id="39" idx="1"/>
          </p:cNvCxnSpPr>
          <p:nvPr/>
        </p:nvCxnSpPr>
        <p:spPr>
          <a:xfrm flipH="1" flipV="1">
            <a:off x="3363791" y="5176673"/>
            <a:ext cx="531016" cy="1968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897589" y="1642634"/>
            <a:ext cx="2736000" cy="2914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Development of Integrated Care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01936" y="1456003"/>
            <a:ext cx="7488000" cy="6760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Development of care pathway modelling with system partners including acute, primary, 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secondary care, schools and local authorities and PCNs to align priorities at Place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Strengthen local wellbeing forums to align priorities with GPs and PCNs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Develop a dedicated plan focused on joining physical health with mental health services to avoid silo working</a:t>
            </a:r>
          </a:p>
        </p:txBody>
      </p:sp>
      <p:cxnSp>
        <p:nvCxnSpPr>
          <p:cNvPr id="129" name="Straight Arrow Connector 128"/>
          <p:cNvCxnSpPr>
            <a:stCxn id="125" idx="1"/>
            <a:endCxn id="121" idx="3"/>
          </p:cNvCxnSpPr>
          <p:nvPr/>
        </p:nvCxnSpPr>
        <p:spPr>
          <a:xfrm flipH="1" flipV="1">
            <a:off x="6633589" y="1788335"/>
            <a:ext cx="468347" cy="56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H="1">
            <a:off x="3471784" y="1787111"/>
            <a:ext cx="425805" cy="371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0" name="Rectangle 189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3892452" y="3917928"/>
            <a:ext cx="2736000" cy="3209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Management of Serious Incidents and complaints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08820" y="3812598"/>
            <a:ext cx="7488000" cy="4489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Re-establish Learning Lessons workshops to encourage shared learning and improve experience of care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Introduce a local oversight forum to manage complaints   </a:t>
            </a:r>
          </a:p>
        </p:txBody>
      </p:sp>
      <p:cxnSp>
        <p:nvCxnSpPr>
          <p:cNvPr id="204" name="Straight Arrow Connector 203"/>
          <p:cNvCxnSpPr>
            <a:cxnSpLocks/>
            <a:stCxn id="192" idx="1"/>
            <a:endCxn id="190" idx="3"/>
          </p:cNvCxnSpPr>
          <p:nvPr/>
        </p:nvCxnSpPr>
        <p:spPr>
          <a:xfrm flipH="1">
            <a:off x="6628452" y="4037049"/>
            <a:ext cx="480368" cy="413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>
            <a:stCxn id="190" idx="1"/>
          </p:cNvCxnSpPr>
          <p:nvPr/>
        </p:nvCxnSpPr>
        <p:spPr>
          <a:xfrm flipH="1" flipV="1">
            <a:off x="3363791" y="3717694"/>
            <a:ext cx="528661" cy="3607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2" name="Rectangle 181">
            <a:extLst>
              <a:ext uri="{FF2B5EF4-FFF2-40B4-BE49-F238E27FC236}">
                <a16:creationId xmlns:a16="http://schemas.microsoft.com/office/drawing/2014/main" id="{715ADCA2-3684-4426-A47D-3BA1143DDCEE}"/>
              </a:ext>
            </a:extLst>
          </p:cNvPr>
          <p:cNvSpPr/>
          <p:nvPr/>
        </p:nvSpPr>
        <p:spPr>
          <a:xfrm>
            <a:off x="14383225" y="77608"/>
            <a:ext cx="1770925" cy="1839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 dirty="0"/>
              <a:t>Directorates/Corporate Service</a:t>
            </a:r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4653757" y="329510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4653757" y="683551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5DF499C3-9542-4C01-ABC5-86FBE9E3E6DB}"/>
              </a:ext>
            </a:extLst>
          </p:cNvPr>
          <p:cNvSpPr/>
          <p:nvPr/>
        </p:nvSpPr>
        <p:spPr>
          <a:xfrm>
            <a:off x="14653757" y="1099412"/>
            <a:ext cx="216000" cy="16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E7C726AE-7957-4885-94AB-4CB56D63ABCA}"/>
              </a:ext>
            </a:extLst>
          </p:cNvPr>
          <p:cNvSpPr/>
          <p:nvPr/>
        </p:nvSpPr>
        <p:spPr>
          <a:xfrm>
            <a:off x="14869969" y="1098382"/>
            <a:ext cx="216000" cy="162000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2000">
                <a:srgbClr val="00B050"/>
              </a:gs>
              <a:gs pos="83000">
                <a:schemeClr val="accent1">
                  <a:lumMod val="45000"/>
                  <a:lumOff val="55000"/>
                </a:schemeClr>
              </a:gs>
              <a:gs pos="61235">
                <a:srgbClr val="B1A8D7"/>
              </a:gs>
              <a:gs pos="97279">
                <a:schemeClr val="accent1">
                  <a:lumMod val="45000"/>
                  <a:lumOff val="55000"/>
                </a:schemeClr>
              </a:gs>
              <a:gs pos="96000">
                <a:srgbClr val="92D05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3FAD825C-B876-4BC7-9CDF-BCBC75CC7334}"/>
              </a:ext>
            </a:extLst>
          </p:cNvPr>
          <p:cNvSpPr/>
          <p:nvPr/>
        </p:nvSpPr>
        <p:spPr>
          <a:xfrm>
            <a:off x="15092558" y="1097131"/>
            <a:ext cx="216000" cy="1620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E590C12A-420C-4EB4-9FFC-A1FED15CFF8A}"/>
              </a:ext>
            </a:extLst>
          </p:cNvPr>
          <p:cNvSpPr/>
          <p:nvPr/>
        </p:nvSpPr>
        <p:spPr>
          <a:xfrm>
            <a:off x="14650814" y="1599674"/>
            <a:ext cx="216000" cy="162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4870987" y="1599349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3CBACC8F-1F66-412E-AF4C-C076061E122D}"/>
              </a:ext>
            </a:extLst>
          </p:cNvPr>
          <p:cNvSpPr/>
          <p:nvPr/>
        </p:nvSpPr>
        <p:spPr>
          <a:xfrm>
            <a:off x="15097809" y="1600098"/>
            <a:ext cx="216000" cy="1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3CBACC8F-1F66-412E-AF4C-C076061E122D}"/>
              </a:ext>
            </a:extLst>
          </p:cNvPr>
          <p:cNvSpPr/>
          <p:nvPr/>
        </p:nvSpPr>
        <p:spPr>
          <a:xfrm>
            <a:off x="14650814" y="2579116"/>
            <a:ext cx="216000" cy="1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CABEB588-23CF-470D-AB2C-94E8F949CBDF}"/>
              </a:ext>
            </a:extLst>
          </p:cNvPr>
          <p:cNvSpPr/>
          <p:nvPr/>
        </p:nvSpPr>
        <p:spPr>
          <a:xfrm>
            <a:off x="14866115" y="2577760"/>
            <a:ext cx="216000" cy="16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5086332" y="2576390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3FAD825C-B876-4BC7-9CDF-BCBC75CC7334}"/>
              </a:ext>
            </a:extLst>
          </p:cNvPr>
          <p:cNvSpPr/>
          <p:nvPr/>
        </p:nvSpPr>
        <p:spPr>
          <a:xfrm>
            <a:off x="15306067" y="2576390"/>
            <a:ext cx="216000" cy="1620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E590C12A-420C-4EB4-9FFC-A1FED15CFF8A}"/>
              </a:ext>
            </a:extLst>
          </p:cNvPr>
          <p:cNvSpPr/>
          <p:nvPr/>
        </p:nvSpPr>
        <p:spPr>
          <a:xfrm>
            <a:off x="15509398" y="2576998"/>
            <a:ext cx="216000" cy="162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3FAD825C-B876-4BC7-9CDF-BCBC75CC7334}"/>
              </a:ext>
            </a:extLst>
          </p:cNvPr>
          <p:cNvSpPr/>
          <p:nvPr/>
        </p:nvSpPr>
        <p:spPr>
          <a:xfrm>
            <a:off x="14649619" y="3201064"/>
            <a:ext cx="216000" cy="1620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5DF499C3-9542-4C01-ABC5-86FBE9E3E6DB}"/>
              </a:ext>
            </a:extLst>
          </p:cNvPr>
          <p:cNvSpPr/>
          <p:nvPr/>
        </p:nvSpPr>
        <p:spPr>
          <a:xfrm>
            <a:off x="14869468" y="3201064"/>
            <a:ext cx="216000" cy="16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3CBACC8F-1F66-412E-AF4C-C076061E122D}"/>
              </a:ext>
            </a:extLst>
          </p:cNvPr>
          <p:cNvSpPr/>
          <p:nvPr/>
        </p:nvSpPr>
        <p:spPr>
          <a:xfrm>
            <a:off x="15088311" y="3201064"/>
            <a:ext cx="216000" cy="1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CABEB588-23CF-470D-AB2C-94E8F949CBDF}"/>
              </a:ext>
            </a:extLst>
          </p:cNvPr>
          <p:cNvSpPr/>
          <p:nvPr/>
        </p:nvSpPr>
        <p:spPr>
          <a:xfrm>
            <a:off x="15285096" y="3201640"/>
            <a:ext cx="216000" cy="16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5501096" y="3202240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3CBACC8F-1F66-412E-AF4C-C076061E122D}"/>
              </a:ext>
            </a:extLst>
          </p:cNvPr>
          <p:cNvSpPr/>
          <p:nvPr/>
        </p:nvSpPr>
        <p:spPr>
          <a:xfrm>
            <a:off x="14649619" y="3959848"/>
            <a:ext cx="216000" cy="1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ACCE71C7-994B-4BA0-89B0-2D5374AC5D08}"/>
              </a:ext>
            </a:extLst>
          </p:cNvPr>
          <p:cNvSpPr/>
          <p:nvPr/>
        </p:nvSpPr>
        <p:spPr>
          <a:xfrm>
            <a:off x="15716281" y="3202239"/>
            <a:ext cx="216000" cy="162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>
              <a:highlight>
                <a:srgbClr val="FFFF00"/>
              </a:highlight>
            </a:endParaRP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ACCE71C7-994B-4BA0-89B0-2D5374AC5D08}"/>
              </a:ext>
            </a:extLst>
          </p:cNvPr>
          <p:cNvSpPr/>
          <p:nvPr/>
        </p:nvSpPr>
        <p:spPr>
          <a:xfrm>
            <a:off x="15725610" y="2576673"/>
            <a:ext cx="216000" cy="162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>
              <a:highlight>
                <a:srgbClr val="FFFF00"/>
              </a:highlight>
            </a:endParaRP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715E9CAA-E40A-40CD-AEDA-49001DB4BCB1}"/>
              </a:ext>
            </a:extLst>
          </p:cNvPr>
          <p:cNvSpPr/>
          <p:nvPr/>
        </p:nvSpPr>
        <p:spPr>
          <a:xfrm>
            <a:off x="14649619" y="4339694"/>
            <a:ext cx="216000" cy="162000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3FAD825C-B876-4BC7-9CDF-BCBC75CC7334}"/>
              </a:ext>
            </a:extLst>
          </p:cNvPr>
          <p:cNvSpPr/>
          <p:nvPr/>
        </p:nvSpPr>
        <p:spPr>
          <a:xfrm>
            <a:off x="14865831" y="4338620"/>
            <a:ext cx="216000" cy="1620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3CBACC8F-1F66-412E-AF4C-C076061E122D}"/>
              </a:ext>
            </a:extLst>
          </p:cNvPr>
          <p:cNvSpPr/>
          <p:nvPr/>
        </p:nvSpPr>
        <p:spPr>
          <a:xfrm>
            <a:off x="15086477" y="4338620"/>
            <a:ext cx="216000" cy="1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5DF499C3-9542-4C01-ABC5-86FBE9E3E6DB}"/>
              </a:ext>
            </a:extLst>
          </p:cNvPr>
          <p:cNvSpPr/>
          <p:nvPr/>
        </p:nvSpPr>
        <p:spPr>
          <a:xfrm>
            <a:off x="15300662" y="4336513"/>
            <a:ext cx="216000" cy="16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ACCE71C7-994B-4BA0-89B0-2D5374AC5D08}"/>
              </a:ext>
            </a:extLst>
          </p:cNvPr>
          <p:cNvSpPr/>
          <p:nvPr/>
        </p:nvSpPr>
        <p:spPr>
          <a:xfrm>
            <a:off x="15521520" y="4336513"/>
            <a:ext cx="216000" cy="162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>
              <a:highlight>
                <a:srgbClr val="FFFF00"/>
              </a:highlight>
            </a:endParaRP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3CBACC8F-1F66-412E-AF4C-C076061E122D}"/>
              </a:ext>
            </a:extLst>
          </p:cNvPr>
          <p:cNvSpPr/>
          <p:nvPr/>
        </p:nvSpPr>
        <p:spPr>
          <a:xfrm>
            <a:off x="14646030" y="5080247"/>
            <a:ext cx="216000" cy="1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3CBACC8F-1F66-412E-AF4C-C076061E122D}"/>
              </a:ext>
            </a:extLst>
          </p:cNvPr>
          <p:cNvSpPr/>
          <p:nvPr/>
        </p:nvSpPr>
        <p:spPr>
          <a:xfrm>
            <a:off x="14640003" y="6515249"/>
            <a:ext cx="216000" cy="1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49" name="Rectangle 248">
            <a:extLst>
              <a:ext uri="{FF2B5EF4-FFF2-40B4-BE49-F238E27FC236}">
                <a16:creationId xmlns:a16="http://schemas.microsoft.com/office/drawing/2014/main" id="{ACCE71C7-994B-4BA0-89B0-2D5374AC5D08}"/>
              </a:ext>
            </a:extLst>
          </p:cNvPr>
          <p:cNvSpPr/>
          <p:nvPr/>
        </p:nvSpPr>
        <p:spPr>
          <a:xfrm>
            <a:off x="15096822" y="5079808"/>
            <a:ext cx="216000" cy="162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>
              <a:highlight>
                <a:srgbClr val="FFFF00"/>
              </a:highlight>
            </a:endParaRPr>
          </a:p>
        </p:txBody>
      </p:sp>
      <p:sp>
        <p:nvSpPr>
          <p:cNvPr id="251" name="Rectangle 250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5318985" y="5079062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52" name="Rectangle 251">
            <a:extLst>
              <a:ext uri="{FF2B5EF4-FFF2-40B4-BE49-F238E27FC236}">
                <a16:creationId xmlns:a16="http://schemas.microsoft.com/office/drawing/2014/main" id="{E7C726AE-7957-4885-94AB-4CB56D63ABCA}"/>
              </a:ext>
            </a:extLst>
          </p:cNvPr>
          <p:cNvSpPr/>
          <p:nvPr/>
        </p:nvSpPr>
        <p:spPr>
          <a:xfrm>
            <a:off x="14637064" y="7151837"/>
            <a:ext cx="216000" cy="162000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72000">
                <a:srgbClr val="00B050"/>
              </a:gs>
              <a:gs pos="83000">
                <a:schemeClr val="accent1">
                  <a:lumMod val="45000"/>
                  <a:lumOff val="55000"/>
                </a:schemeClr>
              </a:gs>
              <a:gs pos="61235">
                <a:srgbClr val="B1A8D7"/>
              </a:gs>
              <a:gs pos="97279">
                <a:schemeClr val="accent1">
                  <a:lumMod val="45000"/>
                  <a:lumOff val="55000"/>
                </a:schemeClr>
              </a:gs>
              <a:gs pos="96000">
                <a:srgbClr val="92D05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54" name="Rectangle 253">
            <a:extLst>
              <a:ext uri="{FF2B5EF4-FFF2-40B4-BE49-F238E27FC236}">
                <a16:creationId xmlns:a16="http://schemas.microsoft.com/office/drawing/2014/main" id="{ACCE71C7-994B-4BA0-89B0-2D5374AC5D08}"/>
              </a:ext>
            </a:extLst>
          </p:cNvPr>
          <p:cNvSpPr/>
          <p:nvPr/>
        </p:nvSpPr>
        <p:spPr>
          <a:xfrm>
            <a:off x="14858778" y="7152085"/>
            <a:ext cx="216000" cy="162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>
              <a:highlight>
                <a:srgbClr val="FFFF00"/>
              </a:highlight>
            </a:endParaRPr>
          </a:p>
        </p:txBody>
      </p:sp>
      <p:sp>
        <p:nvSpPr>
          <p:cNvPr id="255" name="Rectangle 254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5080941" y="7150316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69" name="Rectangle 268">
            <a:extLst>
              <a:ext uri="{FF2B5EF4-FFF2-40B4-BE49-F238E27FC236}">
                <a16:creationId xmlns:a16="http://schemas.microsoft.com/office/drawing/2014/main" id="{ABE7FBCC-7DBA-43CD-B919-71DA9B2008E9}"/>
              </a:ext>
            </a:extLst>
          </p:cNvPr>
          <p:cNvSpPr/>
          <p:nvPr/>
        </p:nvSpPr>
        <p:spPr>
          <a:xfrm>
            <a:off x="15534985" y="5079062"/>
            <a:ext cx="216000" cy="162000"/>
          </a:xfrm>
          <a:prstGeom prst="rect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70" name="Rectangle 269">
            <a:extLst>
              <a:ext uri="{FF2B5EF4-FFF2-40B4-BE49-F238E27FC236}">
                <a16:creationId xmlns:a16="http://schemas.microsoft.com/office/drawing/2014/main" id="{3FAD825C-B876-4BC7-9CDF-BCBC75CC7334}"/>
              </a:ext>
            </a:extLst>
          </p:cNvPr>
          <p:cNvSpPr/>
          <p:nvPr/>
        </p:nvSpPr>
        <p:spPr>
          <a:xfrm>
            <a:off x="14637064" y="7606588"/>
            <a:ext cx="216000" cy="1620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71" name="Rectangle 270">
            <a:extLst>
              <a:ext uri="{FF2B5EF4-FFF2-40B4-BE49-F238E27FC236}">
                <a16:creationId xmlns:a16="http://schemas.microsoft.com/office/drawing/2014/main" id="{715E9CAA-E40A-40CD-AEDA-49001DB4BCB1}"/>
              </a:ext>
            </a:extLst>
          </p:cNvPr>
          <p:cNvSpPr/>
          <p:nvPr/>
        </p:nvSpPr>
        <p:spPr>
          <a:xfrm>
            <a:off x="14859898" y="7606587"/>
            <a:ext cx="216000" cy="162000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76" name="Rectangle 275">
            <a:extLst>
              <a:ext uri="{FF2B5EF4-FFF2-40B4-BE49-F238E27FC236}">
                <a16:creationId xmlns:a16="http://schemas.microsoft.com/office/drawing/2014/main" id="{5DF499C3-9542-4C01-ABC5-86FBE9E3E6DB}"/>
              </a:ext>
            </a:extLst>
          </p:cNvPr>
          <p:cNvSpPr/>
          <p:nvPr/>
        </p:nvSpPr>
        <p:spPr>
          <a:xfrm>
            <a:off x="14637064" y="8157856"/>
            <a:ext cx="216000" cy="16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277" name="Rectangle 276">
            <a:extLst>
              <a:ext uri="{FF2B5EF4-FFF2-40B4-BE49-F238E27FC236}">
                <a16:creationId xmlns:a16="http://schemas.microsoft.com/office/drawing/2014/main" id="{7E4737AC-646E-4151-8F54-1BF90D73B658}"/>
              </a:ext>
            </a:extLst>
          </p:cNvPr>
          <p:cNvSpPr/>
          <p:nvPr/>
        </p:nvSpPr>
        <p:spPr>
          <a:xfrm>
            <a:off x="14857831" y="8156938"/>
            <a:ext cx="216000" cy="162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78" name="Rectangle 277">
            <a:extLst>
              <a:ext uri="{FF2B5EF4-FFF2-40B4-BE49-F238E27FC236}">
                <a16:creationId xmlns:a16="http://schemas.microsoft.com/office/drawing/2014/main" id="{ABE7FBCC-7DBA-43CD-B919-71DA9B2008E9}"/>
              </a:ext>
            </a:extLst>
          </p:cNvPr>
          <p:cNvSpPr/>
          <p:nvPr/>
        </p:nvSpPr>
        <p:spPr>
          <a:xfrm>
            <a:off x="15073828" y="8156021"/>
            <a:ext cx="216000" cy="162000"/>
          </a:xfrm>
          <a:prstGeom prst="rect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79" name="Rectangle 278">
            <a:extLst>
              <a:ext uri="{FF2B5EF4-FFF2-40B4-BE49-F238E27FC236}">
                <a16:creationId xmlns:a16="http://schemas.microsoft.com/office/drawing/2014/main" id="{4E4C22AE-AF89-4850-BC7A-A420204EC33A}"/>
              </a:ext>
            </a:extLst>
          </p:cNvPr>
          <p:cNvSpPr/>
          <p:nvPr/>
        </p:nvSpPr>
        <p:spPr>
          <a:xfrm>
            <a:off x="15290459" y="8156938"/>
            <a:ext cx="216000" cy="162000"/>
          </a:xfrm>
          <a:prstGeom prst="rect">
            <a:avLst/>
          </a:prstGeom>
          <a:solidFill>
            <a:srgbClr val="F9ADD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83" name="Rectangle 282">
            <a:extLst>
              <a:ext uri="{FF2B5EF4-FFF2-40B4-BE49-F238E27FC236}">
                <a16:creationId xmlns:a16="http://schemas.microsoft.com/office/drawing/2014/main" id="{ABE7FBCC-7DBA-43CD-B919-71DA9B2008E9}"/>
              </a:ext>
            </a:extLst>
          </p:cNvPr>
          <p:cNvSpPr/>
          <p:nvPr/>
        </p:nvSpPr>
        <p:spPr>
          <a:xfrm>
            <a:off x="15081077" y="7606587"/>
            <a:ext cx="216000" cy="162000"/>
          </a:xfrm>
          <a:prstGeom prst="rect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305" name="Rectangle 304">
            <a:extLst>
              <a:ext uri="{FF2B5EF4-FFF2-40B4-BE49-F238E27FC236}">
                <a16:creationId xmlns:a16="http://schemas.microsoft.com/office/drawing/2014/main" id="{3FAD825C-B876-4BC7-9CDF-BCBC75CC7334}"/>
              </a:ext>
            </a:extLst>
          </p:cNvPr>
          <p:cNvSpPr/>
          <p:nvPr/>
        </p:nvSpPr>
        <p:spPr>
          <a:xfrm>
            <a:off x="15299853" y="7148582"/>
            <a:ext cx="216000" cy="1620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976" name="Rectangle 975">
            <a:extLst>
              <a:ext uri="{FF2B5EF4-FFF2-40B4-BE49-F238E27FC236}">
                <a16:creationId xmlns:a16="http://schemas.microsoft.com/office/drawing/2014/main" id="{6BA06C71-B8A2-46BE-95AB-C2F4F9D2F771}"/>
              </a:ext>
            </a:extLst>
          </p:cNvPr>
          <p:cNvSpPr/>
          <p:nvPr/>
        </p:nvSpPr>
        <p:spPr>
          <a:xfrm>
            <a:off x="14870348" y="5081031"/>
            <a:ext cx="216000" cy="1620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1057" name="Rectangle 1056">
            <a:extLst>
              <a:ext uri="{FF2B5EF4-FFF2-40B4-BE49-F238E27FC236}">
                <a16:creationId xmlns:a16="http://schemas.microsoft.com/office/drawing/2014/main" id="{ACCE71C7-994B-4BA0-89B0-2D5374AC5D08}"/>
              </a:ext>
            </a:extLst>
          </p:cNvPr>
          <p:cNvSpPr/>
          <p:nvPr/>
        </p:nvSpPr>
        <p:spPr>
          <a:xfrm>
            <a:off x="15317242" y="1599349"/>
            <a:ext cx="216000" cy="162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>
              <a:highlight>
                <a:srgbClr val="FFFF00"/>
              </a:highlight>
            </a:endParaRPr>
          </a:p>
        </p:txBody>
      </p:sp>
      <p:sp>
        <p:nvSpPr>
          <p:cNvPr id="1081" name="Rectangle 1080">
            <a:extLst>
              <a:ext uri="{FF2B5EF4-FFF2-40B4-BE49-F238E27FC236}">
                <a16:creationId xmlns:a16="http://schemas.microsoft.com/office/drawing/2014/main" id="{5DF499C3-9542-4C01-ABC5-86FBE9E3E6DB}"/>
              </a:ext>
            </a:extLst>
          </p:cNvPr>
          <p:cNvSpPr/>
          <p:nvPr/>
        </p:nvSpPr>
        <p:spPr>
          <a:xfrm>
            <a:off x="15532649" y="1600230"/>
            <a:ext cx="216000" cy="16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892452" y="2151121"/>
            <a:ext cx="2736000" cy="2206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National General Practice Improvement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01936" y="2188955"/>
            <a:ext cx="7488000" cy="1880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Implement a model which improves access, demand and capacity in the Caudwell practice </a:t>
            </a:r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4652161" y="2198048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CABEB588-23CF-470D-AB2C-94E8F949CBDF}"/>
              </a:ext>
            </a:extLst>
          </p:cNvPr>
          <p:cNvSpPr/>
          <p:nvPr/>
        </p:nvSpPr>
        <p:spPr>
          <a:xfrm>
            <a:off x="14869969" y="2197847"/>
            <a:ext cx="216000" cy="16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cxnSp>
        <p:nvCxnSpPr>
          <p:cNvPr id="171" name="Straight Arrow Connector 170"/>
          <p:cNvCxnSpPr>
            <a:stCxn id="165" idx="1"/>
            <a:endCxn id="164" idx="3"/>
          </p:cNvCxnSpPr>
          <p:nvPr/>
        </p:nvCxnSpPr>
        <p:spPr>
          <a:xfrm flipH="1" flipV="1">
            <a:off x="6628452" y="2261425"/>
            <a:ext cx="473484" cy="215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>
            <a:stCxn id="164" idx="1"/>
          </p:cNvCxnSpPr>
          <p:nvPr/>
        </p:nvCxnSpPr>
        <p:spPr>
          <a:xfrm flipH="1" flipV="1">
            <a:off x="3433347" y="2220609"/>
            <a:ext cx="459105" cy="40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0" name="Rectangle 179">
            <a:extLst>
              <a:ext uri="{FF2B5EF4-FFF2-40B4-BE49-F238E27FC236}">
                <a16:creationId xmlns:a16="http://schemas.microsoft.com/office/drawing/2014/main" id="{AD3427C9-071D-B4CA-2F19-E5953D412E10}"/>
              </a:ext>
            </a:extLst>
          </p:cNvPr>
          <p:cNvSpPr/>
          <p:nvPr/>
        </p:nvSpPr>
        <p:spPr>
          <a:xfrm>
            <a:off x="3888326" y="8495138"/>
            <a:ext cx="2736000" cy="4031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Bedford Health Village – New Inpatient Facility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85" name="Straight Arrow Connector 184"/>
          <p:cNvCxnSpPr>
            <a:stCxn id="180" idx="1"/>
          </p:cNvCxnSpPr>
          <p:nvPr/>
        </p:nvCxnSpPr>
        <p:spPr>
          <a:xfrm flipH="1" flipV="1">
            <a:off x="3421737" y="6515249"/>
            <a:ext cx="466589" cy="21814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1" name="Rectangle 190">
            <a:extLst>
              <a:ext uri="{FF2B5EF4-FFF2-40B4-BE49-F238E27FC236}">
                <a16:creationId xmlns:a16="http://schemas.microsoft.com/office/drawing/2014/main" id="{939593FE-8DA3-7C86-D634-EB0751FAE325}"/>
              </a:ext>
            </a:extLst>
          </p:cNvPr>
          <p:cNvSpPr/>
          <p:nvPr/>
        </p:nvSpPr>
        <p:spPr>
          <a:xfrm>
            <a:off x="7108820" y="8664363"/>
            <a:ext cx="7488000" cy="1569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Conduct a feasibility study and develop a strategic business case for the new inpatient facility</a:t>
            </a:r>
          </a:p>
        </p:txBody>
      </p:sp>
      <p:cxnSp>
        <p:nvCxnSpPr>
          <p:cNvPr id="194" name="Straight Arrow Connector 193"/>
          <p:cNvCxnSpPr>
            <a:stCxn id="191" idx="1"/>
            <a:endCxn id="180" idx="3"/>
          </p:cNvCxnSpPr>
          <p:nvPr/>
        </p:nvCxnSpPr>
        <p:spPr>
          <a:xfrm flipH="1" flipV="1">
            <a:off x="6624326" y="8696690"/>
            <a:ext cx="484494" cy="461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8" name="Rectangle 197">
            <a:extLst>
              <a:ext uri="{FF2B5EF4-FFF2-40B4-BE49-F238E27FC236}">
                <a16:creationId xmlns:a16="http://schemas.microsoft.com/office/drawing/2014/main" id="{4E4C22AE-AF89-4850-BC7A-A420204EC33A}"/>
              </a:ext>
            </a:extLst>
          </p:cNvPr>
          <p:cNvSpPr/>
          <p:nvPr/>
        </p:nvSpPr>
        <p:spPr>
          <a:xfrm>
            <a:off x="14637064" y="8649834"/>
            <a:ext cx="216000" cy="162000"/>
          </a:xfrm>
          <a:prstGeom prst="rect">
            <a:avLst/>
          </a:prstGeom>
          <a:solidFill>
            <a:srgbClr val="F9ADD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7E4737AC-646E-4151-8F54-1BF90D73B658}"/>
              </a:ext>
            </a:extLst>
          </p:cNvPr>
          <p:cNvSpPr/>
          <p:nvPr/>
        </p:nvSpPr>
        <p:spPr>
          <a:xfrm>
            <a:off x="14853276" y="8649833"/>
            <a:ext cx="216000" cy="162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ABE7FBCC-7DBA-43CD-B919-71DA9B2008E9}"/>
              </a:ext>
            </a:extLst>
          </p:cNvPr>
          <p:cNvSpPr/>
          <p:nvPr/>
        </p:nvSpPr>
        <p:spPr>
          <a:xfrm>
            <a:off x="15057817" y="8648162"/>
            <a:ext cx="216000" cy="162000"/>
          </a:xfrm>
          <a:prstGeom prst="rect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3CBACC8F-1F66-412E-AF4C-C076061E122D}"/>
              </a:ext>
            </a:extLst>
          </p:cNvPr>
          <p:cNvSpPr/>
          <p:nvPr/>
        </p:nvSpPr>
        <p:spPr>
          <a:xfrm>
            <a:off x="15262358" y="8648725"/>
            <a:ext cx="216000" cy="162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/>
          </a:p>
        </p:txBody>
      </p:sp>
      <p:pic>
        <p:nvPicPr>
          <p:cNvPr id="173" name="Picture 4">
            <a:extLst>
              <a:ext uri="{FF2B5EF4-FFF2-40B4-BE49-F238E27FC236}">
                <a16:creationId xmlns:a16="http://schemas.microsoft.com/office/drawing/2014/main" id="{BA0CBEDF-741C-4522-A04B-5BFA571CE2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52" y="220922"/>
            <a:ext cx="1042235" cy="517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4" name="Group 173"/>
          <p:cNvGrpSpPr/>
          <p:nvPr/>
        </p:nvGrpSpPr>
        <p:grpSpPr>
          <a:xfrm>
            <a:off x="57531" y="6624328"/>
            <a:ext cx="3447848" cy="2326720"/>
            <a:chOff x="1159835" y="6815433"/>
            <a:chExt cx="3407199" cy="2055316"/>
          </a:xfrm>
        </p:grpSpPr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E72CD9CF-CFCD-43B5-B39A-D6CE527698EA}"/>
                </a:ext>
              </a:extLst>
            </p:cNvPr>
            <p:cNvSpPr txBox="1"/>
            <p:nvPr/>
          </p:nvSpPr>
          <p:spPr>
            <a:xfrm>
              <a:off x="3101735" y="7670616"/>
              <a:ext cx="1465299" cy="206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/>
                <a:t>Commercial Development </a:t>
              </a:r>
            </a:p>
          </p:txBody>
        </p:sp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23B0CFCF-25E2-4E6B-B443-C05FE6DE6E70}"/>
                </a:ext>
              </a:extLst>
            </p:cNvPr>
            <p:cNvSpPr txBox="1"/>
            <p:nvPr/>
          </p:nvSpPr>
          <p:spPr>
            <a:xfrm>
              <a:off x="1260912" y="6820961"/>
              <a:ext cx="2075530" cy="206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dirty="0"/>
                <a:t>Directorate </a:t>
              </a:r>
            </a:p>
          </p:txBody>
        </p:sp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B6D466FE-44FB-40F8-8FDF-2C8503932FB1}"/>
                </a:ext>
              </a:extLst>
            </p:cNvPr>
            <p:cNvSpPr txBox="1"/>
            <p:nvPr/>
          </p:nvSpPr>
          <p:spPr>
            <a:xfrm>
              <a:off x="2811641" y="6815433"/>
              <a:ext cx="1384293" cy="206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dirty="0"/>
                <a:t>Corporate Service</a:t>
              </a:r>
            </a:p>
          </p:txBody>
        </p:sp>
        <p:sp>
          <p:nvSpPr>
            <p:cNvPr id="178" name="Rectangle 177">
              <a:extLst>
                <a:ext uri="{FF2B5EF4-FFF2-40B4-BE49-F238E27FC236}">
                  <a16:creationId xmlns:a16="http://schemas.microsoft.com/office/drawing/2014/main" id="{88F977BB-7489-45E2-9571-AF40D937E949}"/>
                </a:ext>
              </a:extLst>
            </p:cNvPr>
            <p:cNvSpPr/>
            <p:nvPr/>
          </p:nvSpPr>
          <p:spPr>
            <a:xfrm>
              <a:off x="1159835" y="6838409"/>
              <a:ext cx="3336016" cy="20323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86"/>
            </a:p>
          </p:txBody>
        </p:sp>
        <p:grpSp>
          <p:nvGrpSpPr>
            <p:cNvPr id="179" name="Group 178"/>
            <p:cNvGrpSpPr/>
            <p:nvPr/>
          </p:nvGrpSpPr>
          <p:grpSpPr>
            <a:xfrm>
              <a:off x="1313575" y="7181681"/>
              <a:ext cx="1528812" cy="765589"/>
              <a:chOff x="2026496" y="5565608"/>
              <a:chExt cx="1528812" cy="765589"/>
            </a:xfrm>
          </p:grpSpPr>
          <p:sp>
            <p:nvSpPr>
              <p:cNvPr id="315" name="Rectangle 314">
                <a:extLst>
                  <a:ext uri="{FF2B5EF4-FFF2-40B4-BE49-F238E27FC236}">
                    <a16:creationId xmlns:a16="http://schemas.microsoft.com/office/drawing/2014/main" id="{ACCE71C7-994B-4BA0-89B0-2D5374AC5D08}"/>
                  </a:ext>
                </a:extLst>
              </p:cNvPr>
              <p:cNvSpPr/>
              <p:nvPr/>
            </p:nvSpPr>
            <p:spPr>
              <a:xfrm>
                <a:off x="2026496" y="5599918"/>
                <a:ext cx="216212" cy="162071"/>
              </a:xfrm>
              <a:prstGeom prst="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>
                  <a:highlight>
                    <a:srgbClr val="FFFF00"/>
                  </a:highlight>
                </a:endParaRPr>
              </a:p>
            </p:txBody>
          </p:sp>
          <p:sp>
            <p:nvSpPr>
              <p:cNvPr id="316" name="Rectangle 315">
                <a:extLst>
                  <a:ext uri="{FF2B5EF4-FFF2-40B4-BE49-F238E27FC236}">
                    <a16:creationId xmlns:a16="http://schemas.microsoft.com/office/drawing/2014/main" id="{44B3FDBF-6F34-4B4D-9C96-DC0004FA83E6}"/>
                  </a:ext>
                </a:extLst>
              </p:cNvPr>
              <p:cNvSpPr/>
              <p:nvPr/>
            </p:nvSpPr>
            <p:spPr>
              <a:xfrm>
                <a:off x="2027545" y="5772759"/>
                <a:ext cx="216211" cy="162071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317" name="Rectangle 316">
                <a:extLst>
                  <a:ext uri="{FF2B5EF4-FFF2-40B4-BE49-F238E27FC236}">
                    <a16:creationId xmlns:a16="http://schemas.microsoft.com/office/drawing/2014/main" id="{5DF499C3-9542-4C01-ABC5-86FBE9E3E6DB}"/>
                  </a:ext>
                </a:extLst>
              </p:cNvPr>
              <p:cNvSpPr/>
              <p:nvPr/>
            </p:nvSpPr>
            <p:spPr>
              <a:xfrm>
                <a:off x="2027436" y="5945177"/>
                <a:ext cx="216212" cy="162071"/>
              </a:xfrm>
              <a:prstGeom prst="rect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318" name="Rectangle 317">
                <a:extLst>
                  <a:ext uri="{FF2B5EF4-FFF2-40B4-BE49-F238E27FC236}">
                    <a16:creationId xmlns:a16="http://schemas.microsoft.com/office/drawing/2014/main" id="{3CBACC8F-1F66-412E-AF4C-C076061E122D}"/>
                  </a:ext>
                </a:extLst>
              </p:cNvPr>
              <p:cNvSpPr/>
              <p:nvPr/>
            </p:nvSpPr>
            <p:spPr>
              <a:xfrm>
                <a:off x="2027536" y="6108313"/>
                <a:ext cx="216212" cy="162071"/>
              </a:xfrm>
              <a:prstGeom prst="rect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323" name="TextBox 322">
                <a:extLst>
                  <a:ext uri="{FF2B5EF4-FFF2-40B4-BE49-F238E27FC236}">
                    <a16:creationId xmlns:a16="http://schemas.microsoft.com/office/drawing/2014/main" id="{9BF57428-B34F-4560-A983-87DB12A4B138}"/>
                  </a:ext>
                </a:extLst>
              </p:cNvPr>
              <p:cNvSpPr txBox="1"/>
              <p:nvPr/>
            </p:nvSpPr>
            <p:spPr>
              <a:xfrm>
                <a:off x="2186360" y="5565608"/>
                <a:ext cx="1306916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Trust-wide CHS</a:t>
                </a:r>
              </a:p>
            </p:txBody>
          </p:sp>
          <p:sp>
            <p:nvSpPr>
              <p:cNvPr id="324" name="TextBox 323">
                <a:extLst>
                  <a:ext uri="{FF2B5EF4-FFF2-40B4-BE49-F238E27FC236}">
                    <a16:creationId xmlns:a16="http://schemas.microsoft.com/office/drawing/2014/main" id="{94D82266-A690-40B0-94DE-76E0267954F9}"/>
                  </a:ext>
                </a:extLst>
              </p:cNvPr>
              <p:cNvSpPr txBox="1"/>
              <p:nvPr/>
            </p:nvSpPr>
            <p:spPr>
              <a:xfrm>
                <a:off x="2192287" y="5749389"/>
                <a:ext cx="1363021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Primary Care Services</a:t>
                </a:r>
              </a:p>
            </p:txBody>
          </p:sp>
          <p:sp>
            <p:nvSpPr>
              <p:cNvPr id="325" name="TextBox 324">
                <a:extLst>
                  <a:ext uri="{FF2B5EF4-FFF2-40B4-BE49-F238E27FC236}">
                    <a16:creationId xmlns:a16="http://schemas.microsoft.com/office/drawing/2014/main" id="{EE2CE5BF-0B4A-4450-B112-DC024053CED2}"/>
                  </a:ext>
                </a:extLst>
              </p:cNvPr>
              <p:cNvSpPr txBox="1"/>
              <p:nvPr/>
            </p:nvSpPr>
            <p:spPr>
              <a:xfrm>
                <a:off x="2193476" y="5934999"/>
                <a:ext cx="1133276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Specialist Services</a:t>
                </a:r>
              </a:p>
            </p:txBody>
          </p:sp>
          <p:sp>
            <p:nvSpPr>
              <p:cNvPr id="326" name="TextBox 325">
                <a:extLst>
                  <a:ext uri="{FF2B5EF4-FFF2-40B4-BE49-F238E27FC236}">
                    <a16:creationId xmlns:a16="http://schemas.microsoft.com/office/drawing/2014/main" id="{0A9F6F5A-0869-4342-A992-9CBC6C4E6396}"/>
                  </a:ext>
                </a:extLst>
              </p:cNvPr>
              <p:cNvSpPr txBox="1"/>
              <p:nvPr/>
            </p:nvSpPr>
            <p:spPr>
              <a:xfrm>
                <a:off x="2194137" y="6100507"/>
                <a:ext cx="1226723" cy="2306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686" dirty="0"/>
                  <a:t>Luton &amp; Beds MH</a:t>
                </a:r>
              </a:p>
            </p:txBody>
          </p:sp>
        </p:grpSp>
        <p:grpSp>
          <p:nvGrpSpPr>
            <p:cNvPr id="250" name="Group 249"/>
            <p:cNvGrpSpPr/>
            <p:nvPr/>
          </p:nvGrpSpPr>
          <p:grpSpPr>
            <a:xfrm>
              <a:off x="2935801" y="7014313"/>
              <a:ext cx="1554795" cy="1833609"/>
              <a:chOff x="2036982" y="7099492"/>
              <a:chExt cx="1554795" cy="1833609"/>
            </a:xfrm>
          </p:grpSpPr>
          <p:sp>
            <p:nvSpPr>
              <p:cNvPr id="290" name="TextBox 289">
                <a:extLst>
                  <a:ext uri="{FF2B5EF4-FFF2-40B4-BE49-F238E27FC236}">
                    <a16:creationId xmlns:a16="http://schemas.microsoft.com/office/drawing/2014/main" id="{6FDC3CE0-4B40-4CB8-B657-164DF6FB2C3C}"/>
                  </a:ext>
                </a:extLst>
              </p:cNvPr>
              <p:cNvSpPr txBox="1"/>
              <p:nvPr/>
            </p:nvSpPr>
            <p:spPr>
              <a:xfrm>
                <a:off x="2207971" y="7922585"/>
                <a:ext cx="1383806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CMHT Transformation</a:t>
                </a:r>
              </a:p>
            </p:txBody>
          </p:sp>
          <p:sp>
            <p:nvSpPr>
              <p:cNvPr id="291" name="TextBox 290">
                <a:extLst>
                  <a:ext uri="{FF2B5EF4-FFF2-40B4-BE49-F238E27FC236}">
                    <a16:creationId xmlns:a16="http://schemas.microsoft.com/office/drawing/2014/main" id="{440867BF-AD5F-4437-A35C-84C5F6D7FDAB}"/>
                  </a:ext>
                </a:extLst>
              </p:cNvPr>
              <p:cNvSpPr txBox="1"/>
              <p:nvPr/>
            </p:nvSpPr>
            <p:spPr>
              <a:xfrm>
                <a:off x="2205184" y="8083733"/>
                <a:ext cx="1380375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Quality Improvement</a:t>
                </a:r>
              </a:p>
            </p:txBody>
          </p:sp>
          <p:sp>
            <p:nvSpPr>
              <p:cNvPr id="292" name="Rectangle 291">
                <a:extLst>
                  <a:ext uri="{FF2B5EF4-FFF2-40B4-BE49-F238E27FC236}">
                    <a16:creationId xmlns:a16="http://schemas.microsoft.com/office/drawing/2014/main" id="{4E4C22AE-AF89-4850-BC7A-A420204EC33A}"/>
                  </a:ext>
                </a:extLst>
              </p:cNvPr>
              <p:cNvSpPr/>
              <p:nvPr/>
            </p:nvSpPr>
            <p:spPr>
              <a:xfrm>
                <a:off x="2038332" y="7132327"/>
                <a:ext cx="216212" cy="162071"/>
              </a:xfrm>
              <a:prstGeom prst="rect">
                <a:avLst/>
              </a:prstGeom>
              <a:solidFill>
                <a:srgbClr val="F9ADD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293" name="Rectangle 292">
                <a:extLst>
                  <a:ext uri="{FF2B5EF4-FFF2-40B4-BE49-F238E27FC236}">
                    <a16:creationId xmlns:a16="http://schemas.microsoft.com/office/drawing/2014/main" id="{3FAD825C-B876-4BC7-9CDF-BCBC75CC7334}"/>
                  </a:ext>
                </a:extLst>
              </p:cNvPr>
              <p:cNvSpPr/>
              <p:nvPr/>
            </p:nvSpPr>
            <p:spPr>
              <a:xfrm>
                <a:off x="2038332" y="7299289"/>
                <a:ext cx="216212" cy="162071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294" name="Rectangle 293">
                <a:extLst>
                  <a:ext uri="{FF2B5EF4-FFF2-40B4-BE49-F238E27FC236}">
                    <a16:creationId xmlns:a16="http://schemas.microsoft.com/office/drawing/2014/main" id="{6BA06C71-B8A2-46BE-95AB-C2F4F9D2F771}"/>
                  </a:ext>
                </a:extLst>
              </p:cNvPr>
              <p:cNvSpPr/>
              <p:nvPr/>
            </p:nvSpPr>
            <p:spPr>
              <a:xfrm>
                <a:off x="2038332" y="7466701"/>
                <a:ext cx="216212" cy="162071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295" name="Rectangle 294">
                <a:extLst>
                  <a:ext uri="{FF2B5EF4-FFF2-40B4-BE49-F238E27FC236}">
                    <a16:creationId xmlns:a16="http://schemas.microsoft.com/office/drawing/2014/main" id="{23BEBD1B-7979-486E-BD95-68B1EC654B2B}"/>
                  </a:ext>
                </a:extLst>
              </p:cNvPr>
              <p:cNvSpPr/>
              <p:nvPr/>
            </p:nvSpPr>
            <p:spPr>
              <a:xfrm>
                <a:off x="2036982" y="7633609"/>
                <a:ext cx="216211" cy="162071"/>
              </a:xfrm>
              <a:prstGeom prst="rect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296" name="Rectangle 295">
                <a:extLst>
                  <a:ext uri="{FF2B5EF4-FFF2-40B4-BE49-F238E27FC236}">
                    <a16:creationId xmlns:a16="http://schemas.microsoft.com/office/drawing/2014/main" id="{7E4737AC-646E-4151-8F54-1BF90D73B658}"/>
                  </a:ext>
                </a:extLst>
              </p:cNvPr>
              <p:cNvSpPr/>
              <p:nvPr/>
            </p:nvSpPr>
            <p:spPr>
              <a:xfrm>
                <a:off x="2037141" y="7794149"/>
                <a:ext cx="216212" cy="162071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297" name="Rectangle 296">
                <a:extLst>
                  <a:ext uri="{FF2B5EF4-FFF2-40B4-BE49-F238E27FC236}">
                    <a16:creationId xmlns:a16="http://schemas.microsoft.com/office/drawing/2014/main" id="{E590C12A-420C-4EB4-9FFC-A1FED15CFF8A}"/>
                  </a:ext>
                </a:extLst>
              </p:cNvPr>
              <p:cNvSpPr/>
              <p:nvPr/>
            </p:nvSpPr>
            <p:spPr>
              <a:xfrm>
                <a:off x="2036982" y="7955627"/>
                <a:ext cx="216211" cy="162071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298" name="TextBox 297">
                <a:extLst>
                  <a:ext uri="{FF2B5EF4-FFF2-40B4-BE49-F238E27FC236}">
                    <a16:creationId xmlns:a16="http://schemas.microsoft.com/office/drawing/2014/main" id="{ADC9F148-84C7-490A-924E-F260682FC522}"/>
                  </a:ext>
                </a:extLst>
              </p:cNvPr>
              <p:cNvSpPr txBox="1"/>
              <p:nvPr/>
            </p:nvSpPr>
            <p:spPr>
              <a:xfrm>
                <a:off x="2201148" y="7099492"/>
                <a:ext cx="1236248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Estates </a:t>
                </a:r>
              </a:p>
            </p:txBody>
          </p:sp>
          <p:sp>
            <p:nvSpPr>
              <p:cNvPr id="299" name="TextBox 298">
                <a:extLst>
                  <a:ext uri="{FF2B5EF4-FFF2-40B4-BE49-F238E27FC236}">
                    <a16:creationId xmlns:a16="http://schemas.microsoft.com/office/drawing/2014/main" id="{B3AEBECE-05D6-4199-A0F2-9088D92A6540}"/>
                  </a:ext>
                </a:extLst>
              </p:cNvPr>
              <p:cNvSpPr txBox="1"/>
              <p:nvPr/>
            </p:nvSpPr>
            <p:spPr>
              <a:xfrm>
                <a:off x="2202665" y="7262535"/>
                <a:ext cx="875104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Digital</a:t>
                </a:r>
              </a:p>
            </p:txBody>
          </p:sp>
          <p:sp>
            <p:nvSpPr>
              <p:cNvPr id="300" name="TextBox 299">
                <a:extLst>
                  <a:ext uri="{FF2B5EF4-FFF2-40B4-BE49-F238E27FC236}">
                    <a16:creationId xmlns:a16="http://schemas.microsoft.com/office/drawing/2014/main" id="{0DE69C62-1F46-494A-B028-882C86F6D6FC}"/>
                  </a:ext>
                </a:extLst>
              </p:cNvPr>
              <p:cNvSpPr txBox="1"/>
              <p:nvPr/>
            </p:nvSpPr>
            <p:spPr>
              <a:xfrm>
                <a:off x="2204562" y="7408884"/>
                <a:ext cx="1252757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People &amp; Culture</a:t>
                </a:r>
              </a:p>
            </p:txBody>
          </p:sp>
          <p:sp>
            <p:nvSpPr>
              <p:cNvPr id="301" name="TextBox 300">
                <a:extLst>
                  <a:ext uri="{FF2B5EF4-FFF2-40B4-BE49-F238E27FC236}">
                    <a16:creationId xmlns:a16="http://schemas.microsoft.com/office/drawing/2014/main" id="{EF21B84D-AC17-4876-94C2-6D251336DDED}"/>
                  </a:ext>
                </a:extLst>
              </p:cNvPr>
              <p:cNvSpPr txBox="1"/>
              <p:nvPr/>
            </p:nvSpPr>
            <p:spPr>
              <a:xfrm>
                <a:off x="2203797" y="7591516"/>
                <a:ext cx="1287919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People Participation</a:t>
                </a:r>
              </a:p>
            </p:txBody>
          </p:sp>
          <p:sp>
            <p:nvSpPr>
              <p:cNvPr id="302" name="Rectangle 301">
                <a:extLst>
                  <a:ext uri="{FF2B5EF4-FFF2-40B4-BE49-F238E27FC236}">
                    <a16:creationId xmlns:a16="http://schemas.microsoft.com/office/drawing/2014/main" id="{CABEB588-23CF-470D-AB2C-94E8F949CBDF}"/>
                  </a:ext>
                </a:extLst>
              </p:cNvPr>
              <p:cNvSpPr/>
              <p:nvPr/>
            </p:nvSpPr>
            <p:spPr>
              <a:xfrm>
                <a:off x="2038789" y="8113183"/>
                <a:ext cx="216211" cy="162071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303" name="Rectangle 302">
                <a:extLst>
                  <a:ext uri="{FF2B5EF4-FFF2-40B4-BE49-F238E27FC236}">
                    <a16:creationId xmlns:a16="http://schemas.microsoft.com/office/drawing/2014/main" id="{715E9CAA-E40A-40CD-AEDA-49001DB4BCB1}"/>
                  </a:ext>
                </a:extLst>
              </p:cNvPr>
              <p:cNvSpPr/>
              <p:nvPr/>
            </p:nvSpPr>
            <p:spPr>
              <a:xfrm>
                <a:off x="2037090" y="8278550"/>
                <a:ext cx="216211" cy="162071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shade val="30000"/>
                      <a:satMod val="115000"/>
                    </a:schemeClr>
                  </a:gs>
                  <a:gs pos="50000">
                    <a:schemeClr val="bg1">
                      <a:shade val="67500"/>
                      <a:satMod val="115000"/>
                    </a:schemeClr>
                  </a:gs>
                  <a:gs pos="100000">
                    <a:schemeClr val="bg1"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304" name="Rectangle 303">
                <a:extLst>
                  <a:ext uri="{FF2B5EF4-FFF2-40B4-BE49-F238E27FC236}">
                    <a16:creationId xmlns:a16="http://schemas.microsoft.com/office/drawing/2014/main" id="{CD89C462-C413-4A29-B414-9D5B911E6921}"/>
                  </a:ext>
                </a:extLst>
              </p:cNvPr>
              <p:cNvSpPr/>
              <p:nvPr/>
            </p:nvSpPr>
            <p:spPr>
              <a:xfrm>
                <a:off x="2037442" y="8445178"/>
                <a:ext cx="216211" cy="162071"/>
              </a:xfrm>
              <a:prstGeom prst="rect">
                <a:avLst/>
              </a:prstGeom>
              <a:gradFill flip="none" rotWithShape="1">
                <a:gsLst>
                  <a:gs pos="75000">
                    <a:srgbClr val="F9ADDE"/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10800000" scaled="1"/>
                <a:tileRect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306" name="TextBox 305">
                <a:extLst>
                  <a:ext uri="{FF2B5EF4-FFF2-40B4-BE49-F238E27FC236}">
                    <a16:creationId xmlns:a16="http://schemas.microsoft.com/office/drawing/2014/main" id="{7AD28FFE-7D54-4D75-863F-FB0A5ECD7192}"/>
                  </a:ext>
                </a:extLst>
              </p:cNvPr>
              <p:cNvSpPr txBox="1"/>
              <p:nvPr/>
            </p:nvSpPr>
            <p:spPr>
              <a:xfrm>
                <a:off x="2206084" y="8235519"/>
                <a:ext cx="1239227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Informatics &amp; BI</a:t>
                </a:r>
              </a:p>
            </p:txBody>
          </p:sp>
          <p:sp>
            <p:nvSpPr>
              <p:cNvPr id="307" name="TextBox 306">
                <a:extLst>
                  <a:ext uri="{FF2B5EF4-FFF2-40B4-BE49-F238E27FC236}">
                    <a16:creationId xmlns:a16="http://schemas.microsoft.com/office/drawing/2014/main" id="{DD663DA8-E07F-41AB-A169-C76855EC2CA1}"/>
                  </a:ext>
                </a:extLst>
              </p:cNvPr>
              <p:cNvSpPr txBox="1"/>
              <p:nvPr/>
            </p:nvSpPr>
            <p:spPr>
              <a:xfrm>
                <a:off x="2206985" y="8408856"/>
                <a:ext cx="1239227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Public Health</a:t>
                </a:r>
              </a:p>
            </p:txBody>
          </p:sp>
          <p:sp>
            <p:nvSpPr>
              <p:cNvPr id="308" name="Rectangle 307">
                <a:extLst>
                  <a:ext uri="{FF2B5EF4-FFF2-40B4-BE49-F238E27FC236}">
                    <a16:creationId xmlns:a16="http://schemas.microsoft.com/office/drawing/2014/main" id="{ABE7FBCC-7DBA-43CD-B919-71DA9B2008E9}"/>
                  </a:ext>
                </a:extLst>
              </p:cNvPr>
              <p:cNvSpPr/>
              <p:nvPr/>
            </p:nvSpPr>
            <p:spPr>
              <a:xfrm>
                <a:off x="2037270" y="8604122"/>
                <a:ext cx="216211" cy="162071"/>
              </a:xfrm>
              <a:prstGeom prst="rect">
                <a:avLst/>
              </a:prstGeom>
              <a:gradFill flip="none" rotWithShape="1">
                <a:gsLst>
                  <a:gs pos="75000">
                    <a:srgbClr val="00B050"/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path path="circle">
                  <a:fillToRect r="100000" b="100000"/>
                </a:path>
                <a:tileRect l="-100000" t="-100000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309" name="TextBox 308">
                <a:extLst>
                  <a:ext uri="{FF2B5EF4-FFF2-40B4-BE49-F238E27FC236}">
                    <a16:creationId xmlns:a16="http://schemas.microsoft.com/office/drawing/2014/main" id="{BABAE87A-3C7F-498E-BCA9-329233C0FBDA}"/>
                  </a:ext>
                </a:extLst>
              </p:cNvPr>
              <p:cNvSpPr txBox="1"/>
              <p:nvPr/>
            </p:nvSpPr>
            <p:spPr>
              <a:xfrm>
                <a:off x="2206985" y="8569302"/>
                <a:ext cx="1239227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Financial Viability </a:t>
                </a:r>
              </a:p>
            </p:txBody>
          </p:sp>
          <p:sp>
            <p:nvSpPr>
              <p:cNvPr id="310" name="Rectangle 309">
                <a:extLst>
                  <a:ext uri="{FF2B5EF4-FFF2-40B4-BE49-F238E27FC236}">
                    <a16:creationId xmlns:a16="http://schemas.microsoft.com/office/drawing/2014/main" id="{E7C726AE-7957-4885-94AB-4CB56D63ABCA}"/>
                  </a:ext>
                </a:extLst>
              </p:cNvPr>
              <p:cNvSpPr/>
              <p:nvPr/>
            </p:nvSpPr>
            <p:spPr>
              <a:xfrm>
                <a:off x="2038917" y="8771030"/>
                <a:ext cx="216211" cy="162071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72000">
                    <a:srgbClr val="00B050"/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61235">
                    <a:srgbClr val="B1A8D7"/>
                  </a:gs>
                  <a:gs pos="97279">
                    <a:schemeClr val="accent1">
                      <a:lumMod val="45000"/>
                      <a:lumOff val="55000"/>
                    </a:schemeClr>
                  </a:gs>
                  <a:gs pos="96000">
                    <a:srgbClr val="92D050"/>
                  </a:gs>
                </a:gsLst>
                <a:lin ang="5400000" scaled="1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686"/>
              </a:p>
            </p:txBody>
          </p:sp>
          <p:sp>
            <p:nvSpPr>
              <p:cNvPr id="311" name="TextBox 310">
                <a:extLst>
                  <a:ext uri="{FF2B5EF4-FFF2-40B4-BE49-F238E27FC236}">
                    <a16:creationId xmlns:a16="http://schemas.microsoft.com/office/drawing/2014/main" id="{1722631E-ACBA-4549-884D-0E9D2B9D09C0}"/>
                  </a:ext>
                </a:extLst>
              </p:cNvPr>
              <p:cNvSpPr txBox="1"/>
              <p:nvPr/>
            </p:nvSpPr>
            <p:spPr>
              <a:xfrm>
                <a:off x="2208901" y="8726885"/>
                <a:ext cx="1239227" cy="206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900" dirty="0"/>
                  <a:t>Communication</a:t>
                </a:r>
              </a:p>
            </p:txBody>
          </p:sp>
        </p:grpSp>
      </p:grpSp>
      <p:sp>
        <p:nvSpPr>
          <p:cNvPr id="336" name="Rectangle 335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215667" y="3768298"/>
            <a:ext cx="935171" cy="1234606"/>
          </a:xfrm>
          <a:prstGeom prst="rect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n-GB" sz="1124" dirty="0">
                <a:solidFill>
                  <a:schemeClr val="tx1"/>
                </a:solidFill>
              </a:rPr>
              <a:t>To improve the quality of life for all we serve</a:t>
            </a:r>
          </a:p>
          <a:p>
            <a:r>
              <a:rPr lang="en-GB" sz="1100" b="1" dirty="0">
                <a:solidFill>
                  <a:schemeClr val="tx1"/>
                </a:solidFill>
                <a:cs typeface="Calibri"/>
              </a:rPr>
              <a:t>Bedford Borough</a:t>
            </a:r>
          </a:p>
        </p:txBody>
      </p:sp>
      <p:sp>
        <p:nvSpPr>
          <p:cNvPr id="337" name="Rectangle 336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476252" y="1898430"/>
            <a:ext cx="864000" cy="644357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Population Health Outcomes</a:t>
            </a:r>
          </a:p>
        </p:txBody>
      </p:sp>
      <p:sp>
        <p:nvSpPr>
          <p:cNvPr id="338" name="Rectangle 337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2463502" y="3398598"/>
            <a:ext cx="864000" cy="638191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Experience of Care </a:t>
            </a:r>
          </a:p>
        </p:txBody>
      </p:sp>
      <p:sp>
        <p:nvSpPr>
          <p:cNvPr id="339" name="Rectangle 33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2490450" y="5909724"/>
            <a:ext cx="864000" cy="664823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>
                <a:solidFill>
                  <a:schemeClr val="tx1"/>
                </a:solidFill>
              </a:rPr>
              <a:t>Improved Value </a:t>
            </a:r>
          </a:p>
        </p:txBody>
      </p:sp>
      <p:sp>
        <p:nvSpPr>
          <p:cNvPr id="340" name="Rectangle 33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2463502" y="4608527"/>
            <a:ext cx="864000" cy="568146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Staff Experience </a:t>
            </a:r>
          </a:p>
        </p:txBody>
      </p:sp>
      <p:sp>
        <p:nvSpPr>
          <p:cNvPr id="341" name="Rectangle 340">
            <a:extLst>
              <a:ext uri="{FF2B5EF4-FFF2-40B4-BE49-F238E27FC236}">
                <a16:creationId xmlns:a16="http://schemas.microsoft.com/office/drawing/2014/main" id="{64B20AAB-7CE1-4ED6-8763-E36D488A7663}"/>
              </a:ext>
            </a:extLst>
          </p:cNvPr>
          <p:cNvSpPr/>
          <p:nvPr/>
        </p:nvSpPr>
        <p:spPr>
          <a:xfrm>
            <a:off x="1778326" y="737887"/>
            <a:ext cx="1585465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Strategic Objectives</a:t>
            </a:r>
          </a:p>
        </p:txBody>
      </p:sp>
      <p:cxnSp>
        <p:nvCxnSpPr>
          <p:cNvPr id="201" name="Straight Arrow Connector 200"/>
          <p:cNvCxnSpPr>
            <a:stCxn id="339" idx="1"/>
          </p:cNvCxnSpPr>
          <p:nvPr/>
        </p:nvCxnSpPr>
        <p:spPr>
          <a:xfrm flipH="1" flipV="1">
            <a:off x="1219200" y="4560634"/>
            <a:ext cx="1271250" cy="16815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1" name="Straight Arrow Connector 210"/>
          <p:cNvCxnSpPr>
            <a:stCxn id="337" idx="1"/>
          </p:cNvCxnSpPr>
          <p:nvPr/>
        </p:nvCxnSpPr>
        <p:spPr>
          <a:xfrm flipH="1">
            <a:off x="1219200" y="2220609"/>
            <a:ext cx="1257052" cy="17481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6" name="Straight Arrow Connector 215"/>
          <p:cNvCxnSpPr>
            <a:stCxn id="338" idx="1"/>
          </p:cNvCxnSpPr>
          <p:nvPr/>
        </p:nvCxnSpPr>
        <p:spPr>
          <a:xfrm flipH="1">
            <a:off x="1219200" y="3717694"/>
            <a:ext cx="1244302" cy="5153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7" name="Straight Arrow Connector 216"/>
          <p:cNvCxnSpPr>
            <a:stCxn id="340" idx="1"/>
          </p:cNvCxnSpPr>
          <p:nvPr/>
        </p:nvCxnSpPr>
        <p:spPr>
          <a:xfrm flipH="1" flipV="1">
            <a:off x="1219200" y="4385602"/>
            <a:ext cx="1244302" cy="506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8" name="Rectangle 217">
            <a:extLst>
              <a:ext uri="{FF2B5EF4-FFF2-40B4-BE49-F238E27FC236}">
                <a16:creationId xmlns:a16="http://schemas.microsoft.com/office/drawing/2014/main" id="{23BEBD1B-7979-486E-BD95-68B1EC654B2B}"/>
              </a:ext>
            </a:extLst>
          </p:cNvPr>
          <p:cNvSpPr/>
          <p:nvPr/>
        </p:nvSpPr>
        <p:spPr>
          <a:xfrm>
            <a:off x="14866814" y="3963333"/>
            <a:ext cx="242854" cy="15851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86"/>
          </a:p>
        </p:txBody>
      </p:sp>
    </p:spTree>
    <p:extLst>
      <p:ext uri="{BB962C8B-B14F-4D97-AF65-F5344CB8AC3E}">
        <p14:creationId xmlns:p14="http://schemas.microsoft.com/office/powerpoint/2010/main" val="4125281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5" ma:contentTypeDescription="Create a new document." ma:contentTypeScope="" ma:versionID="c303169471fcd013c970f0ddde2ea42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79b01cc6b339f94bd38c4ef1cd6f6c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SharedWithUsers xmlns="6194e418-5875-4308-b033-74eb9c181361">
      <UserInfo>
        <DisplayName>ALI, Amrus (EAST LONDON NHS FOUNDATION TRUST)</DisplayName>
        <AccountId>11</AccountId>
        <AccountType/>
      </UserInfo>
      <UserInfo>
        <DisplayName>WADDON, Gopal (EAST LONDON NHS FOUNDATION TRUST)</DisplayName>
        <AccountId>8</AccountId>
        <AccountType/>
      </UserInfo>
      <UserInfo>
        <DisplayName>BISHOP, Sammy (EAST LONDON NHS FOUNDATION TRUST)</DisplayName>
        <AccountId>67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37C55389-3849-42ED-9115-E6E0993BB8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B30D94E-0B5A-4C51-94F5-B3D4107385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8D600F-1EA1-42E8-8D90-761A07672246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4d648a74-5c83-46a7-8e4c-7f989ae960a5"/>
    <ds:schemaRef ds:uri="http://schemas.microsoft.com/office/infopath/2007/PartnerControls"/>
    <ds:schemaRef ds:uri="http://purl.org/dc/terms/"/>
    <ds:schemaRef ds:uri="6194e418-5875-4308-b033-74eb9c181361"/>
    <ds:schemaRef ds:uri="http://schemas.microsoft.com/sharepoint/v3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5728</TotalTime>
  <Words>680</Words>
  <Application>Microsoft Office PowerPoint</Application>
  <PresentationFormat>Custom</PresentationFormat>
  <Paragraphs>79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Place Based  Annual Plan 2022-23</dc:title>
  <dc:creator>Baksh de la Iglesia Amber</dc:creator>
  <cp:lastModifiedBy>ALI, Amrus (EAST LONDON NHS FOUNDATION TRUST)</cp:lastModifiedBy>
  <cp:revision>330</cp:revision>
  <dcterms:created xsi:type="dcterms:W3CDTF">2022-04-07T15:48:29Z</dcterms:created>
  <dcterms:modified xsi:type="dcterms:W3CDTF">2022-05-23T14:26:54Z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</Properties>
</file>