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262" r:id="rId5"/>
  </p:sldIdLst>
  <p:sldSz cx="15998825" cy="89995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2EDC17-576D-4ED5-94AA-91C3417C60A6}" v="3" dt="2022-05-01T09:40:15.5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02" autoAdjust="0"/>
    <p:restoredTop sz="94660"/>
  </p:normalViewPr>
  <p:slideViewPr>
    <p:cSldViewPr snapToGrid="0">
      <p:cViewPr varScale="1">
        <p:scale>
          <a:sx n="70" d="100"/>
          <a:sy n="70" d="100"/>
        </p:scale>
        <p:origin x="708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15B7FF-E161-4BB1-810C-64A9B601F838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6D5AA-F8F7-4EA3-B878-25CFDE48A5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31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696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9853" y="1472842"/>
            <a:ext cx="11999119" cy="3133172"/>
          </a:xfrm>
        </p:spPr>
        <p:txBody>
          <a:bodyPr anchor="b"/>
          <a:lstStyle>
            <a:lvl1pPr algn="ctr">
              <a:defRPr sz="78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9853" y="4726842"/>
            <a:ext cx="11999119" cy="2172804"/>
          </a:xfrm>
        </p:spPr>
        <p:txBody>
          <a:bodyPr/>
          <a:lstStyle>
            <a:lvl1pPr marL="0" indent="0" algn="ctr">
              <a:buNone/>
              <a:defRPr sz="3149"/>
            </a:lvl1pPr>
            <a:lvl2pPr marL="599938" indent="0" algn="ctr">
              <a:buNone/>
              <a:defRPr sz="2624"/>
            </a:lvl2pPr>
            <a:lvl3pPr marL="1199876" indent="0" algn="ctr">
              <a:buNone/>
              <a:defRPr sz="2362"/>
            </a:lvl3pPr>
            <a:lvl4pPr marL="1799814" indent="0" algn="ctr">
              <a:buNone/>
              <a:defRPr sz="2100"/>
            </a:lvl4pPr>
            <a:lvl5pPr marL="2399751" indent="0" algn="ctr">
              <a:buNone/>
              <a:defRPr sz="2100"/>
            </a:lvl5pPr>
            <a:lvl6pPr marL="2999689" indent="0" algn="ctr">
              <a:buNone/>
              <a:defRPr sz="2100"/>
            </a:lvl6pPr>
            <a:lvl7pPr marL="3599627" indent="0" algn="ctr">
              <a:buNone/>
              <a:defRPr sz="2100"/>
            </a:lvl7pPr>
            <a:lvl8pPr marL="4199565" indent="0" algn="ctr">
              <a:buNone/>
              <a:defRPr sz="2100"/>
            </a:lvl8pPr>
            <a:lvl9pPr marL="4799503" indent="0" algn="ctr"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186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886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449159" y="479142"/>
            <a:ext cx="3449747" cy="762669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9919" y="479142"/>
            <a:ext cx="10149255" cy="762669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277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75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1586" y="2243636"/>
            <a:ext cx="13798987" cy="3743557"/>
          </a:xfrm>
        </p:spPr>
        <p:txBody>
          <a:bodyPr anchor="b"/>
          <a:lstStyle>
            <a:lvl1pPr>
              <a:defRPr sz="78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1586" y="6022609"/>
            <a:ext cx="13798987" cy="1968648"/>
          </a:xfrm>
        </p:spPr>
        <p:txBody>
          <a:bodyPr/>
          <a:lstStyle>
            <a:lvl1pPr marL="0" indent="0">
              <a:buNone/>
              <a:defRPr sz="3149">
                <a:solidFill>
                  <a:schemeClr val="tx1">
                    <a:tint val="75000"/>
                  </a:schemeClr>
                </a:solidFill>
              </a:defRPr>
            </a:lvl1pPr>
            <a:lvl2pPr marL="599938" indent="0">
              <a:buNone/>
              <a:defRPr sz="2624">
                <a:solidFill>
                  <a:schemeClr val="tx1">
                    <a:tint val="75000"/>
                  </a:schemeClr>
                </a:solidFill>
              </a:defRPr>
            </a:lvl2pPr>
            <a:lvl3pPr marL="1199876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3pPr>
            <a:lvl4pPr marL="179981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39975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299968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59962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19956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79950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590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9919" y="2395710"/>
            <a:ext cx="6799501" cy="571012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405" y="2395710"/>
            <a:ext cx="6799501" cy="571012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180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003" y="479143"/>
            <a:ext cx="13798987" cy="173949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004" y="2206137"/>
            <a:ext cx="6768252" cy="1081194"/>
          </a:xfrm>
        </p:spPr>
        <p:txBody>
          <a:bodyPr anchor="b"/>
          <a:lstStyle>
            <a:lvl1pPr marL="0" indent="0">
              <a:buNone/>
              <a:defRPr sz="3149" b="1"/>
            </a:lvl1pPr>
            <a:lvl2pPr marL="599938" indent="0">
              <a:buNone/>
              <a:defRPr sz="2624" b="1"/>
            </a:lvl2pPr>
            <a:lvl3pPr marL="1199876" indent="0">
              <a:buNone/>
              <a:defRPr sz="2362" b="1"/>
            </a:lvl3pPr>
            <a:lvl4pPr marL="1799814" indent="0">
              <a:buNone/>
              <a:defRPr sz="2100" b="1"/>
            </a:lvl4pPr>
            <a:lvl5pPr marL="2399751" indent="0">
              <a:buNone/>
              <a:defRPr sz="2100" b="1"/>
            </a:lvl5pPr>
            <a:lvl6pPr marL="2999689" indent="0">
              <a:buNone/>
              <a:defRPr sz="2100" b="1"/>
            </a:lvl6pPr>
            <a:lvl7pPr marL="3599627" indent="0">
              <a:buNone/>
              <a:defRPr sz="2100" b="1"/>
            </a:lvl7pPr>
            <a:lvl8pPr marL="4199565" indent="0">
              <a:buNone/>
              <a:defRPr sz="2100" b="1"/>
            </a:lvl8pPr>
            <a:lvl9pPr marL="4799503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004" y="3287331"/>
            <a:ext cx="6768252" cy="483516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099405" y="2206137"/>
            <a:ext cx="6801584" cy="1081194"/>
          </a:xfrm>
        </p:spPr>
        <p:txBody>
          <a:bodyPr anchor="b"/>
          <a:lstStyle>
            <a:lvl1pPr marL="0" indent="0">
              <a:buNone/>
              <a:defRPr sz="3149" b="1"/>
            </a:lvl1pPr>
            <a:lvl2pPr marL="599938" indent="0">
              <a:buNone/>
              <a:defRPr sz="2624" b="1"/>
            </a:lvl2pPr>
            <a:lvl3pPr marL="1199876" indent="0">
              <a:buNone/>
              <a:defRPr sz="2362" b="1"/>
            </a:lvl3pPr>
            <a:lvl4pPr marL="1799814" indent="0">
              <a:buNone/>
              <a:defRPr sz="2100" b="1"/>
            </a:lvl4pPr>
            <a:lvl5pPr marL="2399751" indent="0">
              <a:buNone/>
              <a:defRPr sz="2100" b="1"/>
            </a:lvl5pPr>
            <a:lvl6pPr marL="2999689" indent="0">
              <a:buNone/>
              <a:defRPr sz="2100" b="1"/>
            </a:lvl6pPr>
            <a:lvl7pPr marL="3599627" indent="0">
              <a:buNone/>
              <a:defRPr sz="2100" b="1"/>
            </a:lvl7pPr>
            <a:lvl8pPr marL="4199565" indent="0">
              <a:buNone/>
              <a:defRPr sz="2100" b="1"/>
            </a:lvl8pPr>
            <a:lvl9pPr marL="4799503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099405" y="3287331"/>
            <a:ext cx="6801584" cy="483516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594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100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291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004" y="599969"/>
            <a:ext cx="5160037" cy="2099892"/>
          </a:xfrm>
        </p:spPr>
        <p:txBody>
          <a:bodyPr anchor="b"/>
          <a:lstStyle>
            <a:lvl1pPr>
              <a:defRPr sz="4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1585" y="1295767"/>
            <a:ext cx="8099405" cy="6395505"/>
          </a:xfrm>
        </p:spPr>
        <p:txBody>
          <a:bodyPr/>
          <a:lstStyle>
            <a:lvl1pPr>
              <a:defRPr sz="4199"/>
            </a:lvl1pPr>
            <a:lvl2pPr>
              <a:defRPr sz="3674"/>
            </a:lvl2pPr>
            <a:lvl3pPr>
              <a:defRPr sz="3149"/>
            </a:lvl3pPr>
            <a:lvl4pPr>
              <a:defRPr sz="2624"/>
            </a:lvl4pPr>
            <a:lvl5pPr>
              <a:defRPr sz="2624"/>
            </a:lvl5pPr>
            <a:lvl6pPr>
              <a:defRPr sz="2624"/>
            </a:lvl6pPr>
            <a:lvl7pPr>
              <a:defRPr sz="2624"/>
            </a:lvl7pPr>
            <a:lvl8pPr>
              <a:defRPr sz="2624"/>
            </a:lvl8pPr>
            <a:lvl9pPr>
              <a:defRPr sz="262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2004" y="2699862"/>
            <a:ext cx="5160037" cy="5001827"/>
          </a:xfrm>
        </p:spPr>
        <p:txBody>
          <a:bodyPr/>
          <a:lstStyle>
            <a:lvl1pPr marL="0" indent="0">
              <a:buNone/>
              <a:defRPr sz="2100"/>
            </a:lvl1pPr>
            <a:lvl2pPr marL="599938" indent="0">
              <a:buNone/>
              <a:defRPr sz="1837"/>
            </a:lvl2pPr>
            <a:lvl3pPr marL="1199876" indent="0">
              <a:buNone/>
              <a:defRPr sz="1575"/>
            </a:lvl3pPr>
            <a:lvl4pPr marL="1799814" indent="0">
              <a:buNone/>
              <a:defRPr sz="1312"/>
            </a:lvl4pPr>
            <a:lvl5pPr marL="2399751" indent="0">
              <a:buNone/>
              <a:defRPr sz="1312"/>
            </a:lvl5pPr>
            <a:lvl6pPr marL="2999689" indent="0">
              <a:buNone/>
              <a:defRPr sz="1312"/>
            </a:lvl6pPr>
            <a:lvl7pPr marL="3599627" indent="0">
              <a:buNone/>
              <a:defRPr sz="1312"/>
            </a:lvl7pPr>
            <a:lvl8pPr marL="4199565" indent="0">
              <a:buNone/>
              <a:defRPr sz="1312"/>
            </a:lvl8pPr>
            <a:lvl9pPr marL="4799503" indent="0">
              <a:buNone/>
              <a:defRPr sz="13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51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004" y="599969"/>
            <a:ext cx="5160037" cy="2099892"/>
          </a:xfrm>
        </p:spPr>
        <p:txBody>
          <a:bodyPr anchor="b"/>
          <a:lstStyle>
            <a:lvl1pPr>
              <a:defRPr sz="4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1585" y="1295767"/>
            <a:ext cx="8099405" cy="6395505"/>
          </a:xfrm>
        </p:spPr>
        <p:txBody>
          <a:bodyPr anchor="t"/>
          <a:lstStyle>
            <a:lvl1pPr marL="0" indent="0">
              <a:buNone/>
              <a:defRPr sz="4199"/>
            </a:lvl1pPr>
            <a:lvl2pPr marL="599938" indent="0">
              <a:buNone/>
              <a:defRPr sz="3674"/>
            </a:lvl2pPr>
            <a:lvl3pPr marL="1199876" indent="0">
              <a:buNone/>
              <a:defRPr sz="3149"/>
            </a:lvl3pPr>
            <a:lvl4pPr marL="1799814" indent="0">
              <a:buNone/>
              <a:defRPr sz="2624"/>
            </a:lvl4pPr>
            <a:lvl5pPr marL="2399751" indent="0">
              <a:buNone/>
              <a:defRPr sz="2624"/>
            </a:lvl5pPr>
            <a:lvl6pPr marL="2999689" indent="0">
              <a:buNone/>
              <a:defRPr sz="2624"/>
            </a:lvl6pPr>
            <a:lvl7pPr marL="3599627" indent="0">
              <a:buNone/>
              <a:defRPr sz="2624"/>
            </a:lvl7pPr>
            <a:lvl8pPr marL="4199565" indent="0">
              <a:buNone/>
              <a:defRPr sz="2624"/>
            </a:lvl8pPr>
            <a:lvl9pPr marL="4799503" indent="0">
              <a:buNone/>
              <a:defRPr sz="262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2004" y="2699862"/>
            <a:ext cx="5160037" cy="5001827"/>
          </a:xfrm>
        </p:spPr>
        <p:txBody>
          <a:bodyPr/>
          <a:lstStyle>
            <a:lvl1pPr marL="0" indent="0">
              <a:buNone/>
              <a:defRPr sz="2100"/>
            </a:lvl1pPr>
            <a:lvl2pPr marL="599938" indent="0">
              <a:buNone/>
              <a:defRPr sz="1837"/>
            </a:lvl2pPr>
            <a:lvl3pPr marL="1199876" indent="0">
              <a:buNone/>
              <a:defRPr sz="1575"/>
            </a:lvl3pPr>
            <a:lvl4pPr marL="1799814" indent="0">
              <a:buNone/>
              <a:defRPr sz="1312"/>
            </a:lvl4pPr>
            <a:lvl5pPr marL="2399751" indent="0">
              <a:buNone/>
              <a:defRPr sz="1312"/>
            </a:lvl5pPr>
            <a:lvl6pPr marL="2999689" indent="0">
              <a:buNone/>
              <a:defRPr sz="1312"/>
            </a:lvl6pPr>
            <a:lvl7pPr marL="3599627" indent="0">
              <a:buNone/>
              <a:defRPr sz="1312"/>
            </a:lvl7pPr>
            <a:lvl8pPr marL="4199565" indent="0">
              <a:buNone/>
              <a:defRPr sz="1312"/>
            </a:lvl8pPr>
            <a:lvl9pPr marL="4799503" indent="0">
              <a:buNone/>
              <a:defRPr sz="13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678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9919" y="479143"/>
            <a:ext cx="13798987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919" y="2395710"/>
            <a:ext cx="13798987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9919" y="8341239"/>
            <a:ext cx="359973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99611" y="8341239"/>
            <a:ext cx="5399603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9170" y="8341239"/>
            <a:ext cx="359973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74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199876" rtl="0" eaLnBrk="1" latinLnBrk="0" hangingPunct="1">
        <a:lnSpc>
          <a:spcPct val="90000"/>
        </a:lnSpc>
        <a:spcBef>
          <a:spcPct val="0"/>
        </a:spcBef>
        <a:buNone/>
        <a:defRPr sz="577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9969" indent="-299969" algn="l" defTabSz="1199876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3674" kern="1200">
          <a:solidFill>
            <a:schemeClr val="tx1"/>
          </a:solidFill>
          <a:latin typeface="+mn-lt"/>
          <a:ea typeface="+mn-ea"/>
          <a:cs typeface="+mn-cs"/>
        </a:defRPr>
      </a:lvl1pPr>
      <a:lvl2pPr marL="899907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3149" kern="1200">
          <a:solidFill>
            <a:schemeClr val="tx1"/>
          </a:solidFill>
          <a:latin typeface="+mn-lt"/>
          <a:ea typeface="+mn-ea"/>
          <a:cs typeface="+mn-cs"/>
        </a:defRPr>
      </a:lvl2pPr>
      <a:lvl3pPr marL="1499845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624" kern="1200">
          <a:solidFill>
            <a:schemeClr val="tx1"/>
          </a:solidFill>
          <a:latin typeface="+mn-lt"/>
          <a:ea typeface="+mn-ea"/>
          <a:cs typeface="+mn-cs"/>
        </a:defRPr>
      </a:lvl3pPr>
      <a:lvl4pPr marL="2099782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4pPr>
      <a:lvl5pPr marL="2699720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5pPr>
      <a:lvl6pPr marL="3299658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6pPr>
      <a:lvl7pPr marL="3899596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7pPr>
      <a:lvl8pPr marL="4499534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8pPr>
      <a:lvl9pPr marL="5099472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1pPr>
      <a:lvl2pPr marL="599938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2pPr>
      <a:lvl3pPr marL="1199876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799814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4pPr>
      <a:lvl5pPr marL="2399751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5pPr>
      <a:lvl6pPr marL="2999689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6pPr>
      <a:lvl7pPr marL="3599627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7pPr>
      <a:lvl8pPr marL="4199565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8pPr>
      <a:lvl9pPr marL="4799503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215667" y="3768298"/>
            <a:ext cx="935171" cy="1234606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GB" sz="1124" dirty="0">
                <a:solidFill>
                  <a:schemeClr val="tx1"/>
                </a:solidFill>
              </a:rPr>
              <a:t>To improve the quality of life for all we serve</a:t>
            </a:r>
          </a:p>
          <a:p>
            <a:r>
              <a:rPr lang="en-GB" sz="1100" b="1" dirty="0">
                <a:solidFill>
                  <a:schemeClr val="tx1"/>
                </a:solidFill>
                <a:cs typeface="Calibri"/>
              </a:rPr>
              <a:t>Central Bedfordshire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4706715" y="-13708"/>
            <a:ext cx="1356804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22-23 Priorities</a:t>
            </a:r>
          </a:p>
        </p:txBody>
      </p:sp>
      <p:cxnSp>
        <p:nvCxnSpPr>
          <p:cNvPr id="19" name="Straight Arrow Connector 18"/>
          <p:cNvCxnSpPr>
            <a:stCxn id="315" idx="1"/>
          </p:cNvCxnSpPr>
          <p:nvPr/>
        </p:nvCxnSpPr>
        <p:spPr>
          <a:xfrm flipH="1" flipV="1">
            <a:off x="1219200" y="4560634"/>
            <a:ext cx="1271250" cy="16815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AD3427C9-071D-B4CA-2F19-E5953D412E10}"/>
              </a:ext>
            </a:extLst>
          </p:cNvPr>
          <p:cNvSpPr/>
          <p:nvPr/>
        </p:nvSpPr>
        <p:spPr>
          <a:xfrm>
            <a:off x="3910010" y="8536439"/>
            <a:ext cx="2736000" cy="2874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BLMK CAMHS Tier 4 Unit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3910010" y="7837062"/>
            <a:ext cx="2736000" cy="4516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Development of data, reports and performance dashboards in place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3915370" y="7360388"/>
            <a:ext cx="2736000" cy="2874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Digital inequalities 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3915568" y="340755"/>
            <a:ext cx="2736000" cy="3380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Implementation of the General Practice Support Unit (GPSU)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3915370" y="5741226"/>
            <a:ext cx="2736000" cy="3439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Staff Wellbeing, Recruitment and Retention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3915568" y="792514"/>
            <a:ext cx="2736000" cy="3870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Further develop and share learning for homelessness work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15568" y="1272904"/>
            <a:ext cx="2736000" cy="3803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IAPT – collaborate with other IAPT services (Trust &amp; ICS)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15370" y="3723125"/>
            <a:ext cx="2736000" cy="3911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Improve access, flow, waiting times and reducing backlogs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15568" y="2952168"/>
            <a:ext cx="2736000" cy="5219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Identify areas for pathway improvement – focus on Autism and Learning Disabilities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15370" y="4782150"/>
            <a:ext cx="2736000" cy="3586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Dialog and </a:t>
            </a:r>
            <a:r>
              <a:rPr lang="en-GB" sz="1200" dirty="0" err="1">
                <a:solidFill>
                  <a:schemeClr val="tx1"/>
                </a:solidFill>
              </a:rPr>
              <a:t>Trialog</a:t>
            </a:r>
            <a:r>
              <a:rPr lang="en-GB" sz="1200" dirty="0">
                <a:solidFill>
                  <a:schemeClr val="tx1"/>
                </a:solidFill>
              </a:rPr>
              <a:t> implementation</a:t>
            </a:r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3915370" y="6884191"/>
            <a:ext cx="2736000" cy="2005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Social Care Review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521918" y="-52425"/>
            <a:ext cx="3361978" cy="29994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Deliverables 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63416" y="8406834"/>
            <a:ext cx="7488000" cy="5531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Work with CAMHS collaborative to support admission avoidance, managing surge in demand through proactive community redesign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Complete construction </a:t>
            </a:r>
            <a:r>
              <a:rPr lang="en-GB" sz="1200" dirty="0" smtClean="0">
                <a:solidFill>
                  <a:schemeClr val="tx1"/>
                </a:solidFill>
              </a:rPr>
              <a:t>of new </a:t>
            </a:r>
            <a:r>
              <a:rPr lang="en-GB" sz="1200" dirty="0">
                <a:solidFill>
                  <a:schemeClr val="tx1"/>
                </a:solidFill>
              </a:rPr>
              <a:t>inpatient unit in Bedfordshire and establish new models of care and pathways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63416" y="7793724"/>
            <a:ext cx="7488000" cy="5164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Ensure data and reports are readily available to understand pressures on the service and review impact of initiatives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Develop staff training opportunities for IT skills and develop IT competencies </a:t>
            </a:r>
          </a:p>
        </p:txBody>
      </p:sp>
      <p:cxnSp>
        <p:nvCxnSpPr>
          <p:cNvPr id="86" name="Straight Arrow Connector 85"/>
          <p:cNvCxnSpPr>
            <a:stCxn id="34" idx="1"/>
          </p:cNvCxnSpPr>
          <p:nvPr/>
        </p:nvCxnSpPr>
        <p:spPr>
          <a:xfrm flipH="1" flipV="1">
            <a:off x="3387725" y="6242136"/>
            <a:ext cx="522285" cy="1820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2" idx="1"/>
          </p:cNvCxnSpPr>
          <p:nvPr/>
        </p:nvCxnSpPr>
        <p:spPr>
          <a:xfrm flipH="1" flipV="1">
            <a:off x="3387725" y="6378575"/>
            <a:ext cx="522285" cy="23016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3" name="Rectangle 102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63416" y="251069"/>
            <a:ext cx="7488000" cy="3416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Implement a </a:t>
            </a:r>
            <a:r>
              <a:rPr lang="en-US" sz="1200" dirty="0" err="1">
                <a:solidFill>
                  <a:schemeClr val="tx1"/>
                </a:solidFill>
              </a:rPr>
              <a:t>centralised</a:t>
            </a:r>
            <a:r>
              <a:rPr lang="en-US" sz="1200" dirty="0">
                <a:solidFill>
                  <a:schemeClr val="tx1"/>
                </a:solidFill>
              </a:rPr>
              <a:t> telephony to ensure single access to administration and medication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Implement a plan to ensure a quick turnaround for medication prescriptions and other key functions 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63416" y="6693257"/>
            <a:ext cx="7488000" cy="7244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Conduct an operational review of Section 75 agreements to streamline current processes and develop a clear reporting structure by collaborating with the Local Authority – reduce waste and duplication of work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Improve RiO reporting of social care activity and ensure reporting consistency on both health and social care systems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63416" y="659281"/>
            <a:ext cx="7488000" cy="4153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Improve relationships with key stakeholders, including the Improved Housing Services to support the </a:t>
            </a:r>
            <a:r>
              <a:rPr lang="en-US" sz="1200" smtClean="0">
                <a:solidFill>
                  <a:schemeClr val="tx1"/>
                </a:solidFill>
              </a:rPr>
              <a:t>homeless </a:t>
            </a:r>
            <a:endParaRPr lang="en-US" sz="1200" dirty="0">
              <a:solidFill>
                <a:srgbClr val="FF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Expand and develop existing One Stop Shops and in-house </a:t>
            </a:r>
            <a:r>
              <a:rPr lang="en-US" sz="1200" dirty="0" smtClean="0">
                <a:solidFill>
                  <a:schemeClr val="tx1"/>
                </a:solidFill>
              </a:rPr>
              <a:t>resources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63416" y="1149013"/>
            <a:ext cx="7488000" cy="3544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Work with transformation groups to raise awareness on scope of IAPT services to </a:t>
            </a:r>
            <a:r>
              <a:rPr lang="en-US" sz="1200" dirty="0" err="1">
                <a:solidFill>
                  <a:schemeClr val="tx1"/>
                </a:solidFill>
              </a:rPr>
              <a:t>utilise</a:t>
            </a:r>
            <a:r>
              <a:rPr lang="en-US" sz="1200" dirty="0">
                <a:solidFill>
                  <a:schemeClr val="tx1"/>
                </a:solidFill>
              </a:rPr>
              <a:t> resources efficiently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Strengthen forums and communication methods to encourage shared learning across the Trust 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63416" y="2929212"/>
            <a:ext cx="7488000" cy="5888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Review of autism care pathway and develop commissioning priority that responds to the national autism strategy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Conduct a care and treatment review of the Learning Disability services in Bedfordshire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Implement plan to improve young people’s transition into adult services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63416" y="4785790"/>
            <a:ext cx="7488000" cy="2866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Embed Dialog+ across all services and identify potential </a:t>
            </a:r>
            <a:r>
              <a:rPr lang="en-US" sz="1200" dirty="0" err="1">
                <a:solidFill>
                  <a:schemeClr val="tx1"/>
                </a:solidFill>
              </a:rPr>
              <a:t>Trialog</a:t>
            </a:r>
            <a:r>
              <a:rPr lang="en-US" sz="1200" dirty="0">
                <a:solidFill>
                  <a:schemeClr val="tx1"/>
                </a:solidFill>
              </a:rPr>
              <a:t> pilot sites to start testing 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63416" y="3611155"/>
            <a:ext cx="7488000" cy="6218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Support services to deliver on recovery plans to reduce waiting lists and backlogs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Establish regular weekly meetings </a:t>
            </a:r>
            <a:r>
              <a:rPr lang="en-US" sz="1200" dirty="0" smtClean="0">
                <a:solidFill>
                  <a:schemeClr val="tx1"/>
                </a:solidFill>
              </a:rPr>
              <a:t>to </a:t>
            </a:r>
            <a:r>
              <a:rPr lang="en-US" sz="1200" dirty="0">
                <a:solidFill>
                  <a:schemeClr val="tx1"/>
                </a:solidFill>
              </a:rPr>
              <a:t>manage pressures and encourage communication across the service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Improve access to Perinatal Services and develop a communication plan which effectively engages local community</a:t>
            </a:r>
          </a:p>
        </p:txBody>
      </p:sp>
      <p:cxnSp>
        <p:nvCxnSpPr>
          <p:cNvPr id="119" name="Straight Arrow Connector 118"/>
          <p:cNvCxnSpPr>
            <a:stCxn id="53" idx="1"/>
          </p:cNvCxnSpPr>
          <p:nvPr/>
        </p:nvCxnSpPr>
        <p:spPr>
          <a:xfrm flipH="1">
            <a:off x="3387725" y="509791"/>
            <a:ext cx="527843" cy="13886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>
            <a:stCxn id="100" idx="1"/>
          </p:cNvCxnSpPr>
          <p:nvPr/>
        </p:nvCxnSpPr>
        <p:spPr>
          <a:xfrm flipH="1">
            <a:off x="3421737" y="986060"/>
            <a:ext cx="493831" cy="1030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105" idx="1"/>
          </p:cNvCxnSpPr>
          <p:nvPr/>
        </p:nvCxnSpPr>
        <p:spPr>
          <a:xfrm flipH="1">
            <a:off x="3433347" y="1463080"/>
            <a:ext cx="482221" cy="6378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144" idx="1"/>
          </p:cNvCxnSpPr>
          <p:nvPr/>
        </p:nvCxnSpPr>
        <p:spPr>
          <a:xfrm flipH="1" flipV="1">
            <a:off x="3363791" y="3851275"/>
            <a:ext cx="551579" cy="11101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>
            <a:stCxn id="120" idx="1"/>
          </p:cNvCxnSpPr>
          <p:nvPr/>
        </p:nvCxnSpPr>
        <p:spPr>
          <a:xfrm flipH="1" flipV="1">
            <a:off x="3421737" y="2376066"/>
            <a:ext cx="493831" cy="8370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>
            <a:stCxn id="111" idx="1"/>
          </p:cNvCxnSpPr>
          <p:nvPr/>
        </p:nvCxnSpPr>
        <p:spPr>
          <a:xfrm flipH="1" flipV="1">
            <a:off x="3387725" y="2445964"/>
            <a:ext cx="527645" cy="14727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stCxn id="103" idx="1"/>
            <a:endCxn id="53" idx="3"/>
          </p:cNvCxnSpPr>
          <p:nvPr/>
        </p:nvCxnSpPr>
        <p:spPr>
          <a:xfrm flipH="1">
            <a:off x="6651568" y="421880"/>
            <a:ext cx="511848" cy="879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>
            <a:stCxn id="107" idx="1"/>
            <a:endCxn id="100" idx="3"/>
          </p:cNvCxnSpPr>
          <p:nvPr/>
        </p:nvCxnSpPr>
        <p:spPr>
          <a:xfrm flipH="1">
            <a:off x="6651568" y="866971"/>
            <a:ext cx="511848" cy="119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stCxn id="109" idx="1"/>
            <a:endCxn id="105" idx="3"/>
          </p:cNvCxnSpPr>
          <p:nvPr/>
        </p:nvCxnSpPr>
        <p:spPr>
          <a:xfrm flipH="1">
            <a:off x="6651568" y="1326252"/>
            <a:ext cx="511848" cy="1368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stCxn id="113" idx="1"/>
            <a:endCxn id="120" idx="3"/>
          </p:cNvCxnSpPr>
          <p:nvPr/>
        </p:nvCxnSpPr>
        <p:spPr>
          <a:xfrm flipH="1" flipV="1">
            <a:off x="6651568" y="3213161"/>
            <a:ext cx="511848" cy="104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115" idx="1"/>
            <a:endCxn id="111" idx="3"/>
          </p:cNvCxnSpPr>
          <p:nvPr/>
        </p:nvCxnSpPr>
        <p:spPr>
          <a:xfrm flipH="1" flipV="1">
            <a:off x="6651370" y="3918703"/>
            <a:ext cx="512046" cy="33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stCxn id="114" idx="1"/>
            <a:endCxn id="144" idx="3"/>
          </p:cNvCxnSpPr>
          <p:nvPr/>
        </p:nvCxnSpPr>
        <p:spPr>
          <a:xfrm flipH="1">
            <a:off x="6651370" y="4929121"/>
            <a:ext cx="512046" cy="323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stCxn id="104" idx="1"/>
            <a:endCxn id="169" idx="3"/>
          </p:cNvCxnSpPr>
          <p:nvPr/>
        </p:nvCxnSpPr>
        <p:spPr>
          <a:xfrm flipH="1" flipV="1">
            <a:off x="6651370" y="6984456"/>
            <a:ext cx="512046" cy="71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1" name="Rectangle 180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63416" y="5159885"/>
            <a:ext cx="7488000" cy="14794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Develop a plan to improve staff experience of supervisions and appraisals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Implement local inductions for staff to improve engagement and encourage upskilling through financing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Improve </a:t>
            </a: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training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and leadership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opportunities for </a:t>
            </a:r>
            <a:r>
              <a:rPr lang="en-US" sz="1200" dirty="0">
                <a:solidFill>
                  <a:schemeClr val="tx1"/>
                </a:solidFill>
              </a:rPr>
              <a:t>staff and patients in a supportive role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Employment of Autism Lead for Beds and Luton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Identify a transition lead post to support Transition work in the borough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Develop new and improved ways of working with VCSE partners and develop alternative roles in community teams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Improve staff bank rates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Develop and streamline workflow due to high number of agency staff in Community Services </a:t>
            </a:r>
          </a:p>
        </p:txBody>
      </p:sp>
      <p:cxnSp>
        <p:nvCxnSpPr>
          <p:cNvPr id="188" name="Straight Arrow Connector 187"/>
          <p:cNvCxnSpPr>
            <a:stCxn id="181" idx="1"/>
            <a:endCxn id="74" idx="3"/>
          </p:cNvCxnSpPr>
          <p:nvPr/>
        </p:nvCxnSpPr>
        <p:spPr>
          <a:xfrm flipH="1">
            <a:off x="6651370" y="5899589"/>
            <a:ext cx="512046" cy="13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7" name="Straight Arrow Connector 196"/>
          <p:cNvCxnSpPr>
            <a:stCxn id="74" idx="1"/>
          </p:cNvCxnSpPr>
          <p:nvPr/>
        </p:nvCxnSpPr>
        <p:spPr>
          <a:xfrm flipH="1" flipV="1">
            <a:off x="3387725" y="4892600"/>
            <a:ext cx="527645" cy="10205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2" name="Straight Arrow Connector 201"/>
          <p:cNvCxnSpPr>
            <a:stCxn id="256" idx="1"/>
            <a:endCxn id="39" idx="3"/>
          </p:cNvCxnSpPr>
          <p:nvPr/>
        </p:nvCxnSpPr>
        <p:spPr>
          <a:xfrm flipH="1" flipV="1">
            <a:off x="6651370" y="7504129"/>
            <a:ext cx="512046" cy="122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" name="Straight Arrow Connector 205"/>
          <p:cNvCxnSpPr>
            <a:stCxn id="169" idx="1"/>
          </p:cNvCxnSpPr>
          <p:nvPr/>
        </p:nvCxnSpPr>
        <p:spPr>
          <a:xfrm flipH="1" flipV="1">
            <a:off x="3387725" y="5002904"/>
            <a:ext cx="527645" cy="19815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8" name="Straight Arrow Connector 207"/>
          <p:cNvCxnSpPr>
            <a:stCxn id="85" idx="1"/>
            <a:endCxn id="34" idx="3"/>
          </p:cNvCxnSpPr>
          <p:nvPr/>
        </p:nvCxnSpPr>
        <p:spPr>
          <a:xfrm flipH="1">
            <a:off x="6646010" y="8051950"/>
            <a:ext cx="517406" cy="109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4" name="Straight Arrow Connector 213"/>
          <p:cNvCxnSpPr>
            <a:stCxn id="83" idx="1"/>
            <a:endCxn id="2" idx="3"/>
          </p:cNvCxnSpPr>
          <p:nvPr/>
        </p:nvCxnSpPr>
        <p:spPr>
          <a:xfrm flipH="1" flipV="1">
            <a:off x="6646010" y="8680180"/>
            <a:ext cx="517406" cy="32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6" name="Rectangle 255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63416" y="7519467"/>
            <a:ext cx="7488000" cy="214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Improve IT skills and competencies – development of apps and telehealth and improve communication  </a:t>
            </a:r>
          </a:p>
        </p:txBody>
      </p:sp>
      <p:cxnSp>
        <p:nvCxnSpPr>
          <p:cNvPr id="258" name="Straight Arrow Connector 257"/>
          <p:cNvCxnSpPr>
            <a:stCxn id="39" idx="1"/>
          </p:cNvCxnSpPr>
          <p:nvPr/>
        </p:nvCxnSpPr>
        <p:spPr>
          <a:xfrm flipH="1" flipV="1">
            <a:off x="3363791" y="5140752"/>
            <a:ext cx="551579" cy="23633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15568" y="1809559"/>
            <a:ext cx="2736000" cy="2914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Development of Integrated Care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63416" y="1583846"/>
            <a:ext cx="7488000" cy="8621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Review the Single Point of Access Model in Leighton Buzzard and expand further across Central Bedfordshire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Development of care pathway modelling with system partners including acute, primary, secondary </a:t>
            </a: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care, schools, local authorities and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PCNs to align priorities at Place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Strengthen local wellbeing forums to align priorities with GPs and PCNs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Develop a dedicated plan focused on joining physical health with mental health services to avoid silo working</a:t>
            </a:r>
          </a:p>
        </p:txBody>
      </p:sp>
      <p:cxnSp>
        <p:nvCxnSpPr>
          <p:cNvPr id="129" name="Straight Arrow Connector 128"/>
          <p:cNvCxnSpPr>
            <a:stCxn id="125" idx="1"/>
            <a:endCxn id="121" idx="3"/>
          </p:cNvCxnSpPr>
          <p:nvPr/>
        </p:nvCxnSpPr>
        <p:spPr>
          <a:xfrm flipH="1" flipV="1">
            <a:off x="6651568" y="1955260"/>
            <a:ext cx="511848" cy="59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>
            <a:stCxn id="121" idx="1"/>
          </p:cNvCxnSpPr>
          <p:nvPr/>
        </p:nvCxnSpPr>
        <p:spPr>
          <a:xfrm flipH="1">
            <a:off x="3433347" y="1955260"/>
            <a:ext cx="482221" cy="213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0" name="Rectangle 189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3915370" y="4345319"/>
            <a:ext cx="2736000" cy="3209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Management of Serious Incidents and complaints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63416" y="4323750"/>
            <a:ext cx="7488000" cy="3635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Re-establish Learning Lessons workshops to encourage shared learning and improve experience of care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Introduce a local oversight forum to manage complaints   </a:t>
            </a:r>
          </a:p>
        </p:txBody>
      </p:sp>
      <p:cxnSp>
        <p:nvCxnSpPr>
          <p:cNvPr id="204" name="Straight Arrow Connector 203"/>
          <p:cNvCxnSpPr>
            <a:stCxn id="192" idx="1"/>
            <a:endCxn id="190" idx="3"/>
          </p:cNvCxnSpPr>
          <p:nvPr/>
        </p:nvCxnSpPr>
        <p:spPr>
          <a:xfrm flipH="1">
            <a:off x="6651370" y="4505503"/>
            <a:ext cx="512046" cy="2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>
            <a:stCxn id="190" idx="1"/>
          </p:cNvCxnSpPr>
          <p:nvPr/>
        </p:nvCxnSpPr>
        <p:spPr>
          <a:xfrm flipH="1" flipV="1">
            <a:off x="3387725" y="3752832"/>
            <a:ext cx="527645" cy="7529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3" name="Straight Arrow Connector 352"/>
          <p:cNvCxnSpPr>
            <a:stCxn id="313" idx="1"/>
          </p:cNvCxnSpPr>
          <p:nvPr/>
        </p:nvCxnSpPr>
        <p:spPr>
          <a:xfrm flipH="1">
            <a:off x="1219200" y="2220609"/>
            <a:ext cx="1257052" cy="1748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4" name="Straight Arrow Connector 353"/>
          <p:cNvCxnSpPr>
            <a:stCxn id="314" idx="1"/>
          </p:cNvCxnSpPr>
          <p:nvPr/>
        </p:nvCxnSpPr>
        <p:spPr>
          <a:xfrm flipH="1">
            <a:off x="1219200" y="3717694"/>
            <a:ext cx="1244302" cy="515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5" name="Straight Arrow Connector 354"/>
          <p:cNvCxnSpPr>
            <a:stCxn id="316" idx="1"/>
          </p:cNvCxnSpPr>
          <p:nvPr/>
        </p:nvCxnSpPr>
        <p:spPr>
          <a:xfrm flipH="1" flipV="1">
            <a:off x="1219200" y="4385601"/>
            <a:ext cx="1244302" cy="506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2" name="Rectangle 181">
            <a:extLst>
              <a:ext uri="{FF2B5EF4-FFF2-40B4-BE49-F238E27FC236}">
                <a16:creationId xmlns:a16="http://schemas.microsoft.com/office/drawing/2014/main" id="{715ADCA2-3684-4426-A47D-3BA1143DDCEE}"/>
              </a:ext>
            </a:extLst>
          </p:cNvPr>
          <p:cNvSpPr/>
          <p:nvPr/>
        </p:nvSpPr>
        <p:spPr>
          <a:xfrm>
            <a:off x="14383225" y="77608"/>
            <a:ext cx="1770925" cy="1839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/>
              <a:t>Directorates/Corporate Service</a:t>
            </a:r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4687813" y="368825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4687813" y="716936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5DF499C3-9542-4C01-ABC5-86FBE9E3E6DB}"/>
              </a:ext>
            </a:extLst>
          </p:cNvPr>
          <p:cNvSpPr/>
          <p:nvPr/>
        </p:nvSpPr>
        <p:spPr>
          <a:xfrm>
            <a:off x="14687813" y="1144216"/>
            <a:ext cx="216000" cy="16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E7C726AE-7957-4885-94AB-4CB56D63ABCA}"/>
              </a:ext>
            </a:extLst>
          </p:cNvPr>
          <p:cNvSpPr/>
          <p:nvPr/>
        </p:nvSpPr>
        <p:spPr>
          <a:xfrm>
            <a:off x="14904025" y="1143736"/>
            <a:ext cx="216000" cy="162000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2000">
                <a:srgbClr val="00B050"/>
              </a:gs>
              <a:gs pos="83000">
                <a:schemeClr val="accent1">
                  <a:lumMod val="45000"/>
                  <a:lumOff val="55000"/>
                </a:schemeClr>
              </a:gs>
              <a:gs pos="61235">
                <a:srgbClr val="B1A8D7"/>
              </a:gs>
              <a:gs pos="97279">
                <a:schemeClr val="accent1">
                  <a:lumMod val="45000"/>
                  <a:lumOff val="55000"/>
                </a:schemeClr>
              </a:gs>
              <a:gs pos="96000">
                <a:srgbClr val="92D05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3FAD825C-B876-4BC7-9CDF-BCBC75CC7334}"/>
              </a:ext>
            </a:extLst>
          </p:cNvPr>
          <p:cNvSpPr/>
          <p:nvPr/>
        </p:nvSpPr>
        <p:spPr>
          <a:xfrm>
            <a:off x="15126614" y="1142414"/>
            <a:ext cx="216000" cy="162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E590C12A-420C-4EB4-9FFC-A1FED15CFF8A}"/>
              </a:ext>
            </a:extLst>
          </p:cNvPr>
          <p:cNvSpPr/>
          <p:nvPr/>
        </p:nvSpPr>
        <p:spPr>
          <a:xfrm>
            <a:off x="14688512" y="1791172"/>
            <a:ext cx="216000" cy="162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4908685" y="1790849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5135507" y="1791172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4688512" y="2984119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CABEB588-23CF-470D-AB2C-94E8F949CBDF}"/>
              </a:ext>
            </a:extLst>
          </p:cNvPr>
          <p:cNvSpPr/>
          <p:nvPr/>
        </p:nvSpPr>
        <p:spPr>
          <a:xfrm>
            <a:off x="14903813" y="2983844"/>
            <a:ext cx="216000" cy="1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5118737" y="2982453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3FAD825C-B876-4BC7-9CDF-BCBC75CC7334}"/>
              </a:ext>
            </a:extLst>
          </p:cNvPr>
          <p:cNvSpPr/>
          <p:nvPr/>
        </p:nvSpPr>
        <p:spPr>
          <a:xfrm>
            <a:off x="15330004" y="2982453"/>
            <a:ext cx="216000" cy="162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E590C12A-420C-4EB4-9FFC-A1FED15CFF8A}"/>
              </a:ext>
            </a:extLst>
          </p:cNvPr>
          <p:cNvSpPr/>
          <p:nvPr/>
        </p:nvSpPr>
        <p:spPr>
          <a:xfrm>
            <a:off x="15546004" y="2982453"/>
            <a:ext cx="216000" cy="162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3FAD825C-B876-4BC7-9CDF-BCBC75CC7334}"/>
              </a:ext>
            </a:extLst>
          </p:cNvPr>
          <p:cNvSpPr/>
          <p:nvPr/>
        </p:nvSpPr>
        <p:spPr>
          <a:xfrm>
            <a:off x="14688512" y="3752832"/>
            <a:ext cx="216000" cy="162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5DF499C3-9542-4C01-ABC5-86FBE9E3E6DB}"/>
              </a:ext>
            </a:extLst>
          </p:cNvPr>
          <p:cNvSpPr/>
          <p:nvPr/>
        </p:nvSpPr>
        <p:spPr>
          <a:xfrm>
            <a:off x="14907153" y="3753855"/>
            <a:ext cx="216000" cy="16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5129853" y="3753856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CABEB588-23CF-470D-AB2C-94E8F949CBDF}"/>
              </a:ext>
            </a:extLst>
          </p:cNvPr>
          <p:cNvSpPr/>
          <p:nvPr/>
        </p:nvSpPr>
        <p:spPr>
          <a:xfrm>
            <a:off x="15326573" y="3753961"/>
            <a:ext cx="216000" cy="1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5547292" y="3753474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4687813" y="4398634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5762477" y="3753473"/>
            <a:ext cx="216000" cy="1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>
              <a:highlight>
                <a:srgbClr val="FFFF00"/>
              </a:highlight>
            </a:endParaRP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5763804" y="2981599"/>
            <a:ext cx="216000" cy="1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>
              <a:highlight>
                <a:srgbClr val="FFFF00"/>
              </a:highlight>
            </a:endParaRP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715E9CAA-E40A-40CD-AEDA-49001DB4BCB1}"/>
              </a:ext>
            </a:extLst>
          </p:cNvPr>
          <p:cNvSpPr/>
          <p:nvPr/>
        </p:nvSpPr>
        <p:spPr>
          <a:xfrm>
            <a:off x="14687813" y="4833423"/>
            <a:ext cx="216000" cy="162000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3FAD825C-B876-4BC7-9CDF-BCBC75CC7334}"/>
              </a:ext>
            </a:extLst>
          </p:cNvPr>
          <p:cNvSpPr/>
          <p:nvPr/>
        </p:nvSpPr>
        <p:spPr>
          <a:xfrm>
            <a:off x="14904025" y="4832467"/>
            <a:ext cx="216000" cy="162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5124671" y="4832467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5DF499C3-9542-4C01-ABC5-86FBE9E3E6DB}"/>
              </a:ext>
            </a:extLst>
          </p:cNvPr>
          <p:cNvSpPr/>
          <p:nvPr/>
        </p:nvSpPr>
        <p:spPr>
          <a:xfrm>
            <a:off x="15338856" y="4832467"/>
            <a:ext cx="216000" cy="16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5555555" y="4832467"/>
            <a:ext cx="216000" cy="1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>
              <a:highlight>
                <a:srgbClr val="FFFF00"/>
              </a:highlight>
            </a:endParaRP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4684508" y="5714867"/>
            <a:ext cx="216000" cy="15440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4687813" y="6917630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49" name="Rectangle 248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5118857" y="5716080"/>
            <a:ext cx="216000" cy="15440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>
              <a:highlight>
                <a:srgbClr val="FFFF00"/>
              </a:highlight>
            </a:endParaRPr>
          </a:p>
        </p:txBody>
      </p:sp>
      <p:sp>
        <p:nvSpPr>
          <p:cNvPr id="251" name="Rectangle 250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5338793" y="5715318"/>
            <a:ext cx="216000" cy="15440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52" name="Rectangle 251">
            <a:extLst>
              <a:ext uri="{FF2B5EF4-FFF2-40B4-BE49-F238E27FC236}">
                <a16:creationId xmlns:a16="http://schemas.microsoft.com/office/drawing/2014/main" id="{E7C726AE-7957-4885-94AB-4CB56D63ABCA}"/>
              </a:ext>
            </a:extLst>
          </p:cNvPr>
          <p:cNvSpPr/>
          <p:nvPr/>
        </p:nvSpPr>
        <p:spPr>
          <a:xfrm>
            <a:off x="14691183" y="7531774"/>
            <a:ext cx="216000" cy="162000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2000">
                <a:srgbClr val="00B050"/>
              </a:gs>
              <a:gs pos="83000">
                <a:schemeClr val="accent1">
                  <a:lumMod val="45000"/>
                  <a:lumOff val="55000"/>
                </a:schemeClr>
              </a:gs>
              <a:gs pos="61235">
                <a:srgbClr val="B1A8D7"/>
              </a:gs>
              <a:gs pos="97279">
                <a:schemeClr val="accent1">
                  <a:lumMod val="45000"/>
                  <a:lumOff val="55000"/>
                </a:schemeClr>
              </a:gs>
              <a:gs pos="96000">
                <a:srgbClr val="92D05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4908665" y="7531472"/>
            <a:ext cx="216000" cy="1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>
              <a:highlight>
                <a:srgbClr val="FFFF00"/>
              </a:highlight>
            </a:endParaRPr>
          </a:p>
        </p:txBody>
      </p:sp>
      <p:sp>
        <p:nvSpPr>
          <p:cNvPr id="255" name="Rectangle 254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5126705" y="7532348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69" name="Rectangle 268">
            <a:extLst>
              <a:ext uri="{FF2B5EF4-FFF2-40B4-BE49-F238E27FC236}">
                <a16:creationId xmlns:a16="http://schemas.microsoft.com/office/drawing/2014/main" id="{ABE7FBCC-7DBA-43CD-B919-71DA9B2008E9}"/>
              </a:ext>
            </a:extLst>
          </p:cNvPr>
          <p:cNvSpPr/>
          <p:nvPr/>
        </p:nvSpPr>
        <p:spPr>
          <a:xfrm>
            <a:off x="15555555" y="5713321"/>
            <a:ext cx="216000" cy="162000"/>
          </a:xfrm>
          <a:prstGeom prst="rect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70" name="Rectangle 269">
            <a:extLst>
              <a:ext uri="{FF2B5EF4-FFF2-40B4-BE49-F238E27FC236}">
                <a16:creationId xmlns:a16="http://schemas.microsoft.com/office/drawing/2014/main" id="{3FAD825C-B876-4BC7-9CDF-BCBC75CC7334}"/>
              </a:ext>
            </a:extLst>
          </p:cNvPr>
          <p:cNvSpPr/>
          <p:nvPr/>
        </p:nvSpPr>
        <p:spPr>
          <a:xfrm>
            <a:off x="14694669" y="7963680"/>
            <a:ext cx="216000" cy="162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71" name="Rectangle 270">
            <a:extLst>
              <a:ext uri="{FF2B5EF4-FFF2-40B4-BE49-F238E27FC236}">
                <a16:creationId xmlns:a16="http://schemas.microsoft.com/office/drawing/2014/main" id="{715E9CAA-E40A-40CD-AEDA-49001DB4BCB1}"/>
              </a:ext>
            </a:extLst>
          </p:cNvPr>
          <p:cNvSpPr/>
          <p:nvPr/>
        </p:nvSpPr>
        <p:spPr>
          <a:xfrm>
            <a:off x="14914328" y="7963679"/>
            <a:ext cx="216000" cy="162000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76" name="Rectangle 275">
            <a:extLst>
              <a:ext uri="{FF2B5EF4-FFF2-40B4-BE49-F238E27FC236}">
                <a16:creationId xmlns:a16="http://schemas.microsoft.com/office/drawing/2014/main" id="{5DF499C3-9542-4C01-ABC5-86FBE9E3E6DB}"/>
              </a:ext>
            </a:extLst>
          </p:cNvPr>
          <p:cNvSpPr/>
          <p:nvPr/>
        </p:nvSpPr>
        <p:spPr>
          <a:xfrm>
            <a:off x="14698328" y="8610760"/>
            <a:ext cx="216000" cy="16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77" name="Rectangle 276">
            <a:extLst>
              <a:ext uri="{FF2B5EF4-FFF2-40B4-BE49-F238E27FC236}">
                <a16:creationId xmlns:a16="http://schemas.microsoft.com/office/drawing/2014/main" id="{7E4737AC-646E-4151-8F54-1BF90D73B658}"/>
              </a:ext>
            </a:extLst>
          </p:cNvPr>
          <p:cNvSpPr/>
          <p:nvPr/>
        </p:nvSpPr>
        <p:spPr>
          <a:xfrm>
            <a:off x="14919095" y="8611408"/>
            <a:ext cx="216000" cy="16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78" name="Rectangle 277">
            <a:extLst>
              <a:ext uri="{FF2B5EF4-FFF2-40B4-BE49-F238E27FC236}">
                <a16:creationId xmlns:a16="http://schemas.microsoft.com/office/drawing/2014/main" id="{ABE7FBCC-7DBA-43CD-B919-71DA9B2008E9}"/>
              </a:ext>
            </a:extLst>
          </p:cNvPr>
          <p:cNvSpPr/>
          <p:nvPr/>
        </p:nvSpPr>
        <p:spPr>
          <a:xfrm>
            <a:off x="15132541" y="8610760"/>
            <a:ext cx="216000" cy="162000"/>
          </a:xfrm>
          <a:prstGeom prst="rect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79" name="Rectangle 278">
            <a:extLst>
              <a:ext uri="{FF2B5EF4-FFF2-40B4-BE49-F238E27FC236}">
                <a16:creationId xmlns:a16="http://schemas.microsoft.com/office/drawing/2014/main" id="{4E4C22AE-AF89-4850-BC7A-A420204EC33A}"/>
              </a:ext>
            </a:extLst>
          </p:cNvPr>
          <p:cNvSpPr/>
          <p:nvPr/>
        </p:nvSpPr>
        <p:spPr>
          <a:xfrm>
            <a:off x="15349172" y="8611409"/>
            <a:ext cx="216000" cy="162000"/>
          </a:xfrm>
          <a:prstGeom prst="rect">
            <a:avLst/>
          </a:prstGeom>
          <a:solidFill>
            <a:srgbClr val="F9ADD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83" name="Rectangle 282">
            <a:extLst>
              <a:ext uri="{FF2B5EF4-FFF2-40B4-BE49-F238E27FC236}">
                <a16:creationId xmlns:a16="http://schemas.microsoft.com/office/drawing/2014/main" id="{ABE7FBCC-7DBA-43CD-B919-71DA9B2008E9}"/>
              </a:ext>
            </a:extLst>
          </p:cNvPr>
          <p:cNvSpPr/>
          <p:nvPr/>
        </p:nvSpPr>
        <p:spPr>
          <a:xfrm>
            <a:off x="15135507" y="7963679"/>
            <a:ext cx="216000" cy="162000"/>
          </a:xfrm>
          <a:prstGeom prst="rect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3FAD825C-B876-4BC7-9CDF-BCBC75CC7334}"/>
              </a:ext>
            </a:extLst>
          </p:cNvPr>
          <p:cNvSpPr/>
          <p:nvPr/>
        </p:nvSpPr>
        <p:spPr>
          <a:xfrm>
            <a:off x="15338793" y="7532711"/>
            <a:ext cx="216000" cy="162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976" name="Rectangle 975">
            <a:extLst>
              <a:ext uri="{FF2B5EF4-FFF2-40B4-BE49-F238E27FC236}">
                <a16:creationId xmlns:a16="http://schemas.microsoft.com/office/drawing/2014/main" id="{6BA06C71-B8A2-46BE-95AB-C2F4F9D2F771}"/>
              </a:ext>
            </a:extLst>
          </p:cNvPr>
          <p:cNvSpPr/>
          <p:nvPr/>
        </p:nvSpPr>
        <p:spPr>
          <a:xfrm>
            <a:off x="14906031" y="5716080"/>
            <a:ext cx="216000" cy="15440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1057" name="Rectangle 1056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5356658" y="1791711"/>
            <a:ext cx="216000" cy="1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>
              <a:highlight>
                <a:srgbClr val="FFFF00"/>
              </a:highlight>
            </a:endParaRPr>
          </a:p>
        </p:txBody>
      </p:sp>
      <p:sp>
        <p:nvSpPr>
          <p:cNvPr id="1081" name="Rectangle 1080">
            <a:extLst>
              <a:ext uri="{FF2B5EF4-FFF2-40B4-BE49-F238E27FC236}">
                <a16:creationId xmlns:a16="http://schemas.microsoft.com/office/drawing/2014/main" id="{5DF499C3-9542-4C01-ABC5-86FBE9E3E6DB}"/>
              </a:ext>
            </a:extLst>
          </p:cNvPr>
          <p:cNvSpPr/>
          <p:nvPr/>
        </p:nvSpPr>
        <p:spPr>
          <a:xfrm>
            <a:off x="15572658" y="1791438"/>
            <a:ext cx="216000" cy="16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1270" name="Rectangle 1269">
            <a:extLst>
              <a:ext uri="{FF2B5EF4-FFF2-40B4-BE49-F238E27FC236}">
                <a16:creationId xmlns:a16="http://schemas.microsoft.com/office/drawing/2014/main" id="{AD3427C9-071D-B4CA-2F19-E5953D412E10}"/>
              </a:ext>
            </a:extLst>
          </p:cNvPr>
          <p:cNvSpPr/>
          <p:nvPr/>
        </p:nvSpPr>
        <p:spPr>
          <a:xfrm>
            <a:off x="3915568" y="2376066"/>
            <a:ext cx="2736000" cy="3575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Leighton Buzzard Working Together Group/Triple Aim Project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71" name="Rectangle 1270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63416" y="2517934"/>
            <a:ext cx="7488000" cy="3393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Identify </a:t>
            </a:r>
            <a:r>
              <a:rPr lang="en-US" sz="1200" dirty="0">
                <a:solidFill>
                  <a:schemeClr val="tx1"/>
                </a:solidFill>
              </a:rPr>
              <a:t>assets and needs and create a governance structure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Create a set of Triple Aim measures</a:t>
            </a:r>
          </a:p>
        </p:txBody>
      </p:sp>
      <p:sp>
        <p:nvSpPr>
          <p:cNvPr id="1272" name="Rectangle 1271">
            <a:extLst>
              <a:ext uri="{FF2B5EF4-FFF2-40B4-BE49-F238E27FC236}">
                <a16:creationId xmlns:a16="http://schemas.microsoft.com/office/drawing/2014/main" id="{CABEB588-23CF-470D-AB2C-94E8F949CBDF}"/>
              </a:ext>
            </a:extLst>
          </p:cNvPr>
          <p:cNvSpPr/>
          <p:nvPr/>
        </p:nvSpPr>
        <p:spPr>
          <a:xfrm>
            <a:off x="14687813" y="2594601"/>
            <a:ext cx="216000" cy="1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1273" name="Rectangle 1272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4904025" y="2594925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1274" name="Rectangle 1273">
            <a:extLst>
              <a:ext uri="{FF2B5EF4-FFF2-40B4-BE49-F238E27FC236}">
                <a16:creationId xmlns:a16="http://schemas.microsoft.com/office/drawing/2014/main" id="{ABE7FBCC-7DBA-43CD-B919-71DA9B2008E9}"/>
              </a:ext>
            </a:extLst>
          </p:cNvPr>
          <p:cNvSpPr/>
          <p:nvPr/>
        </p:nvSpPr>
        <p:spPr>
          <a:xfrm>
            <a:off x="15121235" y="2594959"/>
            <a:ext cx="216000" cy="162000"/>
          </a:xfrm>
          <a:prstGeom prst="rect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cxnSp>
        <p:nvCxnSpPr>
          <p:cNvPr id="1278" name="Straight Arrow Connector 1277"/>
          <p:cNvCxnSpPr>
            <a:stCxn id="1271" idx="1"/>
            <a:endCxn id="1270" idx="3"/>
          </p:cNvCxnSpPr>
          <p:nvPr/>
        </p:nvCxnSpPr>
        <p:spPr>
          <a:xfrm flipH="1" flipV="1">
            <a:off x="6651568" y="2554860"/>
            <a:ext cx="511848" cy="1327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1" name="Straight Arrow Connector 1280"/>
          <p:cNvCxnSpPr>
            <a:stCxn id="1270" idx="1"/>
          </p:cNvCxnSpPr>
          <p:nvPr/>
        </p:nvCxnSpPr>
        <p:spPr>
          <a:xfrm flipH="1" flipV="1">
            <a:off x="3433347" y="2260600"/>
            <a:ext cx="482221" cy="294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3" name="Picture 4">
            <a:extLst>
              <a:ext uri="{FF2B5EF4-FFF2-40B4-BE49-F238E27FC236}">
                <a16:creationId xmlns:a16="http://schemas.microsoft.com/office/drawing/2014/main" id="{BA0CBEDF-741C-4522-A04B-5BFA571CE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52" y="220922"/>
            <a:ext cx="1042235" cy="517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4" name="Group 163"/>
          <p:cNvGrpSpPr/>
          <p:nvPr/>
        </p:nvGrpSpPr>
        <p:grpSpPr>
          <a:xfrm>
            <a:off x="37098" y="6658674"/>
            <a:ext cx="3447848" cy="2326720"/>
            <a:chOff x="1159835" y="6815433"/>
            <a:chExt cx="3407199" cy="2055316"/>
          </a:xfrm>
        </p:grpSpPr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E72CD9CF-CFCD-43B5-B39A-D6CE527698EA}"/>
                </a:ext>
              </a:extLst>
            </p:cNvPr>
            <p:cNvSpPr txBox="1"/>
            <p:nvPr/>
          </p:nvSpPr>
          <p:spPr>
            <a:xfrm>
              <a:off x="3101735" y="7670616"/>
              <a:ext cx="1465299" cy="206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/>
                <a:t>Commercial Development </a:t>
              </a: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23B0CFCF-25E2-4E6B-B443-C05FE6DE6E70}"/>
                </a:ext>
              </a:extLst>
            </p:cNvPr>
            <p:cNvSpPr txBox="1"/>
            <p:nvPr/>
          </p:nvSpPr>
          <p:spPr>
            <a:xfrm>
              <a:off x="1260912" y="6820961"/>
              <a:ext cx="2075530" cy="206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/>
                <a:t>Directorate </a:t>
              </a: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B6D466FE-44FB-40F8-8FDF-2C8503932FB1}"/>
                </a:ext>
              </a:extLst>
            </p:cNvPr>
            <p:cNvSpPr txBox="1"/>
            <p:nvPr/>
          </p:nvSpPr>
          <p:spPr>
            <a:xfrm>
              <a:off x="2811641" y="6815433"/>
              <a:ext cx="1384293" cy="206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/>
                <a:t>Corporate Service</a:t>
              </a:r>
            </a:p>
          </p:txBody>
        </p:sp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88F977BB-7489-45E2-9571-AF40D937E949}"/>
                </a:ext>
              </a:extLst>
            </p:cNvPr>
            <p:cNvSpPr/>
            <p:nvPr/>
          </p:nvSpPr>
          <p:spPr>
            <a:xfrm>
              <a:off x="1159835" y="6838409"/>
              <a:ext cx="3336016" cy="20323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86"/>
            </a:p>
          </p:txBody>
        </p:sp>
        <p:grpSp>
          <p:nvGrpSpPr>
            <p:cNvPr id="172" name="Group 171"/>
            <p:cNvGrpSpPr/>
            <p:nvPr/>
          </p:nvGrpSpPr>
          <p:grpSpPr>
            <a:xfrm>
              <a:off x="1313575" y="7181681"/>
              <a:ext cx="1528812" cy="765589"/>
              <a:chOff x="2026496" y="5565608"/>
              <a:chExt cx="1528812" cy="765589"/>
            </a:xfrm>
          </p:grpSpPr>
          <p:sp>
            <p:nvSpPr>
              <p:cNvPr id="299" name="Rectangle 298">
                <a:extLst>
                  <a:ext uri="{FF2B5EF4-FFF2-40B4-BE49-F238E27FC236}">
                    <a16:creationId xmlns:a16="http://schemas.microsoft.com/office/drawing/2014/main" id="{ACCE71C7-994B-4BA0-89B0-2D5374AC5D08}"/>
                  </a:ext>
                </a:extLst>
              </p:cNvPr>
              <p:cNvSpPr/>
              <p:nvPr/>
            </p:nvSpPr>
            <p:spPr>
              <a:xfrm>
                <a:off x="2026496" y="5599918"/>
                <a:ext cx="216212" cy="162071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>
                  <a:highlight>
                    <a:srgbClr val="FFFF00"/>
                  </a:highlight>
                </a:endParaRPr>
              </a:p>
            </p:txBody>
          </p:sp>
          <p:sp>
            <p:nvSpPr>
              <p:cNvPr id="300" name="Rectangle 299">
                <a:extLst>
                  <a:ext uri="{FF2B5EF4-FFF2-40B4-BE49-F238E27FC236}">
                    <a16:creationId xmlns:a16="http://schemas.microsoft.com/office/drawing/2014/main" id="{44B3FDBF-6F34-4B4D-9C96-DC0004FA83E6}"/>
                  </a:ext>
                </a:extLst>
              </p:cNvPr>
              <p:cNvSpPr/>
              <p:nvPr/>
            </p:nvSpPr>
            <p:spPr>
              <a:xfrm>
                <a:off x="2027545" y="5772759"/>
                <a:ext cx="216211" cy="162071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301" name="Rectangle 300">
                <a:extLst>
                  <a:ext uri="{FF2B5EF4-FFF2-40B4-BE49-F238E27FC236}">
                    <a16:creationId xmlns:a16="http://schemas.microsoft.com/office/drawing/2014/main" id="{5DF499C3-9542-4C01-ABC5-86FBE9E3E6DB}"/>
                  </a:ext>
                </a:extLst>
              </p:cNvPr>
              <p:cNvSpPr/>
              <p:nvPr/>
            </p:nvSpPr>
            <p:spPr>
              <a:xfrm>
                <a:off x="2027436" y="5945177"/>
                <a:ext cx="216212" cy="162071"/>
              </a:xfrm>
              <a:prstGeom prst="rect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302" name="Rectangle 301">
                <a:extLst>
                  <a:ext uri="{FF2B5EF4-FFF2-40B4-BE49-F238E27FC236}">
                    <a16:creationId xmlns:a16="http://schemas.microsoft.com/office/drawing/2014/main" id="{3CBACC8F-1F66-412E-AF4C-C076061E122D}"/>
                  </a:ext>
                </a:extLst>
              </p:cNvPr>
              <p:cNvSpPr/>
              <p:nvPr/>
            </p:nvSpPr>
            <p:spPr>
              <a:xfrm>
                <a:off x="2027536" y="6108313"/>
                <a:ext cx="216212" cy="162071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308" name="TextBox 307">
                <a:extLst>
                  <a:ext uri="{FF2B5EF4-FFF2-40B4-BE49-F238E27FC236}">
                    <a16:creationId xmlns:a16="http://schemas.microsoft.com/office/drawing/2014/main" id="{9BF57428-B34F-4560-A983-87DB12A4B138}"/>
                  </a:ext>
                </a:extLst>
              </p:cNvPr>
              <p:cNvSpPr txBox="1"/>
              <p:nvPr/>
            </p:nvSpPr>
            <p:spPr>
              <a:xfrm>
                <a:off x="2186360" y="5565608"/>
                <a:ext cx="1306916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Trust-wide CHS</a:t>
                </a:r>
              </a:p>
            </p:txBody>
          </p:sp>
          <p:sp>
            <p:nvSpPr>
              <p:cNvPr id="309" name="TextBox 308">
                <a:extLst>
                  <a:ext uri="{FF2B5EF4-FFF2-40B4-BE49-F238E27FC236}">
                    <a16:creationId xmlns:a16="http://schemas.microsoft.com/office/drawing/2014/main" id="{94D82266-A690-40B0-94DE-76E0267954F9}"/>
                  </a:ext>
                </a:extLst>
              </p:cNvPr>
              <p:cNvSpPr txBox="1"/>
              <p:nvPr/>
            </p:nvSpPr>
            <p:spPr>
              <a:xfrm>
                <a:off x="2192287" y="5749389"/>
                <a:ext cx="1363021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Primary Care Services</a:t>
                </a:r>
              </a:p>
            </p:txBody>
          </p:sp>
          <p:sp>
            <p:nvSpPr>
              <p:cNvPr id="310" name="TextBox 309">
                <a:extLst>
                  <a:ext uri="{FF2B5EF4-FFF2-40B4-BE49-F238E27FC236}">
                    <a16:creationId xmlns:a16="http://schemas.microsoft.com/office/drawing/2014/main" id="{EE2CE5BF-0B4A-4450-B112-DC024053CED2}"/>
                  </a:ext>
                </a:extLst>
              </p:cNvPr>
              <p:cNvSpPr txBox="1"/>
              <p:nvPr/>
            </p:nvSpPr>
            <p:spPr>
              <a:xfrm>
                <a:off x="2193476" y="5934999"/>
                <a:ext cx="1133276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Specialist Services</a:t>
                </a:r>
              </a:p>
            </p:txBody>
          </p:sp>
          <p:sp>
            <p:nvSpPr>
              <p:cNvPr id="311" name="TextBox 310">
                <a:extLst>
                  <a:ext uri="{FF2B5EF4-FFF2-40B4-BE49-F238E27FC236}">
                    <a16:creationId xmlns:a16="http://schemas.microsoft.com/office/drawing/2014/main" id="{0A9F6F5A-0869-4342-A992-9CBC6C4E6396}"/>
                  </a:ext>
                </a:extLst>
              </p:cNvPr>
              <p:cNvSpPr txBox="1"/>
              <p:nvPr/>
            </p:nvSpPr>
            <p:spPr>
              <a:xfrm>
                <a:off x="2194137" y="6100507"/>
                <a:ext cx="1226723" cy="2306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686" dirty="0"/>
                  <a:t>Luton &amp; Beds MH</a:t>
                </a:r>
              </a:p>
            </p:txBody>
          </p:sp>
        </p:grpSp>
        <p:grpSp>
          <p:nvGrpSpPr>
            <p:cNvPr id="250" name="Group 249"/>
            <p:cNvGrpSpPr/>
            <p:nvPr/>
          </p:nvGrpSpPr>
          <p:grpSpPr>
            <a:xfrm>
              <a:off x="2935801" y="7014313"/>
              <a:ext cx="1554795" cy="1833609"/>
              <a:chOff x="2036982" y="7099492"/>
              <a:chExt cx="1554795" cy="1833609"/>
            </a:xfrm>
          </p:grpSpPr>
          <p:sp>
            <p:nvSpPr>
              <p:cNvPr id="267" name="TextBox 266">
                <a:extLst>
                  <a:ext uri="{FF2B5EF4-FFF2-40B4-BE49-F238E27FC236}">
                    <a16:creationId xmlns:a16="http://schemas.microsoft.com/office/drawing/2014/main" id="{6FDC3CE0-4B40-4CB8-B657-164DF6FB2C3C}"/>
                  </a:ext>
                </a:extLst>
              </p:cNvPr>
              <p:cNvSpPr txBox="1"/>
              <p:nvPr/>
            </p:nvSpPr>
            <p:spPr>
              <a:xfrm>
                <a:off x="2207971" y="7922585"/>
                <a:ext cx="1383806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CMHT Transformation</a:t>
                </a:r>
              </a:p>
            </p:txBody>
          </p:sp>
          <p:sp>
            <p:nvSpPr>
              <p:cNvPr id="268" name="TextBox 267">
                <a:extLst>
                  <a:ext uri="{FF2B5EF4-FFF2-40B4-BE49-F238E27FC236}">
                    <a16:creationId xmlns:a16="http://schemas.microsoft.com/office/drawing/2014/main" id="{440867BF-AD5F-4437-A35C-84C5F6D7FDAB}"/>
                  </a:ext>
                </a:extLst>
              </p:cNvPr>
              <p:cNvSpPr txBox="1"/>
              <p:nvPr/>
            </p:nvSpPr>
            <p:spPr>
              <a:xfrm>
                <a:off x="2205184" y="8083733"/>
                <a:ext cx="1380375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Quality Improvement</a:t>
                </a:r>
              </a:p>
            </p:txBody>
          </p:sp>
          <p:sp>
            <p:nvSpPr>
              <p:cNvPr id="272" name="Rectangle 271">
                <a:extLst>
                  <a:ext uri="{FF2B5EF4-FFF2-40B4-BE49-F238E27FC236}">
                    <a16:creationId xmlns:a16="http://schemas.microsoft.com/office/drawing/2014/main" id="{4E4C22AE-AF89-4850-BC7A-A420204EC33A}"/>
                  </a:ext>
                </a:extLst>
              </p:cNvPr>
              <p:cNvSpPr/>
              <p:nvPr/>
            </p:nvSpPr>
            <p:spPr>
              <a:xfrm>
                <a:off x="2038332" y="7132327"/>
                <a:ext cx="216212" cy="162071"/>
              </a:xfrm>
              <a:prstGeom prst="rect">
                <a:avLst/>
              </a:prstGeom>
              <a:solidFill>
                <a:srgbClr val="F9ADD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73" name="Rectangle 272">
                <a:extLst>
                  <a:ext uri="{FF2B5EF4-FFF2-40B4-BE49-F238E27FC236}">
                    <a16:creationId xmlns:a16="http://schemas.microsoft.com/office/drawing/2014/main" id="{3FAD825C-B876-4BC7-9CDF-BCBC75CC7334}"/>
                  </a:ext>
                </a:extLst>
              </p:cNvPr>
              <p:cNvSpPr/>
              <p:nvPr/>
            </p:nvSpPr>
            <p:spPr>
              <a:xfrm>
                <a:off x="2038332" y="7299289"/>
                <a:ext cx="216212" cy="162071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74" name="Rectangle 273">
                <a:extLst>
                  <a:ext uri="{FF2B5EF4-FFF2-40B4-BE49-F238E27FC236}">
                    <a16:creationId xmlns:a16="http://schemas.microsoft.com/office/drawing/2014/main" id="{6BA06C71-B8A2-46BE-95AB-C2F4F9D2F771}"/>
                  </a:ext>
                </a:extLst>
              </p:cNvPr>
              <p:cNvSpPr/>
              <p:nvPr/>
            </p:nvSpPr>
            <p:spPr>
              <a:xfrm>
                <a:off x="2038332" y="7466701"/>
                <a:ext cx="216212" cy="162071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75" name="Rectangle 274">
                <a:extLst>
                  <a:ext uri="{FF2B5EF4-FFF2-40B4-BE49-F238E27FC236}">
                    <a16:creationId xmlns:a16="http://schemas.microsoft.com/office/drawing/2014/main" id="{23BEBD1B-7979-486E-BD95-68B1EC654B2B}"/>
                  </a:ext>
                </a:extLst>
              </p:cNvPr>
              <p:cNvSpPr/>
              <p:nvPr/>
            </p:nvSpPr>
            <p:spPr>
              <a:xfrm>
                <a:off x="2036982" y="7633609"/>
                <a:ext cx="216211" cy="162071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80" name="Rectangle 279">
                <a:extLst>
                  <a:ext uri="{FF2B5EF4-FFF2-40B4-BE49-F238E27FC236}">
                    <a16:creationId xmlns:a16="http://schemas.microsoft.com/office/drawing/2014/main" id="{7E4737AC-646E-4151-8F54-1BF90D73B658}"/>
                  </a:ext>
                </a:extLst>
              </p:cNvPr>
              <p:cNvSpPr/>
              <p:nvPr/>
            </p:nvSpPr>
            <p:spPr>
              <a:xfrm>
                <a:off x="2037141" y="7794149"/>
                <a:ext cx="216212" cy="162071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81" name="Rectangle 280">
                <a:extLst>
                  <a:ext uri="{FF2B5EF4-FFF2-40B4-BE49-F238E27FC236}">
                    <a16:creationId xmlns:a16="http://schemas.microsoft.com/office/drawing/2014/main" id="{E590C12A-420C-4EB4-9FFC-A1FED15CFF8A}"/>
                  </a:ext>
                </a:extLst>
              </p:cNvPr>
              <p:cNvSpPr/>
              <p:nvPr/>
            </p:nvSpPr>
            <p:spPr>
              <a:xfrm>
                <a:off x="2036982" y="7955627"/>
                <a:ext cx="216211" cy="162071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82" name="TextBox 281">
                <a:extLst>
                  <a:ext uri="{FF2B5EF4-FFF2-40B4-BE49-F238E27FC236}">
                    <a16:creationId xmlns:a16="http://schemas.microsoft.com/office/drawing/2014/main" id="{ADC9F148-84C7-490A-924E-F260682FC522}"/>
                  </a:ext>
                </a:extLst>
              </p:cNvPr>
              <p:cNvSpPr txBox="1"/>
              <p:nvPr/>
            </p:nvSpPr>
            <p:spPr>
              <a:xfrm>
                <a:off x="2201148" y="7099492"/>
                <a:ext cx="1236248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Estates </a:t>
                </a:r>
              </a:p>
            </p:txBody>
          </p:sp>
          <p:sp>
            <p:nvSpPr>
              <p:cNvPr id="284" name="TextBox 283">
                <a:extLst>
                  <a:ext uri="{FF2B5EF4-FFF2-40B4-BE49-F238E27FC236}">
                    <a16:creationId xmlns:a16="http://schemas.microsoft.com/office/drawing/2014/main" id="{B3AEBECE-05D6-4199-A0F2-9088D92A6540}"/>
                  </a:ext>
                </a:extLst>
              </p:cNvPr>
              <p:cNvSpPr txBox="1"/>
              <p:nvPr/>
            </p:nvSpPr>
            <p:spPr>
              <a:xfrm>
                <a:off x="2202665" y="7262535"/>
                <a:ext cx="875104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Digital</a:t>
                </a:r>
              </a:p>
            </p:txBody>
          </p:sp>
          <p:sp>
            <p:nvSpPr>
              <p:cNvPr id="285" name="TextBox 284">
                <a:extLst>
                  <a:ext uri="{FF2B5EF4-FFF2-40B4-BE49-F238E27FC236}">
                    <a16:creationId xmlns:a16="http://schemas.microsoft.com/office/drawing/2014/main" id="{0DE69C62-1F46-494A-B028-882C86F6D6FC}"/>
                  </a:ext>
                </a:extLst>
              </p:cNvPr>
              <p:cNvSpPr txBox="1"/>
              <p:nvPr/>
            </p:nvSpPr>
            <p:spPr>
              <a:xfrm>
                <a:off x="2204562" y="7408884"/>
                <a:ext cx="1252757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People &amp; Culture</a:t>
                </a:r>
              </a:p>
            </p:txBody>
          </p:sp>
          <p:sp>
            <p:nvSpPr>
              <p:cNvPr id="286" name="TextBox 285">
                <a:extLst>
                  <a:ext uri="{FF2B5EF4-FFF2-40B4-BE49-F238E27FC236}">
                    <a16:creationId xmlns:a16="http://schemas.microsoft.com/office/drawing/2014/main" id="{EF21B84D-AC17-4876-94C2-6D251336DDED}"/>
                  </a:ext>
                </a:extLst>
              </p:cNvPr>
              <p:cNvSpPr txBox="1"/>
              <p:nvPr/>
            </p:nvSpPr>
            <p:spPr>
              <a:xfrm>
                <a:off x="2203797" y="7591516"/>
                <a:ext cx="1287919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People Participation</a:t>
                </a:r>
              </a:p>
            </p:txBody>
          </p: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CABEB588-23CF-470D-AB2C-94E8F949CBDF}"/>
                  </a:ext>
                </a:extLst>
              </p:cNvPr>
              <p:cNvSpPr/>
              <p:nvPr/>
            </p:nvSpPr>
            <p:spPr>
              <a:xfrm>
                <a:off x="2038789" y="8113183"/>
                <a:ext cx="216211" cy="16207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88" name="Rectangle 287">
                <a:extLst>
                  <a:ext uri="{FF2B5EF4-FFF2-40B4-BE49-F238E27FC236}">
                    <a16:creationId xmlns:a16="http://schemas.microsoft.com/office/drawing/2014/main" id="{715E9CAA-E40A-40CD-AEDA-49001DB4BCB1}"/>
                  </a:ext>
                </a:extLst>
              </p:cNvPr>
              <p:cNvSpPr/>
              <p:nvPr/>
            </p:nvSpPr>
            <p:spPr>
              <a:xfrm>
                <a:off x="2037090" y="8278550"/>
                <a:ext cx="216211" cy="162071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shade val="30000"/>
                      <a:satMod val="115000"/>
                    </a:schemeClr>
                  </a:gs>
                  <a:gs pos="50000">
                    <a:schemeClr val="bg1">
                      <a:shade val="67500"/>
                      <a:satMod val="115000"/>
                    </a:schemeClr>
                  </a:gs>
                  <a:gs pos="100000">
                    <a:schemeClr val="bg1"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89" name="Rectangle 288">
                <a:extLst>
                  <a:ext uri="{FF2B5EF4-FFF2-40B4-BE49-F238E27FC236}">
                    <a16:creationId xmlns:a16="http://schemas.microsoft.com/office/drawing/2014/main" id="{CD89C462-C413-4A29-B414-9D5B911E6921}"/>
                  </a:ext>
                </a:extLst>
              </p:cNvPr>
              <p:cNvSpPr/>
              <p:nvPr/>
            </p:nvSpPr>
            <p:spPr>
              <a:xfrm>
                <a:off x="2037442" y="8445178"/>
                <a:ext cx="216211" cy="162071"/>
              </a:xfrm>
              <a:prstGeom prst="rect">
                <a:avLst/>
              </a:prstGeom>
              <a:gradFill flip="none" rotWithShape="1">
                <a:gsLst>
                  <a:gs pos="75000">
                    <a:srgbClr val="F9ADDE"/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108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90" name="TextBox 289">
                <a:extLst>
                  <a:ext uri="{FF2B5EF4-FFF2-40B4-BE49-F238E27FC236}">
                    <a16:creationId xmlns:a16="http://schemas.microsoft.com/office/drawing/2014/main" id="{7AD28FFE-7D54-4D75-863F-FB0A5ECD7192}"/>
                  </a:ext>
                </a:extLst>
              </p:cNvPr>
              <p:cNvSpPr txBox="1"/>
              <p:nvPr/>
            </p:nvSpPr>
            <p:spPr>
              <a:xfrm>
                <a:off x="2206084" y="8235519"/>
                <a:ext cx="1239227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Informatics &amp; BI</a:t>
                </a:r>
              </a:p>
            </p:txBody>
          </p:sp>
          <p:sp>
            <p:nvSpPr>
              <p:cNvPr id="291" name="TextBox 290">
                <a:extLst>
                  <a:ext uri="{FF2B5EF4-FFF2-40B4-BE49-F238E27FC236}">
                    <a16:creationId xmlns:a16="http://schemas.microsoft.com/office/drawing/2014/main" id="{DD663DA8-E07F-41AB-A169-C76855EC2CA1}"/>
                  </a:ext>
                </a:extLst>
              </p:cNvPr>
              <p:cNvSpPr txBox="1"/>
              <p:nvPr/>
            </p:nvSpPr>
            <p:spPr>
              <a:xfrm>
                <a:off x="2206985" y="8408856"/>
                <a:ext cx="1239227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Public Health</a:t>
                </a:r>
              </a:p>
            </p:txBody>
          </p:sp>
          <p:sp>
            <p:nvSpPr>
              <p:cNvPr id="292" name="Rectangle 291">
                <a:extLst>
                  <a:ext uri="{FF2B5EF4-FFF2-40B4-BE49-F238E27FC236}">
                    <a16:creationId xmlns:a16="http://schemas.microsoft.com/office/drawing/2014/main" id="{ABE7FBCC-7DBA-43CD-B919-71DA9B2008E9}"/>
                  </a:ext>
                </a:extLst>
              </p:cNvPr>
              <p:cNvSpPr/>
              <p:nvPr/>
            </p:nvSpPr>
            <p:spPr>
              <a:xfrm>
                <a:off x="2037270" y="8604122"/>
                <a:ext cx="216211" cy="162071"/>
              </a:xfrm>
              <a:prstGeom prst="rect">
                <a:avLst/>
              </a:prstGeom>
              <a:gradFill flip="none" rotWithShape="1">
                <a:gsLst>
                  <a:gs pos="75000">
                    <a:srgbClr val="00B050"/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93" name="TextBox 292">
                <a:extLst>
                  <a:ext uri="{FF2B5EF4-FFF2-40B4-BE49-F238E27FC236}">
                    <a16:creationId xmlns:a16="http://schemas.microsoft.com/office/drawing/2014/main" id="{BABAE87A-3C7F-498E-BCA9-329233C0FBDA}"/>
                  </a:ext>
                </a:extLst>
              </p:cNvPr>
              <p:cNvSpPr txBox="1"/>
              <p:nvPr/>
            </p:nvSpPr>
            <p:spPr>
              <a:xfrm>
                <a:off x="2206985" y="8569302"/>
                <a:ext cx="1239227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Financial Viability </a:t>
                </a:r>
              </a:p>
            </p:txBody>
          </p:sp>
          <p:sp>
            <p:nvSpPr>
              <p:cNvPr id="294" name="Rectangle 293">
                <a:extLst>
                  <a:ext uri="{FF2B5EF4-FFF2-40B4-BE49-F238E27FC236}">
                    <a16:creationId xmlns:a16="http://schemas.microsoft.com/office/drawing/2014/main" id="{E7C726AE-7957-4885-94AB-4CB56D63ABCA}"/>
                  </a:ext>
                </a:extLst>
              </p:cNvPr>
              <p:cNvSpPr/>
              <p:nvPr/>
            </p:nvSpPr>
            <p:spPr>
              <a:xfrm>
                <a:off x="2038917" y="8771030"/>
                <a:ext cx="216211" cy="162071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72000">
                    <a:srgbClr val="00B050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61235">
                    <a:srgbClr val="B1A8D7"/>
                  </a:gs>
                  <a:gs pos="97279">
                    <a:schemeClr val="accent1">
                      <a:lumMod val="45000"/>
                      <a:lumOff val="55000"/>
                    </a:schemeClr>
                  </a:gs>
                  <a:gs pos="96000">
                    <a:srgbClr val="92D050"/>
                  </a:gs>
                </a:gsLst>
                <a:lin ang="5400000" scaled="1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95" name="TextBox 294">
                <a:extLst>
                  <a:ext uri="{FF2B5EF4-FFF2-40B4-BE49-F238E27FC236}">
                    <a16:creationId xmlns:a16="http://schemas.microsoft.com/office/drawing/2014/main" id="{1722631E-ACBA-4549-884D-0E9D2B9D09C0}"/>
                  </a:ext>
                </a:extLst>
              </p:cNvPr>
              <p:cNvSpPr txBox="1"/>
              <p:nvPr/>
            </p:nvSpPr>
            <p:spPr>
              <a:xfrm>
                <a:off x="2208901" y="8726885"/>
                <a:ext cx="1239227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Communication</a:t>
                </a:r>
              </a:p>
            </p:txBody>
          </p:sp>
        </p:grpSp>
      </p:grpSp>
      <p:sp>
        <p:nvSpPr>
          <p:cNvPr id="313" name="Rectangle 312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476252" y="1898430"/>
            <a:ext cx="864000" cy="644357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Population Health Outcomes</a:t>
            </a:r>
          </a:p>
        </p:txBody>
      </p:sp>
      <p:sp>
        <p:nvSpPr>
          <p:cNvPr id="314" name="Rectangle 313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463502" y="3398598"/>
            <a:ext cx="864000" cy="638191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Experience of Care </a:t>
            </a:r>
          </a:p>
        </p:txBody>
      </p:sp>
      <p:sp>
        <p:nvSpPr>
          <p:cNvPr id="315" name="Rectangle 314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490450" y="5909724"/>
            <a:ext cx="864000" cy="664823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>
                <a:solidFill>
                  <a:schemeClr val="tx1"/>
                </a:solidFill>
              </a:rPr>
              <a:t>Improved Value </a:t>
            </a:r>
          </a:p>
        </p:txBody>
      </p:sp>
      <p:sp>
        <p:nvSpPr>
          <p:cNvPr id="316" name="Rectangle 315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463502" y="4608527"/>
            <a:ext cx="864000" cy="568146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Staff Experience </a:t>
            </a:r>
          </a:p>
        </p:txBody>
      </p:sp>
      <p:sp>
        <p:nvSpPr>
          <p:cNvPr id="317" name="Rectangle 316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1778326" y="737887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23BEBD1B-7979-486E-BD95-68B1EC654B2B}"/>
              </a:ext>
            </a:extLst>
          </p:cNvPr>
          <p:cNvSpPr/>
          <p:nvPr/>
        </p:nvSpPr>
        <p:spPr>
          <a:xfrm>
            <a:off x="14920608" y="4398634"/>
            <a:ext cx="242854" cy="15851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86"/>
          </a:p>
        </p:txBody>
      </p:sp>
    </p:spTree>
    <p:extLst>
      <p:ext uri="{BB962C8B-B14F-4D97-AF65-F5344CB8AC3E}">
        <p14:creationId xmlns:p14="http://schemas.microsoft.com/office/powerpoint/2010/main" val="55612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5" ma:contentTypeDescription="Create a new document." ma:contentTypeScope="" ma:versionID="c303169471fcd013c970f0ddde2ea42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79b01cc6b339f94bd38c4ef1cd6f6c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SharedWithUsers xmlns="6194e418-5875-4308-b033-74eb9c181361">
      <UserInfo>
        <DisplayName>ALI, Amrus (EAST LONDON NHS FOUNDATION TRUST)</DisplayName>
        <AccountId>11</AccountId>
        <AccountType/>
      </UserInfo>
      <UserInfo>
        <DisplayName>WADDON, Gopal (EAST LONDON NHS FOUNDATION TRUST)</DisplayName>
        <AccountId>8</AccountId>
        <AccountType/>
      </UserInfo>
      <UserInfo>
        <DisplayName>BISHOP, Sammy (EAST LONDON NHS FOUNDATION TRUST)</DisplayName>
        <AccountId>67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0B30D94E-0B5A-4C51-94F5-B3D41073855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7C55389-3849-42ED-9115-E6E0993BB8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38D600F-1EA1-42E8-8D90-761A07672246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4d648a74-5c83-46a7-8e4c-7f989ae960a5"/>
    <ds:schemaRef ds:uri="http://schemas.microsoft.com/office/infopath/2007/PartnerControls"/>
    <ds:schemaRef ds:uri="http://schemas.microsoft.com/office/2006/documentManagement/types"/>
    <ds:schemaRef ds:uri="6194e418-5875-4308-b033-74eb9c181361"/>
    <ds:schemaRef ds:uri="http://schemas.microsoft.com/sharepoint/v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5706</TotalTime>
  <Words>667</Words>
  <Application>Microsoft Office PowerPoint</Application>
  <PresentationFormat>Custom</PresentationFormat>
  <Paragraphs>78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Place Based  Annual Plan 2022-23</dc:title>
  <dc:creator>Baksh de la Iglesia Amber</dc:creator>
  <cp:lastModifiedBy>BISHOP, Sammy (EAST LONDON NHS FOUNDATION TRUST)</cp:lastModifiedBy>
  <cp:revision>330</cp:revision>
  <dcterms:created xsi:type="dcterms:W3CDTF">2022-04-07T15:48:29Z</dcterms:created>
  <dcterms:modified xsi:type="dcterms:W3CDTF">2022-05-18T08:20:40Z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