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73" r:id="rId5"/>
  </p:sldIdLst>
  <p:sldSz cx="15998825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2EDC17-576D-4ED5-94AA-91C3417C60A6}" v="3" dt="2022-05-01T09:40:15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5B7FF-E161-4BB1-810C-64A9B601F838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6D5AA-F8F7-4EA3-B878-25CFDE48A5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3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658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9853" y="1472842"/>
            <a:ext cx="11999119" cy="3133172"/>
          </a:xfrm>
        </p:spPr>
        <p:txBody>
          <a:bodyPr anchor="b"/>
          <a:lstStyle>
            <a:lvl1pPr algn="ctr"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853" y="4726842"/>
            <a:ext cx="11999119" cy="2172804"/>
          </a:xfrm>
        </p:spPr>
        <p:txBody>
          <a:bodyPr/>
          <a:lstStyle>
            <a:lvl1pPr marL="0" indent="0" algn="ctr">
              <a:buNone/>
              <a:defRPr sz="3149"/>
            </a:lvl1pPr>
            <a:lvl2pPr marL="599938" indent="0" algn="ctr">
              <a:buNone/>
              <a:defRPr sz="2624"/>
            </a:lvl2pPr>
            <a:lvl3pPr marL="1199876" indent="0" algn="ctr">
              <a:buNone/>
              <a:defRPr sz="2362"/>
            </a:lvl3pPr>
            <a:lvl4pPr marL="1799814" indent="0" algn="ctr">
              <a:buNone/>
              <a:defRPr sz="2100"/>
            </a:lvl4pPr>
            <a:lvl5pPr marL="2399751" indent="0" algn="ctr">
              <a:buNone/>
              <a:defRPr sz="2100"/>
            </a:lvl5pPr>
            <a:lvl6pPr marL="2999689" indent="0" algn="ctr">
              <a:buNone/>
              <a:defRPr sz="2100"/>
            </a:lvl6pPr>
            <a:lvl7pPr marL="3599627" indent="0" algn="ctr">
              <a:buNone/>
              <a:defRPr sz="2100"/>
            </a:lvl7pPr>
            <a:lvl8pPr marL="4199565" indent="0" algn="ctr">
              <a:buNone/>
              <a:defRPr sz="2100"/>
            </a:lvl8pPr>
            <a:lvl9pPr marL="4799503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8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8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49159" y="479142"/>
            <a:ext cx="3449747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9919" y="479142"/>
            <a:ext cx="10149255" cy="762669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27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7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586" y="2243636"/>
            <a:ext cx="13798987" cy="3743557"/>
          </a:xfrm>
        </p:spPr>
        <p:txBody>
          <a:bodyPr anchor="b"/>
          <a:lstStyle>
            <a:lvl1pPr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1586" y="6022609"/>
            <a:ext cx="13798987" cy="1968648"/>
          </a:xfrm>
        </p:spPr>
        <p:txBody>
          <a:bodyPr/>
          <a:lstStyle>
            <a:lvl1pPr marL="0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1pPr>
            <a:lvl2pPr marL="599938" indent="0">
              <a:buNone/>
              <a:defRPr sz="2624">
                <a:solidFill>
                  <a:schemeClr val="tx1">
                    <a:tint val="75000"/>
                  </a:schemeClr>
                </a:solidFill>
              </a:defRPr>
            </a:lvl2pPr>
            <a:lvl3pPr marL="1199876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81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7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6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62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5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50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9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9919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405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3" y="479143"/>
            <a:ext cx="13798987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04" y="2206137"/>
            <a:ext cx="6768252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004" y="3287331"/>
            <a:ext cx="6768252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99405" y="2206137"/>
            <a:ext cx="6801584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99405" y="3287331"/>
            <a:ext cx="6801584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9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0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29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1585" y="1295767"/>
            <a:ext cx="8099405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49"/>
            </a:lvl3pPr>
            <a:lvl4pPr>
              <a:defRPr sz="2624"/>
            </a:lvl4pPr>
            <a:lvl5pPr>
              <a:defRPr sz="2624"/>
            </a:lvl5pPr>
            <a:lvl6pPr>
              <a:defRPr sz="2624"/>
            </a:lvl6pPr>
            <a:lvl7pPr>
              <a:defRPr sz="2624"/>
            </a:lvl7pPr>
            <a:lvl8pPr>
              <a:defRPr sz="2624"/>
            </a:lvl8pPr>
            <a:lvl9pPr>
              <a:defRPr sz="26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5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1585" y="1295767"/>
            <a:ext cx="8099405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38" indent="0">
              <a:buNone/>
              <a:defRPr sz="3674"/>
            </a:lvl2pPr>
            <a:lvl3pPr marL="1199876" indent="0">
              <a:buNone/>
              <a:defRPr sz="3149"/>
            </a:lvl3pPr>
            <a:lvl4pPr marL="1799814" indent="0">
              <a:buNone/>
              <a:defRPr sz="2624"/>
            </a:lvl4pPr>
            <a:lvl5pPr marL="2399751" indent="0">
              <a:buNone/>
              <a:defRPr sz="2624"/>
            </a:lvl5pPr>
            <a:lvl6pPr marL="2999689" indent="0">
              <a:buNone/>
              <a:defRPr sz="2624"/>
            </a:lvl6pPr>
            <a:lvl7pPr marL="3599627" indent="0">
              <a:buNone/>
              <a:defRPr sz="2624"/>
            </a:lvl7pPr>
            <a:lvl8pPr marL="4199565" indent="0">
              <a:buNone/>
              <a:defRPr sz="2624"/>
            </a:lvl8pPr>
            <a:lvl9pPr marL="4799503" indent="0">
              <a:buNone/>
              <a:defRPr sz="26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9919" y="479143"/>
            <a:ext cx="13798987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919" y="2395710"/>
            <a:ext cx="13798987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9919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9611" y="8341239"/>
            <a:ext cx="5399603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9170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7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99876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69" indent="-299969" algn="l" defTabSz="1199876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07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2pPr>
      <a:lvl3pPr marL="1499845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4" kern="1200">
          <a:solidFill>
            <a:schemeClr val="tx1"/>
          </a:solidFill>
          <a:latin typeface="+mn-lt"/>
          <a:ea typeface="+mn-ea"/>
          <a:cs typeface="+mn-cs"/>
        </a:defRPr>
      </a:lvl3pPr>
      <a:lvl4pPr marL="209978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720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658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596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534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47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38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876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814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751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689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627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565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503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4706715" y="-13708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22-23 Priorities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3427C9-071D-B4CA-2F19-E5953D412E10}"/>
              </a:ext>
            </a:extLst>
          </p:cNvPr>
          <p:cNvSpPr/>
          <p:nvPr/>
        </p:nvSpPr>
        <p:spPr>
          <a:xfrm>
            <a:off x="3966410" y="8357921"/>
            <a:ext cx="2736000" cy="2874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BLMK CAMHS Tier 4 Unit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70377" y="7658744"/>
            <a:ext cx="2736000" cy="4516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Development of data, reports and performance dashboards in place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70377" y="7166176"/>
            <a:ext cx="2736000" cy="2874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Digital inequalities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83120" y="307374"/>
            <a:ext cx="2736000" cy="338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Implementation of the General Practice Support Unit (GPSU)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72415" y="5490605"/>
            <a:ext cx="2736000" cy="343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Staff Wellbeing, Recruitment and Retention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83120" y="709798"/>
            <a:ext cx="2736000" cy="3870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Further develop and share learning for homelessness work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93943" y="1154664"/>
            <a:ext cx="2736000" cy="3803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IAPT – collaborate with other IAPT services (Trust &amp; ICS)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83120" y="3480554"/>
            <a:ext cx="2736000" cy="3911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Improve access, flow, waiting times and reducing backlogs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83120" y="2795296"/>
            <a:ext cx="2736000" cy="521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Identify areas for pathway improvement – focus on Autism and Learning Disabilities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83120" y="4532497"/>
            <a:ext cx="2736000" cy="3586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Dialog and </a:t>
            </a:r>
            <a:r>
              <a:rPr lang="en-GB" sz="1200" dirty="0" err="1">
                <a:solidFill>
                  <a:schemeClr val="tx1"/>
                </a:solidFill>
              </a:rPr>
              <a:t>Trialog</a:t>
            </a:r>
            <a:r>
              <a:rPr lang="en-GB" sz="1200" dirty="0">
                <a:solidFill>
                  <a:schemeClr val="tx1"/>
                </a:solidFill>
              </a:rPr>
              <a:t> implementation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70377" y="6644655"/>
            <a:ext cx="2736000" cy="2957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Social Care Review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521918" y="-52425"/>
            <a:ext cx="3361978" cy="2999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Deliverables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8288436"/>
            <a:ext cx="7488000" cy="55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Work </a:t>
            </a:r>
            <a:r>
              <a:rPr lang="en-US" sz="1200" dirty="0">
                <a:solidFill>
                  <a:schemeClr val="tx1"/>
                </a:solidFill>
              </a:rPr>
              <a:t>with CAMHS collaborative to support admission avoidance, managing surge in demand through proactive community redesign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Complete construction of new inpatient unit in Bedfordshire and establish new models of care and pathways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7687427"/>
            <a:ext cx="7488000" cy="5164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Ensure data and reports are readily available to understand pressures on the service and review impact of initiatives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staff training opportunities for IT skills and develop IT competencies </a:t>
            </a:r>
          </a:p>
        </p:txBody>
      </p:sp>
      <p:cxnSp>
        <p:nvCxnSpPr>
          <p:cNvPr id="86" name="Straight Arrow Connector 85"/>
          <p:cNvCxnSpPr>
            <a:stCxn id="34" idx="1"/>
          </p:cNvCxnSpPr>
          <p:nvPr/>
        </p:nvCxnSpPr>
        <p:spPr>
          <a:xfrm flipH="1" flipV="1">
            <a:off x="3421737" y="6282267"/>
            <a:ext cx="548640" cy="1602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" idx="1"/>
          </p:cNvCxnSpPr>
          <p:nvPr/>
        </p:nvCxnSpPr>
        <p:spPr>
          <a:xfrm flipH="1" flipV="1">
            <a:off x="3421737" y="6409267"/>
            <a:ext cx="544673" cy="2092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0738" y="239470"/>
            <a:ext cx="7488000" cy="3416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</a:t>
            </a:r>
            <a:r>
              <a:rPr lang="en-US" sz="1200" dirty="0" err="1">
                <a:solidFill>
                  <a:schemeClr val="tx1"/>
                </a:solidFill>
              </a:rPr>
              <a:t>centralised</a:t>
            </a:r>
            <a:r>
              <a:rPr lang="en-US" sz="1200" dirty="0">
                <a:solidFill>
                  <a:schemeClr val="tx1"/>
                </a:solidFill>
              </a:rPr>
              <a:t> telephony to ensure single access to administration and medication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plan to ensure a quick turnaround for medication prescriptions and other key functions 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6570494"/>
            <a:ext cx="7488000" cy="724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an operational review of Section 75 agreements to streamline current processes and develop a clear reporting structure by collaborating with the Local Authority – reduce waste and duplication of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RiO reporting of social care activity and ensure reporting consistency on both health and social care systems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0738" y="629050"/>
            <a:ext cx="7488000" cy="342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relationships with key stakeholders, including the Improved Housing Services to support the homeless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Expand and develop existing One Stop Shops and in-house resources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3430" y="1038921"/>
            <a:ext cx="7488000" cy="3544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Work with transformation groups to raise awareness on scope of IAPT services to </a:t>
            </a:r>
            <a:r>
              <a:rPr lang="en-US" sz="1200" dirty="0" err="1">
                <a:solidFill>
                  <a:schemeClr val="tx1"/>
                </a:solidFill>
              </a:rPr>
              <a:t>utilise</a:t>
            </a:r>
            <a:r>
              <a:rPr lang="en-US" sz="1200" dirty="0">
                <a:solidFill>
                  <a:schemeClr val="tx1"/>
                </a:solidFill>
              </a:rPr>
              <a:t> resources efficiently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Strengthen forums and communication methods to encourage shared learning across the Trust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9542" y="2765702"/>
            <a:ext cx="7488000" cy="5888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Review of autism care pathway and develop commissioning priority that responds to the national autism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 care and treatment review of the Learning Disability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plan to improve young people’s transition into adult services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4555609"/>
            <a:ext cx="7488000" cy="2418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Embed Dialog+ across all services and identify potential </a:t>
            </a:r>
            <a:r>
              <a:rPr lang="en-US" sz="1200" dirty="0" err="1">
                <a:solidFill>
                  <a:schemeClr val="tx1"/>
                </a:solidFill>
              </a:rPr>
              <a:t>Trialog</a:t>
            </a:r>
            <a:r>
              <a:rPr lang="en-US" sz="1200" dirty="0">
                <a:solidFill>
                  <a:schemeClr val="tx1"/>
                </a:solidFill>
              </a:rPr>
              <a:t> pilot sites to start testing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3404109"/>
            <a:ext cx="7488000" cy="621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Support services to deliver on recovery plans to reduce waiting lists and backlogs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Establish regular weekly meetings to manage pressures and encourage communication across the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access to Perinatal Services and develop a communication plan which effectively engages local community</a:t>
            </a:r>
          </a:p>
        </p:txBody>
      </p:sp>
      <p:cxnSp>
        <p:nvCxnSpPr>
          <p:cNvPr id="119" name="Straight Arrow Connector 118"/>
          <p:cNvCxnSpPr>
            <a:stCxn id="53" idx="1"/>
          </p:cNvCxnSpPr>
          <p:nvPr/>
        </p:nvCxnSpPr>
        <p:spPr>
          <a:xfrm flipH="1">
            <a:off x="3370282" y="476410"/>
            <a:ext cx="612838" cy="1500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00" idx="1"/>
          </p:cNvCxnSpPr>
          <p:nvPr/>
        </p:nvCxnSpPr>
        <p:spPr>
          <a:xfrm flipH="1">
            <a:off x="3418567" y="903344"/>
            <a:ext cx="564553" cy="1125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05" idx="1"/>
          </p:cNvCxnSpPr>
          <p:nvPr/>
        </p:nvCxnSpPr>
        <p:spPr>
          <a:xfrm flipH="1">
            <a:off x="3429389" y="1344840"/>
            <a:ext cx="564554" cy="765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44" idx="1"/>
          </p:cNvCxnSpPr>
          <p:nvPr/>
        </p:nvCxnSpPr>
        <p:spPr>
          <a:xfrm flipH="1" flipV="1">
            <a:off x="3387996" y="3827051"/>
            <a:ext cx="595124" cy="884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20" idx="1"/>
          </p:cNvCxnSpPr>
          <p:nvPr/>
        </p:nvCxnSpPr>
        <p:spPr>
          <a:xfrm flipH="1" flipV="1">
            <a:off x="3429389" y="2311424"/>
            <a:ext cx="553731" cy="744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11" idx="1"/>
          </p:cNvCxnSpPr>
          <p:nvPr/>
        </p:nvCxnSpPr>
        <p:spPr>
          <a:xfrm flipH="1" flipV="1">
            <a:off x="3386627" y="2340922"/>
            <a:ext cx="596493" cy="13352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03" idx="1"/>
            <a:endCxn id="53" idx="3"/>
          </p:cNvCxnSpPr>
          <p:nvPr/>
        </p:nvCxnSpPr>
        <p:spPr>
          <a:xfrm flipH="1">
            <a:off x="6719120" y="410281"/>
            <a:ext cx="381618" cy="66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07" idx="1"/>
            <a:endCxn id="100" idx="3"/>
          </p:cNvCxnSpPr>
          <p:nvPr/>
        </p:nvCxnSpPr>
        <p:spPr>
          <a:xfrm flipH="1">
            <a:off x="6719120" y="800431"/>
            <a:ext cx="381618" cy="102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09" idx="1"/>
            <a:endCxn id="105" idx="3"/>
          </p:cNvCxnSpPr>
          <p:nvPr/>
        </p:nvCxnSpPr>
        <p:spPr>
          <a:xfrm flipH="1">
            <a:off x="6729943" y="1216160"/>
            <a:ext cx="373487" cy="128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13" idx="1"/>
            <a:endCxn id="120" idx="3"/>
          </p:cNvCxnSpPr>
          <p:nvPr/>
        </p:nvCxnSpPr>
        <p:spPr>
          <a:xfrm flipH="1" flipV="1">
            <a:off x="6719120" y="3056289"/>
            <a:ext cx="390422" cy="3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15" idx="1"/>
            <a:endCxn id="111" idx="3"/>
          </p:cNvCxnSpPr>
          <p:nvPr/>
        </p:nvCxnSpPr>
        <p:spPr>
          <a:xfrm flipH="1" flipV="1">
            <a:off x="6719120" y="3676132"/>
            <a:ext cx="400723" cy="38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14" idx="1"/>
            <a:endCxn id="144" idx="3"/>
          </p:cNvCxnSpPr>
          <p:nvPr/>
        </p:nvCxnSpPr>
        <p:spPr>
          <a:xfrm flipH="1">
            <a:off x="6719120" y="4676528"/>
            <a:ext cx="400723" cy="35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04" idx="1"/>
            <a:endCxn id="169" idx="3"/>
          </p:cNvCxnSpPr>
          <p:nvPr/>
        </p:nvCxnSpPr>
        <p:spPr>
          <a:xfrm flipH="1" flipV="1">
            <a:off x="6706377" y="6792515"/>
            <a:ext cx="413466" cy="140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4865121"/>
            <a:ext cx="7488000" cy="16197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 plan to improve staff experience of supervisions and appraisals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local inductions for staff to improve engagement and encourage upskilling through financing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training and leadership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opportunities </a:t>
            </a:r>
            <a:r>
              <a:rPr lang="en-US" sz="1200" dirty="0">
                <a:solidFill>
                  <a:schemeClr val="tx1"/>
                </a:solidFill>
              </a:rPr>
              <a:t>for staff and patients in a supportive role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Employment of Autism Lead for Beds and Luton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Identify a transition lead post to support Transition work in the borough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new and improved ways of working with VCSE partners and develop alternative roles in community teams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staff bank rates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and streamline workflow due to high number of agency staff in Community Services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Introduce the new blended </a:t>
            </a:r>
            <a:r>
              <a:rPr lang="en-US" sz="1200" dirty="0" err="1">
                <a:solidFill>
                  <a:schemeClr val="tx1"/>
                </a:solidFill>
              </a:rPr>
              <a:t>neighbourhood</a:t>
            </a:r>
            <a:r>
              <a:rPr lang="en-US" sz="1200" dirty="0">
                <a:solidFill>
                  <a:schemeClr val="tx1"/>
                </a:solidFill>
              </a:rPr>
              <a:t> teams</a:t>
            </a:r>
          </a:p>
        </p:txBody>
      </p:sp>
      <p:cxnSp>
        <p:nvCxnSpPr>
          <p:cNvPr id="188" name="Straight Arrow Connector 187"/>
          <p:cNvCxnSpPr>
            <a:stCxn id="181" idx="1"/>
            <a:endCxn id="74" idx="3"/>
          </p:cNvCxnSpPr>
          <p:nvPr/>
        </p:nvCxnSpPr>
        <p:spPr>
          <a:xfrm flipH="1" flipV="1">
            <a:off x="6708415" y="5662556"/>
            <a:ext cx="411428" cy="12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74" idx="1"/>
          </p:cNvCxnSpPr>
          <p:nvPr/>
        </p:nvCxnSpPr>
        <p:spPr>
          <a:xfrm flipH="1" flipV="1">
            <a:off x="3399326" y="4947186"/>
            <a:ext cx="573089" cy="715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256" idx="1"/>
            <a:endCxn id="39" idx="3"/>
          </p:cNvCxnSpPr>
          <p:nvPr/>
        </p:nvCxnSpPr>
        <p:spPr>
          <a:xfrm flipH="1" flipV="1">
            <a:off x="6706377" y="7309917"/>
            <a:ext cx="406096" cy="167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 flipH="1" flipV="1">
            <a:off x="3387996" y="5049721"/>
            <a:ext cx="548640" cy="1746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stCxn id="85" idx="1"/>
            <a:endCxn id="34" idx="3"/>
          </p:cNvCxnSpPr>
          <p:nvPr/>
        </p:nvCxnSpPr>
        <p:spPr>
          <a:xfrm flipH="1" flipV="1">
            <a:off x="6706377" y="7884545"/>
            <a:ext cx="413466" cy="61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stCxn id="83" idx="1"/>
            <a:endCxn id="2" idx="3"/>
          </p:cNvCxnSpPr>
          <p:nvPr/>
        </p:nvCxnSpPr>
        <p:spPr>
          <a:xfrm flipH="1" flipV="1">
            <a:off x="6702410" y="8501662"/>
            <a:ext cx="417433" cy="63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" name="Rectangle 255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2473" y="7379703"/>
            <a:ext cx="7488000" cy="195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IT skills and competencies – development of apps and telehealth and improve communication  </a:t>
            </a:r>
          </a:p>
        </p:txBody>
      </p:sp>
      <p:cxnSp>
        <p:nvCxnSpPr>
          <p:cNvPr id="258" name="Straight Arrow Connector 257"/>
          <p:cNvCxnSpPr>
            <a:stCxn id="39" idx="1"/>
          </p:cNvCxnSpPr>
          <p:nvPr/>
        </p:nvCxnSpPr>
        <p:spPr>
          <a:xfrm flipH="1" flipV="1">
            <a:off x="3363791" y="5176673"/>
            <a:ext cx="606586" cy="21332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93943" y="1667960"/>
            <a:ext cx="2736000" cy="2914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Development of Integrated Care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9542" y="1445565"/>
            <a:ext cx="7488000" cy="714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Development of care pathway modelling with system partners inclu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ding acute, primary, secondary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care, schools and local authorities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PCNs to align priorities at 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Strengthen local wellbeing forums to align priorities with GPs and PCNs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 dedicated plan focused on joining physical health with mental health services to avoid silo working</a:t>
            </a:r>
          </a:p>
        </p:txBody>
      </p:sp>
      <p:cxnSp>
        <p:nvCxnSpPr>
          <p:cNvPr id="129" name="Straight Arrow Connector 128"/>
          <p:cNvCxnSpPr>
            <a:stCxn id="125" idx="1"/>
            <a:endCxn id="121" idx="3"/>
          </p:cNvCxnSpPr>
          <p:nvPr/>
        </p:nvCxnSpPr>
        <p:spPr>
          <a:xfrm flipH="1">
            <a:off x="6729943" y="1802702"/>
            <a:ext cx="379599" cy="10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21" idx="1"/>
          </p:cNvCxnSpPr>
          <p:nvPr/>
        </p:nvCxnSpPr>
        <p:spPr>
          <a:xfrm flipH="1">
            <a:off x="3428029" y="1813661"/>
            <a:ext cx="565914" cy="367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Rectangle 189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83120" y="4102786"/>
            <a:ext cx="2736000" cy="3209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Management of Serious Incidents and complaints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19843" y="4110321"/>
            <a:ext cx="7488000" cy="3635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Re-establish Learning Lessons workshops to encourage shared learning and improve experience of 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Introduce a local oversight forum to manage complaints   </a:t>
            </a:r>
          </a:p>
        </p:txBody>
      </p:sp>
      <p:cxnSp>
        <p:nvCxnSpPr>
          <p:cNvPr id="204" name="Straight Arrow Connector 203"/>
          <p:cNvCxnSpPr>
            <a:stCxn id="192" idx="1"/>
            <a:endCxn id="190" idx="3"/>
          </p:cNvCxnSpPr>
          <p:nvPr/>
        </p:nvCxnSpPr>
        <p:spPr>
          <a:xfrm flipH="1" flipV="1">
            <a:off x="6719120" y="4263253"/>
            <a:ext cx="400723" cy="28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90" idx="1"/>
          </p:cNvCxnSpPr>
          <p:nvPr/>
        </p:nvCxnSpPr>
        <p:spPr>
          <a:xfrm flipH="1" flipV="1">
            <a:off x="3387996" y="3743480"/>
            <a:ext cx="595124" cy="519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715ADCA2-3684-4426-A47D-3BA1143DDCEE}"/>
              </a:ext>
            </a:extLst>
          </p:cNvPr>
          <p:cNvSpPr/>
          <p:nvPr/>
        </p:nvSpPr>
        <p:spPr>
          <a:xfrm>
            <a:off x="14383225" y="77608"/>
            <a:ext cx="1770925" cy="1839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/>
              <a:t>Directorates/Corporate Service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84015" y="347766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86144" y="679317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684015" y="1097117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E7C726AE-7957-4885-94AB-4CB56D63ABCA}"/>
              </a:ext>
            </a:extLst>
          </p:cNvPr>
          <p:cNvSpPr/>
          <p:nvPr/>
        </p:nvSpPr>
        <p:spPr>
          <a:xfrm>
            <a:off x="14900227" y="1096087"/>
            <a:ext cx="216000" cy="16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2000">
                <a:srgbClr val="00B050"/>
              </a:gs>
              <a:gs pos="83000">
                <a:schemeClr val="accent1">
                  <a:lumMod val="45000"/>
                  <a:lumOff val="55000"/>
                </a:schemeClr>
              </a:gs>
              <a:gs pos="61235">
                <a:srgbClr val="B1A8D7"/>
              </a:gs>
              <a:gs pos="97279">
                <a:schemeClr val="accent1">
                  <a:lumMod val="45000"/>
                  <a:lumOff val="55000"/>
                </a:schemeClr>
              </a:gs>
              <a:gs pos="96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120699" y="1094907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4684317" y="1625224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904490" y="1624901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131312" y="1626139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2141" y="2862886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4897442" y="2861530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121893" y="2862277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333160" y="2862277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5550679" y="2860929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681442" y="3552971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900083" y="3553993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113914" y="3554294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5329914" y="3552458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547201" y="3553027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1442" y="4180219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762386" y="3553026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766891" y="2860604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681442" y="4606740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897654" y="4605666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118300" y="4608732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332485" y="4608732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545534" y="4607422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3846" y="5318651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81442" y="6715103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131312" y="5318205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353475" y="5318553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E7C726AE-7957-4885-94AB-4CB56D63ABCA}"/>
              </a:ext>
            </a:extLst>
          </p:cNvPr>
          <p:cNvSpPr/>
          <p:nvPr/>
        </p:nvSpPr>
        <p:spPr>
          <a:xfrm>
            <a:off x="14681442" y="7387630"/>
            <a:ext cx="216000" cy="16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2000">
                <a:srgbClr val="00B050"/>
              </a:gs>
              <a:gs pos="83000">
                <a:schemeClr val="accent1">
                  <a:lumMod val="45000"/>
                  <a:lumOff val="55000"/>
                </a:schemeClr>
              </a:gs>
              <a:gs pos="61235">
                <a:srgbClr val="B1A8D7"/>
              </a:gs>
              <a:gs pos="97279">
                <a:schemeClr val="accent1">
                  <a:lumMod val="45000"/>
                  <a:lumOff val="55000"/>
                </a:schemeClr>
              </a:gs>
              <a:gs pos="96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4903156" y="7387878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125319" y="7387630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569475" y="5318377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681442" y="7865405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904276" y="7865404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681442" y="8471786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7E4737AC-646E-4151-8F54-1BF90D73B658}"/>
              </a:ext>
            </a:extLst>
          </p:cNvPr>
          <p:cNvSpPr/>
          <p:nvPr/>
        </p:nvSpPr>
        <p:spPr>
          <a:xfrm>
            <a:off x="14902209" y="8472985"/>
            <a:ext cx="216000" cy="1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120944" y="8472975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4E4C22AE-AF89-4850-BC7A-A420204EC33A}"/>
              </a:ext>
            </a:extLst>
          </p:cNvPr>
          <p:cNvSpPr/>
          <p:nvPr/>
        </p:nvSpPr>
        <p:spPr>
          <a:xfrm>
            <a:off x="15341809" y="8472986"/>
            <a:ext cx="216000" cy="162000"/>
          </a:xfrm>
          <a:prstGeom prst="rect">
            <a:avLst/>
          </a:prstGeom>
          <a:solidFill>
            <a:srgbClr val="F9AD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125455" y="7865404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346845" y="7387641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976" name="Rectangle 975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4904838" y="5318405"/>
            <a:ext cx="216000" cy="16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351485" y="1624901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1081" name="Rectangle 1080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567485" y="1624901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86286" y="2311424"/>
            <a:ext cx="2736000" cy="2996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Marmot Town in Luton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9542" y="2211426"/>
            <a:ext cx="7488000" cy="5114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Deliver on priorities set out in the Marmot 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 deep dive to understand access to the services and implement plan to encourage community engagement </a:t>
            </a:r>
          </a:p>
        </p:txBody>
      </p:sp>
      <p:cxnSp>
        <p:nvCxnSpPr>
          <p:cNvPr id="171" name="Straight Arrow Connector 170"/>
          <p:cNvCxnSpPr>
            <a:stCxn id="165" idx="1"/>
            <a:endCxn id="164" idx="3"/>
          </p:cNvCxnSpPr>
          <p:nvPr/>
        </p:nvCxnSpPr>
        <p:spPr>
          <a:xfrm flipH="1" flipV="1">
            <a:off x="6722286" y="2461236"/>
            <a:ext cx="387256" cy="59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64" idx="1"/>
          </p:cNvCxnSpPr>
          <p:nvPr/>
        </p:nvCxnSpPr>
        <p:spPr>
          <a:xfrm flipH="1" flipV="1">
            <a:off x="3429389" y="2261384"/>
            <a:ext cx="556897" cy="199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Rectangle 177">
            <a:extLst>
              <a:ext uri="{FF2B5EF4-FFF2-40B4-BE49-F238E27FC236}">
                <a16:creationId xmlns:a16="http://schemas.microsoft.com/office/drawing/2014/main" id="{CD89C462-C413-4A29-B414-9D5B911E6921}"/>
              </a:ext>
            </a:extLst>
          </p:cNvPr>
          <p:cNvSpPr/>
          <p:nvPr/>
        </p:nvSpPr>
        <p:spPr>
          <a:xfrm>
            <a:off x="14682141" y="2350113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901517" y="2350020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pic>
        <p:nvPicPr>
          <p:cNvPr id="162" name="Picture 4">
            <a:extLst>
              <a:ext uri="{FF2B5EF4-FFF2-40B4-BE49-F238E27FC236}">
                <a16:creationId xmlns:a16="http://schemas.microsoft.com/office/drawing/2014/main" id="{BA0CBEDF-741C-4522-A04B-5BFA571CE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52" y="220922"/>
            <a:ext cx="1042235" cy="5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3" name="Group 162"/>
          <p:cNvGrpSpPr/>
          <p:nvPr/>
        </p:nvGrpSpPr>
        <p:grpSpPr>
          <a:xfrm>
            <a:off x="57531" y="6624328"/>
            <a:ext cx="3447848" cy="2326720"/>
            <a:chOff x="1159835" y="6815433"/>
            <a:chExt cx="3407199" cy="2055316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E72CD9CF-CFCD-43B5-B39A-D6CE527698EA}"/>
                </a:ext>
              </a:extLst>
            </p:cNvPr>
            <p:cNvSpPr txBox="1"/>
            <p:nvPr/>
          </p:nvSpPr>
          <p:spPr>
            <a:xfrm>
              <a:off x="3101735" y="7670616"/>
              <a:ext cx="1465299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Commercial Development </a:t>
              </a: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23B0CFCF-25E2-4E6B-B443-C05FE6DE6E70}"/>
                </a:ext>
              </a:extLst>
            </p:cNvPr>
            <p:cNvSpPr txBox="1"/>
            <p:nvPr/>
          </p:nvSpPr>
          <p:spPr>
            <a:xfrm>
              <a:off x="1260912" y="6820961"/>
              <a:ext cx="2075530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Directorate 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B6D466FE-44FB-40F8-8FDF-2C8503932FB1}"/>
                </a:ext>
              </a:extLst>
            </p:cNvPr>
            <p:cNvSpPr txBox="1"/>
            <p:nvPr/>
          </p:nvSpPr>
          <p:spPr>
            <a:xfrm>
              <a:off x="2811641" y="6815433"/>
              <a:ext cx="1384293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Corporate Service</a:t>
              </a: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88F977BB-7489-45E2-9571-AF40D937E949}"/>
                </a:ext>
              </a:extLst>
            </p:cNvPr>
            <p:cNvSpPr/>
            <p:nvPr/>
          </p:nvSpPr>
          <p:spPr>
            <a:xfrm>
              <a:off x="1159835" y="6838409"/>
              <a:ext cx="3336016" cy="20323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86"/>
            </a:p>
          </p:txBody>
        </p:sp>
        <p:grpSp>
          <p:nvGrpSpPr>
            <p:cNvPr id="175" name="Group 174"/>
            <p:cNvGrpSpPr/>
            <p:nvPr/>
          </p:nvGrpSpPr>
          <p:grpSpPr>
            <a:xfrm>
              <a:off x="1313575" y="7181681"/>
              <a:ext cx="1528812" cy="765589"/>
              <a:chOff x="2026496" y="5565608"/>
              <a:chExt cx="1528812" cy="765589"/>
            </a:xfrm>
          </p:grpSpPr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ACCE71C7-994B-4BA0-89B0-2D5374AC5D08}"/>
                  </a:ext>
                </a:extLst>
              </p:cNvPr>
              <p:cNvSpPr/>
              <p:nvPr/>
            </p:nvSpPr>
            <p:spPr>
              <a:xfrm>
                <a:off x="2026496" y="5599918"/>
                <a:ext cx="216212" cy="162071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>
                  <a:highlight>
                    <a:srgbClr val="FFFF00"/>
                  </a:highlight>
                </a:endParaRPr>
              </a:p>
            </p:txBody>
          </p:sp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44B3FDBF-6F34-4B4D-9C96-DC0004FA83E6}"/>
                  </a:ext>
                </a:extLst>
              </p:cNvPr>
              <p:cNvSpPr/>
              <p:nvPr/>
            </p:nvSpPr>
            <p:spPr>
              <a:xfrm>
                <a:off x="2027545" y="5772759"/>
                <a:ext cx="216211" cy="162071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7" name="Rectangle 306">
                <a:extLst>
                  <a:ext uri="{FF2B5EF4-FFF2-40B4-BE49-F238E27FC236}">
                    <a16:creationId xmlns:a16="http://schemas.microsoft.com/office/drawing/2014/main" id="{5DF499C3-9542-4C01-ABC5-86FBE9E3E6DB}"/>
                  </a:ext>
                </a:extLst>
              </p:cNvPr>
              <p:cNvSpPr/>
              <p:nvPr/>
            </p:nvSpPr>
            <p:spPr>
              <a:xfrm>
                <a:off x="2027436" y="5945177"/>
                <a:ext cx="216212" cy="162071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8" name="Rectangle 307">
                <a:extLst>
                  <a:ext uri="{FF2B5EF4-FFF2-40B4-BE49-F238E27FC236}">
                    <a16:creationId xmlns:a16="http://schemas.microsoft.com/office/drawing/2014/main" id="{3CBACC8F-1F66-412E-AF4C-C076061E122D}"/>
                  </a:ext>
                </a:extLst>
              </p:cNvPr>
              <p:cNvSpPr/>
              <p:nvPr/>
            </p:nvSpPr>
            <p:spPr>
              <a:xfrm>
                <a:off x="2027536" y="6108313"/>
                <a:ext cx="216212" cy="162071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13" name="TextBox 312">
                <a:extLst>
                  <a:ext uri="{FF2B5EF4-FFF2-40B4-BE49-F238E27FC236}">
                    <a16:creationId xmlns:a16="http://schemas.microsoft.com/office/drawing/2014/main" id="{9BF57428-B34F-4560-A983-87DB12A4B138}"/>
                  </a:ext>
                </a:extLst>
              </p:cNvPr>
              <p:cNvSpPr txBox="1"/>
              <p:nvPr/>
            </p:nvSpPr>
            <p:spPr>
              <a:xfrm>
                <a:off x="2186360" y="5565608"/>
                <a:ext cx="130691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Trust-wide CHS</a:t>
                </a:r>
              </a:p>
            </p:txBody>
          </p:sp>
          <p:sp>
            <p:nvSpPr>
              <p:cNvPr id="314" name="TextBox 313">
                <a:extLst>
                  <a:ext uri="{FF2B5EF4-FFF2-40B4-BE49-F238E27FC236}">
                    <a16:creationId xmlns:a16="http://schemas.microsoft.com/office/drawing/2014/main" id="{94D82266-A690-40B0-94DE-76E0267954F9}"/>
                  </a:ext>
                </a:extLst>
              </p:cNvPr>
              <p:cNvSpPr txBox="1"/>
              <p:nvPr/>
            </p:nvSpPr>
            <p:spPr>
              <a:xfrm>
                <a:off x="2192287" y="5749389"/>
                <a:ext cx="1363021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Primary Care Services</a:t>
                </a:r>
              </a:p>
            </p:txBody>
          </p:sp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EE2CE5BF-0B4A-4450-B112-DC024053CED2}"/>
                  </a:ext>
                </a:extLst>
              </p:cNvPr>
              <p:cNvSpPr txBox="1"/>
              <p:nvPr/>
            </p:nvSpPr>
            <p:spPr>
              <a:xfrm>
                <a:off x="2193476" y="5934999"/>
                <a:ext cx="113327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Specialist Services</a:t>
                </a:r>
              </a:p>
            </p:txBody>
          </p:sp>
          <p:sp>
            <p:nvSpPr>
              <p:cNvPr id="316" name="TextBox 315">
                <a:extLst>
                  <a:ext uri="{FF2B5EF4-FFF2-40B4-BE49-F238E27FC236}">
                    <a16:creationId xmlns:a16="http://schemas.microsoft.com/office/drawing/2014/main" id="{0A9F6F5A-0869-4342-A992-9CBC6C4E6396}"/>
                  </a:ext>
                </a:extLst>
              </p:cNvPr>
              <p:cNvSpPr txBox="1"/>
              <p:nvPr/>
            </p:nvSpPr>
            <p:spPr>
              <a:xfrm>
                <a:off x="2194137" y="6100507"/>
                <a:ext cx="1226723" cy="230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686" dirty="0"/>
                  <a:t>Luton &amp; Beds MH</a:t>
                </a:r>
              </a:p>
            </p:txBody>
          </p:sp>
        </p:grpSp>
        <p:grpSp>
          <p:nvGrpSpPr>
            <p:cNvPr id="176" name="Group 175"/>
            <p:cNvGrpSpPr/>
            <p:nvPr/>
          </p:nvGrpSpPr>
          <p:grpSpPr>
            <a:xfrm>
              <a:off x="2935801" y="7014313"/>
              <a:ext cx="1554795" cy="1833609"/>
              <a:chOff x="2036982" y="7099492"/>
              <a:chExt cx="1554795" cy="1833609"/>
            </a:xfrm>
          </p:grpSpPr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6FDC3CE0-4B40-4CB8-B657-164DF6FB2C3C}"/>
                  </a:ext>
                </a:extLst>
              </p:cNvPr>
              <p:cNvSpPr txBox="1"/>
              <p:nvPr/>
            </p:nvSpPr>
            <p:spPr>
              <a:xfrm>
                <a:off x="2207971" y="7922585"/>
                <a:ext cx="138380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CMHT Transformation</a:t>
                </a:r>
              </a:p>
            </p:txBody>
          </p: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440867BF-AD5F-4437-A35C-84C5F6D7FDAB}"/>
                  </a:ext>
                </a:extLst>
              </p:cNvPr>
              <p:cNvSpPr txBox="1"/>
              <p:nvPr/>
            </p:nvSpPr>
            <p:spPr>
              <a:xfrm>
                <a:off x="2205184" y="8083733"/>
                <a:ext cx="1380375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Quality Improvement</a:t>
                </a:r>
              </a:p>
            </p:txBody>
          </p:sp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id="{4E4C22AE-AF89-4850-BC7A-A420204EC33A}"/>
                  </a:ext>
                </a:extLst>
              </p:cNvPr>
              <p:cNvSpPr/>
              <p:nvPr/>
            </p:nvSpPr>
            <p:spPr>
              <a:xfrm>
                <a:off x="2038332" y="7132327"/>
                <a:ext cx="216212" cy="162071"/>
              </a:xfrm>
              <a:prstGeom prst="rect">
                <a:avLst/>
              </a:prstGeom>
              <a:solidFill>
                <a:srgbClr val="F9ADD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3FAD825C-B876-4BC7-9CDF-BCBC75CC7334}"/>
                  </a:ext>
                </a:extLst>
              </p:cNvPr>
              <p:cNvSpPr/>
              <p:nvPr/>
            </p:nvSpPr>
            <p:spPr>
              <a:xfrm>
                <a:off x="2038332" y="7299289"/>
                <a:ext cx="216212" cy="162071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6BA06C71-B8A2-46BE-95AB-C2F4F9D2F771}"/>
                  </a:ext>
                </a:extLst>
              </p:cNvPr>
              <p:cNvSpPr/>
              <p:nvPr/>
            </p:nvSpPr>
            <p:spPr>
              <a:xfrm>
                <a:off x="2038332" y="7466701"/>
                <a:ext cx="216212" cy="162071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5" name="Rectangle 284">
                <a:extLst>
                  <a:ext uri="{FF2B5EF4-FFF2-40B4-BE49-F238E27FC236}">
                    <a16:creationId xmlns:a16="http://schemas.microsoft.com/office/drawing/2014/main" id="{23BEBD1B-7979-486E-BD95-68B1EC654B2B}"/>
                  </a:ext>
                </a:extLst>
              </p:cNvPr>
              <p:cNvSpPr/>
              <p:nvPr/>
            </p:nvSpPr>
            <p:spPr>
              <a:xfrm>
                <a:off x="2036982" y="7633609"/>
                <a:ext cx="216211" cy="162071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6" name="Rectangle 285">
                <a:extLst>
                  <a:ext uri="{FF2B5EF4-FFF2-40B4-BE49-F238E27FC236}">
                    <a16:creationId xmlns:a16="http://schemas.microsoft.com/office/drawing/2014/main" id="{7E4737AC-646E-4151-8F54-1BF90D73B658}"/>
                  </a:ext>
                </a:extLst>
              </p:cNvPr>
              <p:cNvSpPr/>
              <p:nvPr/>
            </p:nvSpPr>
            <p:spPr>
              <a:xfrm>
                <a:off x="2037141" y="7794149"/>
                <a:ext cx="216212" cy="16207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E590C12A-420C-4EB4-9FFC-A1FED15CFF8A}"/>
                  </a:ext>
                </a:extLst>
              </p:cNvPr>
              <p:cNvSpPr/>
              <p:nvPr/>
            </p:nvSpPr>
            <p:spPr>
              <a:xfrm>
                <a:off x="2036982" y="7955627"/>
                <a:ext cx="216211" cy="162071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ADC9F148-84C7-490A-924E-F260682FC522}"/>
                  </a:ext>
                </a:extLst>
              </p:cNvPr>
              <p:cNvSpPr txBox="1"/>
              <p:nvPr/>
            </p:nvSpPr>
            <p:spPr>
              <a:xfrm>
                <a:off x="2201148" y="7099492"/>
                <a:ext cx="1236248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Estates </a:t>
                </a:r>
              </a:p>
            </p:txBody>
          </p:sp>
          <p:sp>
            <p:nvSpPr>
              <p:cNvPr id="289" name="TextBox 288">
                <a:extLst>
                  <a:ext uri="{FF2B5EF4-FFF2-40B4-BE49-F238E27FC236}">
                    <a16:creationId xmlns:a16="http://schemas.microsoft.com/office/drawing/2014/main" id="{B3AEBECE-05D6-4199-A0F2-9088D92A6540}"/>
                  </a:ext>
                </a:extLst>
              </p:cNvPr>
              <p:cNvSpPr txBox="1"/>
              <p:nvPr/>
            </p:nvSpPr>
            <p:spPr>
              <a:xfrm>
                <a:off x="2202665" y="7262535"/>
                <a:ext cx="875104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Digital</a:t>
                </a:r>
              </a:p>
            </p:txBody>
          </p:sp>
          <p:sp>
            <p:nvSpPr>
              <p:cNvPr id="290" name="TextBox 289">
                <a:extLst>
                  <a:ext uri="{FF2B5EF4-FFF2-40B4-BE49-F238E27FC236}">
                    <a16:creationId xmlns:a16="http://schemas.microsoft.com/office/drawing/2014/main" id="{0DE69C62-1F46-494A-B028-882C86F6D6FC}"/>
                  </a:ext>
                </a:extLst>
              </p:cNvPr>
              <p:cNvSpPr txBox="1"/>
              <p:nvPr/>
            </p:nvSpPr>
            <p:spPr>
              <a:xfrm>
                <a:off x="2204562" y="7408884"/>
                <a:ext cx="125275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People &amp; Culture</a:t>
                </a:r>
              </a:p>
            </p:txBody>
          </p:sp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EF21B84D-AC17-4876-94C2-6D251336DDED}"/>
                  </a:ext>
                </a:extLst>
              </p:cNvPr>
              <p:cNvSpPr txBox="1"/>
              <p:nvPr/>
            </p:nvSpPr>
            <p:spPr>
              <a:xfrm>
                <a:off x="2203797" y="7591516"/>
                <a:ext cx="1287919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People Participation</a:t>
                </a:r>
              </a:p>
            </p:txBody>
          </p:sp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id="{CABEB588-23CF-470D-AB2C-94E8F949CBDF}"/>
                  </a:ext>
                </a:extLst>
              </p:cNvPr>
              <p:cNvSpPr/>
              <p:nvPr/>
            </p:nvSpPr>
            <p:spPr>
              <a:xfrm>
                <a:off x="2038789" y="8113183"/>
                <a:ext cx="216211" cy="16207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3" name="Rectangle 292">
                <a:extLst>
                  <a:ext uri="{FF2B5EF4-FFF2-40B4-BE49-F238E27FC236}">
                    <a16:creationId xmlns:a16="http://schemas.microsoft.com/office/drawing/2014/main" id="{715E9CAA-E40A-40CD-AEDA-49001DB4BCB1}"/>
                  </a:ext>
                </a:extLst>
              </p:cNvPr>
              <p:cNvSpPr/>
              <p:nvPr/>
            </p:nvSpPr>
            <p:spPr>
              <a:xfrm>
                <a:off x="2037090" y="8278550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4" name="Rectangle 293">
                <a:extLst>
                  <a:ext uri="{FF2B5EF4-FFF2-40B4-BE49-F238E27FC236}">
                    <a16:creationId xmlns:a16="http://schemas.microsoft.com/office/drawing/2014/main" id="{CD89C462-C413-4A29-B414-9D5B911E6921}"/>
                  </a:ext>
                </a:extLst>
              </p:cNvPr>
              <p:cNvSpPr/>
              <p:nvPr/>
            </p:nvSpPr>
            <p:spPr>
              <a:xfrm>
                <a:off x="2037442" y="8445178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75000">
                    <a:srgbClr val="F9ADDE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08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5" name="TextBox 294">
                <a:extLst>
                  <a:ext uri="{FF2B5EF4-FFF2-40B4-BE49-F238E27FC236}">
                    <a16:creationId xmlns:a16="http://schemas.microsoft.com/office/drawing/2014/main" id="{7AD28FFE-7D54-4D75-863F-FB0A5ECD7192}"/>
                  </a:ext>
                </a:extLst>
              </p:cNvPr>
              <p:cNvSpPr txBox="1"/>
              <p:nvPr/>
            </p:nvSpPr>
            <p:spPr>
              <a:xfrm>
                <a:off x="2206084" y="8235519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Informatics &amp; BI</a:t>
                </a:r>
              </a:p>
            </p:txBody>
          </p:sp>
          <p:sp>
            <p:nvSpPr>
              <p:cNvPr id="296" name="TextBox 295">
                <a:extLst>
                  <a:ext uri="{FF2B5EF4-FFF2-40B4-BE49-F238E27FC236}">
                    <a16:creationId xmlns:a16="http://schemas.microsoft.com/office/drawing/2014/main" id="{DD663DA8-E07F-41AB-A169-C76855EC2CA1}"/>
                  </a:ext>
                </a:extLst>
              </p:cNvPr>
              <p:cNvSpPr txBox="1"/>
              <p:nvPr/>
            </p:nvSpPr>
            <p:spPr>
              <a:xfrm>
                <a:off x="2206985" y="8408856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Public Health</a:t>
                </a:r>
              </a:p>
            </p:txBody>
          </p:sp>
          <p:sp>
            <p:nvSpPr>
              <p:cNvPr id="297" name="Rectangle 296">
                <a:extLst>
                  <a:ext uri="{FF2B5EF4-FFF2-40B4-BE49-F238E27FC236}">
                    <a16:creationId xmlns:a16="http://schemas.microsoft.com/office/drawing/2014/main" id="{ABE7FBCC-7DBA-43CD-B919-71DA9B2008E9}"/>
                  </a:ext>
                </a:extLst>
              </p:cNvPr>
              <p:cNvSpPr/>
              <p:nvPr/>
            </p:nvSpPr>
            <p:spPr>
              <a:xfrm>
                <a:off x="2037270" y="8604122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75000">
                    <a:srgbClr val="00B050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8" name="TextBox 297">
                <a:extLst>
                  <a:ext uri="{FF2B5EF4-FFF2-40B4-BE49-F238E27FC236}">
                    <a16:creationId xmlns:a16="http://schemas.microsoft.com/office/drawing/2014/main" id="{BABAE87A-3C7F-498E-BCA9-329233C0FBDA}"/>
                  </a:ext>
                </a:extLst>
              </p:cNvPr>
              <p:cNvSpPr txBox="1"/>
              <p:nvPr/>
            </p:nvSpPr>
            <p:spPr>
              <a:xfrm>
                <a:off x="2206985" y="8569302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Financial Viability </a:t>
                </a:r>
              </a:p>
            </p:txBody>
          </p:sp>
          <p:sp>
            <p:nvSpPr>
              <p:cNvPr id="299" name="Rectangle 298">
                <a:extLst>
                  <a:ext uri="{FF2B5EF4-FFF2-40B4-BE49-F238E27FC236}">
                    <a16:creationId xmlns:a16="http://schemas.microsoft.com/office/drawing/2014/main" id="{E7C726AE-7957-4885-94AB-4CB56D63ABCA}"/>
                  </a:ext>
                </a:extLst>
              </p:cNvPr>
              <p:cNvSpPr/>
              <p:nvPr/>
            </p:nvSpPr>
            <p:spPr>
              <a:xfrm>
                <a:off x="2038917" y="8771030"/>
                <a:ext cx="216211" cy="162071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72000">
                    <a:srgbClr val="00B050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61235">
                    <a:srgbClr val="B1A8D7"/>
                  </a:gs>
                  <a:gs pos="97279">
                    <a:schemeClr val="accent1">
                      <a:lumMod val="45000"/>
                      <a:lumOff val="55000"/>
                    </a:schemeClr>
                  </a:gs>
                  <a:gs pos="96000">
                    <a:srgbClr val="92D050"/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0" name="TextBox 299">
                <a:extLst>
                  <a:ext uri="{FF2B5EF4-FFF2-40B4-BE49-F238E27FC236}">
                    <a16:creationId xmlns:a16="http://schemas.microsoft.com/office/drawing/2014/main" id="{1722631E-ACBA-4549-884D-0E9D2B9D09C0}"/>
                  </a:ext>
                </a:extLst>
              </p:cNvPr>
              <p:cNvSpPr txBox="1"/>
              <p:nvPr/>
            </p:nvSpPr>
            <p:spPr>
              <a:xfrm>
                <a:off x="2208901" y="8726885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Communication</a:t>
                </a:r>
              </a:p>
            </p:txBody>
          </p:sp>
        </p:grpSp>
      </p:grpSp>
      <p:sp>
        <p:nvSpPr>
          <p:cNvPr id="318" name="Rectangle 317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215667" y="3768298"/>
            <a:ext cx="935171" cy="1234606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sz="1124" dirty="0">
                <a:solidFill>
                  <a:schemeClr val="tx1"/>
                </a:solidFill>
              </a:rPr>
              <a:t>To improve the quality of life for all we serve</a:t>
            </a:r>
          </a:p>
          <a:p>
            <a:r>
              <a:rPr lang="en-GB" sz="1100" b="1" dirty="0">
                <a:solidFill>
                  <a:schemeClr val="tx1"/>
                </a:solidFill>
                <a:cs typeface="Calibri"/>
              </a:rPr>
              <a:t>Luton</a:t>
            </a: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76252" y="1898430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63502" y="3398598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90450" y="5909724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63502" y="4608527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1778326" y="737887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cxnSp>
        <p:nvCxnSpPr>
          <p:cNvPr id="185" name="Straight Arrow Connector 184"/>
          <p:cNvCxnSpPr>
            <a:stCxn id="326" idx="1"/>
          </p:cNvCxnSpPr>
          <p:nvPr/>
        </p:nvCxnSpPr>
        <p:spPr>
          <a:xfrm flipH="1" flipV="1">
            <a:off x="1219200" y="4560634"/>
            <a:ext cx="1271250" cy="1681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stCxn id="324" idx="1"/>
          </p:cNvCxnSpPr>
          <p:nvPr/>
        </p:nvCxnSpPr>
        <p:spPr>
          <a:xfrm flipH="1">
            <a:off x="1219200" y="2220609"/>
            <a:ext cx="1257052" cy="1748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>
            <a:stCxn id="325" idx="1"/>
          </p:cNvCxnSpPr>
          <p:nvPr/>
        </p:nvCxnSpPr>
        <p:spPr>
          <a:xfrm flipH="1">
            <a:off x="1219200" y="3717694"/>
            <a:ext cx="1244302" cy="515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stCxn id="327" idx="1"/>
          </p:cNvCxnSpPr>
          <p:nvPr/>
        </p:nvCxnSpPr>
        <p:spPr>
          <a:xfrm flipH="1" flipV="1">
            <a:off x="1219200" y="4385602"/>
            <a:ext cx="1244302" cy="50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Rectangle 198">
            <a:extLst>
              <a:ext uri="{FF2B5EF4-FFF2-40B4-BE49-F238E27FC236}">
                <a16:creationId xmlns:a16="http://schemas.microsoft.com/office/drawing/2014/main" id="{23BEBD1B-7979-486E-BD95-68B1EC654B2B}"/>
              </a:ext>
            </a:extLst>
          </p:cNvPr>
          <p:cNvSpPr/>
          <p:nvPr/>
        </p:nvSpPr>
        <p:spPr>
          <a:xfrm>
            <a:off x="14904276" y="4180219"/>
            <a:ext cx="242854" cy="162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</p:spTree>
    <p:extLst>
      <p:ext uri="{BB962C8B-B14F-4D97-AF65-F5344CB8AC3E}">
        <p14:creationId xmlns:p14="http://schemas.microsoft.com/office/powerpoint/2010/main" val="87480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194e418-5875-4308-b033-74eb9c181361">
      <UserInfo>
        <DisplayName>ALI, Amrus (EAST LONDON NHS FOUNDATION TRUST)</DisplayName>
        <AccountId>11</AccountId>
        <AccountType/>
      </UserInfo>
      <UserInfo>
        <DisplayName>WADDON, Gopal (EAST LONDON NHS FOUNDATION TRUST)</DisplayName>
        <AccountId>8</AccountId>
        <AccountType/>
      </UserInfo>
      <UserInfo>
        <DisplayName>BISHOP, Sammy (EAST LONDON NHS FOUNDATION TRUST)</DisplayName>
        <AccountId>67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8D600F-1EA1-42E8-8D90-761A07672246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4d648a74-5c83-46a7-8e4c-7f989ae960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30D94E-0B5A-4C51-94F5-B3D4107385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C55389-3849-42ED-9115-E6E0993BB8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5707</TotalTime>
  <Words>661</Words>
  <Application>Microsoft Office PowerPoint</Application>
  <PresentationFormat>Custom</PresentationFormat>
  <Paragraphs>78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Based  Annual Plan 2022-23</dc:title>
  <dc:creator>Baksh de la Iglesia Amber</dc:creator>
  <cp:lastModifiedBy>BISHOP, Sammy (EAST LONDON NHS FOUNDATION TRUST)</cp:lastModifiedBy>
  <cp:revision>330</cp:revision>
  <dcterms:created xsi:type="dcterms:W3CDTF">2022-04-07T15:48:29Z</dcterms:created>
  <dcterms:modified xsi:type="dcterms:W3CDTF">2022-05-18T08:22:27Z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