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59" r:id="rId5"/>
  </p:sldIdLst>
  <p:sldSz cx="15998825" cy="89995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2EDC17-576D-4ED5-94AA-91C3417C60A6}" v="3" dt="2022-05-01T09:40:15.5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02" autoAdjust="0"/>
    <p:restoredTop sz="94660"/>
  </p:normalViewPr>
  <p:slideViewPr>
    <p:cSldViewPr snapToGrid="0">
      <p:cViewPr varScale="1">
        <p:scale>
          <a:sx n="70" d="100"/>
          <a:sy n="70" d="100"/>
        </p:scale>
        <p:origin x="708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15B7FF-E161-4BB1-810C-64A9B601F838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26D5AA-F8F7-4EA3-B878-25CFDE48A5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31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329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9853" y="1472842"/>
            <a:ext cx="11999119" cy="3133172"/>
          </a:xfrm>
        </p:spPr>
        <p:txBody>
          <a:bodyPr anchor="b"/>
          <a:lstStyle>
            <a:lvl1pPr algn="ctr">
              <a:defRPr sz="78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9853" y="4726842"/>
            <a:ext cx="11999119" cy="2172804"/>
          </a:xfrm>
        </p:spPr>
        <p:txBody>
          <a:bodyPr/>
          <a:lstStyle>
            <a:lvl1pPr marL="0" indent="0" algn="ctr">
              <a:buNone/>
              <a:defRPr sz="3149"/>
            </a:lvl1pPr>
            <a:lvl2pPr marL="599938" indent="0" algn="ctr">
              <a:buNone/>
              <a:defRPr sz="2624"/>
            </a:lvl2pPr>
            <a:lvl3pPr marL="1199876" indent="0" algn="ctr">
              <a:buNone/>
              <a:defRPr sz="2362"/>
            </a:lvl3pPr>
            <a:lvl4pPr marL="1799814" indent="0" algn="ctr">
              <a:buNone/>
              <a:defRPr sz="2100"/>
            </a:lvl4pPr>
            <a:lvl5pPr marL="2399751" indent="0" algn="ctr">
              <a:buNone/>
              <a:defRPr sz="2100"/>
            </a:lvl5pPr>
            <a:lvl6pPr marL="2999689" indent="0" algn="ctr">
              <a:buNone/>
              <a:defRPr sz="2100"/>
            </a:lvl6pPr>
            <a:lvl7pPr marL="3599627" indent="0" algn="ctr">
              <a:buNone/>
              <a:defRPr sz="2100"/>
            </a:lvl7pPr>
            <a:lvl8pPr marL="4199565" indent="0" algn="ctr">
              <a:buNone/>
              <a:defRPr sz="2100"/>
            </a:lvl8pPr>
            <a:lvl9pPr marL="4799503" indent="0" algn="ctr"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18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886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449159" y="479142"/>
            <a:ext cx="3449747" cy="762669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9919" y="479142"/>
            <a:ext cx="10149255" cy="762669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277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75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1586" y="2243636"/>
            <a:ext cx="13798987" cy="3743557"/>
          </a:xfrm>
        </p:spPr>
        <p:txBody>
          <a:bodyPr anchor="b"/>
          <a:lstStyle>
            <a:lvl1pPr>
              <a:defRPr sz="78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1586" y="6022609"/>
            <a:ext cx="13798987" cy="1968648"/>
          </a:xfrm>
        </p:spPr>
        <p:txBody>
          <a:bodyPr/>
          <a:lstStyle>
            <a:lvl1pPr marL="0" indent="0">
              <a:buNone/>
              <a:defRPr sz="3149">
                <a:solidFill>
                  <a:schemeClr val="tx1">
                    <a:tint val="75000"/>
                  </a:schemeClr>
                </a:solidFill>
              </a:defRPr>
            </a:lvl1pPr>
            <a:lvl2pPr marL="599938" indent="0">
              <a:buNone/>
              <a:defRPr sz="2624">
                <a:solidFill>
                  <a:schemeClr val="tx1">
                    <a:tint val="75000"/>
                  </a:schemeClr>
                </a:solidFill>
              </a:defRPr>
            </a:lvl2pPr>
            <a:lvl3pPr marL="1199876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3pPr>
            <a:lvl4pPr marL="179981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39975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299968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59962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19956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79950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590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9919" y="2395710"/>
            <a:ext cx="6799501" cy="57101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405" y="2395710"/>
            <a:ext cx="6799501" cy="57101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18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03" y="479143"/>
            <a:ext cx="13798987" cy="173949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004" y="2206137"/>
            <a:ext cx="6768252" cy="1081194"/>
          </a:xfrm>
        </p:spPr>
        <p:txBody>
          <a:bodyPr anchor="b"/>
          <a:lstStyle>
            <a:lvl1pPr marL="0" indent="0">
              <a:buNone/>
              <a:defRPr sz="3149" b="1"/>
            </a:lvl1pPr>
            <a:lvl2pPr marL="599938" indent="0">
              <a:buNone/>
              <a:defRPr sz="2624" b="1"/>
            </a:lvl2pPr>
            <a:lvl3pPr marL="1199876" indent="0">
              <a:buNone/>
              <a:defRPr sz="2362" b="1"/>
            </a:lvl3pPr>
            <a:lvl4pPr marL="1799814" indent="0">
              <a:buNone/>
              <a:defRPr sz="2100" b="1"/>
            </a:lvl4pPr>
            <a:lvl5pPr marL="2399751" indent="0">
              <a:buNone/>
              <a:defRPr sz="2100" b="1"/>
            </a:lvl5pPr>
            <a:lvl6pPr marL="2999689" indent="0">
              <a:buNone/>
              <a:defRPr sz="2100" b="1"/>
            </a:lvl6pPr>
            <a:lvl7pPr marL="3599627" indent="0">
              <a:buNone/>
              <a:defRPr sz="2100" b="1"/>
            </a:lvl7pPr>
            <a:lvl8pPr marL="4199565" indent="0">
              <a:buNone/>
              <a:defRPr sz="2100" b="1"/>
            </a:lvl8pPr>
            <a:lvl9pPr marL="4799503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004" y="3287331"/>
            <a:ext cx="6768252" cy="48351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99405" y="2206137"/>
            <a:ext cx="6801584" cy="1081194"/>
          </a:xfrm>
        </p:spPr>
        <p:txBody>
          <a:bodyPr anchor="b"/>
          <a:lstStyle>
            <a:lvl1pPr marL="0" indent="0">
              <a:buNone/>
              <a:defRPr sz="3149" b="1"/>
            </a:lvl1pPr>
            <a:lvl2pPr marL="599938" indent="0">
              <a:buNone/>
              <a:defRPr sz="2624" b="1"/>
            </a:lvl2pPr>
            <a:lvl3pPr marL="1199876" indent="0">
              <a:buNone/>
              <a:defRPr sz="2362" b="1"/>
            </a:lvl3pPr>
            <a:lvl4pPr marL="1799814" indent="0">
              <a:buNone/>
              <a:defRPr sz="2100" b="1"/>
            </a:lvl4pPr>
            <a:lvl5pPr marL="2399751" indent="0">
              <a:buNone/>
              <a:defRPr sz="2100" b="1"/>
            </a:lvl5pPr>
            <a:lvl6pPr marL="2999689" indent="0">
              <a:buNone/>
              <a:defRPr sz="2100" b="1"/>
            </a:lvl6pPr>
            <a:lvl7pPr marL="3599627" indent="0">
              <a:buNone/>
              <a:defRPr sz="2100" b="1"/>
            </a:lvl7pPr>
            <a:lvl8pPr marL="4199565" indent="0">
              <a:buNone/>
              <a:defRPr sz="2100" b="1"/>
            </a:lvl8pPr>
            <a:lvl9pPr marL="4799503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099405" y="3287331"/>
            <a:ext cx="6801584" cy="48351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59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100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291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04" y="599969"/>
            <a:ext cx="5160037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1585" y="1295767"/>
            <a:ext cx="8099405" cy="6395505"/>
          </a:xfrm>
        </p:spPr>
        <p:txBody>
          <a:bodyPr/>
          <a:lstStyle>
            <a:lvl1pPr>
              <a:defRPr sz="4199"/>
            </a:lvl1pPr>
            <a:lvl2pPr>
              <a:defRPr sz="3674"/>
            </a:lvl2pPr>
            <a:lvl3pPr>
              <a:defRPr sz="3149"/>
            </a:lvl3pPr>
            <a:lvl4pPr>
              <a:defRPr sz="2624"/>
            </a:lvl4pPr>
            <a:lvl5pPr>
              <a:defRPr sz="2624"/>
            </a:lvl5pPr>
            <a:lvl6pPr>
              <a:defRPr sz="2624"/>
            </a:lvl6pPr>
            <a:lvl7pPr>
              <a:defRPr sz="2624"/>
            </a:lvl7pPr>
            <a:lvl8pPr>
              <a:defRPr sz="2624"/>
            </a:lvl8pPr>
            <a:lvl9pPr>
              <a:defRPr sz="262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2004" y="2699862"/>
            <a:ext cx="5160037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38" indent="0">
              <a:buNone/>
              <a:defRPr sz="1837"/>
            </a:lvl2pPr>
            <a:lvl3pPr marL="1199876" indent="0">
              <a:buNone/>
              <a:defRPr sz="1575"/>
            </a:lvl3pPr>
            <a:lvl4pPr marL="1799814" indent="0">
              <a:buNone/>
              <a:defRPr sz="1312"/>
            </a:lvl4pPr>
            <a:lvl5pPr marL="2399751" indent="0">
              <a:buNone/>
              <a:defRPr sz="1312"/>
            </a:lvl5pPr>
            <a:lvl6pPr marL="2999689" indent="0">
              <a:buNone/>
              <a:defRPr sz="1312"/>
            </a:lvl6pPr>
            <a:lvl7pPr marL="3599627" indent="0">
              <a:buNone/>
              <a:defRPr sz="1312"/>
            </a:lvl7pPr>
            <a:lvl8pPr marL="4199565" indent="0">
              <a:buNone/>
              <a:defRPr sz="1312"/>
            </a:lvl8pPr>
            <a:lvl9pPr marL="4799503" indent="0">
              <a:buNone/>
              <a:defRPr sz="13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5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04" y="599969"/>
            <a:ext cx="5160037" cy="2099892"/>
          </a:xfrm>
        </p:spPr>
        <p:txBody>
          <a:bodyPr anchor="b"/>
          <a:lstStyle>
            <a:lvl1pPr>
              <a:defRPr sz="41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1585" y="1295767"/>
            <a:ext cx="8099405" cy="6395505"/>
          </a:xfrm>
        </p:spPr>
        <p:txBody>
          <a:bodyPr anchor="t"/>
          <a:lstStyle>
            <a:lvl1pPr marL="0" indent="0">
              <a:buNone/>
              <a:defRPr sz="4199"/>
            </a:lvl1pPr>
            <a:lvl2pPr marL="599938" indent="0">
              <a:buNone/>
              <a:defRPr sz="3674"/>
            </a:lvl2pPr>
            <a:lvl3pPr marL="1199876" indent="0">
              <a:buNone/>
              <a:defRPr sz="3149"/>
            </a:lvl3pPr>
            <a:lvl4pPr marL="1799814" indent="0">
              <a:buNone/>
              <a:defRPr sz="2624"/>
            </a:lvl4pPr>
            <a:lvl5pPr marL="2399751" indent="0">
              <a:buNone/>
              <a:defRPr sz="2624"/>
            </a:lvl5pPr>
            <a:lvl6pPr marL="2999689" indent="0">
              <a:buNone/>
              <a:defRPr sz="2624"/>
            </a:lvl6pPr>
            <a:lvl7pPr marL="3599627" indent="0">
              <a:buNone/>
              <a:defRPr sz="2624"/>
            </a:lvl7pPr>
            <a:lvl8pPr marL="4199565" indent="0">
              <a:buNone/>
              <a:defRPr sz="2624"/>
            </a:lvl8pPr>
            <a:lvl9pPr marL="4799503" indent="0">
              <a:buNone/>
              <a:defRPr sz="262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2004" y="2699862"/>
            <a:ext cx="5160037" cy="5001827"/>
          </a:xfrm>
        </p:spPr>
        <p:txBody>
          <a:bodyPr/>
          <a:lstStyle>
            <a:lvl1pPr marL="0" indent="0">
              <a:buNone/>
              <a:defRPr sz="2100"/>
            </a:lvl1pPr>
            <a:lvl2pPr marL="599938" indent="0">
              <a:buNone/>
              <a:defRPr sz="1837"/>
            </a:lvl2pPr>
            <a:lvl3pPr marL="1199876" indent="0">
              <a:buNone/>
              <a:defRPr sz="1575"/>
            </a:lvl3pPr>
            <a:lvl4pPr marL="1799814" indent="0">
              <a:buNone/>
              <a:defRPr sz="1312"/>
            </a:lvl4pPr>
            <a:lvl5pPr marL="2399751" indent="0">
              <a:buNone/>
              <a:defRPr sz="1312"/>
            </a:lvl5pPr>
            <a:lvl6pPr marL="2999689" indent="0">
              <a:buNone/>
              <a:defRPr sz="1312"/>
            </a:lvl6pPr>
            <a:lvl7pPr marL="3599627" indent="0">
              <a:buNone/>
              <a:defRPr sz="1312"/>
            </a:lvl7pPr>
            <a:lvl8pPr marL="4199565" indent="0">
              <a:buNone/>
              <a:defRPr sz="1312"/>
            </a:lvl8pPr>
            <a:lvl9pPr marL="4799503" indent="0">
              <a:buNone/>
              <a:defRPr sz="13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67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9919" y="479143"/>
            <a:ext cx="13798987" cy="1739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919" y="2395710"/>
            <a:ext cx="13798987" cy="57101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9919" y="8341239"/>
            <a:ext cx="359973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1B5C-45EA-4740-8260-11C240706E32}" type="datetimeFigureOut">
              <a:rPr lang="en-GB" smtClean="0"/>
              <a:t>18/05/2022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99611" y="8341239"/>
            <a:ext cx="5399603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9170" y="8341239"/>
            <a:ext cx="3599736" cy="4791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5DD5D-C254-4867-B657-14B800B4D8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7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199876" rtl="0" eaLnBrk="1" latinLnBrk="0" hangingPunct="1">
        <a:lnSpc>
          <a:spcPct val="90000"/>
        </a:lnSpc>
        <a:spcBef>
          <a:spcPct val="0"/>
        </a:spcBef>
        <a:buNone/>
        <a:defRPr sz="577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9969" indent="-299969" algn="l" defTabSz="1199876" rtl="0" eaLnBrk="1" latinLnBrk="0" hangingPunct="1">
        <a:lnSpc>
          <a:spcPct val="90000"/>
        </a:lnSpc>
        <a:spcBef>
          <a:spcPts val="1312"/>
        </a:spcBef>
        <a:buFont typeface="Arial" panose="020B0604020202020204" pitchFamily="34" charset="0"/>
        <a:buChar char="•"/>
        <a:defRPr sz="3674" kern="1200">
          <a:solidFill>
            <a:schemeClr val="tx1"/>
          </a:solidFill>
          <a:latin typeface="+mn-lt"/>
          <a:ea typeface="+mn-ea"/>
          <a:cs typeface="+mn-cs"/>
        </a:defRPr>
      </a:lvl1pPr>
      <a:lvl2pPr marL="899907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3149" kern="1200">
          <a:solidFill>
            <a:schemeClr val="tx1"/>
          </a:solidFill>
          <a:latin typeface="+mn-lt"/>
          <a:ea typeface="+mn-ea"/>
          <a:cs typeface="+mn-cs"/>
        </a:defRPr>
      </a:lvl2pPr>
      <a:lvl3pPr marL="1499845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624" kern="1200">
          <a:solidFill>
            <a:schemeClr val="tx1"/>
          </a:solidFill>
          <a:latin typeface="+mn-lt"/>
          <a:ea typeface="+mn-ea"/>
          <a:cs typeface="+mn-cs"/>
        </a:defRPr>
      </a:lvl3pPr>
      <a:lvl4pPr marL="2099782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699720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3299658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899596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499534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5099472" indent="-299969" algn="l" defTabSz="1199876" rtl="0" eaLnBrk="1" latinLnBrk="0" hangingPunct="1">
        <a:lnSpc>
          <a:spcPct val="90000"/>
        </a:lnSpc>
        <a:spcBef>
          <a:spcPts val="656"/>
        </a:spcBef>
        <a:buFont typeface="Arial" panose="020B0604020202020204" pitchFamily="34" charset="0"/>
        <a:buChar char="•"/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1pPr>
      <a:lvl2pPr marL="599938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2pPr>
      <a:lvl3pPr marL="1199876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3pPr>
      <a:lvl4pPr marL="1799814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4pPr>
      <a:lvl5pPr marL="2399751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5pPr>
      <a:lvl6pPr marL="2999689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6pPr>
      <a:lvl7pPr marL="3599627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7pPr>
      <a:lvl8pPr marL="4199565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8pPr>
      <a:lvl9pPr marL="4799503" algn="l" defTabSz="1199876" rtl="0" eaLnBrk="1" latinLnBrk="0" hangingPunct="1">
        <a:defRPr sz="23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1778326" y="737887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4519437" y="98216"/>
            <a:ext cx="1396195" cy="31129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22-23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02304" y="422928"/>
            <a:ext cx="2736000" cy="5533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Test and develop new community rehab approach in partnership with London Borough of Newham (LBN)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02304" y="1191631"/>
            <a:ext cx="2736000" cy="5460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Test and develop an integrated approach to older adult mental health in primary care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02448" y="2809004"/>
            <a:ext cx="2736000" cy="38577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Meeting waiting list and improving access 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15803" y="7112317"/>
            <a:ext cx="2736000" cy="4188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Staff Wellbeing, Recruitment and Retention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05730" y="3701106"/>
            <a:ext cx="2736000" cy="3434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Ensure direct communication with service users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11571" y="7798557"/>
            <a:ext cx="2736000" cy="289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Value learning systems for QI projects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02448" y="3355651"/>
            <a:ext cx="2736000" cy="2182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Introduce primary care patient advocates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02304" y="2186795"/>
            <a:ext cx="2736000" cy="2993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Service Developments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455049" y="189516"/>
            <a:ext cx="2453023" cy="1558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/>
              <a:t>Deliverables 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6431" y="388956"/>
            <a:ext cx="7488000" cy="3459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Establish a Newham plan and Offer for rehab service users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Staffing models and care/intervention models articulated</a:t>
            </a:r>
          </a:p>
        </p:txBody>
      </p:sp>
      <p:cxnSp>
        <p:nvCxnSpPr>
          <p:cNvPr id="6" name="Straight Arrow Connector 5"/>
          <p:cNvCxnSpPr>
            <a:stCxn id="250" idx="1"/>
          </p:cNvCxnSpPr>
          <p:nvPr/>
        </p:nvCxnSpPr>
        <p:spPr>
          <a:xfrm flipH="1">
            <a:off x="3421737" y="699595"/>
            <a:ext cx="480567" cy="13324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91" idx="1"/>
            <a:endCxn id="250" idx="3"/>
          </p:cNvCxnSpPr>
          <p:nvPr/>
        </p:nvCxnSpPr>
        <p:spPr>
          <a:xfrm flipH="1">
            <a:off x="6638304" y="561948"/>
            <a:ext cx="408127" cy="137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7" name="Rectangle 11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4971" y="812012"/>
            <a:ext cx="7488000" cy="10548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Enhance local authority interface across both inpatient and community settings – Primary Care Networks (PCN), Inpatients, CMHT, Memory Workstreams in place, agree a plan for key outcomes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Stabilise community integrated mental health services such that enhanced primary care provision is resumed and outpatient care is transformed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Assess capacity and demand for new care pathways, move the outpatient Community Integrated Mental Health Services (CIMHS) – Integrating team with Community Recovery Teams</a:t>
            </a:r>
          </a:p>
        </p:txBody>
      </p:sp>
      <p:cxnSp>
        <p:nvCxnSpPr>
          <p:cNvPr id="135" name="Straight Arrow Connector 134"/>
          <p:cNvCxnSpPr>
            <a:stCxn id="117" idx="1"/>
            <a:endCxn id="107" idx="3"/>
          </p:cNvCxnSpPr>
          <p:nvPr/>
        </p:nvCxnSpPr>
        <p:spPr>
          <a:xfrm flipH="1">
            <a:off x="6638304" y="1339446"/>
            <a:ext cx="406667" cy="125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>
            <a:stCxn id="107" idx="1"/>
          </p:cNvCxnSpPr>
          <p:nvPr/>
        </p:nvCxnSpPr>
        <p:spPr>
          <a:xfrm flipH="1">
            <a:off x="3421737" y="1464633"/>
            <a:ext cx="480567" cy="722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0" name="Rectangle 15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4971" y="1917333"/>
            <a:ext cx="7488000" cy="10738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Deliver Specialist Children and Young People Service (SCYPS)  Transformation and multi-agency working to strengthen pathways for 0-9 year olds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Develop and implement staffing and care intervention models – ensure quality measures and standard operating procedures are established and scope potential opportunities in Newham. </a:t>
            </a:r>
            <a:endParaRPr lang="en-GB" sz="1200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</a:rPr>
              <a:t>Improve </a:t>
            </a:r>
            <a:r>
              <a:rPr lang="en-GB" sz="1200" dirty="0">
                <a:solidFill>
                  <a:schemeClr val="tx1"/>
                </a:solidFill>
              </a:rPr>
              <a:t>SCYPS MDT triage process – mobilise an MDT Working Together Group to improve pathway working</a:t>
            </a:r>
          </a:p>
        </p:txBody>
      </p:sp>
      <p:cxnSp>
        <p:nvCxnSpPr>
          <p:cNvPr id="162" name="Straight Arrow Connector 161"/>
          <p:cNvCxnSpPr>
            <a:stCxn id="160" idx="1"/>
            <a:endCxn id="133" idx="3"/>
          </p:cNvCxnSpPr>
          <p:nvPr/>
        </p:nvCxnSpPr>
        <p:spPr>
          <a:xfrm flipH="1" flipV="1">
            <a:off x="6638304" y="2336466"/>
            <a:ext cx="406667" cy="1177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Straight Arrow Connector 162"/>
          <p:cNvCxnSpPr>
            <a:stCxn id="133" idx="1"/>
          </p:cNvCxnSpPr>
          <p:nvPr/>
        </p:nvCxnSpPr>
        <p:spPr>
          <a:xfrm flipH="1" flipV="1">
            <a:off x="3421737" y="2251530"/>
            <a:ext cx="480567" cy="84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9" name="Rectangle 16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2751" y="3049274"/>
            <a:ext cx="7488000" cy="540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Support services to deliver on recovery plans to reduce waiting lists and backlogs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Work with partners and GPs to develop an engagement plan and mobilise pathways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Understand what is available for ASD and LD population and provide support</a:t>
            </a:r>
          </a:p>
        </p:txBody>
      </p:sp>
      <p:cxnSp>
        <p:nvCxnSpPr>
          <p:cNvPr id="170" name="Straight Arrow Connector 169"/>
          <p:cNvCxnSpPr>
            <a:stCxn id="109" idx="1"/>
          </p:cNvCxnSpPr>
          <p:nvPr/>
        </p:nvCxnSpPr>
        <p:spPr>
          <a:xfrm flipH="1">
            <a:off x="3363791" y="3001890"/>
            <a:ext cx="538657" cy="647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>
            <a:stCxn id="169" idx="1"/>
            <a:endCxn id="109" idx="3"/>
          </p:cNvCxnSpPr>
          <p:nvPr/>
        </p:nvCxnSpPr>
        <p:spPr>
          <a:xfrm flipH="1" flipV="1">
            <a:off x="6638448" y="3001890"/>
            <a:ext cx="404303" cy="317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1" name="Rectangle 18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2751" y="3649827"/>
            <a:ext cx="7488000" cy="1981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Establish a Contract in Newham and encourage further work with Groundswell</a:t>
            </a:r>
          </a:p>
        </p:txBody>
      </p:sp>
      <p:cxnSp>
        <p:nvCxnSpPr>
          <p:cNvPr id="182" name="Straight Arrow Connector 181"/>
          <p:cNvCxnSpPr>
            <a:stCxn id="88" idx="1"/>
          </p:cNvCxnSpPr>
          <p:nvPr/>
        </p:nvCxnSpPr>
        <p:spPr>
          <a:xfrm flipH="1">
            <a:off x="3421737" y="3464789"/>
            <a:ext cx="480711" cy="236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181" idx="1"/>
            <a:endCxn id="88" idx="3"/>
          </p:cNvCxnSpPr>
          <p:nvPr/>
        </p:nvCxnSpPr>
        <p:spPr>
          <a:xfrm flipH="1" flipV="1">
            <a:off x="6638448" y="3464789"/>
            <a:ext cx="404303" cy="2840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5" name="Rectangle 18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2550" y="6737034"/>
            <a:ext cx="7488000" cy="13454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Agree quick wins and identify initiatives around expediting visas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Understand cultural expectations, drivers of wellbeing, health and support transition back to workplace after illness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Develop manager skills and training to address health and wellbeing – focus on staff engagement and develop a structured approach to support managers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Improve recruitment creative offer by developing relationships with universities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Create additional SCYPS capacity = introduce project managers, parent trainers and improve strategy to recruit with new investment </a:t>
            </a:r>
          </a:p>
        </p:txBody>
      </p:sp>
      <p:cxnSp>
        <p:nvCxnSpPr>
          <p:cNvPr id="186" name="Straight Arrow Connector 185"/>
          <p:cNvCxnSpPr>
            <a:cxnSpLocks/>
          </p:cNvCxnSpPr>
          <p:nvPr/>
        </p:nvCxnSpPr>
        <p:spPr>
          <a:xfrm flipH="1" flipV="1">
            <a:off x="6651803" y="7321740"/>
            <a:ext cx="390747" cy="88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110" idx="1"/>
          </p:cNvCxnSpPr>
          <p:nvPr/>
        </p:nvCxnSpPr>
        <p:spPr>
          <a:xfrm flipH="1" flipV="1">
            <a:off x="3363791" y="5067579"/>
            <a:ext cx="552012" cy="2254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0" name="Rectangle 26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2751" y="3900607"/>
            <a:ext cx="7488000" cy="3428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Develop good model of collecting feedback from patients and encourage meaningful engagement/communication directly with service users</a:t>
            </a:r>
          </a:p>
        </p:txBody>
      </p:sp>
      <p:cxnSp>
        <p:nvCxnSpPr>
          <p:cNvPr id="271" name="Straight Arrow Connector 270"/>
          <p:cNvCxnSpPr>
            <a:stCxn id="270" idx="1"/>
            <a:endCxn id="122" idx="3"/>
          </p:cNvCxnSpPr>
          <p:nvPr/>
        </p:nvCxnSpPr>
        <p:spPr>
          <a:xfrm flipH="1" flipV="1">
            <a:off x="6641730" y="3872828"/>
            <a:ext cx="401021" cy="199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4" name="Straight Arrow Connector 273"/>
          <p:cNvCxnSpPr>
            <a:stCxn id="122" idx="1"/>
          </p:cNvCxnSpPr>
          <p:nvPr/>
        </p:nvCxnSpPr>
        <p:spPr>
          <a:xfrm flipH="1" flipV="1">
            <a:off x="3433347" y="3748888"/>
            <a:ext cx="472383" cy="1239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2" name="Rectangle 30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17761" y="6246492"/>
            <a:ext cx="2736000" cy="2041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Patient Participation Work</a:t>
            </a:r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2751" y="6299698"/>
            <a:ext cx="7488000" cy="3554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Increase service user participation and improve employment opportunities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Improve People Participation engagement on SEND board/QI forum/away days</a:t>
            </a:r>
          </a:p>
        </p:txBody>
      </p:sp>
      <p:cxnSp>
        <p:nvCxnSpPr>
          <p:cNvPr id="305" name="Straight Arrow Connector 304"/>
          <p:cNvCxnSpPr>
            <a:cxnSpLocks/>
          </p:cNvCxnSpPr>
          <p:nvPr/>
        </p:nvCxnSpPr>
        <p:spPr>
          <a:xfrm flipH="1" flipV="1">
            <a:off x="6653761" y="6348581"/>
            <a:ext cx="388990" cy="1288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8" name="Straight Arrow Connector 307"/>
          <p:cNvCxnSpPr>
            <a:stCxn id="302" idx="1"/>
          </p:cNvCxnSpPr>
          <p:nvPr/>
        </p:nvCxnSpPr>
        <p:spPr>
          <a:xfrm flipH="1" flipV="1">
            <a:off x="3363791" y="4921835"/>
            <a:ext cx="553970" cy="1426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7" name="Rectangle 31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07736" y="4144536"/>
            <a:ext cx="2736000" cy="3684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Deliver on ambitions set by the Newham inpatient improvement plan</a:t>
            </a:r>
          </a:p>
        </p:txBody>
      </p:sp>
      <p:sp>
        <p:nvSpPr>
          <p:cNvPr id="318" name="Rectangle 31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2751" y="4290458"/>
            <a:ext cx="7488000" cy="3631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Rollout plan focusing on safety and prevent future death notification, observations, practice, risk management and tranquilisation </a:t>
            </a:r>
          </a:p>
        </p:txBody>
      </p:sp>
      <p:cxnSp>
        <p:nvCxnSpPr>
          <p:cNvPr id="320" name="Straight Arrow Connector 319"/>
          <p:cNvCxnSpPr>
            <a:stCxn id="318" idx="1"/>
            <a:endCxn id="317" idx="3"/>
          </p:cNvCxnSpPr>
          <p:nvPr/>
        </p:nvCxnSpPr>
        <p:spPr>
          <a:xfrm flipH="1" flipV="1">
            <a:off x="6643736" y="4328763"/>
            <a:ext cx="399015" cy="1432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2" name="Rectangle 33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11571" y="4674442"/>
            <a:ext cx="2736000" cy="2041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Violence Reduction Work</a:t>
            </a:r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2751" y="4697363"/>
            <a:ext cx="7488000" cy="3162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Develop a self-assurance and governance system to identify early warning signs to ensure proactive working</a:t>
            </a:r>
          </a:p>
        </p:txBody>
      </p:sp>
      <p:cxnSp>
        <p:nvCxnSpPr>
          <p:cNvPr id="334" name="Straight Arrow Connector 333"/>
          <p:cNvCxnSpPr>
            <a:stCxn id="317" idx="1"/>
          </p:cNvCxnSpPr>
          <p:nvPr/>
        </p:nvCxnSpPr>
        <p:spPr>
          <a:xfrm flipH="1" flipV="1">
            <a:off x="3433347" y="3820536"/>
            <a:ext cx="474389" cy="508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7" name="Straight Arrow Connector 336"/>
          <p:cNvCxnSpPr>
            <a:stCxn id="332" idx="1"/>
          </p:cNvCxnSpPr>
          <p:nvPr/>
        </p:nvCxnSpPr>
        <p:spPr>
          <a:xfrm flipH="1" flipV="1">
            <a:off x="3421737" y="3872828"/>
            <a:ext cx="489834" cy="9037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0" name="Straight Arrow Connector 339"/>
          <p:cNvCxnSpPr>
            <a:stCxn id="333" idx="1"/>
            <a:endCxn id="332" idx="3"/>
          </p:cNvCxnSpPr>
          <p:nvPr/>
        </p:nvCxnSpPr>
        <p:spPr>
          <a:xfrm flipH="1" flipV="1">
            <a:off x="6647571" y="4776531"/>
            <a:ext cx="395180" cy="78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2" name="Rectangle 35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07736" y="5039590"/>
            <a:ext cx="2736000" cy="2041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Enhance Trauma Informed Care</a:t>
            </a:r>
          </a:p>
        </p:txBody>
      </p:sp>
      <p:sp>
        <p:nvSpPr>
          <p:cNvPr id="353" name="Rectangle 35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2751" y="5067579"/>
            <a:ext cx="7488000" cy="1938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Develop clear structures and systems to manage increased complexity</a:t>
            </a:r>
          </a:p>
        </p:txBody>
      </p:sp>
      <p:cxnSp>
        <p:nvCxnSpPr>
          <p:cNvPr id="355" name="Straight Arrow Connector 354"/>
          <p:cNvCxnSpPr>
            <a:stCxn id="352" idx="1"/>
          </p:cNvCxnSpPr>
          <p:nvPr/>
        </p:nvCxnSpPr>
        <p:spPr>
          <a:xfrm flipH="1" flipV="1">
            <a:off x="3421737" y="3968750"/>
            <a:ext cx="485999" cy="1172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6" name="Straight Arrow Connector 355"/>
          <p:cNvCxnSpPr>
            <a:stCxn id="353" idx="1"/>
            <a:endCxn id="352" idx="3"/>
          </p:cNvCxnSpPr>
          <p:nvPr/>
        </p:nvCxnSpPr>
        <p:spPr>
          <a:xfrm flipH="1" flipV="1">
            <a:off x="6643736" y="5141679"/>
            <a:ext cx="399015" cy="228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4" name="Rectangle 36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21065" y="5433838"/>
            <a:ext cx="2736000" cy="33716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Tackle inequalities and inequities for staff and service users</a:t>
            </a:r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2751" y="5322951"/>
            <a:ext cx="7488000" cy="9059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Understand access to services across all protected characteristics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Improve data recording to understand and improve the lived experience of the population (staff and service users) and work with central team to ensure correct recording and improve functionality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Evaluate previous approach and expand further prioritising intersectionality </a:t>
            </a:r>
          </a:p>
          <a:p>
            <a:pPr marL="171450" indent="-171450">
              <a:buFont typeface="Arial,Sans-Serif" panose="020B0604020202020204" pitchFamily="34" charset="0"/>
              <a:buChar char="•"/>
            </a:pPr>
            <a:r>
              <a:rPr lang="en-GB" sz="1200" dirty="0" smtClean="0">
                <a:solidFill>
                  <a:schemeClr val="tx1"/>
                </a:solidFill>
                <a:cs typeface="Calibri"/>
              </a:rPr>
              <a:t>Develop </a:t>
            </a:r>
            <a:r>
              <a:rPr lang="en-GB" sz="1200" dirty="0">
                <a:solidFill>
                  <a:schemeClr val="tx1"/>
                </a:solidFill>
                <a:cs typeface="Calibri"/>
              </a:rPr>
              <a:t>a strategy for action on the social determinants of health with the aim of reducing inequalities</a:t>
            </a:r>
            <a:endParaRPr lang="en-GB" dirty="0"/>
          </a:p>
        </p:txBody>
      </p:sp>
      <p:cxnSp>
        <p:nvCxnSpPr>
          <p:cNvPr id="373" name="Straight Arrow Connector 372"/>
          <p:cNvCxnSpPr>
            <a:stCxn id="364" idx="1"/>
          </p:cNvCxnSpPr>
          <p:nvPr/>
        </p:nvCxnSpPr>
        <p:spPr>
          <a:xfrm flipH="1" flipV="1">
            <a:off x="3363791" y="4036789"/>
            <a:ext cx="557274" cy="1565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7" name="Straight Arrow Connector 376"/>
          <p:cNvCxnSpPr>
            <a:stCxn id="365" idx="1"/>
            <a:endCxn id="364" idx="3"/>
          </p:cNvCxnSpPr>
          <p:nvPr/>
        </p:nvCxnSpPr>
        <p:spPr>
          <a:xfrm flipH="1" flipV="1">
            <a:off x="6657065" y="5602421"/>
            <a:ext cx="385686" cy="1735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8" name="Rectangle 4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36895" y="8167689"/>
            <a:ext cx="7488000" cy="2464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Focus on QI projects around flow, capacity, improving employment opportunities and patient safety</a:t>
            </a:r>
          </a:p>
        </p:txBody>
      </p:sp>
      <p:cxnSp>
        <p:nvCxnSpPr>
          <p:cNvPr id="410" name="Straight Arrow Connector 409"/>
          <p:cNvCxnSpPr>
            <a:stCxn id="153" idx="1"/>
          </p:cNvCxnSpPr>
          <p:nvPr/>
        </p:nvCxnSpPr>
        <p:spPr>
          <a:xfrm flipH="1" flipV="1">
            <a:off x="3421737" y="6197600"/>
            <a:ext cx="489834" cy="17455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3" name="Straight Arrow Connector 412"/>
          <p:cNvCxnSpPr>
            <a:cxnSpLocks/>
          </p:cNvCxnSpPr>
          <p:nvPr/>
        </p:nvCxnSpPr>
        <p:spPr>
          <a:xfrm flipH="1" flipV="1">
            <a:off x="6647571" y="7943104"/>
            <a:ext cx="389324" cy="347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6" name="Rectangle 41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14633" y="8259655"/>
            <a:ext cx="2736000" cy="289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Review SCYPS funding provision</a:t>
            </a:r>
          </a:p>
        </p:txBody>
      </p:sp>
      <p:sp>
        <p:nvSpPr>
          <p:cNvPr id="417" name="Rectangle 41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6340" y="8487049"/>
            <a:ext cx="7488000" cy="1895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Review funding provision for Physiotherapy and SC&amp;T</a:t>
            </a:r>
          </a:p>
        </p:txBody>
      </p:sp>
      <p:cxnSp>
        <p:nvCxnSpPr>
          <p:cNvPr id="418" name="Straight Arrow Connector 417"/>
          <p:cNvCxnSpPr>
            <a:stCxn id="416" idx="1"/>
          </p:cNvCxnSpPr>
          <p:nvPr/>
        </p:nvCxnSpPr>
        <p:spPr>
          <a:xfrm flipH="1" flipV="1">
            <a:off x="3421737" y="6348581"/>
            <a:ext cx="492896" cy="20556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1" name="Straight Arrow Connector 420"/>
          <p:cNvCxnSpPr>
            <a:cxnSpLocks/>
          </p:cNvCxnSpPr>
          <p:nvPr/>
        </p:nvCxnSpPr>
        <p:spPr>
          <a:xfrm flipH="1" flipV="1">
            <a:off x="6650633" y="8404202"/>
            <a:ext cx="395707" cy="1776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5" name="Rectangle 4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3916973" y="8654501"/>
            <a:ext cx="2736000" cy="289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Newham Triple Aim Project</a:t>
            </a:r>
          </a:p>
        </p:txBody>
      </p:sp>
      <p:sp>
        <p:nvSpPr>
          <p:cNvPr id="426" name="Rectangle 4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44971" y="8732981"/>
            <a:ext cx="7488000" cy="2514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</a:rPr>
              <a:t>Identify assets and needs and create an appropriate governance structure</a:t>
            </a:r>
          </a:p>
        </p:txBody>
      </p:sp>
      <p:cxnSp>
        <p:nvCxnSpPr>
          <p:cNvPr id="427" name="Straight Arrow Connector 426"/>
          <p:cNvCxnSpPr>
            <a:stCxn id="425" idx="1"/>
          </p:cNvCxnSpPr>
          <p:nvPr/>
        </p:nvCxnSpPr>
        <p:spPr>
          <a:xfrm flipH="1" flipV="1">
            <a:off x="3421737" y="6510867"/>
            <a:ext cx="495236" cy="2288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1" name="Straight Arrow Connector 430"/>
          <p:cNvCxnSpPr>
            <a:cxnSpLocks/>
          </p:cNvCxnSpPr>
          <p:nvPr/>
        </p:nvCxnSpPr>
        <p:spPr>
          <a:xfrm flipH="1" flipV="1">
            <a:off x="6652973" y="8799048"/>
            <a:ext cx="391998" cy="596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5" name="Rectangle 334">
            <a:extLst>
              <a:ext uri="{FF2B5EF4-FFF2-40B4-BE49-F238E27FC236}">
                <a16:creationId xmlns:a16="http://schemas.microsoft.com/office/drawing/2014/main" id="{715ADCA2-3684-4426-A47D-3BA1143DDCEE}"/>
              </a:ext>
            </a:extLst>
          </p:cNvPr>
          <p:cNvSpPr/>
          <p:nvPr/>
        </p:nvSpPr>
        <p:spPr>
          <a:xfrm>
            <a:off x="14112148" y="81780"/>
            <a:ext cx="1581913" cy="27145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/>
              <a:t>Directorates/Corporate Service</a:t>
            </a:r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4587637" y="470971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36" name="Rectangle 335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4587637" y="1344016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39" name="Rectangle 338">
            <a:extLst>
              <a:ext uri="{FF2B5EF4-FFF2-40B4-BE49-F238E27FC236}">
                <a16:creationId xmlns:a16="http://schemas.microsoft.com/office/drawing/2014/main" id="{E590C12A-420C-4EB4-9FFC-A1FED15CFF8A}"/>
              </a:ext>
            </a:extLst>
          </p:cNvPr>
          <p:cNvSpPr/>
          <p:nvPr/>
        </p:nvSpPr>
        <p:spPr>
          <a:xfrm>
            <a:off x="14783648" y="1344016"/>
            <a:ext cx="216000" cy="162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41" name="Rectangle 340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994570" y="1344016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209855" y="1344016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>
              <a:highlight>
                <a:srgbClr val="FFFF00"/>
              </a:highlight>
            </a:endParaRPr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5423593" y="1342777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4588432" y="2251530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4793106" y="2252141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006316" y="2252579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47" name="Rectangle 346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587637" y="3208398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4791252" y="3208723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49" name="Rectangle 348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587637" y="3658536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593607" y="3962497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51" name="Rectangle 350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4797222" y="3962822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007696" y="3962068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>
              <a:highlight>
                <a:srgbClr val="FFFF00"/>
              </a:highlight>
            </a:endParaRPr>
          </a:p>
        </p:txBody>
      </p:sp>
      <p:sp>
        <p:nvSpPr>
          <p:cNvPr id="357" name="Rectangle 356">
            <a:extLst>
              <a:ext uri="{FF2B5EF4-FFF2-40B4-BE49-F238E27FC236}">
                <a16:creationId xmlns:a16="http://schemas.microsoft.com/office/drawing/2014/main" id="{23BEBD1B-7979-486E-BD95-68B1EC654B2B}"/>
              </a:ext>
            </a:extLst>
          </p:cNvPr>
          <p:cNvSpPr/>
          <p:nvPr/>
        </p:nvSpPr>
        <p:spPr>
          <a:xfrm>
            <a:off x="15220906" y="3962956"/>
            <a:ext cx="216000" cy="162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58" name="Rectangle 357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4587637" y="4444160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59" name="Rectangle 358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4595075" y="4759835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4783648" y="3653434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61" name="Rectangle 360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587637" y="5556369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62" name="Rectangle 361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4791252" y="5556018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63" name="Rectangle 362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001726" y="5556287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>
              <a:highlight>
                <a:srgbClr val="FFFF00"/>
              </a:highlight>
            </a:endParaRPr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6BA06C71-B8A2-46BE-95AB-C2F4F9D2F771}"/>
              </a:ext>
            </a:extLst>
          </p:cNvPr>
          <p:cNvSpPr/>
          <p:nvPr/>
        </p:nvSpPr>
        <p:spPr>
          <a:xfrm>
            <a:off x="15229688" y="5555588"/>
            <a:ext cx="216000" cy="162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5440162" y="5554251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715E9CAA-E40A-40CD-AEDA-49001DB4BCB1}"/>
              </a:ext>
            </a:extLst>
          </p:cNvPr>
          <p:cNvSpPr/>
          <p:nvPr/>
        </p:nvSpPr>
        <p:spPr>
          <a:xfrm>
            <a:off x="14590386" y="5758692"/>
            <a:ext cx="216000" cy="162000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70" name="Rectangle 369">
            <a:extLst>
              <a:ext uri="{FF2B5EF4-FFF2-40B4-BE49-F238E27FC236}">
                <a16:creationId xmlns:a16="http://schemas.microsoft.com/office/drawing/2014/main" id="{CD89C462-C413-4A29-B414-9D5B911E6921}"/>
              </a:ext>
            </a:extLst>
          </p:cNvPr>
          <p:cNvSpPr/>
          <p:nvPr/>
        </p:nvSpPr>
        <p:spPr>
          <a:xfrm>
            <a:off x="14811075" y="5758998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23BEBD1B-7979-486E-BD95-68B1EC654B2B}"/>
              </a:ext>
            </a:extLst>
          </p:cNvPr>
          <p:cNvSpPr/>
          <p:nvPr/>
        </p:nvSpPr>
        <p:spPr>
          <a:xfrm>
            <a:off x="14587297" y="6411276"/>
            <a:ext cx="216000" cy="162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72" name="Rectangle 371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4806685" y="6411276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>
              <a:highlight>
                <a:srgbClr val="FFFF00"/>
              </a:highlight>
            </a:endParaRPr>
          </a:p>
        </p:txBody>
      </p:sp>
      <p:sp>
        <p:nvSpPr>
          <p:cNvPr id="374" name="Rectangle 373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5026073" y="6409878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5229688" y="6411297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76" name="Rectangle 375">
            <a:extLst>
              <a:ext uri="{FF2B5EF4-FFF2-40B4-BE49-F238E27FC236}">
                <a16:creationId xmlns:a16="http://schemas.microsoft.com/office/drawing/2014/main" id="{6BA06C71-B8A2-46BE-95AB-C2F4F9D2F771}"/>
              </a:ext>
            </a:extLst>
          </p:cNvPr>
          <p:cNvSpPr/>
          <p:nvPr/>
        </p:nvSpPr>
        <p:spPr>
          <a:xfrm>
            <a:off x="14587297" y="7485172"/>
            <a:ext cx="216000" cy="162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78" name="Rectangle 377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14784187" y="7484949"/>
            <a:ext cx="216000" cy="1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4987802" y="7486679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80" name="Rectangle 379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15198276" y="7483773"/>
            <a:ext cx="216000" cy="1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>
              <a:highlight>
                <a:srgbClr val="FFFF00"/>
              </a:highlight>
            </a:endParaRPr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5411486" y="7483504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CABEB588-23CF-470D-AB2C-94E8F949CBDF}"/>
              </a:ext>
            </a:extLst>
          </p:cNvPr>
          <p:cNvSpPr/>
          <p:nvPr/>
        </p:nvSpPr>
        <p:spPr>
          <a:xfrm>
            <a:off x="14593673" y="8191263"/>
            <a:ext cx="216000" cy="1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6BA06C71-B8A2-46BE-95AB-C2F4F9D2F771}"/>
              </a:ext>
            </a:extLst>
          </p:cNvPr>
          <p:cNvSpPr/>
          <p:nvPr/>
        </p:nvSpPr>
        <p:spPr>
          <a:xfrm>
            <a:off x="14809151" y="8190302"/>
            <a:ext cx="216000" cy="1620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5001726" y="8189314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85" name="Rectangle 384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4593673" y="8485984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14806883" y="8485984"/>
            <a:ext cx="216000" cy="1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4597126" y="8757581"/>
            <a:ext cx="216000" cy="162000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7E4737AC-646E-4151-8F54-1BF90D73B658}"/>
              </a:ext>
            </a:extLst>
          </p:cNvPr>
          <p:cNvSpPr/>
          <p:nvPr/>
        </p:nvSpPr>
        <p:spPr>
          <a:xfrm>
            <a:off x="14791191" y="8757580"/>
            <a:ext cx="216000" cy="16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sp>
        <p:nvSpPr>
          <p:cNvPr id="391" name="Rectangle 390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15013688" y="8757747"/>
            <a:ext cx="216000" cy="162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00"/>
          </a:p>
        </p:txBody>
      </p:sp>
      <p:pic>
        <p:nvPicPr>
          <p:cNvPr id="164" name="Picture 4">
            <a:extLst>
              <a:ext uri="{FF2B5EF4-FFF2-40B4-BE49-F238E27FC236}">
                <a16:creationId xmlns:a16="http://schemas.microsoft.com/office/drawing/2014/main" id="{BA0CBEDF-741C-4522-A04B-5BFA571CE2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652" y="220922"/>
            <a:ext cx="1042235" cy="51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6" name="TextBox 165">
            <a:extLst>
              <a:ext uri="{FF2B5EF4-FFF2-40B4-BE49-F238E27FC236}">
                <a16:creationId xmlns:a16="http://schemas.microsoft.com/office/drawing/2014/main" id="{E72CD9CF-CFCD-43B5-B39A-D6CE527698EA}"/>
              </a:ext>
            </a:extLst>
          </p:cNvPr>
          <p:cNvSpPr txBox="1"/>
          <p:nvPr/>
        </p:nvSpPr>
        <p:spPr>
          <a:xfrm>
            <a:off x="2019470" y="7598442"/>
            <a:ext cx="1482780" cy="233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Commercial Development 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23B0CFCF-25E2-4E6B-B443-C05FE6DE6E70}"/>
              </a:ext>
            </a:extLst>
          </p:cNvPr>
          <p:cNvSpPr txBox="1"/>
          <p:nvPr/>
        </p:nvSpPr>
        <p:spPr>
          <a:xfrm>
            <a:off x="147855" y="7041331"/>
            <a:ext cx="2100292" cy="233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/>
              <a:t>Directorate 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B6D466FE-44FB-40F8-8FDF-2C8503932FB1}"/>
              </a:ext>
            </a:extLst>
          </p:cNvPr>
          <p:cNvSpPr txBox="1"/>
          <p:nvPr/>
        </p:nvSpPr>
        <p:spPr>
          <a:xfrm>
            <a:off x="1754790" y="7015339"/>
            <a:ext cx="1400808" cy="233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/>
              <a:t>Corporate Service</a:t>
            </a: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88F977BB-7489-45E2-9571-AF40D937E949}"/>
              </a:ext>
            </a:extLst>
          </p:cNvPr>
          <p:cNvSpPr/>
          <p:nvPr/>
        </p:nvSpPr>
        <p:spPr>
          <a:xfrm>
            <a:off x="54402" y="6926158"/>
            <a:ext cx="3375816" cy="20308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A923B483-DA11-4DF1-BDA6-92AC92A1E96F}"/>
              </a:ext>
            </a:extLst>
          </p:cNvPr>
          <p:cNvSpPr txBox="1"/>
          <p:nvPr/>
        </p:nvSpPr>
        <p:spPr>
          <a:xfrm>
            <a:off x="375889" y="7834361"/>
            <a:ext cx="97585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Newham MH</a:t>
            </a: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ACCE71C7-994B-4BA0-89B0-2D5374AC5D08}"/>
              </a:ext>
            </a:extLst>
          </p:cNvPr>
          <p:cNvSpPr/>
          <p:nvPr/>
        </p:nvSpPr>
        <p:spPr>
          <a:xfrm>
            <a:off x="209976" y="7276295"/>
            <a:ext cx="218791" cy="18347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>
              <a:highlight>
                <a:srgbClr val="FFFF00"/>
              </a:highlight>
            </a:endParaRPr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44B3FDBF-6F34-4B4D-9C96-DC0004FA83E6}"/>
              </a:ext>
            </a:extLst>
          </p:cNvPr>
          <p:cNvSpPr/>
          <p:nvPr/>
        </p:nvSpPr>
        <p:spPr>
          <a:xfrm>
            <a:off x="211038" y="7471959"/>
            <a:ext cx="218790" cy="1834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5DF499C3-9542-4C01-ABC5-86FBE9E3E6DB}"/>
              </a:ext>
            </a:extLst>
          </p:cNvPr>
          <p:cNvSpPr/>
          <p:nvPr/>
        </p:nvSpPr>
        <p:spPr>
          <a:xfrm>
            <a:off x="210927" y="7667145"/>
            <a:ext cx="218791" cy="18347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21A2C6BE-F97C-422D-B141-14372E6532CB}"/>
              </a:ext>
            </a:extLst>
          </p:cNvPr>
          <p:cNvSpPr/>
          <p:nvPr/>
        </p:nvSpPr>
        <p:spPr>
          <a:xfrm>
            <a:off x="210325" y="7861579"/>
            <a:ext cx="218790" cy="183472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9BF57428-B34F-4560-A983-87DB12A4B138}"/>
              </a:ext>
            </a:extLst>
          </p:cNvPr>
          <p:cNvSpPr txBox="1"/>
          <p:nvPr/>
        </p:nvSpPr>
        <p:spPr>
          <a:xfrm>
            <a:off x="371747" y="7237454"/>
            <a:ext cx="107204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Trust-wide CHS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94D82266-A690-40B0-94DE-76E0267954F9}"/>
              </a:ext>
            </a:extLst>
          </p:cNvPr>
          <p:cNvSpPr txBox="1"/>
          <p:nvPr/>
        </p:nvSpPr>
        <p:spPr>
          <a:xfrm>
            <a:off x="377745" y="7445503"/>
            <a:ext cx="1251869" cy="237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Primary Care Services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EE2CE5BF-0B4A-4450-B112-DC024053CED2}"/>
              </a:ext>
            </a:extLst>
          </p:cNvPr>
          <p:cNvSpPr txBox="1"/>
          <p:nvPr/>
        </p:nvSpPr>
        <p:spPr>
          <a:xfrm>
            <a:off x="378948" y="7655623"/>
            <a:ext cx="1146796" cy="233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Specialist Services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6FDC3CE0-4B40-4CB8-B657-164DF6FB2C3C}"/>
              </a:ext>
            </a:extLst>
          </p:cNvPr>
          <p:cNvSpPr txBox="1"/>
          <p:nvPr/>
        </p:nvSpPr>
        <p:spPr>
          <a:xfrm>
            <a:off x="2024585" y="7787256"/>
            <a:ext cx="1400315" cy="233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CMHT Transformation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440867BF-AD5F-4437-A35C-84C5F6D7FDAB}"/>
              </a:ext>
            </a:extLst>
          </p:cNvPr>
          <p:cNvSpPr txBox="1"/>
          <p:nvPr/>
        </p:nvSpPr>
        <p:spPr>
          <a:xfrm>
            <a:off x="2021765" y="7969684"/>
            <a:ext cx="1396843" cy="233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Quality Improvement</a:t>
            </a: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6BA06C71-B8A2-46BE-95AB-C2F4F9D2F771}"/>
              </a:ext>
            </a:extLst>
          </p:cNvPr>
          <p:cNvSpPr/>
          <p:nvPr/>
        </p:nvSpPr>
        <p:spPr>
          <a:xfrm>
            <a:off x="1852922" y="7271173"/>
            <a:ext cx="218791" cy="18347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23BEBD1B-7979-486E-BD95-68B1EC654B2B}"/>
              </a:ext>
            </a:extLst>
          </p:cNvPr>
          <p:cNvSpPr/>
          <p:nvPr/>
        </p:nvSpPr>
        <p:spPr>
          <a:xfrm>
            <a:off x="1851556" y="7460121"/>
            <a:ext cx="218790" cy="18347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7E4737AC-646E-4151-8F54-1BF90D73B658}"/>
              </a:ext>
            </a:extLst>
          </p:cNvPr>
          <p:cNvSpPr/>
          <p:nvPr/>
        </p:nvSpPr>
        <p:spPr>
          <a:xfrm>
            <a:off x="1851717" y="7641860"/>
            <a:ext cx="218791" cy="1834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E590C12A-420C-4EB4-9FFC-A1FED15CFF8A}"/>
              </a:ext>
            </a:extLst>
          </p:cNvPr>
          <p:cNvSpPr/>
          <p:nvPr/>
        </p:nvSpPr>
        <p:spPr>
          <a:xfrm>
            <a:off x="1851556" y="7824662"/>
            <a:ext cx="218790" cy="1834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  <p:sp>
        <p:nvSpPr>
          <p:cNvPr id="237" name="TextBox 236">
            <a:extLst>
              <a:ext uri="{FF2B5EF4-FFF2-40B4-BE49-F238E27FC236}">
                <a16:creationId xmlns:a16="http://schemas.microsoft.com/office/drawing/2014/main" id="{0DE69C62-1F46-494A-B028-882C86F6D6FC}"/>
              </a:ext>
            </a:extLst>
          </p:cNvPr>
          <p:cNvSpPr txBox="1"/>
          <p:nvPr/>
        </p:nvSpPr>
        <p:spPr>
          <a:xfrm>
            <a:off x="2021135" y="7205721"/>
            <a:ext cx="1267703" cy="233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People &amp; Culture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EF21B84D-AC17-4876-94C2-6D251336DDED}"/>
              </a:ext>
            </a:extLst>
          </p:cNvPr>
          <p:cNvSpPr txBox="1"/>
          <p:nvPr/>
        </p:nvSpPr>
        <p:spPr>
          <a:xfrm>
            <a:off x="2020361" y="7412470"/>
            <a:ext cx="1303284" cy="233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People Participation</a:t>
            </a: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CABEB588-23CF-470D-AB2C-94E8F949CBDF}"/>
              </a:ext>
            </a:extLst>
          </p:cNvPr>
          <p:cNvSpPr/>
          <p:nvPr/>
        </p:nvSpPr>
        <p:spPr>
          <a:xfrm>
            <a:off x="1853385" y="8003023"/>
            <a:ext cx="218790" cy="1834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715E9CAA-E40A-40CD-AEDA-49001DB4BCB1}"/>
              </a:ext>
            </a:extLst>
          </p:cNvPr>
          <p:cNvSpPr/>
          <p:nvPr/>
        </p:nvSpPr>
        <p:spPr>
          <a:xfrm>
            <a:off x="1851665" y="8190227"/>
            <a:ext cx="218790" cy="183472"/>
          </a:xfrm>
          <a:prstGeom prst="rect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CD89C462-C413-4A29-B414-9D5B911E6921}"/>
              </a:ext>
            </a:extLst>
          </p:cNvPr>
          <p:cNvSpPr/>
          <p:nvPr/>
        </p:nvSpPr>
        <p:spPr>
          <a:xfrm>
            <a:off x="1852021" y="8378858"/>
            <a:ext cx="218790" cy="183472"/>
          </a:xfrm>
          <a:prstGeom prst="rect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7AD28FFE-7D54-4D75-863F-FB0A5ECD7192}"/>
              </a:ext>
            </a:extLst>
          </p:cNvPr>
          <p:cNvSpPr txBox="1"/>
          <p:nvPr/>
        </p:nvSpPr>
        <p:spPr>
          <a:xfrm>
            <a:off x="2022675" y="8141513"/>
            <a:ext cx="1254011" cy="233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Informatics &amp; BI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DD663DA8-E07F-41AB-A169-C76855EC2CA1}"/>
              </a:ext>
            </a:extLst>
          </p:cNvPr>
          <p:cNvSpPr txBox="1"/>
          <p:nvPr/>
        </p:nvSpPr>
        <p:spPr>
          <a:xfrm>
            <a:off x="2023587" y="8337739"/>
            <a:ext cx="1254011" cy="233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Public Health</a:t>
            </a: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ABE7FBCC-7DBA-43CD-B919-71DA9B2008E9}"/>
              </a:ext>
            </a:extLst>
          </p:cNvPr>
          <p:cNvSpPr/>
          <p:nvPr/>
        </p:nvSpPr>
        <p:spPr>
          <a:xfrm>
            <a:off x="1851847" y="8558790"/>
            <a:ext cx="218790" cy="183472"/>
          </a:xfrm>
          <a:prstGeom prst="rect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686"/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BABAE87A-3C7F-498E-BCA9-329233C0FBDA}"/>
              </a:ext>
            </a:extLst>
          </p:cNvPr>
          <p:cNvSpPr txBox="1"/>
          <p:nvPr/>
        </p:nvSpPr>
        <p:spPr>
          <a:xfrm>
            <a:off x="2022675" y="8519174"/>
            <a:ext cx="1254011" cy="233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/>
              <a:t>Financial Viability </a:t>
            </a:r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215667" y="3768298"/>
            <a:ext cx="935171" cy="1234606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GB" sz="1124" dirty="0">
                <a:solidFill>
                  <a:schemeClr val="tx1"/>
                </a:solidFill>
              </a:rPr>
              <a:t>To improve the quality of life for all we serve</a:t>
            </a:r>
          </a:p>
          <a:p>
            <a:r>
              <a:rPr lang="en-GB" sz="1100" b="1" dirty="0">
                <a:solidFill>
                  <a:schemeClr val="tx1"/>
                </a:solidFill>
                <a:cs typeface="Calibri"/>
              </a:rPr>
              <a:t>Newham</a:t>
            </a:r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76252" y="1898430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267" name="Rectangle 266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63502" y="3398598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268" name="Rectangle 267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90450" y="5909724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63502" y="4608527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cxnSp>
        <p:nvCxnSpPr>
          <p:cNvPr id="168" name="Straight Arrow Connector 167"/>
          <p:cNvCxnSpPr>
            <a:stCxn id="268" idx="1"/>
          </p:cNvCxnSpPr>
          <p:nvPr/>
        </p:nvCxnSpPr>
        <p:spPr>
          <a:xfrm flipH="1" flipV="1">
            <a:off x="1219200" y="4560634"/>
            <a:ext cx="1271250" cy="1681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>
            <a:stCxn id="266" idx="1"/>
          </p:cNvCxnSpPr>
          <p:nvPr/>
        </p:nvCxnSpPr>
        <p:spPr>
          <a:xfrm flipH="1">
            <a:off x="1219200" y="2220609"/>
            <a:ext cx="1257052" cy="1748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>
            <a:stCxn id="267" idx="1"/>
          </p:cNvCxnSpPr>
          <p:nvPr/>
        </p:nvCxnSpPr>
        <p:spPr>
          <a:xfrm flipH="1">
            <a:off x="1219200" y="3717694"/>
            <a:ext cx="1244302" cy="515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269" idx="1"/>
          </p:cNvCxnSpPr>
          <p:nvPr/>
        </p:nvCxnSpPr>
        <p:spPr>
          <a:xfrm flipH="1" flipV="1">
            <a:off x="1219200" y="4385602"/>
            <a:ext cx="1244302" cy="506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984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SharedWithUsers xmlns="6194e418-5875-4308-b033-74eb9c181361">
      <UserInfo>
        <DisplayName>ALI, Amrus (EAST LONDON NHS FOUNDATION TRUST)</DisplayName>
        <AccountId>11</AccountId>
        <AccountType/>
      </UserInfo>
      <UserInfo>
        <DisplayName>WADDON, Gopal (EAST LONDON NHS FOUNDATION TRUST)</DisplayName>
        <AccountId>8</AccountId>
        <AccountType/>
      </UserInfo>
      <UserInfo>
        <DisplayName>BISHOP, Sammy (EAST LONDON NHS FOUNDATION TRUST)</DisplayName>
        <AccountId>67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8D600F-1EA1-42E8-8D90-761A07672246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6194e418-5875-4308-b033-74eb9c181361"/>
    <ds:schemaRef ds:uri="4d648a74-5c83-46a7-8e4c-7f989ae960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B30D94E-0B5A-4C51-94F5-B3D4107385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C55389-3849-42ED-9115-E6E0993BB8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5706</TotalTime>
  <Words>615</Words>
  <Application>Microsoft Office PowerPoint</Application>
  <PresentationFormat>Custom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Arial,Sans-Serif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 Based  Annual Plan 2022-23</dc:title>
  <dc:creator>Baksh de la Iglesia Amber</dc:creator>
  <cp:lastModifiedBy>BISHOP, Sammy (EAST LONDON NHS FOUNDATION TRUST)</cp:lastModifiedBy>
  <cp:revision>330</cp:revision>
  <dcterms:created xsi:type="dcterms:W3CDTF">2022-04-07T15:48:29Z</dcterms:created>
  <dcterms:modified xsi:type="dcterms:W3CDTF">2022-05-18T08:26:20Z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