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8" r:id="rId5"/>
    <p:sldId id="257" r:id="rId6"/>
    <p:sldId id="260" r:id="rId7"/>
    <p:sldId id="259" r:id="rId8"/>
    <p:sldId id="261" r:id="rId9"/>
    <p:sldId id="262" r:id="rId10"/>
    <p:sldId id="264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48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15" b="1" dirty="0" smtClean="0"/>
              <a:t>Estates Annual </a:t>
            </a:r>
            <a:r>
              <a:rPr lang="en-GB" sz="4415" b="1" dirty="0"/>
              <a:t>Plan 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028" y="5536341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FDA029-C69A-4200-831E-9CD29C2977C4}"/>
              </a:ext>
            </a:extLst>
          </p:cNvPr>
          <p:cNvSpPr txBox="1"/>
          <p:nvPr/>
        </p:nvSpPr>
        <p:spPr>
          <a:xfrm>
            <a:off x="8560830" y="244687"/>
            <a:ext cx="1197434" cy="505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42" dirty="0"/>
              <a:t>March </a:t>
            </a:r>
            <a:r>
              <a:rPr lang="en-US" sz="1342" dirty="0" smtClean="0"/>
              <a:t>2022</a:t>
            </a:r>
            <a:endParaRPr lang="en-US" sz="1342" dirty="0"/>
          </a:p>
          <a:p>
            <a:endParaRPr lang="en-GB" sz="1342" dirty="0"/>
          </a:p>
        </p:txBody>
      </p:sp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874199" y="563369"/>
            <a:ext cx="1080000" cy="58820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New Service Developments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874199" y="1678054"/>
            <a:ext cx="1080000" cy="455993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Integrated Care, Partnerships and Coproduction</a:t>
            </a:r>
            <a:endParaRPr lang="en-GB" sz="1021" dirty="0">
              <a:solidFill>
                <a:schemeClr val="tx1"/>
              </a:solidFill>
            </a:endParaRP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874199" y="2679469"/>
            <a:ext cx="1080000" cy="48951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Estates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874199" y="4020185"/>
            <a:ext cx="1080000" cy="4121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Sustainability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8E4CE9D1-795B-4966-ADAE-77021FA02619}"/>
              </a:ext>
            </a:extLst>
          </p:cNvPr>
          <p:cNvSpPr/>
          <p:nvPr/>
        </p:nvSpPr>
        <p:spPr>
          <a:xfrm>
            <a:off x="4874199" y="5235258"/>
            <a:ext cx="1080000" cy="40738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Bids, Contracts and Commissioning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57532" y="1168248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52549" y="2366461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52547" y="4712510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53948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08389"/>
            <a:ext cx="2941624" cy="2080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Bedford Health Village – New Inpatient Facility</a:t>
            </a:r>
            <a:endParaRPr lang="en-GB" sz="970" dirty="0">
              <a:solidFill>
                <a:schemeClr val="tx1"/>
              </a:solidFill>
            </a:endParaRP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5740CE73-D484-4F02-B920-17E59CF4F4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272" y="5815489"/>
            <a:ext cx="2061061" cy="943565"/>
          </a:xfrm>
          <a:prstGeom prst="rect">
            <a:avLst/>
          </a:prstGeom>
        </p:spPr>
      </p:pic>
      <p:sp>
        <p:nvSpPr>
          <p:cNvPr id="106" name="Rectangle 10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558931"/>
            <a:ext cx="2941624" cy="2568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Moving out of </a:t>
            </a:r>
            <a:r>
              <a:rPr lang="en-GB" sz="1000" dirty="0" err="1" smtClean="0">
                <a:solidFill>
                  <a:schemeClr val="tx1"/>
                </a:solidFill>
              </a:rPr>
              <a:t>Passmore</a:t>
            </a:r>
            <a:r>
              <a:rPr lang="en-GB" sz="1000" dirty="0" smtClean="0">
                <a:solidFill>
                  <a:schemeClr val="tx1"/>
                </a:solidFill>
              </a:rPr>
              <a:t> Edwards to first avenue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1542630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Local Service Transformation work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1195540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Imbed new Soft FM service provider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2567701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Property and asset condition review, including accessibility and space utilisation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2238616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Creation of Estates Strategic Operating Framework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209918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Sale of properties in London Road, Lewsey Road and sale and leaseback of properties to HCSN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870725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Single Mile End site – One borough inpatient site (Hackney and Tower Hamlets) MHCOP Centre of Excellence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1906051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Develop clear estate strategy for Pharmacy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6259955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Capital Plans development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5712653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Creation and Implementation of Trust’s Green Plan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6554465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Business case to expand single user facility in Moorgate Ward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2875043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Review of estates incident management process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521106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GP request to occupy additional space within Health Centres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836052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Review estates partnership arrangement with HCSN 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4158779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 smtClean="0">
                <a:solidFill>
                  <a:schemeClr val="tx1"/>
                </a:solidFill>
              </a:rPr>
              <a:t>Estates net zero plan – pioneering decarbonisation pilot programme at Beech Close Resource Centre to fully decarbonise existing site</a:t>
            </a:r>
            <a:endParaRPr lang="en-GB" sz="700" dirty="0">
              <a:solidFill>
                <a:schemeClr val="tx1"/>
              </a:solidFill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4466684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Identify sites for onsite energy generation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4794453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Identifying potential for combined energy purchasing or combined renewables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5122222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Increase recycling provision to 70% of sites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5438952"/>
            <a:ext cx="2941624" cy="2228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Initiate reuse scheme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6007163"/>
            <a:ext cx="2941624" cy="2228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Locate sites for NHS forest</a:t>
            </a:r>
            <a:endParaRPr lang="en-GB" sz="900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>
            <a:stCxn id="10" idx="1"/>
            <a:endCxn id="147" idx="3"/>
          </p:cNvCxnSpPr>
          <p:nvPr/>
        </p:nvCxnSpPr>
        <p:spPr>
          <a:xfrm flipH="1">
            <a:off x="3321532" y="857474"/>
            <a:ext cx="1552667" cy="6329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33" idx="1"/>
            <a:endCxn id="147" idx="3"/>
          </p:cNvCxnSpPr>
          <p:nvPr/>
        </p:nvCxnSpPr>
        <p:spPr>
          <a:xfrm flipH="1" flipV="1">
            <a:off x="3321532" y="1490427"/>
            <a:ext cx="1552667" cy="415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33" idx="1"/>
            <a:endCxn id="148" idx="3"/>
          </p:cNvCxnSpPr>
          <p:nvPr/>
        </p:nvCxnSpPr>
        <p:spPr>
          <a:xfrm flipH="1">
            <a:off x="3316549" y="1906051"/>
            <a:ext cx="1557650" cy="77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139" idx="1"/>
            <a:endCxn id="150" idx="3"/>
          </p:cNvCxnSpPr>
          <p:nvPr/>
        </p:nvCxnSpPr>
        <p:spPr>
          <a:xfrm flipH="1">
            <a:off x="3316547" y="2924228"/>
            <a:ext cx="1557652" cy="899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139" idx="1"/>
            <a:endCxn id="149" idx="3"/>
          </p:cNvCxnSpPr>
          <p:nvPr/>
        </p:nvCxnSpPr>
        <p:spPr>
          <a:xfrm flipH="1">
            <a:off x="3316547" y="2924228"/>
            <a:ext cx="1557652" cy="21206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140" idx="1"/>
            <a:endCxn id="149" idx="3"/>
          </p:cNvCxnSpPr>
          <p:nvPr/>
        </p:nvCxnSpPr>
        <p:spPr>
          <a:xfrm flipH="1">
            <a:off x="3316547" y="4226282"/>
            <a:ext cx="1557652" cy="818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46" idx="1"/>
            <a:endCxn id="149" idx="3"/>
          </p:cNvCxnSpPr>
          <p:nvPr/>
        </p:nvCxnSpPr>
        <p:spPr>
          <a:xfrm flipH="1" flipV="1">
            <a:off x="3316547" y="5044922"/>
            <a:ext cx="1557652" cy="3940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250" idx="1"/>
            <a:endCxn id="10" idx="3"/>
          </p:cNvCxnSpPr>
          <p:nvPr/>
        </p:nvCxnSpPr>
        <p:spPr>
          <a:xfrm flipH="1">
            <a:off x="5954199" y="412403"/>
            <a:ext cx="2406987" cy="4450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106" idx="1"/>
            <a:endCxn id="10" idx="3"/>
          </p:cNvCxnSpPr>
          <p:nvPr/>
        </p:nvCxnSpPr>
        <p:spPr>
          <a:xfrm flipH="1">
            <a:off x="5954199" y="687350"/>
            <a:ext cx="2406987" cy="1701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stCxn id="108" idx="1"/>
            <a:endCxn id="33" idx="3"/>
          </p:cNvCxnSpPr>
          <p:nvPr/>
        </p:nvCxnSpPr>
        <p:spPr>
          <a:xfrm flipH="1">
            <a:off x="5954199" y="1332340"/>
            <a:ext cx="2406987" cy="573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stCxn id="107" idx="1"/>
            <a:endCxn id="33" idx="3"/>
          </p:cNvCxnSpPr>
          <p:nvPr/>
        </p:nvCxnSpPr>
        <p:spPr>
          <a:xfrm flipH="1">
            <a:off x="5954199" y="1679430"/>
            <a:ext cx="2406987" cy="226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112" idx="1"/>
            <a:endCxn id="10" idx="3"/>
          </p:cNvCxnSpPr>
          <p:nvPr/>
        </p:nvCxnSpPr>
        <p:spPr>
          <a:xfrm flipH="1" flipV="1">
            <a:off x="5954199" y="857474"/>
            <a:ext cx="2406987" cy="150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121" idx="1"/>
            <a:endCxn id="139" idx="3"/>
          </p:cNvCxnSpPr>
          <p:nvPr/>
        </p:nvCxnSpPr>
        <p:spPr>
          <a:xfrm flipH="1">
            <a:off x="5954199" y="2042851"/>
            <a:ext cx="2406987" cy="881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10" idx="1"/>
            <a:endCxn id="139" idx="3"/>
          </p:cNvCxnSpPr>
          <p:nvPr/>
        </p:nvCxnSpPr>
        <p:spPr>
          <a:xfrm flipH="1">
            <a:off x="5954199" y="2375416"/>
            <a:ext cx="2406987" cy="5488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109" idx="1"/>
            <a:endCxn id="139" idx="3"/>
          </p:cNvCxnSpPr>
          <p:nvPr/>
        </p:nvCxnSpPr>
        <p:spPr>
          <a:xfrm flipH="1">
            <a:off x="5954199" y="2704501"/>
            <a:ext cx="2406987" cy="219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stCxn id="82" idx="1"/>
          </p:cNvCxnSpPr>
          <p:nvPr/>
        </p:nvCxnSpPr>
        <p:spPr>
          <a:xfrm flipH="1" flipV="1">
            <a:off x="5954199" y="2924227"/>
            <a:ext cx="2406987" cy="87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11" idx="1"/>
            <a:endCxn id="139" idx="3"/>
          </p:cNvCxnSpPr>
          <p:nvPr/>
        </p:nvCxnSpPr>
        <p:spPr>
          <a:xfrm flipH="1" flipV="1">
            <a:off x="5954199" y="2924228"/>
            <a:ext cx="2406987" cy="4224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83" idx="1"/>
            <a:endCxn id="139" idx="3"/>
          </p:cNvCxnSpPr>
          <p:nvPr/>
        </p:nvCxnSpPr>
        <p:spPr>
          <a:xfrm flipH="1" flipV="1">
            <a:off x="5954199" y="2924228"/>
            <a:ext cx="2406987" cy="733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85" idx="1"/>
            <a:endCxn id="139" idx="3"/>
          </p:cNvCxnSpPr>
          <p:nvPr/>
        </p:nvCxnSpPr>
        <p:spPr>
          <a:xfrm flipH="1" flipV="1">
            <a:off x="5954199" y="2924228"/>
            <a:ext cx="2406987" cy="1048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>
            <a:stCxn id="86" idx="1"/>
            <a:endCxn id="140" idx="3"/>
          </p:cNvCxnSpPr>
          <p:nvPr/>
        </p:nvCxnSpPr>
        <p:spPr>
          <a:xfrm flipH="1" flipV="1">
            <a:off x="5954199" y="4226282"/>
            <a:ext cx="2406987" cy="692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>
            <a:stCxn id="88" idx="1"/>
            <a:endCxn id="140" idx="3"/>
          </p:cNvCxnSpPr>
          <p:nvPr/>
        </p:nvCxnSpPr>
        <p:spPr>
          <a:xfrm flipH="1" flipV="1">
            <a:off x="5954199" y="4226282"/>
            <a:ext cx="2406987" cy="3772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>
            <a:stCxn id="89" idx="1"/>
            <a:endCxn id="140" idx="3"/>
          </p:cNvCxnSpPr>
          <p:nvPr/>
        </p:nvCxnSpPr>
        <p:spPr>
          <a:xfrm flipH="1" flipV="1">
            <a:off x="5954199" y="4226282"/>
            <a:ext cx="2406987" cy="704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>
            <a:stCxn id="91" idx="1"/>
            <a:endCxn id="140" idx="3"/>
          </p:cNvCxnSpPr>
          <p:nvPr/>
        </p:nvCxnSpPr>
        <p:spPr>
          <a:xfrm flipH="1" flipV="1">
            <a:off x="5954199" y="4226282"/>
            <a:ext cx="2406987" cy="1032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>
            <a:stCxn id="92" idx="1"/>
            <a:endCxn id="140" idx="3"/>
          </p:cNvCxnSpPr>
          <p:nvPr/>
        </p:nvCxnSpPr>
        <p:spPr>
          <a:xfrm flipH="1" flipV="1">
            <a:off x="5954199" y="4226282"/>
            <a:ext cx="2406987" cy="1324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>
            <a:stCxn id="95" idx="1"/>
            <a:endCxn id="146" idx="3"/>
          </p:cNvCxnSpPr>
          <p:nvPr/>
        </p:nvCxnSpPr>
        <p:spPr>
          <a:xfrm flipH="1" flipV="1">
            <a:off x="5954199" y="5438952"/>
            <a:ext cx="2406987" cy="679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>
            <a:stCxn id="125" idx="1"/>
            <a:endCxn id="140" idx="3"/>
          </p:cNvCxnSpPr>
          <p:nvPr/>
        </p:nvCxnSpPr>
        <p:spPr>
          <a:xfrm flipH="1" flipV="1">
            <a:off x="5954199" y="4226282"/>
            <a:ext cx="2406987" cy="1623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24" idx="1"/>
            <a:endCxn id="146" idx="3"/>
          </p:cNvCxnSpPr>
          <p:nvPr/>
        </p:nvCxnSpPr>
        <p:spPr>
          <a:xfrm flipH="1" flipV="1">
            <a:off x="5954199" y="5438952"/>
            <a:ext cx="2406987" cy="957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126" idx="1"/>
            <a:endCxn id="146" idx="3"/>
          </p:cNvCxnSpPr>
          <p:nvPr/>
        </p:nvCxnSpPr>
        <p:spPr>
          <a:xfrm flipH="1" flipV="1">
            <a:off x="5954199" y="5438952"/>
            <a:ext cx="2406987" cy="1252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Estates Annual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Plan 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557446"/>
              </p:ext>
            </p:extLst>
          </p:nvPr>
        </p:nvGraphicFramePr>
        <p:xfrm>
          <a:off x="185996" y="680479"/>
          <a:ext cx="11770029" cy="5794948"/>
        </p:xfrm>
        <a:graphic>
          <a:graphicData uri="http://schemas.openxmlformats.org/drawingml/2006/table">
            <a:tbl>
              <a:tblPr/>
              <a:tblGrid>
                <a:gridCol w="948998">
                  <a:extLst>
                    <a:ext uri="{9D8B030D-6E8A-4147-A177-3AD203B41FA5}">
                      <a16:colId xmlns:a16="http://schemas.microsoft.com/office/drawing/2014/main" val="2386294605"/>
                    </a:ext>
                  </a:extLst>
                </a:gridCol>
                <a:gridCol w="850399">
                  <a:extLst>
                    <a:ext uri="{9D8B030D-6E8A-4147-A177-3AD203B41FA5}">
                      <a16:colId xmlns:a16="http://schemas.microsoft.com/office/drawing/2014/main" val="994863762"/>
                    </a:ext>
                  </a:extLst>
                </a:gridCol>
                <a:gridCol w="1669987">
                  <a:extLst>
                    <a:ext uri="{9D8B030D-6E8A-4147-A177-3AD203B41FA5}">
                      <a16:colId xmlns:a16="http://schemas.microsoft.com/office/drawing/2014/main" val="3580298639"/>
                    </a:ext>
                  </a:extLst>
                </a:gridCol>
                <a:gridCol w="1509770">
                  <a:extLst>
                    <a:ext uri="{9D8B030D-6E8A-4147-A177-3AD203B41FA5}">
                      <a16:colId xmlns:a16="http://schemas.microsoft.com/office/drawing/2014/main" val="4134627372"/>
                    </a:ext>
                  </a:extLst>
                </a:gridCol>
                <a:gridCol w="868886">
                  <a:extLst>
                    <a:ext uri="{9D8B030D-6E8A-4147-A177-3AD203B41FA5}">
                      <a16:colId xmlns:a16="http://schemas.microsoft.com/office/drawing/2014/main" val="3509921674"/>
                    </a:ext>
                  </a:extLst>
                </a:gridCol>
                <a:gridCol w="1220139">
                  <a:extLst>
                    <a:ext uri="{9D8B030D-6E8A-4147-A177-3AD203B41FA5}">
                      <a16:colId xmlns:a16="http://schemas.microsoft.com/office/drawing/2014/main" val="2324773794"/>
                    </a:ext>
                  </a:extLst>
                </a:gridCol>
                <a:gridCol w="1207815">
                  <a:extLst>
                    <a:ext uri="{9D8B030D-6E8A-4147-A177-3AD203B41FA5}">
                      <a16:colId xmlns:a16="http://schemas.microsoft.com/office/drawing/2014/main" val="343161566"/>
                    </a:ext>
                  </a:extLst>
                </a:gridCol>
                <a:gridCol w="1250950">
                  <a:extLst>
                    <a:ext uri="{9D8B030D-6E8A-4147-A177-3AD203B41FA5}">
                      <a16:colId xmlns:a16="http://schemas.microsoft.com/office/drawing/2014/main" val="4294154673"/>
                    </a:ext>
                  </a:extLst>
                </a:gridCol>
                <a:gridCol w="431361">
                  <a:extLst>
                    <a:ext uri="{9D8B030D-6E8A-4147-A177-3AD203B41FA5}">
                      <a16:colId xmlns:a16="http://schemas.microsoft.com/office/drawing/2014/main" val="2528833091"/>
                    </a:ext>
                  </a:extLst>
                </a:gridCol>
                <a:gridCol w="511473">
                  <a:extLst>
                    <a:ext uri="{9D8B030D-6E8A-4147-A177-3AD203B41FA5}">
                      <a16:colId xmlns:a16="http://schemas.microsoft.com/office/drawing/2014/main" val="2788917107"/>
                    </a:ext>
                  </a:extLst>
                </a:gridCol>
                <a:gridCol w="1300251">
                  <a:extLst>
                    <a:ext uri="{9D8B030D-6E8A-4147-A177-3AD203B41FA5}">
                      <a16:colId xmlns:a16="http://schemas.microsoft.com/office/drawing/2014/main" val="610781647"/>
                    </a:ext>
                  </a:extLst>
                </a:gridCol>
              </a:tblGrid>
              <a:tr h="16957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Key Priority Area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Strategic Priority (staff experience/population health/value/experience of care)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Milestones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Local Leads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Challenges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Internal Support Required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External/Corporate Support Required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Expected Delivery Dates + Timelines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Scale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Status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Comments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932395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Bedford Health Village - New Inpatient Facility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Experience of Care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Indicative Milestones: 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Feasibility Study Complete: March 2022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Strategic Outline Case Approved: July 2022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Outline Business Case Approved: Dec 2022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Full Business Case Approved:  April 2023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Construction Commences: May 2023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Facility Opens : December 2024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Eugene Jones/Richard Fradgley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Funding.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Appointment of Senior Estates Project Manager by end 22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Finance, Executive Decision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Dec-24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Feasibility design team appointed. Workshops and site visits commenced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733590"/>
                  </a:ext>
                </a:extLst>
              </a:tr>
              <a:tr h="37040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Moving out of Passmore Edwards to First Avenue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Staff Experience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Scheme Currently working progress 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Bailey Mitchell 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HCSN  - Feasibility study and associated delays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Finance, Executive Decision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months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Local/Place-based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 Hold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scheme has been paused at Tender stage until the HCSN development feasibility report for the whole First Avenue site is considered.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433562"/>
                  </a:ext>
                </a:extLst>
              </a:tr>
              <a:tr h="3150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Capital Plans Development 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 Clarify successful bids and investment envelope (Create 5 year Capital Plan)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 Agree priority projects and schemes.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 Improved CPSG and FBIC reporting.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4. Establish Estates / Digital Capital Board.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 Appointment of PMO/PSO support.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Mark Taylor/ Borough Directors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Available resource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Inadequate CEDEL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Finance, Executive Decision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months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Local/Place-based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number of schemes have been delivered and the remaining capital programme is currently being re-profiled to match the agreed CDEL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61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8590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Estates Annual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Plan 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169228"/>
              </p:ext>
            </p:extLst>
          </p:nvPr>
        </p:nvGraphicFramePr>
        <p:xfrm>
          <a:off x="185996" y="680479"/>
          <a:ext cx="11770029" cy="5795885"/>
        </p:xfrm>
        <a:graphic>
          <a:graphicData uri="http://schemas.openxmlformats.org/drawingml/2006/table">
            <a:tbl>
              <a:tblPr/>
              <a:tblGrid>
                <a:gridCol w="948998">
                  <a:extLst>
                    <a:ext uri="{9D8B030D-6E8A-4147-A177-3AD203B41FA5}">
                      <a16:colId xmlns:a16="http://schemas.microsoft.com/office/drawing/2014/main" val="2386294605"/>
                    </a:ext>
                  </a:extLst>
                </a:gridCol>
                <a:gridCol w="850399">
                  <a:extLst>
                    <a:ext uri="{9D8B030D-6E8A-4147-A177-3AD203B41FA5}">
                      <a16:colId xmlns:a16="http://schemas.microsoft.com/office/drawing/2014/main" val="994863762"/>
                    </a:ext>
                  </a:extLst>
                </a:gridCol>
                <a:gridCol w="1669987">
                  <a:extLst>
                    <a:ext uri="{9D8B030D-6E8A-4147-A177-3AD203B41FA5}">
                      <a16:colId xmlns:a16="http://schemas.microsoft.com/office/drawing/2014/main" val="3580298639"/>
                    </a:ext>
                  </a:extLst>
                </a:gridCol>
                <a:gridCol w="1509770">
                  <a:extLst>
                    <a:ext uri="{9D8B030D-6E8A-4147-A177-3AD203B41FA5}">
                      <a16:colId xmlns:a16="http://schemas.microsoft.com/office/drawing/2014/main" val="4134627372"/>
                    </a:ext>
                  </a:extLst>
                </a:gridCol>
                <a:gridCol w="868886">
                  <a:extLst>
                    <a:ext uri="{9D8B030D-6E8A-4147-A177-3AD203B41FA5}">
                      <a16:colId xmlns:a16="http://schemas.microsoft.com/office/drawing/2014/main" val="3509921674"/>
                    </a:ext>
                  </a:extLst>
                </a:gridCol>
                <a:gridCol w="1220139">
                  <a:extLst>
                    <a:ext uri="{9D8B030D-6E8A-4147-A177-3AD203B41FA5}">
                      <a16:colId xmlns:a16="http://schemas.microsoft.com/office/drawing/2014/main" val="2324773794"/>
                    </a:ext>
                  </a:extLst>
                </a:gridCol>
                <a:gridCol w="1207815">
                  <a:extLst>
                    <a:ext uri="{9D8B030D-6E8A-4147-A177-3AD203B41FA5}">
                      <a16:colId xmlns:a16="http://schemas.microsoft.com/office/drawing/2014/main" val="343161566"/>
                    </a:ext>
                  </a:extLst>
                </a:gridCol>
                <a:gridCol w="1250950">
                  <a:extLst>
                    <a:ext uri="{9D8B030D-6E8A-4147-A177-3AD203B41FA5}">
                      <a16:colId xmlns:a16="http://schemas.microsoft.com/office/drawing/2014/main" val="4294154673"/>
                    </a:ext>
                  </a:extLst>
                </a:gridCol>
                <a:gridCol w="431361">
                  <a:extLst>
                    <a:ext uri="{9D8B030D-6E8A-4147-A177-3AD203B41FA5}">
                      <a16:colId xmlns:a16="http://schemas.microsoft.com/office/drawing/2014/main" val="2528833091"/>
                    </a:ext>
                  </a:extLst>
                </a:gridCol>
                <a:gridCol w="511473">
                  <a:extLst>
                    <a:ext uri="{9D8B030D-6E8A-4147-A177-3AD203B41FA5}">
                      <a16:colId xmlns:a16="http://schemas.microsoft.com/office/drawing/2014/main" val="2788917107"/>
                    </a:ext>
                  </a:extLst>
                </a:gridCol>
                <a:gridCol w="1300251">
                  <a:extLst>
                    <a:ext uri="{9D8B030D-6E8A-4147-A177-3AD203B41FA5}">
                      <a16:colId xmlns:a16="http://schemas.microsoft.com/office/drawing/2014/main" val="610781647"/>
                    </a:ext>
                  </a:extLst>
                </a:gridCol>
              </a:tblGrid>
              <a:tr h="16957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Key Priority Area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Strategic Priority (staff experience/population health/value/experience of care)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Milestones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Local Leads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Challenges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Internal Support Required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External/Corporate Support Required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Expected Delivery Dates + Timelines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Scale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Status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Comments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932395"/>
                  </a:ext>
                </a:extLst>
              </a:tr>
              <a:tr h="32408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Single Mile End Site – One Borough inpatient site (Hackney and Tower Hamlet’s) MHCOP Centre of Excellence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Scheme yet to be confirmed – transformation project leads currently scoping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Richard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Fradgley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Barts Masterplan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Finance, Executive Decision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years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Barts have set up a meeting to dicuss their MileEnd masterplan for March 23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43917"/>
                  </a:ext>
                </a:extLst>
              </a:tr>
              <a:tr h="34737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Pharmacy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Develop clear estate strategy for one storage solution, or multiple sites to manage increased demand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-Looking for premises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-Commercial Appraisal of options, Financial viability on selling medication to other providers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Jenny Melville /Amy King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Finance, Pharmacy, CDD, Executives Decision, Digital, Corporate Nursing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3- 6 month (decision on approach)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 Hold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relocation of Pharmacy is on hold until a business investment plan is completed.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584673"/>
                  </a:ext>
                </a:extLst>
              </a:tr>
              <a:tr h="29497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Business case to expand single user facility in Moorgate Ward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Population Health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Increase ward to 4-5 medium secure wards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Agree Business Case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Phil Baker / Sarah Barnett 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CDD, Finance, Tony Lawford, Estates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months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Local/Place-based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completed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Completed.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Sketch design and cost plan produced submitted to local leads. C£3.7M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There is insufficient funds / financial viability at this stage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686780"/>
                  </a:ext>
                </a:extLst>
              </a:tr>
              <a:tr h="1275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Local Service Transformation Work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Staff Experience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Various service level initiatives under way such as Community Transformation Service redesign 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Borough Directors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Supported by K.Giles/L.Bedward/S.James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DMT’s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months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Local/Place-based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Details for occupation is in progress. Updates at each DMT for Community &amp; Estates meeting.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75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573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Estates Annual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Plan 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372934"/>
              </p:ext>
            </p:extLst>
          </p:nvPr>
        </p:nvGraphicFramePr>
        <p:xfrm>
          <a:off x="185996" y="680479"/>
          <a:ext cx="11770029" cy="5949222"/>
        </p:xfrm>
        <a:graphic>
          <a:graphicData uri="http://schemas.openxmlformats.org/drawingml/2006/table">
            <a:tbl>
              <a:tblPr/>
              <a:tblGrid>
                <a:gridCol w="948998">
                  <a:extLst>
                    <a:ext uri="{9D8B030D-6E8A-4147-A177-3AD203B41FA5}">
                      <a16:colId xmlns:a16="http://schemas.microsoft.com/office/drawing/2014/main" val="2386294605"/>
                    </a:ext>
                  </a:extLst>
                </a:gridCol>
                <a:gridCol w="850399">
                  <a:extLst>
                    <a:ext uri="{9D8B030D-6E8A-4147-A177-3AD203B41FA5}">
                      <a16:colId xmlns:a16="http://schemas.microsoft.com/office/drawing/2014/main" val="994863762"/>
                    </a:ext>
                  </a:extLst>
                </a:gridCol>
                <a:gridCol w="1903213">
                  <a:extLst>
                    <a:ext uri="{9D8B030D-6E8A-4147-A177-3AD203B41FA5}">
                      <a16:colId xmlns:a16="http://schemas.microsoft.com/office/drawing/2014/main" val="3580298639"/>
                    </a:ext>
                  </a:extLst>
                </a:gridCol>
                <a:gridCol w="1276544">
                  <a:extLst>
                    <a:ext uri="{9D8B030D-6E8A-4147-A177-3AD203B41FA5}">
                      <a16:colId xmlns:a16="http://schemas.microsoft.com/office/drawing/2014/main" val="4134627372"/>
                    </a:ext>
                  </a:extLst>
                </a:gridCol>
                <a:gridCol w="868886">
                  <a:extLst>
                    <a:ext uri="{9D8B030D-6E8A-4147-A177-3AD203B41FA5}">
                      <a16:colId xmlns:a16="http://schemas.microsoft.com/office/drawing/2014/main" val="3509921674"/>
                    </a:ext>
                  </a:extLst>
                </a:gridCol>
                <a:gridCol w="1220139">
                  <a:extLst>
                    <a:ext uri="{9D8B030D-6E8A-4147-A177-3AD203B41FA5}">
                      <a16:colId xmlns:a16="http://schemas.microsoft.com/office/drawing/2014/main" val="2324773794"/>
                    </a:ext>
                  </a:extLst>
                </a:gridCol>
                <a:gridCol w="1207815">
                  <a:extLst>
                    <a:ext uri="{9D8B030D-6E8A-4147-A177-3AD203B41FA5}">
                      <a16:colId xmlns:a16="http://schemas.microsoft.com/office/drawing/2014/main" val="343161566"/>
                    </a:ext>
                  </a:extLst>
                </a:gridCol>
                <a:gridCol w="1250950">
                  <a:extLst>
                    <a:ext uri="{9D8B030D-6E8A-4147-A177-3AD203B41FA5}">
                      <a16:colId xmlns:a16="http://schemas.microsoft.com/office/drawing/2014/main" val="4294154673"/>
                    </a:ext>
                  </a:extLst>
                </a:gridCol>
                <a:gridCol w="431361">
                  <a:extLst>
                    <a:ext uri="{9D8B030D-6E8A-4147-A177-3AD203B41FA5}">
                      <a16:colId xmlns:a16="http://schemas.microsoft.com/office/drawing/2014/main" val="2528833091"/>
                    </a:ext>
                  </a:extLst>
                </a:gridCol>
                <a:gridCol w="511473">
                  <a:extLst>
                    <a:ext uri="{9D8B030D-6E8A-4147-A177-3AD203B41FA5}">
                      <a16:colId xmlns:a16="http://schemas.microsoft.com/office/drawing/2014/main" val="2788917107"/>
                    </a:ext>
                  </a:extLst>
                </a:gridCol>
                <a:gridCol w="1300251">
                  <a:extLst>
                    <a:ext uri="{9D8B030D-6E8A-4147-A177-3AD203B41FA5}">
                      <a16:colId xmlns:a16="http://schemas.microsoft.com/office/drawing/2014/main" val="610781647"/>
                    </a:ext>
                  </a:extLst>
                </a:gridCol>
              </a:tblGrid>
              <a:tr h="16957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Key Priority Area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Strategic Priority (staff experience/population health/value/experience of care)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Milestones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Local Leads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Challenges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Internal Support Required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External/Corporate Support Required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Expected Delivery Dates + Timelines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Scale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Status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Comments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932395"/>
                  </a:ext>
                </a:extLst>
              </a:tr>
              <a:tr h="1275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Creation and Implementation of Trusts Green Plan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Population Health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 Creation of Green Plan.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 Quarterly progress reports.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 End of three year review date.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Adam Toll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Funding to support NZC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Cooperation and input from all department leads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to 36 months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completed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Green Plan was completed in Jan 22</a:t>
                      </a:r>
                    </a:p>
                  </a:txBody>
                  <a:tcPr marL="937" marR="937" marT="9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604691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Creation of Estates Strategic Operating Framework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Staff Experience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Creation of draft framework to guide estates in how it operates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David Stevens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None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Dec-21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completed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2021 / 2022 new priority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173000"/>
                  </a:ext>
                </a:extLst>
              </a:tr>
              <a:tr h="1996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Refreshed Estates Strategy – current version expires Mid 2022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All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Briefing Workshops.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Scoping document for external advice.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Appointment of external advice.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Draft document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David Stevens / James Slaven / Exec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Cooperation and input from all department leads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6 - 8 months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This will be completed in draft by August 22</a:t>
                      </a:r>
                    </a:p>
                  </a:txBody>
                  <a:tcPr marL="937" marR="937" marT="9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522586"/>
                  </a:ext>
                </a:extLst>
              </a:tr>
              <a:tr h="1275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Options analysis for John Howard Centre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Population Health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 Appointment of external team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 Draft document issued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David Stevens / Phil Baker / Exec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Availability of Stakeholders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Frank Riedel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Borough Directors, Clinical Directors, Digital, Finance, Estates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Apr-22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154503"/>
                  </a:ext>
                </a:extLst>
              </a:tr>
              <a:tr h="54821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Identification and management of robust MI to enable effective data based decision making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1.Compliance reporting gap analysis and benchmarking.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2.Refocus on compliance and contractor performance management.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3.Improved contractor performance reporting including consistency and standardisation.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 Dashboard development.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 Creation of Estates Risk Register.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 Appointment of Property &amp; Contracts Manager.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7. Appointment of Senior Engineering &amp; Maintenance </a:t>
                      </a:r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Mgr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David Stevens / Karen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Boreham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/ Frank Riedel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Resource</a:t>
                      </a:r>
                      <a:b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Funding &amp; Recruitment</a:t>
                      </a:r>
                      <a:b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endParaRPr lang="en-GB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Nick Webb</a:t>
                      </a:r>
                      <a:b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Karen </a:t>
                      </a:r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Boreham</a:t>
                      </a: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Shamima</a:t>
                      </a: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Alek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QI Team / Finance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6 - 8  months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Interim Senior Engineer appointed Jan 22</a:t>
                      </a:r>
                    </a:p>
                  </a:txBody>
                  <a:tcPr marL="937" marR="937" marT="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78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417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Estates Annual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Plan 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479891"/>
              </p:ext>
            </p:extLst>
          </p:nvPr>
        </p:nvGraphicFramePr>
        <p:xfrm>
          <a:off x="185996" y="680479"/>
          <a:ext cx="11770029" cy="5949222"/>
        </p:xfrm>
        <a:graphic>
          <a:graphicData uri="http://schemas.openxmlformats.org/drawingml/2006/table">
            <a:tbl>
              <a:tblPr/>
              <a:tblGrid>
                <a:gridCol w="948998">
                  <a:extLst>
                    <a:ext uri="{9D8B030D-6E8A-4147-A177-3AD203B41FA5}">
                      <a16:colId xmlns:a16="http://schemas.microsoft.com/office/drawing/2014/main" val="2386294605"/>
                    </a:ext>
                  </a:extLst>
                </a:gridCol>
                <a:gridCol w="850399">
                  <a:extLst>
                    <a:ext uri="{9D8B030D-6E8A-4147-A177-3AD203B41FA5}">
                      <a16:colId xmlns:a16="http://schemas.microsoft.com/office/drawing/2014/main" val="994863762"/>
                    </a:ext>
                  </a:extLst>
                </a:gridCol>
                <a:gridCol w="1903213">
                  <a:extLst>
                    <a:ext uri="{9D8B030D-6E8A-4147-A177-3AD203B41FA5}">
                      <a16:colId xmlns:a16="http://schemas.microsoft.com/office/drawing/2014/main" val="3580298639"/>
                    </a:ext>
                  </a:extLst>
                </a:gridCol>
                <a:gridCol w="1276544">
                  <a:extLst>
                    <a:ext uri="{9D8B030D-6E8A-4147-A177-3AD203B41FA5}">
                      <a16:colId xmlns:a16="http://schemas.microsoft.com/office/drawing/2014/main" val="4134627372"/>
                    </a:ext>
                  </a:extLst>
                </a:gridCol>
                <a:gridCol w="868886">
                  <a:extLst>
                    <a:ext uri="{9D8B030D-6E8A-4147-A177-3AD203B41FA5}">
                      <a16:colId xmlns:a16="http://schemas.microsoft.com/office/drawing/2014/main" val="3509921674"/>
                    </a:ext>
                  </a:extLst>
                </a:gridCol>
                <a:gridCol w="1220139">
                  <a:extLst>
                    <a:ext uri="{9D8B030D-6E8A-4147-A177-3AD203B41FA5}">
                      <a16:colId xmlns:a16="http://schemas.microsoft.com/office/drawing/2014/main" val="2324773794"/>
                    </a:ext>
                  </a:extLst>
                </a:gridCol>
                <a:gridCol w="1207815">
                  <a:extLst>
                    <a:ext uri="{9D8B030D-6E8A-4147-A177-3AD203B41FA5}">
                      <a16:colId xmlns:a16="http://schemas.microsoft.com/office/drawing/2014/main" val="343161566"/>
                    </a:ext>
                  </a:extLst>
                </a:gridCol>
                <a:gridCol w="1250950">
                  <a:extLst>
                    <a:ext uri="{9D8B030D-6E8A-4147-A177-3AD203B41FA5}">
                      <a16:colId xmlns:a16="http://schemas.microsoft.com/office/drawing/2014/main" val="4294154673"/>
                    </a:ext>
                  </a:extLst>
                </a:gridCol>
                <a:gridCol w="431361">
                  <a:extLst>
                    <a:ext uri="{9D8B030D-6E8A-4147-A177-3AD203B41FA5}">
                      <a16:colId xmlns:a16="http://schemas.microsoft.com/office/drawing/2014/main" val="2528833091"/>
                    </a:ext>
                  </a:extLst>
                </a:gridCol>
                <a:gridCol w="511473">
                  <a:extLst>
                    <a:ext uri="{9D8B030D-6E8A-4147-A177-3AD203B41FA5}">
                      <a16:colId xmlns:a16="http://schemas.microsoft.com/office/drawing/2014/main" val="2788917107"/>
                    </a:ext>
                  </a:extLst>
                </a:gridCol>
                <a:gridCol w="1300251">
                  <a:extLst>
                    <a:ext uri="{9D8B030D-6E8A-4147-A177-3AD203B41FA5}">
                      <a16:colId xmlns:a16="http://schemas.microsoft.com/office/drawing/2014/main" val="610781647"/>
                    </a:ext>
                  </a:extLst>
                </a:gridCol>
              </a:tblGrid>
              <a:tr h="16957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Key Priority Area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Strategic Priority (staff experience/population health/value/experience of care)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Milestones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Local Leads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Challenges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Internal Support Required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External/Corporate Support Required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Expected Delivery Dates + Timelines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Scale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Status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Comments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932395"/>
                  </a:ext>
                </a:extLst>
              </a:tr>
              <a:tr h="4696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Property and Asset condition review, including accessibility and space utilisation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Completion of 6 facet survey and creation of associated action plans and budgets.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Refreshed Estates Strategy / Plan.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Creation of Trust Masterplan (s), aligned to Clinical &amp; Borough Strategy.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Refocus of Capital &amp; Asset Management Programme towards deliverability priority / reducing underspend.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‘Digital First’ focus and collaboration.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David Stevens / Adam Toll / Frank Riedel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Resource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Recruitment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3. Retirement of Estates Adviser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Sonny James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Borough Directors, Clinical Directors, Digital, Finance, Estates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months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2021 / 2022 new priority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228658"/>
                  </a:ext>
                </a:extLst>
              </a:tr>
              <a:tr h="333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Estates Incident Management Processes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Staff Experience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Review of ERPP / IMP.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Creation of estates specific content or documentation.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Sign off by SDB.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Imbedding of new processes.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David Stevens / Richard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Harwin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Time availability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Estates Leadership Team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Cooperation and input from all relevant department leads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Apr-22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2021 / 2022 new priority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392870"/>
                  </a:ext>
                </a:extLst>
              </a:tr>
              <a:tr h="1695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Imbed new Soft FM Service Provider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Mobilise new Soft FM provider (Cleaning, Food, Pharmacy Shuttle, Escorting, </a:t>
                      </a:r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etc</a:t>
                      </a: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- ELFT owned / managed sites only)</a:t>
                      </a:r>
                      <a:b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Imbed new Soft FM supplier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Kathy Giles / David Stevens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Migration of data.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TUPE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Estates Facilities Team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Procurement / Contracts / Staff Side / HR / Primary Care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01/04/2022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01/10/22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Mobilisation will b comleted by 01/02/22. Imbedding  will be imbedded  by May 22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505276"/>
                  </a:ext>
                </a:extLst>
              </a:tr>
              <a:tr h="1275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Sale of properties in  London Road &amp; Lewsey Road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Valuation of properties</a:t>
                      </a:r>
                      <a:b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Decision re Auction or Market Sale</a:t>
                      </a:r>
                      <a:b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3. Sale completion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David Stevens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Market Appetite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John Brennan / Sonny James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Contracts / Finance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Apr-22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301842"/>
                  </a:ext>
                </a:extLst>
              </a:tr>
              <a:tr h="127506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Sale &amp; Leaseback of properties to HCSN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Valuation of properties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Decision re viability (IFRS-16)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3. Sale completion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David Stevens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Decision re viability (IFRS-16)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John Brennan / Sonny James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Contracts / Finance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Apr-22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322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831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Estates Annual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Plan 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076429"/>
              </p:ext>
            </p:extLst>
          </p:nvPr>
        </p:nvGraphicFramePr>
        <p:xfrm>
          <a:off x="185996" y="680479"/>
          <a:ext cx="11770029" cy="5950159"/>
        </p:xfrm>
        <a:graphic>
          <a:graphicData uri="http://schemas.openxmlformats.org/drawingml/2006/table">
            <a:tbl>
              <a:tblPr/>
              <a:tblGrid>
                <a:gridCol w="948998">
                  <a:extLst>
                    <a:ext uri="{9D8B030D-6E8A-4147-A177-3AD203B41FA5}">
                      <a16:colId xmlns:a16="http://schemas.microsoft.com/office/drawing/2014/main" val="2386294605"/>
                    </a:ext>
                  </a:extLst>
                </a:gridCol>
                <a:gridCol w="850399">
                  <a:extLst>
                    <a:ext uri="{9D8B030D-6E8A-4147-A177-3AD203B41FA5}">
                      <a16:colId xmlns:a16="http://schemas.microsoft.com/office/drawing/2014/main" val="994863762"/>
                    </a:ext>
                  </a:extLst>
                </a:gridCol>
                <a:gridCol w="1903213">
                  <a:extLst>
                    <a:ext uri="{9D8B030D-6E8A-4147-A177-3AD203B41FA5}">
                      <a16:colId xmlns:a16="http://schemas.microsoft.com/office/drawing/2014/main" val="3580298639"/>
                    </a:ext>
                  </a:extLst>
                </a:gridCol>
                <a:gridCol w="1276544">
                  <a:extLst>
                    <a:ext uri="{9D8B030D-6E8A-4147-A177-3AD203B41FA5}">
                      <a16:colId xmlns:a16="http://schemas.microsoft.com/office/drawing/2014/main" val="4134627372"/>
                    </a:ext>
                  </a:extLst>
                </a:gridCol>
                <a:gridCol w="868886">
                  <a:extLst>
                    <a:ext uri="{9D8B030D-6E8A-4147-A177-3AD203B41FA5}">
                      <a16:colId xmlns:a16="http://schemas.microsoft.com/office/drawing/2014/main" val="3509921674"/>
                    </a:ext>
                  </a:extLst>
                </a:gridCol>
                <a:gridCol w="1220139">
                  <a:extLst>
                    <a:ext uri="{9D8B030D-6E8A-4147-A177-3AD203B41FA5}">
                      <a16:colId xmlns:a16="http://schemas.microsoft.com/office/drawing/2014/main" val="2324773794"/>
                    </a:ext>
                  </a:extLst>
                </a:gridCol>
                <a:gridCol w="1207815">
                  <a:extLst>
                    <a:ext uri="{9D8B030D-6E8A-4147-A177-3AD203B41FA5}">
                      <a16:colId xmlns:a16="http://schemas.microsoft.com/office/drawing/2014/main" val="343161566"/>
                    </a:ext>
                  </a:extLst>
                </a:gridCol>
                <a:gridCol w="1250950">
                  <a:extLst>
                    <a:ext uri="{9D8B030D-6E8A-4147-A177-3AD203B41FA5}">
                      <a16:colId xmlns:a16="http://schemas.microsoft.com/office/drawing/2014/main" val="4294154673"/>
                    </a:ext>
                  </a:extLst>
                </a:gridCol>
                <a:gridCol w="431361">
                  <a:extLst>
                    <a:ext uri="{9D8B030D-6E8A-4147-A177-3AD203B41FA5}">
                      <a16:colId xmlns:a16="http://schemas.microsoft.com/office/drawing/2014/main" val="2528833091"/>
                    </a:ext>
                  </a:extLst>
                </a:gridCol>
                <a:gridCol w="511473">
                  <a:extLst>
                    <a:ext uri="{9D8B030D-6E8A-4147-A177-3AD203B41FA5}">
                      <a16:colId xmlns:a16="http://schemas.microsoft.com/office/drawing/2014/main" val="2788917107"/>
                    </a:ext>
                  </a:extLst>
                </a:gridCol>
                <a:gridCol w="1300251">
                  <a:extLst>
                    <a:ext uri="{9D8B030D-6E8A-4147-A177-3AD203B41FA5}">
                      <a16:colId xmlns:a16="http://schemas.microsoft.com/office/drawing/2014/main" val="610781647"/>
                    </a:ext>
                  </a:extLst>
                </a:gridCol>
              </a:tblGrid>
              <a:tr h="16957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Key Priority Area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Strategic Priority (staff experience/population health/value/experience of care)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Milestones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Local Leads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Challenges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Internal Support Required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External/Corporate Support Required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Expected Delivery Dates + Timelines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Scale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Status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Comments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932395"/>
                  </a:ext>
                </a:extLst>
              </a:tr>
              <a:tr h="1275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GP request to occupy additional space within Health Centres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Experience of Care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Confirmation of propsed locations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Funding Identification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Kathy Giles / Sonny James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Relevant Funding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Marina </a:t>
                      </a:r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Muirhead</a:t>
                      </a:r>
                      <a:endParaRPr lang="en-GB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CCG / ICB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301843"/>
                  </a:ext>
                </a:extLst>
              </a:tr>
              <a:tr h="85435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Estates partnership arrangement with HCSN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Confidential till discussed within Estates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David Stevens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David Stevens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Finance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Jul-22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Local/Place-based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455354"/>
                  </a:ext>
                </a:extLst>
              </a:tr>
              <a:tr h="1695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PPE Storage Space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Identify capacity demand                                              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Source premises                                                                    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3. Capital Bid                                                                               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4. Works &amp; Commissioning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Sonny James / Mark Taylor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Identify suitable location and premises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Sonny James / Mark Taylor / Kathy Giles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Legal Team (</a:t>
                      </a:r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Hempsons</a:t>
                      </a: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3- 6 month (decision on approach)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667869"/>
                  </a:ext>
                </a:extLst>
              </a:tr>
              <a:tr h="1695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Lease completions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Value 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Agree Heads of Terms                                                          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Agree red line drawings                                                      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3. Complete Leases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Sonny James/ John Brennan / Frank Riedel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Time constraints 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Frank Riedel / John Brennan 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Legal teams / Landlords 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Qtr</a:t>
                      </a: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4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Trustwide</a:t>
                      </a:r>
                      <a:endParaRPr lang="en-GB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All leases at various stages of advancements with the respective landlords. Target date to sign all outstanding leases 25th March 2022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538280"/>
                  </a:ext>
                </a:extLst>
              </a:tr>
              <a:tr h="1695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Create a new Estates net zero plan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Staff experience/population health/value/experience of health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Creation of Plan (s)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Identification of funding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3. Regular reporting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Adam Toll/Mark Taylor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Funding.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Accurate financials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CDEL limitations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Estates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ICS Partners/External consultants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Qtr 2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Trustwide</a:t>
                      </a:r>
                      <a:endParaRPr lang="en-GB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870045"/>
                  </a:ext>
                </a:extLst>
              </a:tr>
              <a:tr h="253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Pioneering decarbonisation pilot programme at Beech Close Resource Centre to fully decarbonise an existing site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Staff experience/population health/value/experience of health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CPSG approval. 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Funding approval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3, Tender and  Appoint contractor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Adam Toll/Mark Taylor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Investment and local planning issues. 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CDEL limitations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Kathy Giles/Mark Taylor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External consultants/Local Council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Qtr 2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Local/Place-based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335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5865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Estates Annual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Plan 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245523"/>
              </p:ext>
            </p:extLst>
          </p:nvPr>
        </p:nvGraphicFramePr>
        <p:xfrm>
          <a:off x="185996" y="680479"/>
          <a:ext cx="11770029" cy="4120422"/>
        </p:xfrm>
        <a:graphic>
          <a:graphicData uri="http://schemas.openxmlformats.org/drawingml/2006/table">
            <a:tbl>
              <a:tblPr/>
              <a:tblGrid>
                <a:gridCol w="948998">
                  <a:extLst>
                    <a:ext uri="{9D8B030D-6E8A-4147-A177-3AD203B41FA5}">
                      <a16:colId xmlns:a16="http://schemas.microsoft.com/office/drawing/2014/main" val="2386294605"/>
                    </a:ext>
                  </a:extLst>
                </a:gridCol>
                <a:gridCol w="850399">
                  <a:extLst>
                    <a:ext uri="{9D8B030D-6E8A-4147-A177-3AD203B41FA5}">
                      <a16:colId xmlns:a16="http://schemas.microsoft.com/office/drawing/2014/main" val="994863762"/>
                    </a:ext>
                  </a:extLst>
                </a:gridCol>
                <a:gridCol w="1903213">
                  <a:extLst>
                    <a:ext uri="{9D8B030D-6E8A-4147-A177-3AD203B41FA5}">
                      <a16:colId xmlns:a16="http://schemas.microsoft.com/office/drawing/2014/main" val="3580298639"/>
                    </a:ext>
                  </a:extLst>
                </a:gridCol>
                <a:gridCol w="1276544">
                  <a:extLst>
                    <a:ext uri="{9D8B030D-6E8A-4147-A177-3AD203B41FA5}">
                      <a16:colId xmlns:a16="http://schemas.microsoft.com/office/drawing/2014/main" val="4134627372"/>
                    </a:ext>
                  </a:extLst>
                </a:gridCol>
                <a:gridCol w="868886">
                  <a:extLst>
                    <a:ext uri="{9D8B030D-6E8A-4147-A177-3AD203B41FA5}">
                      <a16:colId xmlns:a16="http://schemas.microsoft.com/office/drawing/2014/main" val="3509921674"/>
                    </a:ext>
                  </a:extLst>
                </a:gridCol>
                <a:gridCol w="1220139">
                  <a:extLst>
                    <a:ext uri="{9D8B030D-6E8A-4147-A177-3AD203B41FA5}">
                      <a16:colId xmlns:a16="http://schemas.microsoft.com/office/drawing/2014/main" val="2324773794"/>
                    </a:ext>
                  </a:extLst>
                </a:gridCol>
                <a:gridCol w="1207815">
                  <a:extLst>
                    <a:ext uri="{9D8B030D-6E8A-4147-A177-3AD203B41FA5}">
                      <a16:colId xmlns:a16="http://schemas.microsoft.com/office/drawing/2014/main" val="343161566"/>
                    </a:ext>
                  </a:extLst>
                </a:gridCol>
                <a:gridCol w="1250950">
                  <a:extLst>
                    <a:ext uri="{9D8B030D-6E8A-4147-A177-3AD203B41FA5}">
                      <a16:colId xmlns:a16="http://schemas.microsoft.com/office/drawing/2014/main" val="4294154673"/>
                    </a:ext>
                  </a:extLst>
                </a:gridCol>
                <a:gridCol w="431361">
                  <a:extLst>
                    <a:ext uri="{9D8B030D-6E8A-4147-A177-3AD203B41FA5}">
                      <a16:colId xmlns:a16="http://schemas.microsoft.com/office/drawing/2014/main" val="2528833091"/>
                    </a:ext>
                  </a:extLst>
                </a:gridCol>
                <a:gridCol w="511473">
                  <a:extLst>
                    <a:ext uri="{9D8B030D-6E8A-4147-A177-3AD203B41FA5}">
                      <a16:colId xmlns:a16="http://schemas.microsoft.com/office/drawing/2014/main" val="2788917107"/>
                    </a:ext>
                  </a:extLst>
                </a:gridCol>
                <a:gridCol w="1300251">
                  <a:extLst>
                    <a:ext uri="{9D8B030D-6E8A-4147-A177-3AD203B41FA5}">
                      <a16:colId xmlns:a16="http://schemas.microsoft.com/office/drawing/2014/main" val="610781647"/>
                    </a:ext>
                  </a:extLst>
                </a:gridCol>
              </a:tblGrid>
              <a:tr h="16957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Key Priority Area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Strategic Priority (staff experience/population health/value/experience of care)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Milestones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Local Leads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Challenges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Internal Support Required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External/Corporate Support Required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Expected Delivery Dates + Timelines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Scale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Status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Comments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932395"/>
                  </a:ext>
                </a:extLst>
              </a:tr>
              <a:tr h="1342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Identifying sites for onsite energy generation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Population health/value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Sites audited and info updated to master site sheet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Adam Toll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Investment availability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Estates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ICS partners/External consultants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Qtr 2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59124"/>
                  </a:ext>
                </a:extLst>
              </a:tr>
              <a:tr h="1695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Identifying potential for combined energy purchasing or combined renewables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Population health/value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Agreement with ICS / ICB partners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Adam Toll 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Combined investment and red tape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Finance </a:t>
                      </a:r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Dept</a:t>
                      </a:r>
                      <a:endParaRPr lang="en-GB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ICS Partners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Qtr 2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Trustwide</a:t>
                      </a:r>
                      <a:endParaRPr lang="en-GB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136914"/>
                  </a:ext>
                </a:extLst>
              </a:tr>
              <a:tr h="1342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Increase recycling provision to 70% of sites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Population health/value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Sites identified. </a:t>
                      </a:r>
                      <a:b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 Costings received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Jeffrey Sham/Lateef Omosanya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Stock availability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Facilities Team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None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Qtr</a:t>
                      </a: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4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278701"/>
                  </a:ext>
                </a:extLst>
              </a:tr>
              <a:tr h="108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Initiate a reuse scheme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Population health/value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Identify contractor who can manage the service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Jeffrey Sham/Lateef Omosanya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Space for storing items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Facilities Team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None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Qtr</a:t>
                      </a: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4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Trustwide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228665"/>
                  </a:ext>
                </a:extLst>
              </a:tr>
              <a:tr h="1785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Locate sites for NHS forest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Staff experience/population health/value/experience of health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 Sites audited and info updated to master NHS site sheet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Jeffrey Sham/Lateef Omosanya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Planning/Council issues/maintenance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Site leads/Grounds maintenance teams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Council/Finance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Qtr</a:t>
                      </a:r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3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Trustwide</a:t>
                      </a:r>
                      <a:endParaRPr lang="en-GB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progress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37" marR="937" marT="9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834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329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C3B24F-40D2-433B-A9FD-0C9FDD5A62D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4d648a74-5c83-46a7-8e4c-7f989ae960a5"/>
    <ds:schemaRef ds:uri="http://purl.org/dc/terms/"/>
    <ds:schemaRef ds:uri="http://purl.org/dc/dcmitype/"/>
    <ds:schemaRef ds:uri="http://schemas.microsoft.com/office/infopath/2007/PartnerControls"/>
    <ds:schemaRef ds:uri="6194e418-5875-4308-b033-74eb9c181361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4746DC-43DB-40D6-9BA2-B8789733D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2129</Words>
  <Application>Microsoft Office PowerPoint</Application>
  <PresentationFormat>Widescreen</PresentationFormat>
  <Paragraphs>418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Estates Annual Plan 2022-23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WADDON, Gopal (EAST LONDON NHS FOUNDATION TRUST)</cp:lastModifiedBy>
  <cp:revision>17</cp:revision>
  <dcterms:created xsi:type="dcterms:W3CDTF">2022-02-24T16:48:23Z</dcterms:created>
  <dcterms:modified xsi:type="dcterms:W3CDTF">2022-05-24T16:51:58Z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