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8" r:id="rId5"/>
    <p:sldId id="257" r:id="rId6"/>
    <p:sldId id="260" r:id="rId7"/>
    <p:sldId id="259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FFFF9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592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7AA43-BDAE-4080-8CE3-AD9A79CBE4FD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3A53A-E3B3-4753-AB30-0056C8356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00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835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978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94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260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05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83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78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7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40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590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01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53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715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38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15" b="1" dirty="0" smtClean="0"/>
              <a:t>Financial Viability Annual </a:t>
            </a:r>
            <a:r>
              <a:rPr lang="en-GB" sz="4415" b="1" dirty="0"/>
              <a:t>Plan 2022-23</a:t>
            </a:r>
            <a:endParaRPr lang="en-US" sz="4415" b="1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472A6223-AACB-44D4-BD74-39AAD8F68F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028" y="5536341"/>
            <a:ext cx="1704731" cy="846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0FDA029-C69A-4200-831E-9CD29C2977C4}"/>
              </a:ext>
            </a:extLst>
          </p:cNvPr>
          <p:cNvSpPr txBox="1"/>
          <p:nvPr/>
        </p:nvSpPr>
        <p:spPr>
          <a:xfrm>
            <a:off x="8560830" y="244687"/>
            <a:ext cx="1197434" cy="505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42" dirty="0"/>
              <a:t>March </a:t>
            </a:r>
            <a:r>
              <a:rPr lang="en-US" sz="1342" dirty="0" smtClean="0"/>
              <a:t>2022</a:t>
            </a:r>
            <a:endParaRPr lang="en-US" sz="1342" dirty="0"/>
          </a:p>
          <a:p>
            <a:endParaRPr lang="en-GB" sz="1342" dirty="0"/>
          </a:p>
        </p:txBody>
      </p:sp>
    </p:spTree>
    <p:extLst>
      <p:ext uri="{BB962C8B-B14F-4D97-AF65-F5344CB8AC3E}">
        <p14:creationId xmlns:p14="http://schemas.microsoft.com/office/powerpoint/2010/main" val="1452356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874199" y="3041837"/>
            <a:ext cx="1080000" cy="39112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</a:rPr>
              <a:t>Workforce, Equality and </a:t>
            </a:r>
            <a:r>
              <a:rPr lang="en-GB" sz="1021" dirty="0" smtClean="0">
                <a:solidFill>
                  <a:schemeClr val="tx1"/>
                </a:solidFill>
              </a:rPr>
              <a:t>Diversity.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64BB20-4594-4728-BFE7-D96CE8C43545}"/>
              </a:ext>
            </a:extLst>
          </p:cNvPr>
          <p:cNvSpPr/>
          <p:nvPr/>
        </p:nvSpPr>
        <p:spPr>
          <a:xfrm>
            <a:off x="4874199" y="427860"/>
            <a:ext cx="1080000" cy="58820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</a:rPr>
              <a:t>Integrated Care, Partnership Working and Coproduction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B898EFA-9EE4-483A-90A0-891E86909DFC}"/>
              </a:ext>
            </a:extLst>
          </p:cNvPr>
          <p:cNvSpPr/>
          <p:nvPr/>
        </p:nvSpPr>
        <p:spPr>
          <a:xfrm>
            <a:off x="4874199" y="1310887"/>
            <a:ext cx="1080000" cy="455993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</a:rPr>
              <a:t>New Service Developments</a:t>
            </a:r>
            <a:endParaRPr lang="en-GB" sz="1021" dirty="0">
              <a:solidFill>
                <a:schemeClr val="tx1"/>
              </a:solidFill>
            </a:endParaRPr>
          </a:p>
        </p:txBody>
      </p:sp>
      <p:pic>
        <p:nvPicPr>
          <p:cNvPr id="128" name="Picture 4">
            <a:extLst>
              <a:ext uri="{FF2B5EF4-FFF2-40B4-BE49-F238E27FC236}">
                <a16:creationId xmlns:a16="http://schemas.microsoft.com/office/drawing/2014/main" id="{2FB0FD1F-CC67-49ED-AF9E-7A863E41F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7" y="6404794"/>
            <a:ext cx="532268" cy="26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" name="Rectangle 138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4874199" y="3829821"/>
            <a:ext cx="1080000" cy="48951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</a:rPr>
              <a:t>Bids, Contracts &amp; Commissioning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8E7A2BAE-A822-42CF-946B-B4D9896903CF}"/>
              </a:ext>
            </a:extLst>
          </p:cNvPr>
          <p:cNvSpPr/>
          <p:nvPr/>
        </p:nvSpPr>
        <p:spPr>
          <a:xfrm>
            <a:off x="4874199" y="5609392"/>
            <a:ext cx="1080000" cy="41219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</a:rPr>
              <a:t>Value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8E4CE9D1-795B-4966-ADAE-77021FA02619}"/>
              </a:ext>
            </a:extLst>
          </p:cNvPr>
          <p:cNvSpPr/>
          <p:nvPr/>
        </p:nvSpPr>
        <p:spPr>
          <a:xfrm>
            <a:off x="4874199" y="4756654"/>
            <a:ext cx="1080000" cy="40738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</a:rPr>
              <a:t>Sustainability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457532" y="1168248"/>
            <a:ext cx="864000" cy="644357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452549" y="2366461"/>
            <a:ext cx="864000" cy="638191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452547" y="4712510"/>
            <a:ext cx="864000" cy="664823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>
                <a:solidFill>
                  <a:schemeClr val="tx1"/>
                </a:solidFill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452547" y="3539485"/>
            <a:ext cx="864000" cy="568146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Staff Experience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557072" y="2749076"/>
            <a:ext cx="865899" cy="1225947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24" b="1" dirty="0">
                <a:solidFill>
                  <a:schemeClr val="tx1"/>
                </a:solidFill>
              </a:rPr>
              <a:t>To improve the quality of life for all we serve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B20AAB-7CE1-4ED6-8763-E36D488A7663}"/>
              </a:ext>
            </a:extLst>
          </p:cNvPr>
          <p:cNvSpPr/>
          <p:nvPr/>
        </p:nvSpPr>
        <p:spPr>
          <a:xfrm>
            <a:off x="2145882" y="19051"/>
            <a:ext cx="1585465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Strategic Objectives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96245E70-61EF-42EB-B91F-4D0D5AC34684}"/>
              </a:ext>
            </a:extLst>
          </p:cNvPr>
          <p:cNvSpPr/>
          <p:nvPr/>
        </p:nvSpPr>
        <p:spPr>
          <a:xfrm>
            <a:off x="4645666" y="-24838"/>
            <a:ext cx="1540171" cy="3926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/>
              <a:t>Secondary Drivers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9258502" y="3585"/>
            <a:ext cx="1356804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22-23 Priorities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498080" y="308389"/>
            <a:ext cx="3804730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Support and monitor delivery of clinical service transformation FV work stream e.g. older adult redesign, east London crisis, forensic outreach service etc. 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25B0308C-8073-469B-9716-A3AA5F57F4C7}"/>
              </a:ext>
            </a:extLst>
          </p:cNvPr>
          <p:cNvSpPr/>
          <p:nvPr/>
        </p:nvSpPr>
        <p:spPr>
          <a:xfrm>
            <a:off x="4874199" y="2151384"/>
            <a:ext cx="1080000" cy="44879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</a:rPr>
              <a:t>Digital Improvements</a:t>
            </a:r>
            <a:endParaRPr lang="en-GB" sz="1021" dirty="0">
              <a:solidFill>
                <a:schemeClr val="tx1"/>
              </a:solidFill>
            </a:endParaRPr>
          </a:p>
        </p:txBody>
      </p:sp>
      <p:pic>
        <p:nvPicPr>
          <p:cNvPr id="137" name="Picture 136">
            <a:extLst>
              <a:ext uri="{FF2B5EF4-FFF2-40B4-BE49-F238E27FC236}">
                <a16:creationId xmlns:a16="http://schemas.microsoft.com/office/drawing/2014/main" id="{5740CE73-D484-4F02-B920-17E59CF4F4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272" y="5815489"/>
            <a:ext cx="2061061" cy="943565"/>
          </a:xfrm>
          <a:prstGeom prst="rect">
            <a:avLst/>
          </a:prstGeom>
        </p:spPr>
      </p:pic>
      <p:sp>
        <p:nvSpPr>
          <p:cNvPr id="106" name="Rectangle 10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498080" y="936703"/>
            <a:ext cx="3804730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Development of Single Point of Access in CAMHS and IAPT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06866" y="1237196"/>
            <a:ext cx="379594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Improve quality of north east London Mental Health Rehabilitation Placements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06866" y="1546682"/>
            <a:ext cx="379594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Forensics community outreach and low secure service design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06866" y="2309668"/>
            <a:ext cx="3804730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Implement e-delivery option for service user letters and offer virtual appointments, meetings and training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15652" y="2936538"/>
            <a:ext cx="379594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Improve efficiency of records archiving process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06866" y="2619125"/>
            <a:ext cx="379594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Benefits realisation of community mental health transformation, process automation/digitisation to reduce paper processes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33224" y="4652388"/>
            <a:ext cx="3804730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Improve quality / reduce cost of non-clinical contracts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489294" y="625467"/>
            <a:ext cx="3804730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Forensic Learning Disability Ward Expansion and partner with NELFT for the Assessment and Treatment Unit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33224" y="3259233"/>
            <a:ext cx="3804730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</a:rPr>
              <a:t>Support &amp; Monitor Delivery of new income generation (innovation) FV </a:t>
            </a:r>
            <a:r>
              <a:rPr lang="en-GB" sz="900" dirty="0" err="1" smtClean="0">
                <a:solidFill>
                  <a:schemeClr val="tx1"/>
                </a:solidFill>
              </a:rPr>
              <a:t>Workstream</a:t>
            </a:r>
            <a:r>
              <a:rPr lang="en-GB" sz="900" dirty="0">
                <a:solidFill>
                  <a:schemeClr val="tx1"/>
                </a:solidFill>
              </a:rPr>
              <a:t> </a:t>
            </a:r>
            <a:r>
              <a:rPr lang="en-GB" sz="900" dirty="0" smtClean="0">
                <a:solidFill>
                  <a:schemeClr val="tx1"/>
                </a:solidFill>
              </a:rPr>
              <a:t>e.g. MSK screening, telehealth tools marketing, Digital support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24438" y="5019915"/>
            <a:ext cx="3804730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Lead and monitor delivery of waste reduction FV Workstreams – e.g. carbon reduction/green plan, procurement, agency spend etc. 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24438" y="3911232"/>
            <a:ext cx="379594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Reduced staff travel and increased agile working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498080" y="1925442"/>
            <a:ext cx="379594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Luton and Bedfordshire Mental Health rehabilitation service redesign, reduce Luton &amp; Bedfordshire Section 117 spend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24438" y="3610739"/>
            <a:ext cx="379594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Develop a workshop model to monitor and follow-up methodology with outcome reporting in place. 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15652" y="5365229"/>
            <a:ext cx="379594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Improve value strategic outcome performance indicators.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24438" y="4292437"/>
            <a:ext cx="379594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Value Culture Change work – implement a value organisational development plan and develop value section on ELFT intranet. </a:t>
            </a:r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5954199" y="445189"/>
            <a:ext cx="1543881" cy="2767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06" idx="1"/>
            <a:endCxn id="33" idx="3"/>
          </p:cNvCxnSpPr>
          <p:nvPr/>
        </p:nvCxnSpPr>
        <p:spPr>
          <a:xfrm flipH="1">
            <a:off x="5954199" y="1073503"/>
            <a:ext cx="1543881" cy="4653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07" idx="1"/>
            <a:endCxn id="33" idx="3"/>
          </p:cNvCxnSpPr>
          <p:nvPr/>
        </p:nvCxnSpPr>
        <p:spPr>
          <a:xfrm flipH="1">
            <a:off x="5954199" y="1373996"/>
            <a:ext cx="1552667" cy="1648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08" idx="1"/>
            <a:endCxn id="33" idx="3"/>
          </p:cNvCxnSpPr>
          <p:nvPr/>
        </p:nvCxnSpPr>
        <p:spPr>
          <a:xfrm flipH="1" flipV="1">
            <a:off x="5954199" y="1538884"/>
            <a:ext cx="1552667" cy="1445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32" idx="1"/>
            <a:endCxn id="33" idx="3"/>
          </p:cNvCxnSpPr>
          <p:nvPr/>
        </p:nvCxnSpPr>
        <p:spPr>
          <a:xfrm flipH="1" flipV="1">
            <a:off x="5954199" y="1538884"/>
            <a:ext cx="1543881" cy="5233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11" idx="1"/>
            <a:endCxn id="94" idx="3"/>
          </p:cNvCxnSpPr>
          <p:nvPr/>
        </p:nvCxnSpPr>
        <p:spPr>
          <a:xfrm flipH="1" flipV="1">
            <a:off x="5954199" y="2375781"/>
            <a:ext cx="1552667" cy="380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4" idx="1"/>
            <a:endCxn id="8" idx="3"/>
          </p:cNvCxnSpPr>
          <p:nvPr/>
        </p:nvCxnSpPr>
        <p:spPr>
          <a:xfrm flipH="1" flipV="1">
            <a:off x="5954199" y="3237398"/>
            <a:ext cx="1570239" cy="510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109" idx="1"/>
            <a:endCxn id="94" idx="3"/>
          </p:cNvCxnSpPr>
          <p:nvPr/>
        </p:nvCxnSpPr>
        <p:spPr>
          <a:xfrm flipH="1" flipV="1">
            <a:off x="5954199" y="2375781"/>
            <a:ext cx="1552667" cy="706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126" idx="1"/>
            <a:endCxn id="8" idx="3"/>
          </p:cNvCxnSpPr>
          <p:nvPr/>
        </p:nvCxnSpPr>
        <p:spPr>
          <a:xfrm flipH="1" flipV="1">
            <a:off x="5954199" y="3237398"/>
            <a:ext cx="1570239" cy="8106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110" idx="1"/>
            <a:endCxn id="94" idx="3"/>
          </p:cNvCxnSpPr>
          <p:nvPr/>
        </p:nvCxnSpPr>
        <p:spPr>
          <a:xfrm flipH="1" flipV="1">
            <a:off x="5954199" y="2375781"/>
            <a:ext cx="1561453" cy="6975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121" idx="1"/>
            <a:endCxn id="10" idx="3"/>
          </p:cNvCxnSpPr>
          <p:nvPr/>
        </p:nvCxnSpPr>
        <p:spPr>
          <a:xfrm flipH="1" flipV="1">
            <a:off x="5954199" y="721965"/>
            <a:ext cx="1535095" cy="403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36" idx="1"/>
            <a:endCxn id="8" idx="3"/>
          </p:cNvCxnSpPr>
          <p:nvPr/>
        </p:nvCxnSpPr>
        <p:spPr>
          <a:xfrm flipH="1" flipV="1">
            <a:off x="5954199" y="3237398"/>
            <a:ext cx="1570239" cy="11918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>
            <a:stCxn id="112" idx="1"/>
            <a:endCxn id="139" idx="3"/>
          </p:cNvCxnSpPr>
          <p:nvPr/>
        </p:nvCxnSpPr>
        <p:spPr>
          <a:xfrm flipH="1" flipV="1">
            <a:off x="5954199" y="4074580"/>
            <a:ext cx="1579025" cy="7146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stCxn id="124" idx="1"/>
            <a:endCxn id="94" idx="3"/>
          </p:cNvCxnSpPr>
          <p:nvPr/>
        </p:nvCxnSpPr>
        <p:spPr>
          <a:xfrm flipH="1" flipV="1">
            <a:off x="5954199" y="2375781"/>
            <a:ext cx="1579025" cy="10202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stCxn id="125" idx="1"/>
            <a:endCxn id="146" idx="3"/>
          </p:cNvCxnSpPr>
          <p:nvPr/>
        </p:nvCxnSpPr>
        <p:spPr>
          <a:xfrm flipH="1" flipV="1">
            <a:off x="5954199" y="4960348"/>
            <a:ext cx="1570239" cy="1963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35" idx="1"/>
            <a:endCxn id="140" idx="3"/>
          </p:cNvCxnSpPr>
          <p:nvPr/>
        </p:nvCxnSpPr>
        <p:spPr>
          <a:xfrm flipH="1">
            <a:off x="5954199" y="5502029"/>
            <a:ext cx="1561453" cy="3134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>
            <a:stCxn id="147" idx="1"/>
            <a:endCxn id="201" idx="3"/>
          </p:cNvCxnSpPr>
          <p:nvPr/>
        </p:nvCxnSpPr>
        <p:spPr>
          <a:xfrm flipH="1">
            <a:off x="1422971" y="1490427"/>
            <a:ext cx="1034561" cy="18716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48" idx="1"/>
            <a:endCxn id="201" idx="3"/>
          </p:cNvCxnSpPr>
          <p:nvPr/>
        </p:nvCxnSpPr>
        <p:spPr>
          <a:xfrm flipH="1">
            <a:off x="1422971" y="2685557"/>
            <a:ext cx="1029578" cy="676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50" idx="1"/>
            <a:endCxn id="201" idx="3"/>
          </p:cNvCxnSpPr>
          <p:nvPr/>
        </p:nvCxnSpPr>
        <p:spPr>
          <a:xfrm flipH="1" flipV="1">
            <a:off x="1422971" y="3362050"/>
            <a:ext cx="1029576" cy="4615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49" idx="1"/>
            <a:endCxn id="201" idx="3"/>
          </p:cNvCxnSpPr>
          <p:nvPr/>
        </p:nvCxnSpPr>
        <p:spPr>
          <a:xfrm flipH="1" flipV="1">
            <a:off x="1422971" y="3362050"/>
            <a:ext cx="1029576" cy="16828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0" idx="1"/>
            <a:endCxn id="147" idx="3"/>
          </p:cNvCxnSpPr>
          <p:nvPr/>
        </p:nvCxnSpPr>
        <p:spPr>
          <a:xfrm flipH="1">
            <a:off x="3321532" y="721965"/>
            <a:ext cx="1552667" cy="7684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3" idx="1"/>
            <a:endCxn id="147" idx="3"/>
          </p:cNvCxnSpPr>
          <p:nvPr/>
        </p:nvCxnSpPr>
        <p:spPr>
          <a:xfrm flipH="1" flipV="1">
            <a:off x="3321532" y="1490427"/>
            <a:ext cx="1552667" cy="48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8" idx="1"/>
            <a:endCxn id="150" idx="3"/>
          </p:cNvCxnSpPr>
          <p:nvPr/>
        </p:nvCxnSpPr>
        <p:spPr>
          <a:xfrm flipH="1">
            <a:off x="3316547" y="3237398"/>
            <a:ext cx="1557652" cy="5861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46" idx="1"/>
            <a:endCxn id="148" idx="3"/>
          </p:cNvCxnSpPr>
          <p:nvPr/>
        </p:nvCxnSpPr>
        <p:spPr>
          <a:xfrm flipH="1" flipV="1">
            <a:off x="3316549" y="2685557"/>
            <a:ext cx="1557650" cy="22747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94" idx="1"/>
            <a:endCxn id="148" idx="3"/>
          </p:cNvCxnSpPr>
          <p:nvPr/>
        </p:nvCxnSpPr>
        <p:spPr>
          <a:xfrm flipH="1">
            <a:off x="3316549" y="2375781"/>
            <a:ext cx="1557650" cy="3097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94" idx="1"/>
            <a:endCxn id="149" idx="3"/>
          </p:cNvCxnSpPr>
          <p:nvPr/>
        </p:nvCxnSpPr>
        <p:spPr>
          <a:xfrm flipH="1">
            <a:off x="3316547" y="2375781"/>
            <a:ext cx="1557652" cy="2669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33" idx="1"/>
            <a:endCxn id="148" idx="3"/>
          </p:cNvCxnSpPr>
          <p:nvPr/>
        </p:nvCxnSpPr>
        <p:spPr>
          <a:xfrm flipH="1">
            <a:off x="3316549" y="1538884"/>
            <a:ext cx="1557650" cy="11466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40" idx="1"/>
            <a:endCxn id="149" idx="3"/>
          </p:cNvCxnSpPr>
          <p:nvPr/>
        </p:nvCxnSpPr>
        <p:spPr>
          <a:xfrm flipH="1" flipV="1">
            <a:off x="3316547" y="5044922"/>
            <a:ext cx="1557652" cy="7705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5" name="Straight Arrow Connector 224"/>
          <p:cNvCxnSpPr>
            <a:stCxn id="139" idx="1"/>
            <a:endCxn id="149" idx="3"/>
          </p:cNvCxnSpPr>
          <p:nvPr/>
        </p:nvCxnSpPr>
        <p:spPr>
          <a:xfrm flipH="1">
            <a:off x="3316547" y="4074580"/>
            <a:ext cx="1557652" cy="9703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7" name="Straight Arrow Connector 226"/>
          <p:cNvCxnSpPr>
            <a:stCxn id="146" idx="1"/>
            <a:endCxn id="149" idx="3"/>
          </p:cNvCxnSpPr>
          <p:nvPr/>
        </p:nvCxnSpPr>
        <p:spPr>
          <a:xfrm flipH="1">
            <a:off x="3316547" y="4960348"/>
            <a:ext cx="1557652" cy="845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9" name="Straight Arrow Connector 228"/>
          <p:cNvCxnSpPr>
            <a:stCxn id="8" idx="1"/>
            <a:endCxn id="149" idx="3"/>
          </p:cNvCxnSpPr>
          <p:nvPr/>
        </p:nvCxnSpPr>
        <p:spPr>
          <a:xfrm flipH="1">
            <a:off x="3316547" y="3237398"/>
            <a:ext cx="1557652" cy="18075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9823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7F30388-8480-4BA2-A5C0-542A73D17861}"/>
              </a:ext>
            </a:extLst>
          </p:cNvPr>
          <p:cNvSpPr txBox="1"/>
          <p:nvPr/>
        </p:nvSpPr>
        <p:spPr>
          <a:xfrm>
            <a:off x="20314" y="-68640"/>
            <a:ext cx="121920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dirty="0" smtClean="0">
                <a:solidFill>
                  <a:srgbClr val="000000"/>
                </a:solidFill>
                <a:latin typeface="Calibri Light"/>
              </a:rPr>
              <a:t>Financial Viability Plan </a:t>
            </a:r>
            <a:r>
              <a:rPr lang="en-GB" sz="3600" b="1" dirty="0">
                <a:solidFill>
                  <a:srgbClr val="000000"/>
                </a:solidFill>
                <a:latin typeface="Calibri Light"/>
              </a:rPr>
              <a:t>Priorities 22-23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447419"/>
              </p:ext>
            </p:extLst>
          </p:nvPr>
        </p:nvGraphicFramePr>
        <p:xfrm>
          <a:off x="197279" y="652978"/>
          <a:ext cx="11709173" cy="5796336"/>
        </p:xfrm>
        <a:graphic>
          <a:graphicData uri="http://schemas.openxmlformats.org/drawingml/2006/table">
            <a:tbl>
              <a:tblPr/>
              <a:tblGrid>
                <a:gridCol w="1695405">
                  <a:extLst>
                    <a:ext uri="{9D8B030D-6E8A-4147-A177-3AD203B41FA5}">
                      <a16:colId xmlns:a16="http://schemas.microsoft.com/office/drawing/2014/main" val="3378547222"/>
                    </a:ext>
                  </a:extLst>
                </a:gridCol>
                <a:gridCol w="810122">
                  <a:extLst>
                    <a:ext uri="{9D8B030D-6E8A-4147-A177-3AD203B41FA5}">
                      <a16:colId xmlns:a16="http://schemas.microsoft.com/office/drawing/2014/main" val="4157199994"/>
                    </a:ext>
                  </a:extLst>
                </a:gridCol>
                <a:gridCol w="2087939">
                  <a:extLst>
                    <a:ext uri="{9D8B030D-6E8A-4147-A177-3AD203B41FA5}">
                      <a16:colId xmlns:a16="http://schemas.microsoft.com/office/drawing/2014/main" val="1639333949"/>
                    </a:ext>
                  </a:extLst>
                </a:gridCol>
                <a:gridCol w="1002212">
                  <a:extLst>
                    <a:ext uri="{9D8B030D-6E8A-4147-A177-3AD203B41FA5}">
                      <a16:colId xmlns:a16="http://schemas.microsoft.com/office/drawing/2014/main" val="2280546029"/>
                    </a:ext>
                  </a:extLst>
                </a:gridCol>
                <a:gridCol w="977158">
                  <a:extLst>
                    <a:ext uri="{9D8B030D-6E8A-4147-A177-3AD203B41FA5}">
                      <a16:colId xmlns:a16="http://schemas.microsoft.com/office/drawing/2014/main" val="4093997831"/>
                    </a:ext>
                  </a:extLst>
                </a:gridCol>
                <a:gridCol w="1419799">
                  <a:extLst>
                    <a:ext uri="{9D8B030D-6E8A-4147-A177-3AD203B41FA5}">
                      <a16:colId xmlns:a16="http://schemas.microsoft.com/office/drawing/2014/main" val="1343110442"/>
                    </a:ext>
                  </a:extLst>
                </a:gridCol>
                <a:gridCol w="1319580">
                  <a:extLst>
                    <a:ext uri="{9D8B030D-6E8A-4147-A177-3AD203B41FA5}">
                      <a16:colId xmlns:a16="http://schemas.microsoft.com/office/drawing/2014/main" val="3325137310"/>
                    </a:ext>
                  </a:extLst>
                </a:gridCol>
                <a:gridCol w="1060674">
                  <a:extLst>
                    <a:ext uri="{9D8B030D-6E8A-4147-A177-3AD203B41FA5}">
                      <a16:colId xmlns:a16="http://schemas.microsoft.com/office/drawing/2014/main" val="3735103371"/>
                    </a:ext>
                  </a:extLst>
                </a:gridCol>
                <a:gridCol w="776714">
                  <a:extLst>
                    <a:ext uri="{9D8B030D-6E8A-4147-A177-3AD203B41FA5}">
                      <a16:colId xmlns:a16="http://schemas.microsoft.com/office/drawing/2014/main" val="921341209"/>
                    </a:ext>
                  </a:extLst>
                </a:gridCol>
                <a:gridCol w="559570">
                  <a:extLst>
                    <a:ext uri="{9D8B030D-6E8A-4147-A177-3AD203B41FA5}">
                      <a16:colId xmlns:a16="http://schemas.microsoft.com/office/drawing/2014/main" val="1011210267"/>
                    </a:ext>
                  </a:extLst>
                </a:gridCol>
              </a:tblGrid>
              <a:tr h="6231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Key Priority Area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Strategic Priority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Milestones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Local Leads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Challenges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Internal Support Required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External Support Required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Expected Delivery Dates + Timelines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Scale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990649"/>
                  </a:ext>
                </a:extLst>
              </a:tr>
              <a:tr h="30811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 - Sustainability Link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Expand S&amp;V Group to include service rep from all areas of Trust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Expand S&amp;V Group to include service user reps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 'ambassadors' to join S&amp;V Group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 Plan </a:t>
                      </a:r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workstreams</a:t>
                      </a: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 place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Ensure value incorporated into all </a:t>
                      </a:r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workstreams</a:t>
                      </a: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Capture cost reduction related to </a:t>
                      </a:r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sustainbility</a:t>
                      </a: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 FV Programme (see 8d)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FV PMO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Realising cost reduction: green initiatives often require investment. Rising energy prices may limit potential savings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Sustainability Leads + Green Plan Workstream Leads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Suppliers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ICS Partners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3-6 months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6235784"/>
                  </a:ext>
                </a:extLst>
              </a:tr>
              <a:tr h="24666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 Improvement Workstream (QI/FV Collaboration)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Deliver waste tool training every 2 months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Incorporate value improvement ideas into Value Improvement Workstream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Incorporate value improvement ideas into Directorate plans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 measurement/reporting structure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FV PMO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Sustaining improvement projects which truly reduce waste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Quality Improvement Team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Directorate Management Teams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Institute for Health Improvement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months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102616"/>
                  </a:ext>
                </a:extLst>
              </a:tr>
              <a:tr h="21593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 Culture Change Work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Waste Reduction Campaign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Value/FV Intranet Page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Value/FV Outward-facing Webpage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 Reduction Tools &amp; Data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Regular Value/Waste Comms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Use of Value/FV Branding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FV PMO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FV Exec Leads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Communicating in a way which reaches all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ability to assign a cost to key processes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Comms Team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Finance Team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Service Users / Key Partner support to develop outward-facing Value/FV webpage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months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669381"/>
                  </a:ext>
                </a:extLst>
              </a:tr>
              <a:tr h="18521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Trust-wide Benefits Framework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 benefit 'domains' built around Trust strategic outcomes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 monitoring &amp; reporting documentation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 governance &amp; reporting structure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FV PMO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Developing a process that is supportive &amp; not onerous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Digital Team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Trust-wide Stakeholders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Service Users (experience of care benefits)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months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586951"/>
                  </a:ext>
                </a:extLst>
              </a:tr>
              <a:tr h="15448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 Strategic Outcome Key Performance Indicators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 Improved Value KPIs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Incorporate into FBIC bi-monthly reporting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Incorporate into Trust Board quarterly reporting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FV PMO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Access to data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Performance Team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Assurance Team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months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923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5356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7F30388-8480-4BA2-A5C0-542A73D17861}"/>
              </a:ext>
            </a:extLst>
          </p:cNvPr>
          <p:cNvSpPr txBox="1"/>
          <p:nvPr/>
        </p:nvSpPr>
        <p:spPr>
          <a:xfrm>
            <a:off x="20314" y="-68640"/>
            <a:ext cx="121920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dirty="0" smtClean="0">
                <a:solidFill>
                  <a:srgbClr val="000000"/>
                </a:solidFill>
                <a:latin typeface="Calibri Light"/>
              </a:rPr>
              <a:t>Financial Viability Plan </a:t>
            </a:r>
            <a:r>
              <a:rPr lang="en-GB" sz="3600" b="1" dirty="0">
                <a:solidFill>
                  <a:srgbClr val="000000"/>
                </a:solidFill>
                <a:latin typeface="Calibri Light"/>
              </a:rPr>
              <a:t>Priorities 22-23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1852879"/>
              </p:ext>
            </p:extLst>
          </p:nvPr>
        </p:nvGraphicFramePr>
        <p:xfrm>
          <a:off x="197279" y="652978"/>
          <a:ext cx="11709173" cy="6101136"/>
        </p:xfrm>
        <a:graphic>
          <a:graphicData uri="http://schemas.openxmlformats.org/drawingml/2006/table">
            <a:tbl>
              <a:tblPr/>
              <a:tblGrid>
                <a:gridCol w="1695405">
                  <a:extLst>
                    <a:ext uri="{9D8B030D-6E8A-4147-A177-3AD203B41FA5}">
                      <a16:colId xmlns:a16="http://schemas.microsoft.com/office/drawing/2014/main" val="3378547222"/>
                    </a:ext>
                  </a:extLst>
                </a:gridCol>
                <a:gridCol w="810122">
                  <a:extLst>
                    <a:ext uri="{9D8B030D-6E8A-4147-A177-3AD203B41FA5}">
                      <a16:colId xmlns:a16="http://schemas.microsoft.com/office/drawing/2014/main" val="4157199994"/>
                    </a:ext>
                  </a:extLst>
                </a:gridCol>
                <a:gridCol w="2087939">
                  <a:extLst>
                    <a:ext uri="{9D8B030D-6E8A-4147-A177-3AD203B41FA5}">
                      <a16:colId xmlns:a16="http://schemas.microsoft.com/office/drawing/2014/main" val="1639333949"/>
                    </a:ext>
                  </a:extLst>
                </a:gridCol>
                <a:gridCol w="1002212">
                  <a:extLst>
                    <a:ext uri="{9D8B030D-6E8A-4147-A177-3AD203B41FA5}">
                      <a16:colId xmlns:a16="http://schemas.microsoft.com/office/drawing/2014/main" val="2280546029"/>
                    </a:ext>
                  </a:extLst>
                </a:gridCol>
                <a:gridCol w="977158">
                  <a:extLst>
                    <a:ext uri="{9D8B030D-6E8A-4147-A177-3AD203B41FA5}">
                      <a16:colId xmlns:a16="http://schemas.microsoft.com/office/drawing/2014/main" val="4093997831"/>
                    </a:ext>
                  </a:extLst>
                </a:gridCol>
                <a:gridCol w="1419799">
                  <a:extLst>
                    <a:ext uri="{9D8B030D-6E8A-4147-A177-3AD203B41FA5}">
                      <a16:colId xmlns:a16="http://schemas.microsoft.com/office/drawing/2014/main" val="1343110442"/>
                    </a:ext>
                  </a:extLst>
                </a:gridCol>
                <a:gridCol w="1319580">
                  <a:extLst>
                    <a:ext uri="{9D8B030D-6E8A-4147-A177-3AD203B41FA5}">
                      <a16:colId xmlns:a16="http://schemas.microsoft.com/office/drawing/2014/main" val="3325137310"/>
                    </a:ext>
                  </a:extLst>
                </a:gridCol>
                <a:gridCol w="1060674">
                  <a:extLst>
                    <a:ext uri="{9D8B030D-6E8A-4147-A177-3AD203B41FA5}">
                      <a16:colId xmlns:a16="http://schemas.microsoft.com/office/drawing/2014/main" val="3735103371"/>
                    </a:ext>
                  </a:extLst>
                </a:gridCol>
                <a:gridCol w="776714">
                  <a:extLst>
                    <a:ext uri="{9D8B030D-6E8A-4147-A177-3AD203B41FA5}">
                      <a16:colId xmlns:a16="http://schemas.microsoft.com/office/drawing/2014/main" val="921341209"/>
                    </a:ext>
                  </a:extLst>
                </a:gridCol>
                <a:gridCol w="559570">
                  <a:extLst>
                    <a:ext uri="{9D8B030D-6E8A-4147-A177-3AD203B41FA5}">
                      <a16:colId xmlns:a16="http://schemas.microsoft.com/office/drawing/2014/main" val="1011210267"/>
                    </a:ext>
                  </a:extLst>
                </a:gridCol>
              </a:tblGrid>
              <a:tr h="6231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Key Priority Area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Strategic Priority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Milestones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Local Leads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Challenges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Internal Support Required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External Support Required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Expected Delivery Dates + Timelines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Scale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990649"/>
                  </a:ext>
                </a:extLst>
              </a:tr>
              <a:tr h="15448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Regional / ICS-wide FV Schemes with System Partners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Identify ICS partner efficiency leads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 plan of joint FV schemes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 split of savings across organisations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Deliver plan of joint FV schemes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FV PMO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Understanding financial structure of systems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Finance Team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Procurement Team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Directorate Management Teams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System Partners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6-12 months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started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3827067"/>
                  </a:ext>
                </a:extLst>
              </a:tr>
              <a:tr h="9303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Support &amp; Monitor Delivery of Clinical Service Transformation FV Workstream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 per individual scheme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FV PMO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9579442"/>
                  </a:ext>
                </a:extLst>
              </a:tr>
              <a:tr h="4617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Older Adults Care Pathway Redesign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Identify capacity to undertake scoping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 options business case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 approval of preferred option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Consult with partners on preferred option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Implementation of preferred option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FV PMO + identified capacity to undertake scoping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Exec Sponsor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Requires significant capacity to scope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 require engagement and support of local partners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 get opposition from service users/ families/carers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Representation from 3 East London MH Directorates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Representation from Communnity Health Directorate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 Partners (Healthwatch etc)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Commissioners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 Care Homes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Service Users &amp; Carers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9-12 months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Further phases will be delivered 23/24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Local/Place-based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started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366464"/>
                  </a:ext>
                </a:extLst>
              </a:tr>
              <a:tr h="27738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 London Crisis Line Redesign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 team in place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 clinical model and management structure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 options business case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Consult with partners on preferred option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Implementation of preferred option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FVPMO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Crisis Line Project Team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Exec Sponsor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Potential opposition may delay implementation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Directorate responsibility for an East London-wide service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Representation from 3 East London MH Directorates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People &amp; Culture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Digital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Development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Performance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Estates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 Partners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Service Users &amp; Carers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Commissioners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6-9 months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Local/Place-based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5245210"/>
                  </a:ext>
                </a:extLst>
              </a:tr>
              <a:tr h="18521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Forensic Community Outreach Service Redesign Phase 3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 clinical model and staffing structure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Put Phase 3 team in place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FVPMO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Forensic Directorate Management Team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Possible delay in receiving income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Development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East London Forensic Consortium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months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Local/Place-based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056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5789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7F30388-8480-4BA2-A5C0-542A73D17861}"/>
              </a:ext>
            </a:extLst>
          </p:cNvPr>
          <p:cNvSpPr txBox="1"/>
          <p:nvPr/>
        </p:nvSpPr>
        <p:spPr>
          <a:xfrm>
            <a:off x="20314" y="-68640"/>
            <a:ext cx="121920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dirty="0" smtClean="0">
                <a:solidFill>
                  <a:srgbClr val="000000"/>
                </a:solidFill>
                <a:latin typeface="Calibri Light"/>
              </a:rPr>
              <a:t>Financial Viability Plan </a:t>
            </a:r>
            <a:r>
              <a:rPr lang="en-GB" sz="3600" b="1" dirty="0">
                <a:solidFill>
                  <a:srgbClr val="000000"/>
                </a:solidFill>
                <a:latin typeface="Calibri Light"/>
              </a:rPr>
              <a:t>Priorities 22-23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141760"/>
              </p:ext>
            </p:extLst>
          </p:nvPr>
        </p:nvGraphicFramePr>
        <p:xfrm>
          <a:off x="197279" y="652978"/>
          <a:ext cx="11709173" cy="6254392"/>
        </p:xfrm>
        <a:graphic>
          <a:graphicData uri="http://schemas.openxmlformats.org/drawingml/2006/table">
            <a:tbl>
              <a:tblPr/>
              <a:tblGrid>
                <a:gridCol w="1695405">
                  <a:extLst>
                    <a:ext uri="{9D8B030D-6E8A-4147-A177-3AD203B41FA5}">
                      <a16:colId xmlns:a16="http://schemas.microsoft.com/office/drawing/2014/main" val="3378547222"/>
                    </a:ext>
                  </a:extLst>
                </a:gridCol>
                <a:gridCol w="810122">
                  <a:extLst>
                    <a:ext uri="{9D8B030D-6E8A-4147-A177-3AD203B41FA5}">
                      <a16:colId xmlns:a16="http://schemas.microsoft.com/office/drawing/2014/main" val="4157199994"/>
                    </a:ext>
                  </a:extLst>
                </a:gridCol>
                <a:gridCol w="2087939">
                  <a:extLst>
                    <a:ext uri="{9D8B030D-6E8A-4147-A177-3AD203B41FA5}">
                      <a16:colId xmlns:a16="http://schemas.microsoft.com/office/drawing/2014/main" val="1639333949"/>
                    </a:ext>
                  </a:extLst>
                </a:gridCol>
                <a:gridCol w="1002212">
                  <a:extLst>
                    <a:ext uri="{9D8B030D-6E8A-4147-A177-3AD203B41FA5}">
                      <a16:colId xmlns:a16="http://schemas.microsoft.com/office/drawing/2014/main" val="2280546029"/>
                    </a:ext>
                  </a:extLst>
                </a:gridCol>
                <a:gridCol w="977158">
                  <a:extLst>
                    <a:ext uri="{9D8B030D-6E8A-4147-A177-3AD203B41FA5}">
                      <a16:colId xmlns:a16="http://schemas.microsoft.com/office/drawing/2014/main" val="4093997831"/>
                    </a:ext>
                  </a:extLst>
                </a:gridCol>
                <a:gridCol w="1419799">
                  <a:extLst>
                    <a:ext uri="{9D8B030D-6E8A-4147-A177-3AD203B41FA5}">
                      <a16:colId xmlns:a16="http://schemas.microsoft.com/office/drawing/2014/main" val="1343110442"/>
                    </a:ext>
                  </a:extLst>
                </a:gridCol>
                <a:gridCol w="1319580">
                  <a:extLst>
                    <a:ext uri="{9D8B030D-6E8A-4147-A177-3AD203B41FA5}">
                      <a16:colId xmlns:a16="http://schemas.microsoft.com/office/drawing/2014/main" val="3325137310"/>
                    </a:ext>
                  </a:extLst>
                </a:gridCol>
                <a:gridCol w="1060674">
                  <a:extLst>
                    <a:ext uri="{9D8B030D-6E8A-4147-A177-3AD203B41FA5}">
                      <a16:colId xmlns:a16="http://schemas.microsoft.com/office/drawing/2014/main" val="3735103371"/>
                    </a:ext>
                  </a:extLst>
                </a:gridCol>
                <a:gridCol w="776714">
                  <a:extLst>
                    <a:ext uri="{9D8B030D-6E8A-4147-A177-3AD203B41FA5}">
                      <a16:colId xmlns:a16="http://schemas.microsoft.com/office/drawing/2014/main" val="921341209"/>
                    </a:ext>
                  </a:extLst>
                </a:gridCol>
                <a:gridCol w="559570">
                  <a:extLst>
                    <a:ext uri="{9D8B030D-6E8A-4147-A177-3AD203B41FA5}">
                      <a16:colId xmlns:a16="http://schemas.microsoft.com/office/drawing/2014/main" val="1011210267"/>
                    </a:ext>
                  </a:extLst>
                </a:gridCol>
              </a:tblGrid>
              <a:tr h="6231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Key Priority Area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Strategic Priority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Milestones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Local Leads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Challenges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Internal Support Required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External Support Required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Expected Delivery Dates + Timelines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Scale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990649"/>
                  </a:ext>
                </a:extLst>
              </a:tr>
              <a:tr h="21593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Forensic High Intensity Ward Expansion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 expansion of ward by 1 bed with NEL Forensic Consortium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Redesign clinical model and staffing structure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Put enhanced ward team in place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Transfer service user; additional income agreed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FVPMO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Forensic Directorate Management Team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Balancing income with intensive staffing requirements, to ensure surplus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Development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East London Forensic Consortium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months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Local/Place-based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started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660475"/>
                  </a:ext>
                </a:extLst>
              </a:tr>
              <a:tr h="21593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Bedfordshire MH Rehab Redesign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 team in place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 tender documentation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Run procurement process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Contract awarded to successful applicant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 restructure/TUPE process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FVPMO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 team: inpatient mental health (L&amp;B)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Potential opposition may delay implementation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People &amp; Culture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Estates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Commissioners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VCSE organsations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 Partners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3-6 months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Local/Place-based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653856"/>
                  </a:ext>
                </a:extLst>
              </a:tr>
              <a:tr h="21593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 London MH Rehab Redesign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 charging schedule for rehab support to other NHS Trusts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Identify opportunities for residential placement cost reduction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Run initiatives to realise cost reduction/improve value for money of placements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NEL MH Rehab Project Team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Engaging placement &amp; commissioning partners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Borough MH rehab clinical leads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Commissioners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 Partners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3-12 months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Local/Place-based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5466917"/>
                  </a:ext>
                </a:extLst>
              </a:tr>
              <a:tr h="21593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Section 117 Spend reduction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Identify Exec sponsor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 team in place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Identify opportunities for residential placement cost reduction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Run initiatives to realise cost reduction/improve value for money of placements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L&amp;B Section 117 Project Team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Engaging placement &amp; commissioning partners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CMHT leads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Commisioners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 Partners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12-24 months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Local/Place-based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13037"/>
                  </a:ext>
                </a:extLst>
              </a:tr>
              <a:tr h="12376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Trust-wide Neurodevelopmental Pathway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Scope potential to deliver East London-wide Neuro Service (add Newham)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Scope potential to include Luton &amp; Bedfordshire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Trust-wide Mental Health Clinical Directors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Delivering a Trust-wide service with place-based elements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Development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Digital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Commissioners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6-12 months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started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093772"/>
                  </a:ext>
                </a:extLst>
              </a:tr>
              <a:tr h="21593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Health Services London Merge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Identify potential services where management structure and estates can be combined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Identify Exec sponsor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 team in place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 consultation process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 change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 &amp; NH Community Health Leadership Team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Outcome of staff consultation could delay implementation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People &amp; Culture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Estates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Digital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6-9 months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Local/Place-based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started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21182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6199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7F30388-8480-4BA2-A5C0-542A73D17861}"/>
              </a:ext>
            </a:extLst>
          </p:cNvPr>
          <p:cNvSpPr txBox="1"/>
          <p:nvPr/>
        </p:nvSpPr>
        <p:spPr>
          <a:xfrm>
            <a:off x="20314" y="-68640"/>
            <a:ext cx="121920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dirty="0" smtClean="0">
                <a:solidFill>
                  <a:srgbClr val="000000"/>
                </a:solidFill>
                <a:latin typeface="Calibri Light"/>
              </a:rPr>
              <a:t>Financial Viability Plan </a:t>
            </a:r>
            <a:r>
              <a:rPr lang="en-GB" sz="3600" b="1" dirty="0">
                <a:solidFill>
                  <a:srgbClr val="000000"/>
                </a:solidFill>
                <a:latin typeface="Calibri Light"/>
              </a:rPr>
              <a:t>Priorities 22-23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6107834"/>
              </p:ext>
            </p:extLst>
          </p:nvPr>
        </p:nvGraphicFramePr>
        <p:xfrm>
          <a:off x="197279" y="652978"/>
          <a:ext cx="11709173" cy="5949592"/>
        </p:xfrm>
        <a:graphic>
          <a:graphicData uri="http://schemas.openxmlformats.org/drawingml/2006/table">
            <a:tbl>
              <a:tblPr/>
              <a:tblGrid>
                <a:gridCol w="1695405">
                  <a:extLst>
                    <a:ext uri="{9D8B030D-6E8A-4147-A177-3AD203B41FA5}">
                      <a16:colId xmlns:a16="http://schemas.microsoft.com/office/drawing/2014/main" val="3378547222"/>
                    </a:ext>
                  </a:extLst>
                </a:gridCol>
                <a:gridCol w="810122">
                  <a:extLst>
                    <a:ext uri="{9D8B030D-6E8A-4147-A177-3AD203B41FA5}">
                      <a16:colId xmlns:a16="http://schemas.microsoft.com/office/drawing/2014/main" val="4157199994"/>
                    </a:ext>
                  </a:extLst>
                </a:gridCol>
                <a:gridCol w="2087939">
                  <a:extLst>
                    <a:ext uri="{9D8B030D-6E8A-4147-A177-3AD203B41FA5}">
                      <a16:colId xmlns:a16="http://schemas.microsoft.com/office/drawing/2014/main" val="1639333949"/>
                    </a:ext>
                  </a:extLst>
                </a:gridCol>
                <a:gridCol w="1002212">
                  <a:extLst>
                    <a:ext uri="{9D8B030D-6E8A-4147-A177-3AD203B41FA5}">
                      <a16:colId xmlns:a16="http://schemas.microsoft.com/office/drawing/2014/main" val="2280546029"/>
                    </a:ext>
                  </a:extLst>
                </a:gridCol>
                <a:gridCol w="977158">
                  <a:extLst>
                    <a:ext uri="{9D8B030D-6E8A-4147-A177-3AD203B41FA5}">
                      <a16:colId xmlns:a16="http://schemas.microsoft.com/office/drawing/2014/main" val="4093997831"/>
                    </a:ext>
                  </a:extLst>
                </a:gridCol>
                <a:gridCol w="1419799">
                  <a:extLst>
                    <a:ext uri="{9D8B030D-6E8A-4147-A177-3AD203B41FA5}">
                      <a16:colId xmlns:a16="http://schemas.microsoft.com/office/drawing/2014/main" val="1343110442"/>
                    </a:ext>
                  </a:extLst>
                </a:gridCol>
                <a:gridCol w="1319580">
                  <a:extLst>
                    <a:ext uri="{9D8B030D-6E8A-4147-A177-3AD203B41FA5}">
                      <a16:colId xmlns:a16="http://schemas.microsoft.com/office/drawing/2014/main" val="3325137310"/>
                    </a:ext>
                  </a:extLst>
                </a:gridCol>
                <a:gridCol w="1060674">
                  <a:extLst>
                    <a:ext uri="{9D8B030D-6E8A-4147-A177-3AD203B41FA5}">
                      <a16:colId xmlns:a16="http://schemas.microsoft.com/office/drawing/2014/main" val="3735103371"/>
                    </a:ext>
                  </a:extLst>
                </a:gridCol>
                <a:gridCol w="776714">
                  <a:extLst>
                    <a:ext uri="{9D8B030D-6E8A-4147-A177-3AD203B41FA5}">
                      <a16:colId xmlns:a16="http://schemas.microsoft.com/office/drawing/2014/main" val="921341209"/>
                    </a:ext>
                  </a:extLst>
                </a:gridCol>
                <a:gridCol w="559570">
                  <a:extLst>
                    <a:ext uri="{9D8B030D-6E8A-4147-A177-3AD203B41FA5}">
                      <a16:colId xmlns:a16="http://schemas.microsoft.com/office/drawing/2014/main" val="1011210267"/>
                    </a:ext>
                  </a:extLst>
                </a:gridCol>
              </a:tblGrid>
              <a:tr h="6231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Key Priority Area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Strategic Priority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Milestones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Local Leads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Challenges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Internal Support Required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External Support Required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Expected Delivery Dates + Timelines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Scale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990649"/>
                  </a:ext>
                </a:extLst>
              </a:tr>
              <a:tr h="9303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Lead &amp; Monitor Delivery of Waste </a:t>
                      </a:r>
                      <a:r>
                        <a:rPr lang="en-GB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Redution</a:t>
                      </a: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FV </a:t>
                      </a:r>
                      <a:r>
                        <a:rPr lang="en-GB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Workstream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9371604"/>
                  </a:ext>
                </a:extLst>
              </a:tr>
              <a:tr h="12376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Procurement Cost Reduction Plan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Finalise 22/23 Plan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 cash releasing process with Finance for each scheme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 22/23 Plan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Procurement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Having full procurement team in place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Suppliers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ICS Partners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3-12 months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3787045"/>
                  </a:ext>
                </a:extLst>
              </a:tr>
              <a:tr h="21593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E-delivery of Service User Correspondence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 interface with supplier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Run pilot with one service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Analyse pilot; make any necessary changes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Trust-wide roll-out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FVPMO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Richmond IAPT (pilot)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Trust-wide leads (full implementation phase)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Cybersecurity of email relay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Digital Team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Hybrid/EBO Supplier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0-3 months (IAPT pilot)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3-12 months (Trust-wide)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844719"/>
                  </a:ext>
                </a:extLst>
              </a:tr>
              <a:tr h="15448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Trust-wide Logistics Service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Exec approval to take Trust-wide approach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Create JD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Run 6-month pilot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Analyse pilot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Director of Estates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Heads of Admin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Site Services Manager (City &amp; Hackney)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 &amp; Service User Safety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Culture change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Estates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6-12 months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started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624449"/>
                  </a:ext>
                </a:extLst>
              </a:tr>
              <a:tr h="24666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 Reduction / Green Plan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Scope opportunities to reduce cost linked to carbon reduction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 for Sustainability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Sustainability Clinical Leads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 cost increases may limit savings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 reduction often requires investment up front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Sustainability &amp; Value Steering Group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S&amp;V Workstream Teams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 Sustainability Leads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Suppliers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6-12 months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930533"/>
                  </a:ext>
                </a:extLst>
              </a:tr>
              <a:tr h="27738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Estates Optimisation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Identify buildings in scope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 plan for each building in scope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 plan for each building in scope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FVPMO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Estates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Directorate Leads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Ongoing social distancing may limit estates reduction potential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 expansion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Need for clinical space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Service leads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 partners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Landlords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6-12 months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525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4950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7F30388-8480-4BA2-A5C0-542A73D17861}"/>
              </a:ext>
            </a:extLst>
          </p:cNvPr>
          <p:cNvSpPr txBox="1"/>
          <p:nvPr/>
        </p:nvSpPr>
        <p:spPr>
          <a:xfrm>
            <a:off x="20314" y="-68640"/>
            <a:ext cx="121920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dirty="0" smtClean="0">
                <a:solidFill>
                  <a:srgbClr val="000000"/>
                </a:solidFill>
                <a:latin typeface="Calibri Light"/>
              </a:rPr>
              <a:t>Financial Viability Plan </a:t>
            </a:r>
            <a:r>
              <a:rPr lang="en-GB" sz="3600" b="1" dirty="0">
                <a:solidFill>
                  <a:srgbClr val="000000"/>
                </a:solidFill>
                <a:latin typeface="Calibri Light"/>
              </a:rPr>
              <a:t>Priorities 22-23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0478"/>
              </p:ext>
            </p:extLst>
          </p:nvPr>
        </p:nvGraphicFramePr>
        <p:xfrm>
          <a:off x="197279" y="652978"/>
          <a:ext cx="11709173" cy="5496672"/>
        </p:xfrm>
        <a:graphic>
          <a:graphicData uri="http://schemas.openxmlformats.org/drawingml/2006/table">
            <a:tbl>
              <a:tblPr/>
              <a:tblGrid>
                <a:gridCol w="1695405">
                  <a:extLst>
                    <a:ext uri="{9D8B030D-6E8A-4147-A177-3AD203B41FA5}">
                      <a16:colId xmlns:a16="http://schemas.microsoft.com/office/drawing/2014/main" val="3378547222"/>
                    </a:ext>
                  </a:extLst>
                </a:gridCol>
                <a:gridCol w="810122">
                  <a:extLst>
                    <a:ext uri="{9D8B030D-6E8A-4147-A177-3AD203B41FA5}">
                      <a16:colId xmlns:a16="http://schemas.microsoft.com/office/drawing/2014/main" val="4157199994"/>
                    </a:ext>
                  </a:extLst>
                </a:gridCol>
                <a:gridCol w="2087939">
                  <a:extLst>
                    <a:ext uri="{9D8B030D-6E8A-4147-A177-3AD203B41FA5}">
                      <a16:colId xmlns:a16="http://schemas.microsoft.com/office/drawing/2014/main" val="1639333949"/>
                    </a:ext>
                  </a:extLst>
                </a:gridCol>
                <a:gridCol w="1002212">
                  <a:extLst>
                    <a:ext uri="{9D8B030D-6E8A-4147-A177-3AD203B41FA5}">
                      <a16:colId xmlns:a16="http://schemas.microsoft.com/office/drawing/2014/main" val="2280546029"/>
                    </a:ext>
                  </a:extLst>
                </a:gridCol>
                <a:gridCol w="977158">
                  <a:extLst>
                    <a:ext uri="{9D8B030D-6E8A-4147-A177-3AD203B41FA5}">
                      <a16:colId xmlns:a16="http://schemas.microsoft.com/office/drawing/2014/main" val="4093997831"/>
                    </a:ext>
                  </a:extLst>
                </a:gridCol>
                <a:gridCol w="1419799">
                  <a:extLst>
                    <a:ext uri="{9D8B030D-6E8A-4147-A177-3AD203B41FA5}">
                      <a16:colId xmlns:a16="http://schemas.microsoft.com/office/drawing/2014/main" val="1343110442"/>
                    </a:ext>
                  </a:extLst>
                </a:gridCol>
                <a:gridCol w="1319580">
                  <a:extLst>
                    <a:ext uri="{9D8B030D-6E8A-4147-A177-3AD203B41FA5}">
                      <a16:colId xmlns:a16="http://schemas.microsoft.com/office/drawing/2014/main" val="3325137310"/>
                    </a:ext>
                  </a:extLst>
                </a:gridCol>
                <a:gridCol w="1060674">
                  <a:extLst>
                    <a:ext uri="{9D8B030D-6E8A-4147-A177-3AD203B41FA5}">
                      <a16:colId xmlns:a16="http://schemas.microsoft.com/office/drawing/2014/main" val="3735103371"/>
                    </a:ext>
                  </a:extLst>
                </a:gridCol>
                <a:gridCol w="776714">
                  <a:extLst>
                    <a:ext uri="{9D8B030D-6E8A-4147-A177-3AD203B41FA5}">
                      <a16:colId xmlns:a16="http://schemas.microsoft.com/office/drawing/2014/main" val="921341209"/>
                    </a:ext>
                  </a:extLst>
                </a:gridCol>
                <a:gridCol w="559570">
                  <a:extLst>
                    <a:ext uri="{9D8B030D-6E8A-4147-A177-3AD203B41FA5}">
                      <a16:colId xmlns:a16="http://schemas.microsoft.com/office/drawing/2014/main" val="1011210267"/>
                    </a:ext>
                  </a:extLst>
                </a:gridCol>
              </a:tblGrid>
              <a:tr h="6231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Key Priority Area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Strategic Priority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Milestones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Local Leads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Challenges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Internal Support Required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External Support Required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Expected Delivery Dates + Timelines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Scale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990649"/>
                  </a:ext>
                </a:extLst>
              </a:tr>
              <a:tr h="6231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Corporate Process Redesign / Digitisation / Automation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866933"/>
                  </a:ext>
                </a:extLst>
              </a:tr>
              <a:tr h="24666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Agency Spend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 team in place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Identify potential cost reduction opportunities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Agency Spend Project Team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Ongoing struggles with permanent recruitment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Service safety if agency staff not in place to cover vacancies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People &amp; Culture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Trust-wide Service Leads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Staffing agency suppliers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6-12 months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991481"/>
                  </a:ext>
                </a:extLst>
              </a:tr>
              <a:tr h="18521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Interpreting Service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Train service users to carry out interpretation for appointments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Pilot &amp; assess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Identify potential to reduce external supplier spend through use of internal interpreters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Compass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Share savings with Compass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People Participation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3-9 months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480400"/>
                  </a:ext>
                </a:extLst>
              </a:tr>
              <a:tr h="9303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Support &amp; Monitor Delivery of New Income Generation (Innovation) FV Workstream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469056"/>
                  </a:ext>
                </a:extLst>
              </a:tr>
              <a:tr h="9303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IAPT Service Marketing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Identify further opportunities to contract with Irish Trusts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IAPT Senior Leadership Team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Development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Partner organisations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3-12 months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3045675"/>
                  </a:ext>
                </a:extLst>
              </a:tr>
              <a:tr h="31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MSK Screening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Requires further scoping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6506329"/>
                  </a:ext>
                </a:extLst>
              </a:tr>
              <a:tr h="31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People Participation Service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Requires further scoping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08124"/>
                  </a:ext>
                </a:extLst>
              </a:tr>
              <a:tr h="31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Peer Support Service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Requires further scoping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285890"/>
                  </a:ext>
                </a:extLst>
              </a:tr>
              <a:tr h="31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Mental Health Bed Sales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Requires further scoping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685695"/>
                  </a:ext>
                </a:extLst>
              </a:tr>
              <a:tr h="6231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Dialog Support &amp; Development Service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Requires further scoping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325265"/>
                  </a:ext>
                </a:extLst>
              </a:tr>
              <a:tr h="31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Telehealth Tools Marketing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Requires further scoping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410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3868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7F30388-8480-4BA2-A5C0-542A73D17861}"/>
              </a:ext>
            </a:extLst>
          </p:cNvPr>
          <p:cNvSpPr txBox="1"/>
          <p:nvPr/>
        </p:nvSpPr>
        <p:spPr>
          <a:xfrm>
            <a:off x="20314" y="-68640"/>
            <a:ext cx="121920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dirty="0" smtClean="0">
                <a:solidFill>
                  <a:srgbClr val="000000"/>
                </a:solidFill>
                <a:latin typeface="Calibri Light"/>
              </a:rPr>
              <a:t>Financial Viability Plan </a:t>
            </a:r>
            <a:r>
              <a:rPr lang="en-GB" sz="3600" b="1" dirty="0">
                <a:solidFill>
                  <a:srgbClr val="000000"/>
                </a:solidFill>
                <a:latin typeface="Calibri Light"/>
              </a:rPr>
              <a:t>Priorities 22-23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741641"/>
              </p:ext>
            </p:extLst>
          </p:nvPr>
        </p:nvGraphicFramePr>
        <p:xfrm>
          <a:off x="197279" y="652978"/>
          <a:ext cx="11709173" cy="3356224"/>
        </p:xfrm>
        <a:graphic>
          <a:graphicData uri="http://schemas.openxmlformats.org/drawingml/2006/table">
            <a:tbl>
              <a:tblPr/>
              <a:tblGrid>
                <a:gridCol w="1695405">
                  <a:extLst>
                    <a:ext uri="{9D8B030D-6E8A-4147-A177-3AD203B41FA5}">
                      <a16:colId xmlns:a16="http://schemas.microsoft.com/office/drawing/2014/main" val="3378547222"/>
                    </a:ext>
                  </a:extLst>
                </a:gridCol>
                <a:gridCol w="810122">
                  <a:extLst>
                    <a:ext uri="{9D8B030D-6E8A-4147-A177-3AD203B41FA5}">
                      <a16:colId xmlns:a16="http://schemas.microsoft.com/office/drawing/2014/main" val="4157199994"/>
                    </a:ext>
                  </a:extLst>
                </a:gridCol>
                <a:gridCol w="2087939">
                  <a:extLst>
                    <a:ext uri="{9D8B030D-6E8A-4147-A177-3AD203B41FA5}">
                      <a16:colId xmlns:a16="http://schemas.microsoft.com/office/drawing/2014/main" val="1639333949"/>
                    </a:ext>
                  </a:extLst>
                </a:gridCol>
                <a:gridCol w="1002212">
                  <a:extLst>
                    <a:ext uri="{9D8B030D-6E8A-4147-A177-3AD203B41FA5}">
                      <a16:colId xmlns:a16="http://schemas.microsoft.com/office/drawing/2014/main" val="2280546029"/>
                    </a:ext>
                  </a:extLst>
                </a:gridCol>
                <a:gridCol w="977158">
                  <a:extLst>
                    <a:ext uri="{9D8B030D-6E8A-4147-A177-3AD203B41FA5}">
                      <a16:colId xmlns:a16="http://schemas.microsoft.com/office/drawing/2014/main" val="4093997831"/>
                    </a:ext>
                  </a:extLst>
                </a:gridCol>
                <a:gridCol w="1419799">
                  <a:extLst>
                    <a:ext uri="{9D8B030D-6E8A-4147-A177-3AD203B41FA5}">
                      <a16:colId xmlns:a16="http://schemas.microsoft.com/office/drawing/2014/main" val="1343110442"/>
                    </a:ext>
                  </a:extLst>
                </a:gridCol>
                <a:gridCol w="1319580">
                  <a:extLst>
                    <a:ext uri="{9D8B030D-6E8A-4147-A177-3AD203B41FA5}">
                      <a16:colId xmlns:a16="http://schemas.microsoft.com/office/drawing/2014/main" val="3325137310"/>
                    </a:ext>
                  </a:extLst>
                </a:gridCol>
                <a:gridCol w="1060674">
                  <a:extLst>
                    <a:ext uri="{9D8B030D-6E8A-4147-A177-3AD203B41FA5}">
                      <a16:colId xmlns:a16="http://schemas.microsoft.com/office/drawing/2014/main" val="3735103371"/>
                    </a:ext>
                  </a:extLst>
                </a:gridCol>
                <a:gridCol w="776714">
                  <a:extLst>
                    <a:ext uri="{9D8B030D-6E8A-4147-A177-3AD203B41FA5}">
                      <a16:colId xmlns:a16="http://schemas.microsoft.com/office/drawing/2014/main" val="921341209"/>
                    </a:ext>
                  </a:extLst>
                </a:gridCol>
                <a:gridCol w="559570">
                  <a:extLst>
                    <a:ext uri="{9D8B030D-6E8A-4147-A177-3AD203B41FA5}">
                      <a16:colId xmlns:a16="http://schemas.microsoft.com/office/drawing/2014/main" val="1011210267"/>
                    </a:ext>
                  </a:extLst>
                </a:gridCol>
              </a:tblGrid>
              <a:tr h="6231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Key Priority Area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Strategic Priority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Milestones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Local Leads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Challenges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Internal Support Required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External Support Required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Expected Delivery Dates + Timelines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Scale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990649"/>
                  </a:ext>
                </a:extLst>
              </a:tr>
              <a:tr h="31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Social Care Academy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Requires further scoping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1158004"/>
                  </a:ext>
                </a:extLst>
              </a:tr>
              <a:tr h="31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Mental Health Care Homes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Requires further scoping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5097078"/>
                  </a:ext>
                </a:extLst>
              </a:tr>
              <a:tr h="4617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Monitor Delivery of New Income Generation (Overheads) FV Workstream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Improved Value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Identify total value of new investment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Assign proportion to FV Programme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Release savings on monthly basis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FVPMO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Finance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Development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Need to ensure this is a far less significant element of the FV Programme in 22/23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Balancing savings achieved through overheads and ensuring corporate functions have capacity to deal with clinical service expansions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Commissioners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0-12 months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Trustwide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progress</a:t>
                      </a:r>
                    </a:p>
                  </a:txBody>
                  <a:tcPr marL="856" marR="856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0874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3345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5" ma:contentTypeDescription="Create a new document." ma:contentTypeScope="" ma:versionID="c303169471fcd013c970f0ddde2ea42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79b01cc6b339f94bd38c4ef1cd6f6c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C3B24F-40D2-433B-A9FD-0C9FDD5A62D9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4d648a74-5c83-46a7-8e4c-7f989ae960a5"/>
    <ds:schemaRef ds:uri="http://purl.org/dc/terms/"/>
    <ds:schemaRef ds:uri="http://schemas.microsoft.com/office/infopath/2007/PartnerControls"/>
    <ds:schemaRef ds:uri="http://purl.org/dc/dcmitype/"/>
    <ds:schemaRef ds:uri="6194e418-5875-4308-b033-74eb9c181361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3BC7A63-ADBD-45F4-8D82-15AFB61C48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4746DC-43DB-40D6-9BA2-B8789733D8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2176</Words>
  <Application>Microsoft Office PowerPoint</Application>
  <PresentationFormat>Widescreen</PresentationFormat>
  <Paragraphs>461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Financial Viability Annual Plan 2022-23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&lt;Service Name&gt; Annual Plan 2022-23</dc:title>
  <dc:creator>Waddon Gopal</dc:creator>
  <cp:lastModifiedBy>WADDON, Gopal (EAST LONDON NHS FOUNDATION TRUST)</cp:lastModifiedBy>
  <cp:revision>18</cp:revision>
  <dcterms:created xsi:type="dcterms:W3CDTF">2022-02-24T16:48:23Z</dcterms:created>
  <dcterms:modified xsi:type="dcterms:W3CDTF">2022-05-24T16:30:59Z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