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5C7A4-11C8-48BF-A86B-FFB4FF4E2638}" v="3" dt="2022-03-27T11:00:25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68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H, Amar (EAST LONDON NHS FOUNDATION TRUST)" userId="50fcb134-79d1-4ffc-9310-7a4d03c4ee80" providerId="ADAL" clId="{53D5C7A4-11C8-48BF-A86B-FFB4FF4E2638}"/>
    <pc:docChg chg="custSel modSld">
      <pc:chgData name="SHAH, Amar (EAST LONDON NHS FOUNDATION TRUST)" userId="50fcb134-79d1-4ffc-9310-7a4d03c4ee80" providerId="ADAL" clId="{53D5C7A4-11C8-48BF-A86B-FFB4FF4E2638}" dt="2022-03-27T11:00:33.291" v="12" actId="478"/>
      <pc:docMkLst>
        <pc:docMk/>
      </pc:docMkLst>
      <pc:sldChg chg="addSp delSp modSp mod">
        <pc:chgData name="SHAH, Amar (EAST LONDON NHS FOUNDATION TRUST)" userId="50fcb134-79d1-4ffc-9310-7a4d03c4ee80" providerId="ADAL" clId="{53D5C7A4-11C8-48BF-A86B-FFB4FF4E2638}" dt="2022-03-27T11:00:33.291" v="12" actId="478"/>
        <pc:sldMkLst>
          <pc:docMk/>
          <pc:sldMk cId="1868152643" sldId="260"/>
        </pc:sldMkLst>
        <pc:picChg chg="del mod">
          <ac:chgData name="SHAH, Amar (EAST LONDON NHS FOUNDATION TRUST)" userId="50fcb134-79d1-4ffc-9310-7a4d03c4ee80" providerId="ADAL" clId="{53D5C7A4-11C8-48BF-A86B-FFB4FF4E2638}" dt="2022-03-27T11:00:33.291" v="12" actId="478"/>
          <ac:picMkLst>
            <pc:docMk/>
            <pc:sldMk cId="1868152643" sldId="260"/>
            <ac:picMk id="137" creationId="{5740CE73-D484-4F02-B920-17E59CF4F470}"/>
          </ac:picMkLst>
        </pc:picChg>
        <pc:cxnChg chg="add mod">
          <ac:chgData name="SHAH, Amar (EAST LONDON NHS FOUNDATION TRUST)" userId="50fcb134-79d1-4ffc-9310-7a4d03c4ee80" providerId="ADAL" clId="{53D5C7A4-11C8-48BF-A86B-FFB4FF4E2638}" dt="2022-03-27T11:00:10.420" v="1" actId="13822"/>
          <ac:cxnSpMkLst>
            <pc:docMk/>
            <pc:sldMk cId="1868152643" sldId="260"/>
            <ac:cxnSpMk id="4" creationId="{0E33B869-87F7-4249-AF9C-C0F2F08F3744}"/>
          </ac:cxnSpMkLst>
        </pc:cxnChg>
        <pc:cxnChg chg="add mod">
          <ac:chgData name="SHAH, Amar (EAST LONDON NHS FOUNDATION TRUST)" userId="50fcb134-79d1-4ffc-9310-7a4d03c4ee80" providerId="ADAL" clId="{53D5C7A4-11C8-48BF-A86B-FFB4FF4E2638}" dt="2022-03-27T11:00:17.417" v="4" actId="14100"/>
          <ac:cxnSpMkLst>
            <pc:docMk/>
            <pc:sldMk cId="1868152643" sldId="260"/>
            <ac:cxnSpMk id="59" creationId="{EE07E924-1EC1-407A-9BF1-28B72669B23F}"/>
          </ac:cxnSpMkLst>
        </pc:cxnChg>
        <pc:cxnChg chg="add mod">
          <ac:chgData name="SHAH, Amar (EAST LONDON NHS FOUNDATION TRUST)" userId="50fcb134-79d1-4ffc-9310-7a4d03c4ee80" providerId="ADAL" clId="{53D5C7A4-11C8-48BF-A86B-FFB4FF4E2638}" dt="2022-03-27T11:00:23.897" v="7" actId="14100"/>
          <ac:cxnSpMkLst>
            <pc:docMk/>
            <pc:sldMk cId="1868152643" sldId="260"/>
            <ac:cxnSpMk id="63" creationId="{6D03C8BC-7930-45B8-A8F0-2ECAD908F6F5}"/>
          </ac:cxnSpMkLst>
        </pc:cxnChg>
        <pc:cxnChg chg="add mod">
          <ac:chgData name="SHAH, Amar (EAST LONDON NHS FOUNDATION TRUST)" userId="50fcb134-79d1-4ffc-9310-7a4d03c4ee80" providerId="ADAL" clId="{53D5C7A4-11C8-48BF-A86B-FFB4FF4E2638}" dt="2022-03-27T11:00:30.752" v="10" actId="14100"/>
          <ac:cxnSpMkLst>
            <pc:docMk/>
            <pc:sldMk cId="1868152643" sldId="260"/>
            <ac:cxnSpMk id="64" creationId="{B5F1F210-ADC5-4D04-9408-C3EA97E7BAF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87D5E-81FE-4310-923A-B7D3072BC32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09A0B-5ECF-489E-B379-31205AB96A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19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21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946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41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11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1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225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16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94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59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87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28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77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FE08-9517-4B4A-9AB0-80ED1E33FEF7}" type="datetimeFigureOut">
              <a:rPr lang="en-GB" smtClean="0"/>
              <a:t>27/03/2022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8FBE8-4E7B-4688-A656-82FF450CF3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95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Forensic </a:t>
            </a:r>
            <a:r>
              <a:rPr lang="en-GB"/>
              <a:t>Directorate </a:t>
            </a:r>
            <a:br>
              <a:rPr lang="en-GB"/>
            </a:br>
            <a:r>
              <a:rPr lang="en-GB"/>
              <a:t>Annual </a:t>
            </a:r>
            <a:r>
              <a:rPr lang="en-GB" dirty="0"/>
              <a:t>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2022-23</a:t>
            </a:r>
          </a:p>
        </p:txBody>
      </p:sp>
    </p:spTree>
    <p:extLst>
      <p:ext uri="{BB962C8B-B14F-4D97-AF65-F5344CB8AC3E}">
        <p14:creationId xmlns:p14="http://schemas.microsoft.com/office/powerpoint/2010/main" val="272426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65001" y="4199818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Enhance Social Work Identity and Provision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3593153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Carer Engagement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4199" y="688231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Expand Trauma-Informed approaches within the service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865001" y="2933145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Equality, Diversity &amp; Inclusion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65001" y="1516459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Improve access, flow and care pathways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65001" y="4887592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Estates Improvements and Planning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65001" y="2170417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New and Reconfigured Services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214915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Expand training provision and Trim-informed support structures throughout the service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681621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Contribute to and co-lead a North London wide pathway project along QI and performance principles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2828965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Expand anti-racism QI work within the directorate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3288938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>
                <a:solidFill>
                  <a:schemeClr val="tx1"/>
                </a:solidFill>
              </a:rPr>
              <a:t>Develop </a:t>
            </a:r>
            <a:r>
              <a:rPr lang="en-GB" sz="970" dirty="0">
                <a:solidFill>
                  <a:schemeClr val="tx1"/>
                </a:solidFill>
              </a:rPr>
              <a:t>support structures for LGBTQ+ staff and service users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3687445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Facilitate growth and development of forensic women’s network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4095895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carers offer, including family forum and open day provision, with emphasis on inclusion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4486172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Employ social workers directly by ELFT via TUPE, boosting access to ELFT resources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4914045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>
                <a:solidFill>
                  <a:schemeClr val="tx1"/>
                </a:solidFill>
              </a:rPr>
              <a:t>Review Social Work provision within SCFT and wider service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5396023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Produce recommendations for future high quality MSU provision, via a thorough options appraisal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5834702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Put into effect a robust rolling provision for decoration and maintenance of the existing estate</a:t>
            </a:r>
          </a:p>
        </p:txBody>
      </p:sp>
      <p:cxnSp>
        <p:nvCxnSpPr>
          <p:cNvPr id="3" name="Straight Arrow Connector 2"/>
          <p:cNvCxnSpPr>
            <a:cxnSpLocks/>
            <a:stCxn id="110" idx="1"/>
            <a:endCxn id="11" idx="3"/>
          </p:cNvCxnSpPr>
          <p:nvPr/>
        </p:nvCxnSpPr>
        <p:spPr>
          <a:xfrm flipH="1">
            <a:off x="5945001" y="3006711"/>
            <a:ext cx="1548452" cy="150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cxnSpLocks/>
            <a:stCxn id="111" idx="1"/>
            <a:endCxn id="11" idx="3"/>
          </p:cNvCxnSpPr>
          <p:nvPr/>
        </p:nvCxnSpPr>
        <p:spPr>
          <a:xfrm flipH="1" flipV="1">
            <a:off x="5945001" y="3157542"/>
            <a:ext cx="1548452" cy="309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cxnSpLocks/>
            <a:stCxn id="112" idx="1"/>
            <a:endCxn id="11" idx="3"/>
          </p:cNvCxnSpPr>
          <p:nvPr/>
        </p:nvCxnSpPr>
        <p:spPr>
          <a:xfrm flipH="1" flipV="1">
            <a:off x="5945001" y="3157542"/>
            <a:ext cx="1548452" cy="707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cxnSpLocks/>
            <a:stCxn id="121" idx="1"/>
            <a:endCxn id="8" idx="3"/>
          </p:cNvCxnSpPr>
          <p:nvPr/>
        </p:nvCxnSpPr>
        <p:spPr>
          <a:xfrm flipH="1" flipV="1">
            <a:off x="5954199" y="3788714"/>
            <a:ext cx="1539254" cy="484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8" idx="1"/>
            <a:endCxn id="148" idx="3"/>
          </p:cNvCxnSpPr>
          <p:nvPr/>
        </p:nvCxnSpPr>
        <p:spPr>
          <a:xfrm flipH="1" flipV="1">
            <a:off x="3316549" y="2685557"/>
            <a:ext cx="1557650" cy="1103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1" idx="1"/>
            <a:endCxn id="148" idx="3"/>
          </p:cNvCxnSpPr>
          <p:nvPr/>
        </p:nvCxnSpPr>
        <p:spPr>
          <a:xfrm flipH="1" flipV="1">
            <a:off x="3316549" y="2685557"/>
            <a:ext cx="1548452" cy="471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39" idx="1"/>
            <a:endCxn id="149" idx="3"/>
          </p:cNvCxnSpPr>
          <p:nvPr/>
        </p:nvCxnSpPr>
        <p:spPr>
          <a:xfrm flipH="1" flipV="1">
            <a:off x="3316547" y="5044922"/>
            <a:ext cx="1548454" cy="87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cxnSpLocks/>
            <a:stCxn id="123" idx="1"/>
            <a:endCxn id="6" idx="3"/>
          </p:cNvCxnSpPr>
          <p:nvPr/>
        </p:nvCxnSpPr>
        <p:spPr>
          <a:xfrm flipH="1" flipV="1">
            <a:off x="5945001" y="4391511"/>
            <a:ext cx="1548452" cy="700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cxnSpLocks/>
            <a:stCxn id="124" idx="1"/>
            <a:endCxn id="139" idx="3"/>
          </p:cNvCxnSpPr>
          <p:nvPr/>
        </p:nvCxnSpPr>
        <p:spPr>
          <a:xfrm flipH="1" flipV="1">
            <a:off x="5945001" y="5132351"/>
            <a:ext cx="1548452" cy="441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94" idx="1"/>
            <a:endCxn id="148" idx="3"/>
          </p:cNvCxnSpPr>
          <p:nvPr/>
        </p:nvCxnSpPr>
        <p:spPr>
          <a:xfrm flipH="1">
            <a:off x="3316549" y="2394814"/>
            <a:ext cx="1548452" cy="290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cxnSpLocks/>
            <a:stCxn id="125" idx="1"/>
            <a:endCxn id="139" idx="3"/>
          </p:cNvCxnSpPr>
          <p:nvPr/>
        </p:nvCxnSpPr>
        <p:spPr>
          <a:xfrm flipH="1" flipV="1">
            <a:off x="5945001" y="5132351"/>
            <a:ext cx="1548452" cy="880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cxnSpLocks/>
            <a:stCxn id="122" idx="1"/>
            <a:endCxn id="6" idx="3"/>
          </p:cNvCxnSpPr>
          <p:nvPr/>
        </p:nvCxnSpPr>
        <p:spPr>
          <a:xfrm flipH="1" flipV="1">
            <a:off x="5945001" y="4391511"/>
            <a:ext cx="1548452" cy="272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cxnSpLocks/>
            <a:stCxn id="109" idx="1"/>
            <a:endCxn id="33" idx="3"/>
          </p:cNvCxnSpPr>
          <p:nvPr/>
        </p:nvCxnSpPr>
        <p:spPr>
          <a:xfrm flipH="1">
            <a:off x="5945001" y="859367"/>
            <a:ext cx="1548452" cy="885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33" idx="1"/>
            <a:endCxn id="147" idx="3"/>
          </p:cNvCxnSpPr>
          <p:nvPr/>
        </p:nvCxnSpPr>
        <p:spPr>
          <a:xfrm flipH="1" flipV="1">
            <a:off x="3321532" y="1490427"/>
            <a:ext cx="1543469" cy="254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" idx="1"/>
            <a:endCxn id="150" idx="3"/>
          </p:cNvCxnSpPr>
          <p:nvPr/>
        </p:nvCxnSpPr>
        <p:spPr>
          <a:xfrm flipH="1" flipV="1">
            <a:off x="3316547" y="3823558"/>
            <a:ext cx="1548454" cy="567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cxnSpLocks/>
            <a:stCxn id="108" idx="1"/>
            <a:endCxn id="10" idx="3"/>
          </p:cNvCxnSpPr>
          <p:nvPr/>
        </p:nvCxnSpPr>
        <p:spPr>
          <a:xfrm flipH="1">
            <a:off x="5954199" y="392661"/>
            <a:ext cx="1539254" cy="589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10" idx="1"/>
            <a:endCxn id="147" idx="3"/>
          </p:cNvCxnSpPr>
          <p:nvPr/>
        </p:nvCxnSpPr>
        <p:spPr>
          <a:xfrm flipH="1">
            <a:off x="3321532" y="982336"/>
            <a:ext cx="1552667" cy="508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1549107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Implement recommendations stemming from East India Ward review</a:t>
            </a:r>
          </a:p>
        </p:txBody>
      </p:sp>
      <p:cxnSp>
        <p:nvCxnSpPr>
          <p:cNvPr id="130" name="Straight Arrow Connector 129"/>
          <p:cNvCxnSpPr>
            <a:cxnSpLocks/>
            <a:stCxn id="129" idx="1"/>
            <a:endCxn id="94" idx="3"/>
          </p:cNvCxnSpPr>
          <p:nvPr/>
        </p:nvCxnSpPr>
        <p:spPr>
          <a:xfrm flipH="1">
            <a:off x="5945001" y="1726853"/>
            <a:ext cx="1548452" cy="667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Rectangle 14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1126582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Create a new Community Forensic LD service for NEL</a:t>
            </a:r>
          </a:p>
        </p:txBody>
      </p:sp>
      <p:cxnSp>
        <p:nvCxnSpPr>
          <p:cNvPr id="142" name="Straight Arrow Connector 141"/>
          <p:cNvCxnSpPr>
            <a:cxnSpLocks/>
            <a:stCxn id="141" idx="1"/>
            <a:endCxn id="94" idx="3"/>
          </p:cNvCxnSpPr>
          <p:nvPr/>
        </p:nvCxnSpPr>
        <p:spPr>
          <a:xfrm flipH="1">
            <a:off x="5945001" y="1304328"/>
            <a:ext cx="1548452" cy="1090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1" idx="1"/>
          </p:cNvCxnSpPr>
          <p:nvPr/>
        </p:nvCxnSpPr>
        <p:spPr>
          <a:xfrm flipH="1">
            <a:off x="3321147" y="3157542"/>
            <a:ext cx="1543854" cy="638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74199" y="5649494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Financial Viability</a:t>
            </a:r>
          </a:p>
        </p:txBody>
      </p:sp>
      <p:cxnSp>
        <p:nvCxnSpPr>
          <p:cNvPr id="66" name="Straight Arrow Connector 65"/>
          <p:cNvCxnSpPr>
            <a:endCxn id="149" idx="3"/>
          </p:cNvCxnSpPr>
          <p:nvPr/>
        </p:nvCxnSpPr>
        <p:spPr>
          <a:xfrm flipH="1" flipV="1">
            <a:off x="3316547" y="5044922"/>
            <a:ext cx="1548454" cy="849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6296630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Contribute to financial efficiencies in a way that also enhances clinical service provision</a:t>
            </a:r>
          </a:p>
        </p:txBody>
      </p:sp>
      <p:cxnSp>
        <p:nvCxnSpPr>
          <p:cNvPr id="71" name="Straight Arrow Connector 70"/>
          <p:cNvCxnSpPr>
            <a:cxnSpLocks/>
            <a:stCxn id="69" idx="1"/>
            <a:endCxn id="65" idx="3"/>
          </p:cNvCxnSpPr>
          <p:nvPr/>
        </p:nvCxnSpPr>
        <p:spPr>
          <a:xfrm flipH="1" flipV="1">
            <a:off x="5954199" y="5894253"/>
            <a:ext cx="1539254" cy="580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1977132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Work with commissioners to tailor existing inpatient LD service in context of needs analysis</a:t>
            </a:r>
          </a:p>
        </p:txBody>
      </p:sp>
      <p:cxnSp>
        <p:nvCxnSpPr>
          <p:cNvPr id="57" name="Straight Arrow Connector 56"/>
          <p:cNvCxnSpPr>
            <a:cxnSpLocks/>
            <a:stCxn id="56" idx="1"/>
            <a:endCxn id="94" idx="3"/>
          </p:cNvCxnSpPr>
          <p:nvPr/>
        </p:nvCxnSpPr>
        <p:spPr>
          <a:xfrm flipH="1">
            <a:off x="5945001" y="2154878"/>
            <a:ext cx="1548452" cy="239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3453" y="2411575"/>
            <a:ext cx="4509984" cy="355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Boost representative co-production in </a:t>
            </a:r>
          </a:p>
          <a:p>
            <a:pPr algn="ctr"/>
            <a:r>
              <a:rPr lang="en-GB" sz="970" dirty="0">
                <a:solidFill>
                  <a:schemeClr val="tx1"/>
                </a:solidFill>
              </a:rPr>
              <a:t>QI and elsewhere</a:t>
            </a:r>
          </a:p>
        </p:txBody>
      </p:sp>
      <p:cxnSp>
        <p:nvCxnSpPr>
          <p:cNvPr id="74" name="Straight Arrow Connector 73"/>
          <p:cNvCxnSpPr>
            <a:cxnSpLocks/>
            <a:stCxn id="72" idx="1"/>
            <a:endCxn id="11" idx="3"/>
          </p:cNvCxnSpPr>
          <p:nvPr/>
        </p:nvCxnSpPr>
        <p:spPr>
          <a:xfrm flipH="1">
            <a:off x="5945001" y="2589321"/>
            <a:ext cx="1548452" cy="568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E33B869-87F7-4249-AF9C-C0F2F08F3744}"/>
              </a:ext>
            </a:extLst>
          </p:cNvPr>
          <p:cNvCxnSpPr>
            <a:stCxn id="147" idx="1"/>
          </p:cNvCxnSpPr>
          <p:nvPr/>
        </p:nvCxnSpPr>
        <p:spPr>
          <a:xfrm flipH="1">
            <a:off x="1552506" y="1490427"/>
            <a:ext cx="905026" cy="1276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E07E924-1EC1-407A-9BF1-28B72669B23F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584551" y="2685557"/>
            <a:ext cx="867998" cy="385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D03C8BC-7930-45B8-A8F0-2ECAD908F6F5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575353" y="3466684"/>
            <a:ext cx="877194" cy="356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5F1F210-ADC5-4D04-9408-C3EA97E7BAF0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543328" y="3786657"/>
            <a:ext cx="909219" cy="1258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15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160366"/>
              </p:ext>
            </p:extLst>
          </p:nvPr>
        </p:nvGraphicFramePr>
        <p:xfrm>
          <a:off x="0" y="0"/>
          <a:ext cx="12053452" cy="6628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452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2584174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211830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974779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2965836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677725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265656">
                  <a:extLst>
                    <a:ext uri="{9D8B030D-6E8A-4147-A177-3AD203B41FA5}">
                      <a16:colId xmlns:a16="http://schemas.microsoft.com/office/drawing/2014/main" val="46637612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sz="12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Support</a:t>
                      </a:r>
                      <a:r>
                        <a:rPr lang="en-GB" sz="1200" b="1" baseline="0" dirty="0"/>
                        <a:t> required (internal)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Support</a:t>
                      </a:r>
                      <a:r>
                        <a:rPr lang="en-GB" sz="1200" b="1" baseline="0" dirty="0"/>
                        <a:t> required (external)</a:t>
                      </a:r>
                      <a:endParaRPr lang="en-GB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7133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Access, flow,</a:t>
                      </a:r>
                      <a:r>
                        <a:rPr lang="en-GB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care pathways - LOS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Small project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DMT, extended senior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12</a:t>
                      </a:r>
                      <a:r>
                        <a:rPr lang="en-GB" sz="1100" b="0" baseline="0" dirty="0"/>
                        <a:t> months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Capacity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Policy limitations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Challenge in restructuring how people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DMT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3689"/>
                  </a:ext>
                </a:extLst>
              </a:tr>
              <a:tr h="101308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Shaping digital offer for service users and carer contacts/infrastructure</a:t>
                      </a:r>
                      <a:r>
                        <a:rPr lang="en-GB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improvement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Setting up a project group with a clear agenda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Sian,</a:t>
                      </a:r>
                      <a:r>
                        <a:rPr lang="en-GB" sz="1100" b="0" baseline="0" dirty="0"/>
                        <a:t> </a:t>
                      </a:r>
                      <a:r>
                        <a:rPr lang="en-GB" sz="1100" b="0" baseline="0" dirty="0" err="1"/>
                        <a:t>Mayuri</a:t>
                      </a:r>
                      <a:r>
                        <a:rPr lang="en-GB" sz="1100" b="0" baseline="0" dirty="0"/>
                        <a:t> 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6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Technical</a:t>
                      </a:r>
                      <a:r>
                        <a:rPr lang="en-GB" sz="1100" b="0" baseline="0" dirty="0"/>
                        <a:t> limitations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/>
                        <a:t>IT department capacity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Security</a:t>
                      </a:r>
                      <a:r>
                        <a:rPr lang="en-GB" sz="1100" b="0" baseline="0" dirty="0"/>
                        <a:t> Department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IT Department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864976"/>
                  </a:ext>
                </a:extLst>
              </a:tr>
              <a:tr h="131696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Estates upgrades</a:t>
                      </a:r>
                      <a:r>
                        <a:rPr lang="en-GB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(air con, additional bathrooms and seclusion upgrades)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Project</a:t>
                      </a:r>
                      <a:r>
                        <a:rPr lang="en-GB" sz="1100" b="0" baseline="0" dirty="0"/>
                        <a:t> group established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Phil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2 years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Project slippage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Cost increases and unforeseen structural problems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Potential</a:t>
                      </a:r>
                      <a:r>
                        <a:rPr lang="en-GB" sz="1100" b="0" baseline="0" dirty="0"/>
                        <a:t> reduction in beds and seclusion rooms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/>
                        <a:t>Planning permission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TIC, Security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/>
                        <a:t>Project managers</a:t>
                      </a:r>
                      <a:r>
                        <a:rPr lang="en-GB" sz="1100" b="0" baseline="0" dirty="0"/>
                        <a:t> from Estates</a:t>
                      </a:r>
                      <a:endParaRPr lang="en-GB" sz="1100" b="0" dirty="0"/>
                    </a:p>
                    <a:p>
                      <a:endParaRPr lang="en-GB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844733"/>
                  </a:ext>
                </a:extLst>
              </a:tr>
              <a:tr h="914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Develop Trauma Informed Care (TIC)</a:t>
                      </a: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Developing and consolidating</a:t>
                      </a:r>
                      <a:r>
                        <a:rPr lang="en-GB" sz="1100" b="0" baseline="0" dirty="0"/>
                        <a:t> progress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/>
                        <a:t>Project group established – further training and time support required for staff involved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TIC Project</a:t>
                      </a:r>
                      <a:r>
                        <a:rPr lang="en-GB" sz="1100" b="0" baseline="0" dirty="0"/>
                        <a:t> Group - </a:t>
                      </a:r>
                      <a:r>
                        <a:rPr lang="en-GB" sz="1100" b="0" baseline="0" dirty="0" err="1"/>
                        <a:t>Dadai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12 months (ongoing with additional projects)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Forensic environment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Mental health restrictions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Require a cycle of training for staff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Supervision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DMT, Heads of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Marion – Trust</a:t>
                      </a:r>
                      <a:r>
                        <a:rPr lang="en-GB" sz="1100" b="0" baseline="0" dirty="0"/>
                        <a:t> trauma lead</a:t>
                      </a:r>
                      <a:endParaRPr lang="en-GB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509560"/>
                  </a:ext>
                </a:extLst>
              </a:tr>
              <a:tr h="914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Co-production and carers</a:t>
                      </a: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Review current co-production strategy document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Recruitment</a:t>
                      </a:r>
                      <a:r>
                        <a:rPr lang="en-GB" sz="1100" b="0" baseline="0" dirty="0"/>
                        <a:t> and establish a department to focus on this. 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Lawford, Sophie, Dennis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New project – difficult to establish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Requires new roles and ways of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Identify funding,</a:t>
                      </a:r>
                      <a:r>
                        <a:rPr lang="en-GB" sz="1100" b="0" baseline="0" dirty="0"/>
                        <a:t> 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/>
                        <a:t>Paul </a:t>
                      </a:r>
                      <a:r>
                        <a:rPr lang="en-GB" sz="1100" b="0" baseline="0" dirty="0" err="1"/>
                        <a:t>Binfield</a:t>
                      </a:r>
                      <a:endParaRPr lang="en-GB" sz="1100" b="0" dirty="0"/>
                    </a:p>
                    <a:p>
                      <a:endParaRPr lang="en-GB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173802"/>
                  </a:ext>
                </a:extLst>
              </a:tr>
              <a:tr h="111575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Women’s care pathway</a:t>
                      </a: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Low secure treatment need unmet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Link with</a:t>
                      </a:r>
                      <a:r>
                        <a:rPr lang="en-GB" sz="1100" b="0" baseline="0" dirty="0"/>
                        <a:t> NLFC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baseline="0" dirty="0"/>
                        <a:t>Links with accommodation providers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Consultants, Lizzie,</a:t>
                      </a:r>
                      <a:r>
                        <a:rPr lang="en-GB" sz="1100" b="0" baseline="0" dirty="0"/>
                        <a:t> </a:t>
                      </a:r>
                      <a:r>
                        <a:rPr lang="en-GB" sz="1100" b="0" baseline="0" dirty="0" err="1"/>
                        <a:t>Dadai</a:t>
                      </a:r>
                      <a:endParaRPr lang="en-GB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2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Space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Infrastructure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Recruitment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Funding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Identifying appropriate accommodation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DMT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NLFC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800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640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040608"/>
              </p:ext>
            </p:extLst>
          </p:nvPr>
        </p:nvGraphicFramePr>
        <p:xfrm>
          <a:off x="226474" y="352425"/>
          <a:ext cx="11965526" cy="3888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861">
                  <a:extLst>
                    <a:ext uri="{9D8B030D-6E8A-4147-A177-3AD203B41FA5}">
                      <a16:colId xmlns:a16="http://schemas.microsoft.com/office/drawing/2014/main" val="4209448252"/>
                    </a:ext>
                  </a:extLst>
                </a:gridCol>
                <a:gridCol w="3318642">
                  <a:extLst>
                    <a:ext uri="{9D8B030D-6E8A-4147-A177-3AD203B41FA5}">
                      <a16:colId xmlns:a16="http://schemas.microsoft.com/office/drawing/2014/main" val="3197307482"/>
                    </a:ext>
                  </a:extLst>
                </a:gridCol>
                <a:gridCol w="701565">
                  <a:extLst>
                    <a:ext uri="{9D8B030D-6E8A-4147-A177-3AD203B41FA5}">
                      <a16:colId xmlns:a16="http://schemas.microsoft.com/office/drawing/2014/main" val="2824372084"/>
                    </a:ext>
                  </a:extLst>
                </a:gridCol>
                <a:gridCol w="1077123">
                  <a:extLst>
                    <a:ext uri="{9D8B030D-6E8A-4147-A177-3AD203B41FA5}">
                      <a16:colId xmlns:a16="http://schemas.microsoft.com/office/drawing/2014/main" val="1161856799"/>
                    </a:ext>
                  </a:extLst>
                </a:gridCol>
                <a:gridCol w="1708445">
                  <a:extLst>
                    <a:ext uri="{9D8B030D-6E8A-4147-A177-3AD203B41FA5}">
                      <a16:colId xmlns:a16="http://schemas.microsoft.com/office/drawing/2014/main" val="3505504858"/>
                    </a:ext>
                  </a:extLst>
                </a:gridCol>
                <a:gridCol w="1708445">
                  <a:extLst>
                    <a:ext uri="{9D8B030D-6E8A-4147-A177-3AD203B41FA5}">
                      <a16:colId xmlns:a16="http://schemas.microsoft.com/office/drawing/2014/main" val="419265700"/>
                    </a:ext>
                  </a:extLst>
                </a:gridCol>
                <a:gridCol w="1708445">
                  <a:extLst>
                    <a:ext uri="{9D8B030D-6E8A-4147-A177-3AD203B41FA5}">
                      <a16:colId xmlns:a16="http://schemas.microsoft.com/office/drawing/2014/main" val="731979430"/>
                    </a:ext>
                  </a:extLst>
                </a:gridCol>
              </a:tblGrid>
              <a:tr h="484561">
                <a:tc>
                  <a:txBody>
                    <a:bodyPr/>
                    <a:lstStyle/>
                    <a:p>
                      <a:r>
                        <a:rPr lang="en-GB" sz="14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Lead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Support</a:t>
                      </a:r>
                      <a:r>
                        <a:rPr lang="en-GB" sz="1400" b="1" baseline="0" dirty="0"/>
                        <a:t> required (internal)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Support</a:t>
                      </a:r>
                      <a:r>
                        <a:rPr lang="en-GB" sz="1400" b="1" baseline="0" dirty="0"/>
                        <a:t> required (external)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992335"/>
                  </a:ext>
                </a:extLst>
              </a:tr>
              <a:tr h="14964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Staffing Experiences (development, retention and recruitment and wellbeing</a:t>
                      </a: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Wellbeing plan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900" b="0" dirty="0"/>
                        <a:t>Physical environment / Garden /Capital projects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900" b="0" dirty="0"/>
                        <a:t>Linking to wider Trust identity and visibility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900" b="0" dirty="0"/>
                        <a:t>(building connections locally)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900" b="0" dirty="0"/>
                        <a:t>-Support packages for local managers and leaders to manage key issues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Leaner recruitment process, linking with Tanya and Edwin works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Explore staff development opportunities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DMT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August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Burnout, recruitment delays, impact of mandatory vaccinations on service, hard to interrupt staff survey results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Clarity about results of staff survey to build better understanding of  staff needs</a:t>
                      </a:r>
                    </a:p>
                    <a:p>
                      <a:r>
                        <a:rPr lang="en-GB" sz="900" b="0" dirty="0"/>
                        <a:t>- Recommendations of what would be best practice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414071"/>
                  </a:ext>
                </a:extLst>
              </a:tr>
              <a:tr h="9833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Improving Equality and Diversity across the directorate</a:t>
                      </a: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Building on the work last year,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Addressing the gaps – LGBT, Disabilities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More focus next year on service users and carers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Having for representative group of users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Linking to some of the workstream around staff wellbeing , and TIC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DMT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6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More engagement from all staff and users,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Limited time, everyone is doing it within existing role, look at internal capacity for a dedicated piece of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Capacity and resources , funding for a role, support from equalities workstream </a:t>
                      </a:r>
                    </a:p>
                    <a:p>
                      <a:r>
                        <a:rPr lang="en-GB" sz="900" b="0" dirty="0"/>
                        <a:t>Continue with QI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518984"/>
                  </a:ext>
                </a:extLst>
              </a:tr>
              <a:tr h="890888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Employing</a:t>
                      </a:r>
                      <a:r>
                        <a:rPr lang="en-GB" sz="9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existing social workers directly under the Trust (rather than employed by LBH)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Transition plan in place, on-going discussions to LA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DMT/Lawford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October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/>
                        <a:t>Risk – loss of staff potentially, business continuity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/>
                        <a:t>Corporate P&amp;C, Director of Social Care supporting developments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792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293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3C15E8-2120-45E5-8E92-8CDC02445DAD}">
  <ds:schemaRefs>
    <ds:schemaRef ds:uri="http://schemas.microsoft.com/office/2006/documentManagement/types"/>
    <ds:schemaRef ds:uri="http://purl.org/dc/terms/"/>
    <ds:schemaRef ds:uri="http://schemas.microsoft.com/sharepoint/v3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194e418-5875-4308-b033-74eb9c181361"/>
    <ds:schemaRef ds:uri="4d648a74-5c83-46a7-8e4c-7f989ae960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6AA171-F743-4BF8-8C6D-B1AFC8154E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C1A3C1-8B0E-41E9-95DC-00AB4C1BF8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750</Words>
  <Application>Microsoft Office PowerPoint</Application>
  <PresentationFormat>Widescreen</PresentationFormat>
  <Paragraphs>136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Forensic Directorate  Annual Plan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Baker Philip</dc:creator>
  <cp:lastModifiedBy>SHAH, Amar (EAST LONDON NHS FOUNDATION TRUST)</cp:lastModifiedBy>
  <cp:revision>11</cp:revision>
  <dcterms:created xsi:type="dcterms:W3CDTF">2022-03-10T15:09:21Z</dcterms:created>
  <dcterms:modified xsi:type="dcterms:W3CDTF">2022-03-27T11:00:39Z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