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48" y="-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 smtClean="0"/>
              <a:t>Informatics, Business Intelligence and Analytics Annual </a:t>
            </a:r>
            <a:r>
              <a:rPr lang="en-GB" sz="4415" b="1" dirty="0"/>
              <a:t>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/>
              <a:t>March 2021</a:t>
            </a:r>
          </a:p>
          <a:p>
            <a:endParaRPr lang="en-GB" sz="1342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758376" y="5590173"/>
            <a:ext cx="1311637" cy="484041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Timely response to ad </a:t>
            </a:r>
            <a:r>
              <a:rPr lang="en-GB" sz="1021" dirty="0" smtClean="0">
                <a:solidFill>
                  <a:schemeClr val="tx1"/>
                </a:solidFill>
              </a:rPr>
              <a:t>hoc information requests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4758376" y="1701648"/>
            <a:ext cx="1311637" cy="103863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Introduction of statutory </a:t>
            </a:r>
            <a:r>
              <a:rPr lang="en-GB" sz="1021" dirty="0" smtClean="0">
                <a:solidFill>
                  <a:schemeClr val="tx1"/>
                </a:solidFill>
              </a:rPr>
              <a:t>protocols to improve consistency of reporting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6" name="Rectangle 145">
            <a:extLst>
              <a:ext uri="{FF2B5EF4-FFF2-40B4-BE49-F238E27FC236}">
                <a16:creationId xmlns:a16="http://schemas.microsoft.com/office/drawing/2014/main" id="{8E4CE9D1-795B-4966-ADAE-77021FA02619}"/>
              </a:ext>
            </a:extLst>
          </p:cNvPr>
          <p:cNvSpPr/>
          <p:nvPr/>
        </p:nvSpPr>
        <p:spPr>
          <a:xfrm>
            <a:off x="4758376" y="4398124"/>
            <a:ext cx="1311638" cy="106445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Remove </a:t>
            </a:r>
            <a:r>
              <a:rPr lang="en-GB" sz="1021" dirty="0" smtClean="0">
                <a:solidFill>
                  <a:schemeClr val="tx1"/>
                </a:solidFill>
              </a:rPr>
              <a:t>waste.</a:t>
            </a:r>
          </a:p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Optimising </a:t>
            </a:r>
            <a:r>
              <a:rPr lang="en-GB" sz="1021" dirty="0">
                <a:solidFill>
                  <a:schemeClr val="tx1"/>
                </a:solidFill>
              </a:rPr>
              <a:t>the reporting scripts &amp; decommission unused reports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69421" y="114770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77011" y="534299"/>
            <a:ext cx="2941624" cy="532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Delivery of ELFTs first master patient index – visually showing the ELFT population and its interaction with our services regardless of clinical system</a:t>
            </a:r>
            <a:endParaRPr lang="en-GB" sz="970" dirty="0">
              <a:solidFill>
                <a:schemeClr val="tx1"/>
              </a:solidFill>
            </a:endParaRP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77011" y="1256822"/>
            <a:ext cx="2941624" cy="548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Published waiting times rules and interactive power BI dashboards for services to understand and manage waiting lists 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77011" y="334592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Self service dashboards to be updated with previous days data by 10am 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77011" y="3833853"/>
            <a:ext cx="2941624" cy="5180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Managed removal (including training) of </a:t>
            </a:r>
            <a:r>
              <a:rPr lang="en-GB" sz="970" dirty="0">
                <a:solidFill>
                  <a:schemeClr val="tx1"/>
                </a:solidFill>
              </a:rPr>
              <a:t>all </a:t>
            </a:r>
            <a:r>
              <a:rPr lang="en-GB" sz="970" dirty="0" smtClean="0">
                <a:solidFill>
                  <a:schemeClr val="tx1"/>
                </a:solidFill>
              </a:rPr>
              <a:t>reports </a:t>
            </a:r>
            <a:r>
              <a:rPr lang="en-GB" sz="970" dirty="0">
                <a:solidFill>
                  <a:schemeClr val="tx1"/>
                </a:solidFill>
              </a:rPr>
              <a:t>in reporting </a:t>
            </a:r>
            <a:r>
              <a:rPr lang="en-GB" sz="970" dirty="0" smtClean="0">
                <a:solidFill>
                  <a:schemeClr val="tx1"/>
                </a:solidFill>
              </a:rPr>
              <a:t>services where data is contained within </a:t>
            </a:r>
            <a:r>
              <a:rPr lang="en-GB" sz="970" dirty="0" err="1" smtClean="0">
                <a:solidFill>
                  <a:schemeClr val="tx1"/>
                </a:solidFill>
              </a:rPr>
              <a:t>PowerBI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758375" y="678263"/>
            <a:ext cx="1311637" cy="892171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M</a:t>
            </a:r>
            <a:r>
              <a:rPr lang="en-GB" sz="1021" dirty="0" smtClean="0">
                <a:solidFill>
                  <a:schemeClr val="tx1"/>
                </a:solidFill>
              </a:rPr>
              <a:t>aximise </a:t>
            </a:r>
            <a:r>
              <a:rPr lang="en-GB" sz="1021" dirty="0">
                <a:solidFill>
                  <a:schemeClr val="tx1"/>
                </a:solidFill>
              </a:rPr>
              <a:t>cloud computing and design a new modern data warehouse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758377" y="3685146"/>
            <a:ext cx="1311637" cy="62308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Delivery of new </a:t>
            </a:r>
            <a:r>
              <a:rPr lang="en-GB" sz="1021" dirty="0" smtClean="0">
                <a:solidFill>
                  <a:schemeClr val="tx1"/>
                </a:solidFill>
              </a:rPr>
              <a:t>advanced self service analytics </a:t>
            </a:r>
            <a:r>
              <a:rPr lang="en-GB" sz="1021" dirty="0">
                <a:solidFill>
                  <a:schemeClr val="tx1"/>
                </a:solidFill>
              </a:rPr>
              <a:t>in </a:t>
            </a:r>
            <a:r>
              <a:rPr lang="en-GB" sz="1021" dirty="0" err="1">
                <a:solidFill>
                  <a:schemeClr val="tx1"/>
                </a:solidFill>
              </a:rPr>
              <a:t>PowerBI</a:t>
            </a:r>
            <a:r>
              <a:rPr lang="en-GB" sz="1021" dirty="0">
                <a:solidFill>
                  <a:schemeClr val="tx1"/>
                </a:solidFill>
              </a:rPr>
              <a:t>​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758377" y="2916398"/>
            <a:ext cx="1311637" cy="62308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Structured Development Plan for the whole department​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19305" y="6150471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Average response time to an ad hoc request reduced to 14 days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77011" y="1950236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Competencies in cloud data architecture, visual analytics, project management, presentational skills 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77011" y="2466765"/>
            <a:ext cx="2941624" cy="6773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err="1" smtClean="0">
                <a:solidFill>
                  <a:schemeClr val="tx1"/>
                </a:solidFill>
              </a:rPr>
              <a:t>PowerBI</a:t>
            </a:r>
            <a:r>
              <a:rPr lang="en-GB" sz="970" dirty="0" smtClean="0">
                <a:solidFill>
                  <a:schemeClr val="tx1"/>
                </a:solidFill>
              </a:rPr>
              <a:t> Apps Dashboards for 8 key service areas Mental Health Inpatient, Forensic Inpatient, CAMHS, SCYPS, Community Mental Health, Perinatal, Crisis Pathway, Primary Care utilised by 400 staff per month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77011" y="4488725"/>
            <a:ext cx="2941624" cy="537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Introduction of a modern data warehouse with test and live environments to improve reporting consistency and assurance 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19305" y="5213069"/>
            <a:ext cx="2941624" cy="715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Introduction of a enterprise modern data warehouse with single inpatient and outpatient datasets, supporting NHS Digital submissions, without manual intervention and joining data between isolated clinical systems </a:t>
            </a:r>
            <a:endParaRPr lang="en-GB" sz="97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>
            <a:stCxn id="147" idx="1"/>
            <a:endCxn id="201" idx="3"/>
          </p:cNvCxnSpPr>
          <p:nvPr/>
        </p:nvCxnSpPr>
        <p:spPr>
          <a:xfrm flipH="1">
            <a:off x="1422971" y="1490427"/>
            <a:ext cx="1034561" cy="1871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48" idx="1"/>
            <a:endCxn id="201" idx="3"/>
          </p:cNvCxnSpPr>
          <p:nvPr/>
        </p:nvCxnSpPr>
        <p:spPr>
          <a:xfrm flipH="1">
            <a:off x="1422971" y="2685557"/>
            <a:ext cx="1029578" cy="676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50" idx="1"/>
            <a:endCxn id="201" idx="3"/>
          </p:cNvCxnSpPr>
          <p:nvPr/>
        </p:nvCxnSpPr>
        <p:spPr>
          <a:xfrm flipH="1" flipV="1">
            <a:off x="1422971" y="3362050"/>
            <a:ext cx="1029576" cy="461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49" idx="1"/>
            <a:endCxn id="201" idx="3"/>
          </p:cNvCxnSpPr>
          <p:nvPr/>
        </p:nvCxnSpPr>
        <p:spPr>
          <a:xfrm flipH="1" flipV="1">
            <a:off x="1422971" y="3362050"/>
            <a:ext cx="1029576" cy="1682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6" idx="1"/>
            <a:endCxn id="149" idx="3"/>
          </p:cNvCxnSpPr>
          <p:nvPr/>
        </p:nvCxnSpPr>
        <p:spPr>
          <a:xfrm flipH="1">
            <a:off x="3316547" y="4930351"/>
            <a:ext cx="1441829" cy="114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1"/>
            <a:endCxn id="149" idx="3"/>
          </p:cNvCxnSpPr>
          <p:nvPr/>
        </p:nvCxnSpPr>
        <p:spPr>
          <a:xfrm flipH="1" flipV="1">
            <a:off x="3316547" y="5044922"/>
            <a:ext cx="1441829" cy="7872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39" idx="1"/>
            <a:endCxn id="150" idx="3"/>
          </p:cNvCxnSpPr>
          <p:nvPr/>
        </p:nvCxnSpPr>
        <p:spPr>
          <a:xfrm flipH="1">
            <a:off x="3316547" y="3227942"/>
            <a:ext cx="1441830" cy="595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38" idx="1"/>
            <a:endCxn id="150" idx="3"/>
          </p:cNvCxnSpPr>
          <p:nvPr/>
        </p:nvCxnSpPr>
        <p:spPr>
          <a:xfrm flipH="1" flipV="1">
            <a:off x="3316547" y="3823558"/>
            <a:ext cx="1441830" cy="173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8" idx="1"/>
            <a:endCxn id="148" idx="3"/>
          </p:cNvCxnSpPr>
          <p:nvPr/>
        </p:nvCxnSpPr>
        <p:spPr>
          <a:xfrm flipH="1" flipV="1">
            <a:off x="3316549" y="2685557"/>
            <a:ext cx="1441828" cy="1311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38" idx="1"/>
            <a:endCxn id="147" idx="3"/>
          </p:cNvCxnSpPr>
          <p:nvPr/>
        </p:nvCxnSpPr>
        <p:spPr>
          <a:xfrm flipH="1" flipV="1">
            <a:off x="3321532" y="1490427"/>
            <a:ext cx="1436845" cy="2506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37" idx="1"/>
            <a:endCxn id="147" idx="3"/>
          </p:cNvCxnSpPr>
          <p:nvPr/>
        </p:nvCxnSpPr>
        <p:spPr>
          <a:xfrm flipH="1">
            <a:off x="3321532" y="1124349"/>
            <a:ext cx="1436843" cy="366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1"/>
            <a:endCxn id="147" idx="3"/>
          </p:cNvCxnSpPr>
          <p:nvPr/>
        </p:nvCxnSpPr>
        <p:spPr>
          <a:xfrm flipH="1" flipV="1">
            <a:off x="3321532" y="1490427"/>
            <a:ext cx="1436844" cy="730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stCxn id="11" idx="1"/>
            <a:endCxn id="148" idx="3"/>
          </p:cNvCxnSpPr>
          <p:nvPr/>
        </p:nvCxnSpPr>
        <p:spPr>
          <a:xfrm flipH="1">
            <a:off x="3316549" y="2220965"/>
            <a:ext cx="1441827" cy="464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>
            <a:stCxn id="250" idx="1"/>
            <a:endCxn id="11" idx="3"/>
          </p:cNvCxnSpPr>
          <p:nvPr/>
        </p:nvCxnSpPr>
        <p:spPr>
          <a:xfrm flipH="1">
            <a:off x="6070013" y="800359"/>
            <a:ext cx="2406998" cy="1420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>
            <a:stCxn id="107" idx="1"/>
            <a:endCxn id="37" idx="3"/>
          </p:cNvCxnSpPr>
          <p:nvPr/>
        </p:nvCxnSpPr>
        <p:spPr>
          <a:xfrm flipH="1" flipV="1">
            <a:off x="6070012" y="1124349"/>
            <a:ext cx="2406999" cy="406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>
            <a:stCxn id="107" idx="1"/>
            <a:endCxn id="38" idx="3"/>
          </p:cNvCxnSpPr>
          <p:nvPr/>
        </p:nvCxnSpPr>
        <p:spPr>
          <a:xfrm flipH="1">
            <a:off x="6070014" y="1530840"/>
            <a:ext cx="2406997" cy="2465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>
            <a:stCxn id="99" idx="1"/>
            <a:endCxn id="38" idx="3"/>
          </p:cNvCxnSpPr>
          <p:nvPr/>
        </p:nvCxnSpPr>
        <p:spPr>
          <a:xfrm flipH="1">
            <a:off x="6070014" y="2805417"/>
            <a:ext cx="2406997" cy="1191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>
            <a:stCxn id="95" idx="1"/>
            <a:endCxn id="39" idx="3"/>
          </p:cNvCxnSpPr>
          <p:nvPr/>
        </p:nvCxnSpPr>
        <p:spPr>
          <a:xfrm flipH="1">
            <a:off x="6070014" y="2087036"/>
            <a:ext cx="2406997" cy="1140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Straight Arrow Connector 237"/>
          <p:cNvCxnSpPr>
            <a:stCxn id="136" idx="1"/>
            <a:endCxn id="37" idx="3"/>
          </p:cNvCxnSpPr>
          <p:nvPr/>
        </p:nvCxnSpPr>
        <p:spPr>
          <a:xfrm flipH="1" flipV="1">
            <a:off x="6070012" y="1124349"/>
            <a:ext cx="2406999" cy="36332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>
            <a:stCxn id="127" idx="1"/>
            <a:endCxn id="146" idx="3"/>
          </p:cNvCxnSpPr>
          <p:nvPr/>
        </p:nvCxnSpPr>
        <p:spPr>
          <a:xfrm flipH="1">
            <a:off x="6070014" y="4092890"/>
            <a:ext cx="2406997" cy="837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>
            <a:stCxn id="126" idx="1"/>
            <a:endCxn id="146" idx="3"/>
          </p:cNvCxnSpPr>
          <p:nvPr/>
        </p:nvCxnSpPr>
        <p:spPr>
          <a:xfrm flipH="1">
            <a:off x="6070014" y="3482720"/>
            <a:ext cx="2406997" cy="1447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>
            <a:stCxn id="142" idx="1"/>
            <a:endCxn id="146" idx="3"/>
          </p:cNvCxnSpPr>
          <p:nvPr/>
        </p:nvCxnSpPr>
        <p:spPr>
          <a:xfrm flipH="1" flipV="1">
            <a:off x="6070014" y="4930351"/>
            <a:ext cx="2449291" cy="640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>
            <a:stCxn id="142" idx="1"/>
            <a:endCxn id="37" idx="3"/>
          </p:cNvCxnSpPr>
          <p:nvPr/>
        </p:nvCxnSpPr>
        <p:spPr>
          <a:xfrm flipH="1" flipV="1">
            <a:off x="6070012" y="1124349"/>
            <a:ext cx="2449293" cy="4446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>
            <a:stCxn id="81" idx="1"/>
            <a:endCxn id="6" idx="3"/>
          </p:cNvCxnSpPr>
          <p:nvPr/>
        </p:nvCxnSpPr>
        <p:spPr>
          <a:xfrm flipH="1" flipV="1">
            <a:off x="6070013" y="5832194"/>
            <a:ext cx="2449292" cy="455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C3B24F-40D2-433B-A9FD-0C9FDD5A62D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194e418-5875-4308-b033-74eb9c181361"/>
    <ds:schemaRef ds:uri="4d648a74-5c83-46a7-8e4c-7f989ae960a5"/>
    <ds:schemaRef ds:uri="http://purl.org/dc/terms/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275</Words>
  <Application>Microsoft Office PowerPoint</Application>
  <PresentationFormat>Widescreen</PresentationFormat>
  <Paragraphs>28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Informatics, Business Intelligence and Analytics Annual Plan 2022-23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WADDON, Gopal (EAST LONDON NHS FOUNDATION TRUST)</cp:lastModifiedBy>
  <cp:revision>14</cp:revision>
  <dcterms:created xsi:type="dcterms:W3CDTF">2022-02-24T16:48:23Z</dcterms:created>
  <dcterms:modified xsi:type="dcterms:W3CDTF">2022-05-24T17:00:57Z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