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8" r:id="rId5"/>
    <p:sldId id="257" r:id="rId6"/>
    <p:sldId id="262" r:id="rId7"/>
    <p:sldId id="260" r:id="rId8"/>
    <p:sldId id="263" r:id="rId9"/>
    <p:sldId id="264" r:id="rId10"/>
    <p:sldId id="259" r:id="rId11"/>
    <p:sldId id="261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9966"/>
    <a:srgbClr val="FFFF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6CE0BF-10A6-4E1C-8B98-08E9643A8CE6}" v="1" dt="2022-04-14T15:59:17.1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68" y="2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H, Amar (EAST LONDON NHS FOUNDATION TRUST)" userId="50fcb134-79d1-4ffc-9310-7a4d03c4ee80" providerId="ADAL" clId="{8F6CE0BF-10A6-4E1C-8B98-08E9643A8CE6}"/>
    <pc:docChg chg="custSel modSld">
      <pc:chgData name="SHAH, Amar (EAST LONDON NHS FOUNDATION TRUST)" userId="50fcb134-79d1-4ffc-9310-7a4d03c4ee80" providerId="ADAL" clId="{8F6CE0BF-10A6-4E1C-8B98-08E9643A8CE6}" dt="2022-04-14T15:59:47.280" v="9" actId="478"/>
      <pc:docMkLst>
        <pc:docMk/>
      </pc:docMkLst>
      <pc:sldChg chg="delSp mod">
        <pc:chgData name="SHAH, Amar (EAST LONDON NHS FOUNDATION TRUST)" userId="50fcb134-79d1-4ffc-9310-7a4d03c4ee80" providerId="ADAL" clId="{8F6CE0BF-10A6-4E1C-8B98-08E9643A8CE6}" dt="2022-04-14T15:59:23.172" v="2" actId="478"/>
        <pc:sldMkLst>
          <pc:docMk/>
          <pc:sldMk cId="1939823833" sldId="257"/>
        </pc:sldMkLst>
        <pc:picChg chg="del">
          <ac:chgData name="SHAH, Amar (EAST LONDON NHS FOUNDATION TRUST)" userId="50fcb134-79d1-4ffc-9310-7a4d03c4ee80" providerId="ADAL" clId="{8F6CE0BF-10A6-4E1C-8B98-08E9643A8CE6}" dt="2022-04-14T15:59:23.172" v="2" actId="478"/>
          <ac:picMkLst>
            <pc:docMk/>
            <pc:sldMk cId="1939823833" sldId="257"/>
            <ac:picMk id="137" creationId="{5740CE73-D484-4F02-B920-17E59CF4F470}"/>
          </ac:picMkLst>
        </pc:picChg>
      </pc:sldChg>
      <pc:sldChg chg="delSp modSp mod">
        <pc:chgData name="SHAH, Amar (EAST LONDON NHS FOUNDATION TRUST)" userId="50fcb134-79d1-4ffc-9310-7a4d03c4ee80" providerId="ADAL" clId="{8F6CE0BF-10A6-4E1C-8B98-08E9643A8CE6}" dt="2022-04-14T15:59:17.146" v="1" actId="1076"/>
        <pc:sldMkLst>
          <pc:docMk/>
          <pc:sldMk cId="1452356799" sldId="258"/>
        </pc:sldMkLst>
        <pc:spChg chg="del">
          <ac:chgData name="SHAH, Amar (EAST LONDON NHS FOUNDATION TRUST)" userId="50fcb134-79d1-4ffc-9310-7a4d03c4ee80" providerId="ADAL" clId="{8F6CE0BF-10A6-4E1C-8B98-08E9643A8CE6}" dt="2022-04-14T15:59:14.560" v="0" actId="478"/>
          <ac:spMkLst>
            <pc:docMk/>
            <pc:sldMk cId="1452356799" sldId="258"/>
            <ac:spMk id="5" creationId="{E0FDA029-C69A-4200-831E-9CD29C2977C4}"/>
          </ac:spMkLst>
        </pc:spChg>
        <pc:picChg chg="mod">
          <ac:chgData name="SHAH, Amar (EAST LONDON NHS FOUNDATION TRUST)" userId="50fcb134-79d1-4ffc-9310-7a4d03c4ee80" providerId="ADAL" clId="{8F6CE0BF-10A6-4E1C-8B98-08E9643A8CE6}" dt="2022-04-14T15:59:17.146" v="1" actId="1076"/>
          <ac:picMkLst>
            <pc:docMk/>
            <pc:sldMk cId="1452356799" sldId="258"/>
            <ac:picMk id="2052" creationId="{472A6223-AACB-44D4-BD74-39AAD8F68F9E}"/>
          </ac:picMkLst>
        </pc:picChg>
      </pc:sldChg>
      <pc:sldChg chg="delSp mod">
        <pc:chgData name="SHAH, Amar (EAST LONDON NHS FOUNDATION TRUST)" userId="50fcb134-79d1-4ffc-9310-7a4d03c4ee80" providerId="ADAL" clId="{8F6CE0BF-10A6-4E1C-8B98-08E9643A8CE6}" dt="2022-04-14T15:59:41.366" v="7" actId="478"/>
        <pc:sldMkLst>
          <pc:docMk/>
          <pc:sldMk cId="2308746551" sldId="259"/>
        </pc:sldMkLst>
        <pc:picChg chg="del">
          <ac:chgData name="SHAH, Amar (EAST LONDON NHS FOUNDATION TRUST)" userId="50fcb134-79d1-4ffc-9310-7a4d03c4ee80" providerId="ADAL" clId="{8F6CE0BF-10A6-4E1C-8B98-08E9643A8CE6}" dt="2022-04-14T15:59:41.366" v="7" actId="478"/>
          <ac:picMkLst>
            <pc:docMk/>
            <pc:sldMk cId="2308746551" sldId="259"/>
            <ac:picMk id="137" creationId="{5740CE73-D484-4F02-B920-17E59CF4F470}"/>
          </ac:picMkLst>
        </pc:picChg>
      </pc:sldChg>
      <pc:sldChg chg="delSp mod">
        <pc:chgData name="SHAH, Amar (EAST LONDON NHS FOUNDATION TRUST)" userId="50fcb134-79d1-4ffc-9310-7a4d03c4ee80" providerId="ADAL" clId="{8F6CE0BF-10A6-4E1C-8B98-08E9643A8CE6}" dt="2022-04-14T15:59:33.851" v="4" actId="478"/>
        <pc:sldMkLst>
          <pc:docMk/>
          <pc:sldMk cId="339019445" sldId="260"/>
        </pc:sldMkLst>
        <pc:picChg chg="del">
          <ac:chgData name="SHAH, Amar (EAST LONDON NHS FOUNDATION TRUST)" userId="50fcb134-79d1-4ffc-9310-7a4d03c4ee80" providerId="ADAL" clId="{8F6CE0BF-10A6-4E1C-8B98-08E9643A8CE6}" dt="2022-04-14T15:59:33.851" v="4" actId="478"/>
          <ac:picMkLst>
            <pc:docMk/>
            <pc:sldMk cId="339019445" sldId="260"/>
            <ac:picMk id="137" creationId="{5740CE73-D484-4F02-B920-17E59CF4F470}"/>
          </ac:picMkLst>
        </pc:picChg>
      </pc:sldChg>
      <pc:sldChg chg="delSp mod">
        <pc:chgData name="SHAH, Amar (EAST LONDON NHS FOUNDATION TRUST)" userId="50fcb134-79d1-4ffc-9310-7a4d03c4ee80" providerId="ADAL" clId="{8F6CE0BF-10A6-4E1C-8B98-08E9643A8CE6}" dt="2022-04-14T15:59:44.374" v="8" actId="478"/>
        <pc:sldMkLst>
          <pc:docMk/>
          <pc:sldMk cId="1679611805" sldId="261"/>
        </pc:sldMkLst>
        <pc:picChg chg="del">
          <ac:chgData name="SHAH, Amar (EAST LONDON NHS FOUNDATION TRUST)" userId="50fcb134-79d1-4ffc-9310-7a4d03c4ee80" providerId="ADAL" clId="{8F6CE0BF-10A6-4E1C-8B98-08E9643A8CE6}" dt="2022-04-14T15:59:44.374" v="8" actId="478"/>
          <ac:picMkLst>
            <pc:docMk/>
            <pc:sldMk cId="1679611805" sldId="261"/>
            <ac:picMk id="137" creationId="{5740CE73-D484-4F02-B920-17E59CF4F470}"/>
          </ac:picMkLst>
        </pc:picChg>
      </pc:sldChg>
      <pc:sldChg chg="delSp mod">
        <pc:chgData name="SHAH, Amar (EAST LONDON NHS FOUNDATION TRUST)" userId="50fcb134-79d1-4ffc-9310-7a4d03c4ee80" providerId="ADAL" clId="{8F6CE0BF-10A6-4E1C-8B98-08E9643A8CE6}" dt="2022-04-14T15:59:29.942" v="3" actId="478"/>
        <pc:sldMkLst>
          <pc:docMk/>
          <pc:sldMk cId="524860389" sldId="262"/>
        </pc:sldMkLst>
        <pc:picChg chg="del">
          <ac:chgData name="SHAH, Amar (EAST LONDON NHS FOUNDATION TRUST)" userId="50fcb134-79d1-4ffc-9310-7a4d03c4ee80" providerId="ADAL" clId="{8F6CE0BF-10A6-4E1C-8B98-08E9643A8CE6}" dt="2022-04-14T15:59:29.942" v="3" actId="478"/>
          <ac:picMkLst>
            <pc:docMk/>
            <pc:sldMk cId="524860389" sldId="262"/>
            <ac:picMk id="137" creationId="{5740CE73-D484-4F02-B920-17E59CF4F470}"/>
          </ac:picMkLst>
        </pc:picChg>
      </pc:sldChg>
      <pc:sldChg chg="delSp mod">
        <pc:chgData name="SHAH, Amar (EAST LONDON NHS FOUNDATION TRUST)" userId="50fcb134-79d1-4ffc-9310-7a4d03c4ee80" providerId="ADAL" clId="{8F6CE0BF-10A6-4E1C-8B98-08E9643A8CE6}" dt="2022-04-14T15:59:36.279" v="5" actId="478"/>
        <pc:sldMkLst>
          <pc:docMk/>
          <pc:sldMk cId="445509097" sldId="263"/>
        </pc:sldMkLst>
        <pc:picChg chg="del">
          <ac:chgData name="SHAH, Amar (EAST LONDON NHS FOUNDATION TRUST)" userId="50fcb134-79d1-4ffc-9310-7a4d03c4ee80" providerId="ADAL" clId="{8F6CE0BF-10A6-4E1C-8B98-08E9643A8CE6}" dt="2022-04-14T15:59:36.279" v="5" actId="478"/>
          <ac:picMkLst>
            <pc:docMk/>
            <pc:sldMk cId="445509097" sldId="263"/>
            <ac:picMk id="137" creationId="{5740CE73-D484-4F02-B920-17E59CF4F470}"/>
          </ac:picMkLst>
        </pc:picChg>
      </pc:sldChg>
      <pc:sldChg chg="delSp mod">
        <pc:chgData name="SHAH, Amar (EAST LONDON NHS FOUNDATION TRUST)" userId="50fcb134-79d1-4ffc-9310-7a4d03c4ee80" providerId="ADAL" clId="{8F6CE0BF-10A6-4E1C-8B98-08E9643A8CE6}" dt="2022-04-14T15:59:39.021" v="6" actId="478"/>
        <pc:sldMkLst>
          <pc:docMk/>
          <pc:sldMk cId="1071411435" sldId="264"/>
        </pc:sldMkLst>
        <pc:picChg chg="del">
          <ac:chgData name="SHAH, Amar (EAST LONDON NHS FOUNDATION TRUST)" userId="50fcb134-79d1-4ffc-9310-7a4d03c4ee80" providerId="ADAL" clId="{8F6CE0BF-10A6-4E1C-8B98-08E9643A8CE6}" dt="2022-04-14T15:59:39.021" v="6" actId="478"/>
          <ac:picMkLst>
            <pc:docMk/>
            <pc:sldMk cId="1071411435" sldId="264"/>
            <ac:picMk id="137" creationId="{5740CE73-D484-4F02-B920-17E59CF4F470}"/>
          </ac:picMkLst>
        </pc:picChg>
      </pc:sldChg>
      <pc:sldChg chg="delSp mod">
        <pc:chgData name="SHAH, Amar (EAST LONDON NHS FOUNDATION TRUST)" userId="50fcb134-79d1-4ffc-9310-7a4d03c4ee80" providerId="ADAL" clId="{8F6CE0BF-10A6-4E1C-8B98-08E9643A8CE6}" dt="2022-04-14T15:59:47.280" v="9" actId="478"/>
        <pc:sldMkLst>
          <pc:docMk/>
          <pc:sldMk cId="40886957" sldId="265"/>
        </pc:sldMkLst>
        <pc:picChg chg="del">
          <ac:chgData name="SHAH, Amar (EAST LONDON NHS FOUNDATION TRUST)" userId="50fcb134-79d1-4ffc-9310-7a4d03c4ee80" providerId="ADAL" clId="{8F6CE0BF-10A6-4E1C-8B98-08E9643A8CE6}" dt="2022-04-14T15:59:47.280" v="9" actId="478"/>
          <ac:picMkLst>
            <pc:docMk/>
            <pc:sldMk cId="40886957" sldId="265"/>
            <ac:picMk id="137" creationId="{5740CE73-D484-4F02-B920-17E59CF4F47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7AA43-BDAE-4080-8CE3-AD9A79CBE4FD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A53A-E3B3-4753-AB30-0056C8356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0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83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78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15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3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448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709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4532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3339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323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4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6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5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78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4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9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1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53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1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30D5-E94E-4833-9E4E-15D502072E88}" type="datetimeFigureOut">
              <a:rPr lang="en-GB" smtClean="0"/>
              <a:t>14/04/2022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38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15" b="1" dirty="0">
                <a:solidFill>
                  <a:srgbClr val="FF0000"/>
                </a:solidFill>
              </a:rPr>
              <a:t>Bedfordshire and Luton </a:t>
            </a:r>
            <a:r>
              <a:rPr lang="en-GB" sz="4415" b="1" dirty="0"/>
              <a:t>Annual Plan 2022-23</a:t>
            </a:r>
            <a:endParaRPr lang="en-US" sz="4415" b="1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472A6223-AACB-44D4-BD74-39AAD8F68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2014" y="5735637"/>
            <a:ext cx="1704731" cy="846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35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728463" y="885048"/>
            <a:ext cx="1727017" cy="408213"/>
          </a:xfrm>
          <a:prstGeom prst="rect">
            <a:avLst/>
          </a:prstGeom>
          <a:solidFill>
            <a:srgbClr val="FF99FF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Marmot Town in Luton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0804A5-9C62-4E74-8616-B48A84B646DD}"/>
              </a:ext>
            </a:extLst>
          </p:cNvPr>
          <p:cNvSpPr/>
          <p:nvPr/>
        </p:nvSpPr>
        <p:spPr>
          <a:xfrm>
            <a:off x="4645666" y="4258844"/>
            <a:ext cx="1727016" cy="4487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Access to Perinatal Mental Health is low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721318" y="2180144"/>
            <a:ext cx="1740329" cy="43313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Integrated Teams in Central Beds</a:t>
            </a: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021191" y="3036031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0106" y="631982"/>
            <a:ext cx="3327179" cy="273600"/>
          </a:xfrm>
          <a:prstGeom prst="rect">
            <a:avLst/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Engagement with Marmot programme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5B0308C-8073-469B-9716-A3AA5F57F4C7}"/>
              </a:ext>
            </a:extLst>
          </p:cNvPr>
          <p:cNvSpPr/>
          <p:nvPr/>
        </p:nvSpPr>
        <p:spPr>
          <a:xfrm>
            <a:off x="4645666" y="3208952"/>
            <a:ext cx="1727016" cy="4487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Admissions to inpatients are not reflective of our population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0107" y="2694450"/>
            <a:ext cx="3327178" cy="2874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Extend scope of Leighton Buzzard Team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45744" y="3122609"/>
            <a:ext cx="3335994" cy="273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Deep dive into inpatient activity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44972" y="4188159"/>
            <a:ext cx="3337538" cy="273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Engagement with local communities</a:t>
            </a:r>
          </a:p>
        </p:txBody>
      </p:sp>
      <p:cxnSp>
        <p:nvCxnSpPr>
          <p:cNvPr id="3" name="Straight Connector 2"/>
          <p:cNvCxnSpPr>
            <a:stCxn id="10" idx="1"/>
            <a:endCxn id="147" idx="3"/>
          </p:cNvCxnSpPr>
          <p:nvPr/>
        </p:nvCxnSpPr>
        <p:spPr>
          <a:xfrm flipH="1">
            <a:off x="2885191" y="1089155"/>
            <a:ext cx="1843272" cy="22690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33" idx="1"/>
            <a:endCxn id="147" idx="3"/>
          </p:cNvCxnSpPr>
          <p:nvPr/>
        </p:nvCxnSpPr>
        <p:spPr>
          <a:xfrm flipH="1">
            <a:off x="2885191" y="2396712"/>
            <a:ext cx="1836127" cy="961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94" idx="1"/>
            <a:endCxn id="147" idx="3"/>
          </p:cNvCxnSpPr>
          <p:nvPr/>
        </p:nvCxnSpPr>
        <p:spPr>
          <a:xfrm flipH="1" flipV="1">
            <a:off x="2885191" y="3358210"/>
            <a:ext cx="1760475" cy="75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>
            <a:stCxn id="250" idx="1"/>
            <a:endCxn id="10" idx="3"/>
          </p:cNvCxnSpPr>
          <p:nvPr/>
        </p:nvCxnSpPr>
        <p:spPr>
          <a:xfrm flipH="1">
            <a:off x="6455480" y="768782"/>
            <a:ext cx="1914626" cy="320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>
            <a:stCxn id="108" idx="1"/>
            <a:endCxn id="33" idx="3"/>
          </p:cNvCxnSpPr>
          <p:nvPr/>
        </p:nvCxnSpPr>
        <p:spPr>
          <a:xfrm flipH="1" flipV="1">
            <a:off x="6461647" y="2396712"/>
            <a:ext cx="1908460" cy="441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>
            <a:stCxn id="111" idx="1"/>
            <a:endCxn id="11" idx="3"/>
          </p:cNvCxnSpPr>
          <p:nvPr/>
        </p:nvCxnSpPr>
        <p:spPr>
          <a:xfrm flipH="1">
            <a:off x="6372682" y="4324959"/>
            <a:ext cx="1972290" cy="1582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0154" y="3543056"/>
            <a:ext cx="3327176" cy="273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Service User engagement</a:t>
            </a:r>
          </a:p>
        </p:txBody>
      </p:sp>
      <p:cxnSp>
        <p:nvCxnSpPr>
          <p:cNvPr id="68" name="Straight Arrow Connector 67"/>
          <p:cNvCxnSpPr>
            <a:stCxn id="67" idx="1"/>
            <a:endCxn id="94" idx="3"/>
          </p:cNvCxnSpPr>
          <p:nvPr/>
        </p:nvCxnSpPr>
        <p:spPr>
          <a:xfrm flipH="1" flipV="1">
            <a:off x="6372682" y="3433349"/>
            <a:ext cx="1977472" cy="2465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109" idx="1"/>
            <a:endCxn id="94" idx="3"/>
          </p:cNvCxnSpPr>
          <p:nvPr/>
        </p:nvCxnSpPr>
        <p:spPr>
          <a:xfrm flipH="1">
            <a:off x="6372682" y="3259409"/>
            <a:ext cx="1973062" cy="173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0153" y="4609828"/>
            <a:ext cx="3327177" cy="273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Communication Plan</a:t>
            </a:r>
          </a:p>
        </p:txBody>
      </p:sp>
      <p:cxnSp>
        <p:nvCxnSpPr>
          <p:cNvPr id="193" name="Straight Arrow Connector 192"/>
          <p:cNvCxnSpPr>
            <a:stCxn id="81" idx="1"/>
            <a:endCxn id="11" idx="3"/>
          </p:cNvCxnSpPr>
          <p:nvPr/>
        </p:nvCxnSpPr>
        <p:spPr>
          <a:xfrm flipH="1" flipV="1">
            <a:off x="6372682" y="4483241"/>
            <a:ext cx="1977471" cy="2633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80521" y="1863398"/>
            <a:ext cx="3327178" cy="273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Roll out of model in other parts of CBC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0107" y="2273798"/>
            <a:ext cx="3327178" cy="273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Link outcomes into population health work</a:t>
            </a:r>
          </a:p>
        </p:txBody>
      </p:sp>
      <p:cxnSp>
        <p:nvCxnSpPr>
          <p:cNvPr id="57" name="Straight Arrow Connector 56"/>
          <p:cNvCxnSpPr>
            <a:stCxn id="54" idx="1"/>
            <a:endCxn id="33" idx="3"/>
          </p:cNvCxnSpPr>
          <p:nvPr/>
        </p:nvCxnSpPr>
        <p:spPr>
          <a:xfrm flipH="1" flipV="1">
            <a:off x="6461647" y="2396712"/>
            <a:ext cx="1908460" cy="13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4" idx="1"/>
            <a:endCxn id="33" idx="3"/>
          </p:cNvCxnSpPr>
          <p:nvPr/>
        </p:nvCxnSpPr>
        <p:spPr>
          <a:xfrm flipH="1">
            <a:off x="6461647" y="2000198"/>
            <a:ext cx="1918874" cy="3965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80520" y="988440"/>
            <a:ext cx="3327179" cy="273600"/>
          </a:xfrm>
          <a:prstGeom prst="rect">
            <a:avLst/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Improving access to services (Place Based Plan)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80520" y="1373532"/>
            <a:ext cx="3327179" cy="273600"/>
          </a:xfrm>
          <a:prstGeom prst="rect">
            <a:avLst/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Deep dive into understanding who is accessing Luton MH Services</a:t>
            </a:r>
          </a:p>
        </p:txBody>
      </p:sp>
      <p:cxnSp>
        <p:nvCxnSpPr>
          <p:cNvPr id="72" name="Straight Arrow Connector 71"/>
          <p:cNvCxnSpPr>
            <a:stCxn id="70" idx="1"/>
            <a:endCxn id="10" idx="3"/>
          </p:cNvCxnSpPr>
          <p:nvPr/>
        </p:nvCxnSpPr>
        <p:spPr>
          <a:xfrm flipH="1" flipV="1">
            <a:off x="6455480" y="1089155"/>
            <a:ext cx="1925040" cy="36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71" idx="1"/>
            <a:endCxn id="10" idx="3"/>
          </p:cNvCxnSpPr>
          <p:nvPr/>
        </p:nvCxnSpPr>
        <p:spPr>
          <a:xfrm flipH="1" flipV="1">
            <a:off x="6455480" y="1089155"/>
            <a:ext cx="1925040" cy="421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11" idx="1"/>
            <a:endCxn id="147" idx="3"/>
          </p:cNvCxnSpPr>
          <p:nvPr/>
        </p:nvCxnSpPr>
        <p:spPr>
          <a:xfrm flipH="1" flipV="1">
            <a:off x="2885191" y="3358210"/>
            <a:ext cx="1760475" cy="11250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5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524137"/>
              </p:ext>
            </p:extLst>
          </p:nvPr>
        </p:nvGraphicFramePr>
        <p:xfrm>
          <a:off x="3050021" y="5616054"/>
          <a:ext cx="977900" cy="1143000"/>
        </p:xfrm>
        <a:graphic>
          <a:graphicData uri="http://schemas.openxmlformats.org/drawingml/2006/table">
            <a:tbl>
              <a:tblPr/>
              <a:tblGrid>
                <a:gridCol w="977900">
                  <a:extLst>
                    <a:ext uri="{9D8B030D-6E8A-4147-A177-3AD203B41FA5}">
                      <a16:colId xmlns:a16="http://schemas.microsoft.com/office/drawing/2014/main" val="401004450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8697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Outcomes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7870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Inequalities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010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Transformation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6847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 Care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0412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Experience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992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9823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645666" y="3812783"/>
            <a:ext cx="1722990" cy="38338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LD Review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706118" y="1827947"/>
            <a:ext cx="1710584" cy="39112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FF99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Autism  developing a clear pathway</a:t>
            </a: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021191" y="3036031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80520" y="2059197"/>
            <a:ext cx="3337538" cy="273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Working in partnership with autism Bedfordshire to provide post-diagnostic support (1year project)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0516" y="859354"/>
            <a:ext cx="3327176" cy="273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Workforce training to support compliance with Autism Act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0877" y="1254562"/>
            <a:ext cx="3327176" cy="273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Recruit to post to develop an autism forensic pathway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85701" y="3755280"/>
            <a:ext cx="3327176" cy="273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Review roles and responsibilities of integrated nurses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99852" y="4141078"/>
            <a:ext cx="3337537" cy="273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Bedfordshire care and treatment review operational function</a:t>
            </a:r>
          </a:p>
        </p:txBody>
      </p:sp>
      <p:cxnSp>
        <p:nvCxnSpPr>
          <p:cNvPr id="5" name="Straight Connector 4"/>
          <p:cNvCxnSpPr>
            <a:stCxn id="8" idx="1"/>
            <a:endCxn id="147" idx="3"/>
          </p:cNvCxnSpPr>
          <p:nvPr/>
        </p:nvCxnSpPr>
        <p:spPr>
          <a:xfrm flipH="1">
            <a:off x="2885191" y="2023508"/>
            <a:ext cx="1820927" cy="1334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>
            <a:endCxn id="8" idx="3"/>
          </p:cNvCxnSpPr>
          <p:nvPr/>
        </p:nvCxnSpPr>
        <p:spPr>
          <a:xfrm flipH="1">
            <a:off x="6416702" y="989989"/>
            <a:ext cx="1953405" cy="10335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>
            <a:stCxn id="81" idx="1"/>
            <a:endCxn id="8" idx="3"/>
          </p:cNvCxnSpPr>
          <p:nvPr/>
        </p:nvCxnSpPr>
        <p:spPr>
          <a:xfrm flipH="1" flipV="1">
            <a:off x="6416702" y="2023508"/>
            <a:ext cx="1983150" cy="6159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44" idx="1"/>
            <a:endCxn id="8" idx="3"/>
          </p:cNvCxnSpPr>
          <p:nvPr/>
        </p:nvCxnSpPr>
        <p:spPr>
          <a:xfrm flipH="1" flipV="1">
            <a:off x="6416702" y="2023508"/>
            <a:ext cx="1983150" cy="11312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99852" y="2479786"/>
            <a:ext cx="3327177" cy="31938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Review of current existing pathways and services to support those with autism – led by voluntary and community sector</a:t>
            </a:r>
          </a:p>
        </p:txBody>
      </p:sp>
      <p:cxnSp>
        <p:nvCxnSpPr>
          <p:cNvPr id="151" name="Straight Connector 150"/>
          <p:cNvCxnSpPr>
            <a:stCxn id="6" idx="1"/>
            <a:endCxn id="147" idx="3"/>
          </p:cNvCxnSpPr>
          <p:nvPr/>
        </p:nvCxnSpPr>
        <p:spPr>
          <a:xfrm flipH="1" flipV="1">
            <a:off x="2885191" y="3358210"/>
            <a:ext cx="1760475" cy="6462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123" idx="1"/>
            <a:endCxn id="6" idx="3"/>
          </p:cNvCxnSpPr>
          <p:nvPr/>
        </p:nvCxnSpPr>
        <p:spPr>
          <a:xfrm flipH="1" flipV="1">
            <a:off x="6368656" y="4004476"/>
            <a:ext cx="2031196" cy="273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99852" y="2958488"/>
            <a:ext cx="3327178" cy="3925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Developing commissioning priority that respond to national autism strategy</a:t>
            </a:r>
          </a:p>
        </p:txBody>
      </p:sp>
      <p:cxnSp>
        <p:nvCxnSpPr>
          <p:cNvPr id="57" name="Straight Arrow Connector 56"/>
          <p:cNvCxnSpPr>
            <a:stCxn id="111" idx="1"/>
            <a:endCxn id="8" idx="3"/>
          </p:cNvCxnSpPr>
          <p:nvPr/>
        </p:nvCxnSpPr>
        <p:spPr>
          <a:xfrm flipH="1" flipV="1">
            <a:off x="6416702" y="2023508"/>
            <a:ext cx="1963818" cy="1724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8" idx="3"/>
          </p:cNvCxnSpPr>
          <p:nvPr/>
        </p:nvCxnSpPr>
        <p:spPr>
          <a:xfrm flipH="1">
            <a:off x="6416702" y="1820689"/>
            <a:ext cx="1940699" cy="2028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0874" y="1665875"/>
            <a:ext cx="3327179" cy="273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Recruit Autism Lead for BLMK</a:t>
            </a:r>
          </a:p>
        </p:txBody>
      </p:sp>
      <p:cxnSp>
        <p:nvCxnSpPr>
          <p:cNvPr id="72" name="Straight Arrow Connector 71"/>
          <p:cNvCxnSpPr>
            <a:endCxn id="8" idx="3"/>
          </p:cNvCxnSpPr>
          <p:nvPr/>
        </p:nvCxnSpPr>
        <p:spPr>
          <a:xfrm flipH="1">
            <a:off x="6416702" y="1389683"/>
            <a:ext cx="1957136" cy="633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94671" y="4526875"/>
            <a:ext cx="3337537" cy="273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Inpatient care and community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99852" y="4928224"/>
            <a:ext cx="3337537" cy="273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Review of The Coppice</a:t>
            </a:r>
          </a:p>
        </p:txBody>
      </p:sp>
      <p:cxnSp>
        <p:nvCxnSpPr>
          <p:cNvPr id="75" name="Straight Arrow Connector 74"/>
          <p:cNvCxnSpPr>
            <a:stCxn id="65" idx="1"/>
            <a:endCxn id="6" idx="3"/>
          </p:cNvCxnSpPr>
          <p:nvPr/>
        </p:nvCxnSpPr>
        <p:spPr>
          <a:xfrm flipH="1" flipV="1">
            <a:off x="6368656" y="4004476"/>
            <a:ext cx="2026015" cy="659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endCxn id="6" idx="3"/>
          </p:cNvCxnSpPr>
          <p:nvPr/>
        </p:nvCxnSpPr>
        <p:spPr>
          <a:xfrm flipH="1" flipV="1">
            <a:off x="6368656" y="4004476"/>
            <a:ext cx="1996334" cy="1052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122" idx="1"/>
            <a:endCxn id="6" idx="3"/>
          </p:cNvCxnSpPr>
          <p:nvPr/>
        </p:nvCxnSpPr>
        <p:spPr>
          <a:xfrm flipH="1">
            <a:off x="6368656" y="3892080"/>
            <a:ext cx="2017045" cy="112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369070"/>
              </p:ext>
            </p:extLst>
          </p:nvPr>
        </p:nvGraphicFramePr>
        <p:xfrm>
          <a:off x="3050021" y="5616054"/>
          <a:ext cx="977900" cy="1143000"/>
        </p:xfrm>
        <a:graphic>
          <a:graphicData uri="http://schemas.openxmlformats.org/drawingml/2006/table">
            <a:tbl>
              <a:tblPr/>
              <a:tblGrid>
                <a:gridCol w="977900">
                  <a:extLst>
                    <a:ext uri="{9D8B030D-6E8A-4147-A177-3AD203B41FA5}">
                      <a16:colId xmlns:a16="http://schemas.microsoft.com/office/drawing/2014/main" val="401004450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8697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Outcomes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7870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Inequalities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010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Transformation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6847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 Care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0412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Experience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992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4860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1909296" y="3052135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81498" y="6013671"/>
            <a:ext cx="3366103" cy="273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Real Time Feedback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81498" y="5196784"/>
            <a:ext cx="3349890" cy="273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Full roll out of Dialog +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53766" y="3985129"/>
            <a:ext cx="3347505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Stakeholder engagement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60627" y="3217888"/>
            <a:ext cx="3352380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Appointment of Transitions Lead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81498" y="5625232"/>
            <a:ext cx="3363327" cy="273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Review SPOA and access to services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74133" y="4789927"/>
            <a:ext cx="3345736" cy="273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Growth of Peer Support Workforce</a:t>
            </a:r>
          </a:p>
        </p:txBody>
      </p:sp>
      <p:cxnSp>
        <p:nvCxnSpPr>
          <p:cNvPr id="5" name="Straight Connector 4"/>
          <p:cNvCxnSpPr>
            <a:stCxn id="166" idx="1"/>
            <a:endCxn id="149" idx="3"/>
          </p:cNvCxnSpPr>
          <p:nvPr/>
        </p:nvCxnSpPr>
        <p:spPr>
          <a:xfrm flipH="1" flipV="1">
            <a:off x="2773296" y="3384547"/>
            <a:ext cx="1961769" cy="1999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53" idx="1"/>
            <a:endCxn id="149" idx="3"/>
          </p:cNvCxnSpPr>
          <p:nvPr/>
        </p:nvCxnSpPr>
        <p:spPr>
          <a:xfrm flipH="1" flipV="1">
            <a:off x="2773296" y="3384547"/>
            <a:ext cx="2014408" cy="297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>
            <a:stCxn id="124" idx="1"/>
            <a:endCxn id="153" idx="3"/>
          </p:cNvCxnSpPr>
          <p:nvPr/>
        </p:nvCxnSpPr>
        <p:spPr>
          <a:xfrm flipH="1" flipV="1">
            <a:off x="6498858" y="3681591"/>
            <a:ext cx="1954908" cy="440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>
            <a:stCxn id="125" idx="1"/>
            <a:endCxn id="153" idx="3"/>
          </p:cNvCxnSpPr>
          <p:nvPr/>
        </p:nvCxnSpPr>
        <p:spPr>
          <a:xfrm flipH="1">
            <a:off x="6498858" y="3354688"/>
            <a:ext cx="1961769" cy="3269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Arrow Connector 233"/>
          <p:cNvCxnSpPr>
            <a:stCxn id="126" idx="1"/>
            <a:endCxn id="166" idx="3"/>
          </p:cNvCxnSpPr>
          <p:nvPr/>
        </p:nvCxnSpPr>
        <p:spPr>
          <a:xfrm flipH="1" flipV="1">
            <a:off x="6458055" y="5384247"/>
            <a:ext cx="2023443" cy="377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>
            <a:stCxn id="70" idx="1"/>
            <a:endCxn id="167" idx="3"/>
          </p:cNvCxnSpPr>
          <p:nvPr/>
        </p:nvCxnSpPr>
        <p:spPr>
          <a:xfrm flipH="1">
            <a:off x="6483962" y="682977"/>
            <a:ext cx="1981323" cy="6816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>
            <a:stCxn id="71" idx="1"/>
            <a:endCxn id="166" idx="3"/>
          </p:cNvCxnSpPr>
          <p:nvPr/>
        </p:nvCxnSpPr>
        <p:spPr>
          <a:xfrm flipH="1">
            <a:off x="6458055" y="4540056"/>
            <a:ext cx="1977113" cy="8441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Arrow Connector 243"/>
          <p:cNvCxnSpPr>
            <a:stCxn id="72" idx="1"/>
            <a:endCxn id="168" idx="3"/>
          </p:cNvCxnSpPr>
          <p:nvPr/>
        </p:nvCxnSpPr>
        <p:spPr>
          <a:xfrm flipH="1">
            <a:off x="6458055" y="2184606"/>
            <a:ext cx="2007230" cy="277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127" idx="1"/>
            <a:endCxn id="166" idx="3"/>
          </p:cNvCxnSpPr>
          <p:nvPr/>
        </p:nvCxnSpPr>
        <p:spPr>
          <a:xfrm flipH="1">
            <a:off x="6458055" y="4926727"/>
            <a:ext cx="2016078" cy="457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123" idx="1"/>
            <a:endCxn id="166" idx="3"/>
          </p:cNvCxnSpPr>
          <p:nvPr/>
        </p:nvCxnSpPr>
        <p:spPr>
          <a:xfrm flipH="1">
            <a:off x="6458055" y="5333584"/>
            <a:ext cx="2023443" cy="50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stCxn id="122" idx="1"/>
            <a:endCxn id="166" idx="3"/>
          </p:cNvCxnSpPr>
          <p:nvPr/>
        </p:nvCxnSpPr>
        <p:spPr>
          <a:xfrm flipH="1" flipV="1">
            <a:off x="6458055" y="5384247"/>
            <a:ext cx="2023443" cy="766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67" idx="1"/>
            <a:endCxn id="149" idx="3"/>
          </p:cNvCxnSpPr>
          <p:nvPr/>
        </p:nvCxnSpPr>
        <p:spPr>
          <a:xfrm flipH="1">
            <a:off x="2773296" y="1364675"/>
            <a:ext cx="1987676" cy="201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68" idx="1"/>
            <a:endCxn id="149" idx="3"/>
          </p:cNvCxnSpPr>
          <p:nvPr/>
        </p:nvCxnSpPr>
        <p:spPr>
          <a:xfrm flipH="1">
            <a:off x="2773296" y="2461753"/>
            <a:ext cx="1961769" cy="922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787704" y="3444132"/>
            <a:ext cx="1711154" cy="474918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Young People report difficulties in transitioning to adult services</a:t>
            </a: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735065" y="5192554"/>
            <a:ext cx="1722990" cy="38338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Introduction of new blended neighbourhood teams</a:t>
            </a: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760972" y="1172982"/>
            <a:ext cx="1722990" cy="38338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Management of SI and Complaints</a:t>
            </a: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735065" y="2270060"/>
            <a:ext cx="1722990" cy="38338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Experience of Carers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65285" y="546177"/>
            <a:ext cx="3366103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Reintroduce Learning Lessons workshops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35168" y="4403256"/>
            <a:ext cx="3366103" cy="273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Development of roles within VCSE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65285" y="2047806"/>
            <a:ext cx="3366103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Develop local plan to implement Strategy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53767" y="913867"/>
            <a:ext cx="3366103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Local oversight of Complaints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65286" y="1268643"/>
            <a:ext cx="3366103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AC/CD sign off of Sis prior to Director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65287" y="1655501"/>
            <a:ext cx="3366103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Management Training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53766" y="2415272"/>
            <a:ext cx="3366103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Co-production of plan with carers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53766" y="2789440"/>
            <a:ext cx="3366103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Introduction of real time feedback</a:t>
            </a:r>
          </a:p>
        </p:txBody>
      </p:sp>
      <p:cxnSp>
        <p:nvCxnSpPr>
          <p:cNvPr id="76" name="Straight Arrow Connector 75"/>
          <p:cNvCxnSpPr>
            <a:stCxn id="73" idx="1"/>
            <a:endCxn id="168" idx="3"/>
          </p:cNvCxnSpPr>
          <p:nvPr/>
        </p:nvCxnSpPr>
        <p:spPr>
          <a:xfrm flipH="1" flipV="1">
            <a:off x="6458055" y="2461753"/>
            <a:ext cx="1995711" cy="903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75" idx="1"/>
            <a:endCxn id="168" idx="3"/>
          </p:cNvCxnSpPr>
          <p:nvPr/>
        </p:nvCxnSpPr>
        <p:spPr>
          <a:xfrm flipH="1" flipV="1">
            <a:off x="6458055" y="2461753"/>
            <a:ext cx="1995711" cy="4644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67489" y="3594649"/>
            <a:ext cx="3352380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Co-Production of support of young people in new blended teams</a:t>
            </a:r>
          </a:p>
        </p:txBody>
      </p:sp>
      <p:cxnSp>
        <p:nvCxnSpPr>
          <p:cNvPr id="93" name="Straight Arrow Connector 92"/>
          <p:cNvCxnSpPr>
            <a:stCxn id="90" idx="1"/>
            <a:endCxn id="153" idx="3"/>
          </p:cNvCxnSpPr>
          <p:nvPr/>
        </p:nvCxnSpPr>
        <p:spPr>
          <a:xfrm flipH="1" flipV="1">
            <a:off x="6498858" y="3681591"/>
            <a:ext cx="1968631" cy="49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81498" y="6402110"/>
            <a:ext cx="3366103" cy="273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Trauma informed care roll out</a:t>
            </a:r>
          </a:p>
        </p:txBody>
      </p:sp>
      <p:cxnSp>
        <p:nvCxnSpPr>
          <p:cNvPr id="110" name="Straight Arrow Connector 109"/>
          <p:cNvCxnSpPr>
            <a:stCxn id="109" idx="1"/>
            <a:endCxn id="166" idx="3"/>
          </p:cNvCxnSpPr>
          <p:nvPr/>
        </p:nvCxnSpPr>
        <p:spPr>
          <a:xfrm flipH="1" flipV="1">
            <a:off x="6458055" y="5384247"/>
            <a:ext cx="2023443" cy="1154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53" idx="1"/>
            <a:endCxn id="167" idx="3"/>
          </p:cNvCxnSpPr>
          <p:nvPr/>
        </p:nvCxnSpPr>
        <p:spPr>
          <a:xfrm flipH="1">
            <a:off x="6483962" y="1050667"/>
            <a:ext cx="1969805" cy="314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54" idx="1"/>
            <a:endCxn id="167" idx="3"/>
          </p:cNvCxnSpPr>
          <p:nvPr/>
        </p:nvCxnSpPr>
        <p:spPr>
          <a:xfrm flipH="1" flipV="1">
            <a:off x="6483962" y="1364675"/>
            <a:ext cx="1981324" cy="407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55" idx="1"/>
            <a:endCxn id="167" idx="3"/>
          </p:cNvCxnSpPr>
          <p:nvPr/>
        </p:nvCxnSpPr>
        <p:spPr>
          <a:xfrm flipH="1" flipV="1">
            <a:off x="6483962" y="1364675"/>
            <a:ext cx="1981325" cy="4276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369070"/>
              </p:ext>
            </p:extLst>
          </p:nvPr>
        </p:nvGraphicFramePr>
        <p:xfrm>
          <a:off x="3050021" y="5616054"/>
          <a:ext cx="977900" cy="1143000"/>
        </p:xfrm>
        <a:graphic>
          <a:graphicData uri="http://schemas.openxmlformats.org/drawingml/2006/table">
            <a:tbl>
              <a:tblPr/>
              <a:tblGrid>
                <a:gridCol w="977900">
                  <a:extLst>
                    <a:ext uri="{9D8B030D-6E8A-4147-A177-3AD203B41FA5}">
                      <a16:colId xmlns:a16="http://schemas.microsoft.com/office/drawing/2014/main" val="401004450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8697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Outcomes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7870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Inequalities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010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Transformation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6847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 Care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0412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Experience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992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019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1909296" y="3052135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2796826" y="3362049"/>
            <a:ext cx="1844125" cy="191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>
            <a:endCxn id="167" idx="3"/>
          </p:cNvCxnSpPr>
          <p:nvPr/>
        </p:nvCxnSpPr>
        <p:spPr>
          <a:xfrm flipH="1">
            <a:off x="6367769" y="2727124"/>
            <a:ext cx="2083929" cy="632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Rectangle 166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644779" y="3168197"/>
            <a:ext cx="1722990" cy="38338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Management of SI and Complaints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53763" y="2475476"/>
            <a:ext cx="3366103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Rolling out across all blended teams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53762" y="2904091"/>
            <a:ext cx="3366103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CQUIN Implementation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49047" y="3344726"/>
            <a:ext cx="3366103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Training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449047" y="3785361"/>
            <a:ext cx="3366103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Audit of service user experience</a:t>
            </a:r>
          </a:p>
        </p:txBody>
      </p:sp>
      <p:cxnSp>
        <p:nvCxnSpPr>
          <p:cNvPr id="113" name="Straight Arrow Connector 112"/>
          <p:cNvCxnSpPr>
            <a:stCxn id="53" idx="1"/>
            <a:endCxn id="167" idx="3"/>
          </p:cNvCxnSpPr>
          <p:nvPr/>
        </p:nvCxnSpPr>
        <p:spPr>
          <a:xfrm flipH="1">
            <a:off x="6367769" y="3040891"/>
            <a:ext cx="2085993" cy="318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54" idx="1"/>
            <a:endCxn id="167" idx="3"/>
          </p:cNvCxnSpPr>
          <p:nvPr/>
        </p:nvCxnSpPr>
        <p:spPr>
          <a:xfrm flipH="1" flipV="1">
            <a:off x="6367769" y="3359890"/>
            <a:ext cx="2081278" cy="121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55" idx="1"/>
            <a:endCxn id="167" idx="3"/>
          </p:cNvCxnSpPr>
          <p:nvPr/>
        </p:nvCxnSpPr>
        <p:spPr>
          <a:xfrm flipH="1" flipV="1">
            <a:off x="6367769" y="3359890"/>
            <a:ext cx="2081278" cy="5622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369070"/>
              </p:ext>
            </p:extLst>
          </p:nvPr>
        </p:nvGraphicFramePr>
        <p:xfrm>
          <a:off x="3050021" y="5616054"/>
          <a:ext cx="977900" cy="1143000"/>
        </p:xfrm>
        <a:graphic>
          <a:graphicData uri="http://schemas.openxmlformats.org/drawingml/2006/table">
            <a:tbl>
              <a:tblPr/>
              <a:tblGrid>
                <a:gridCol w="977900">
                  <a:extLst>
                    <a:ext uri="{9D8B030D-6E8A-4147-A177-3AD203B41FA5}">
                      <a16:colId xmlns:a16="http://schemas.microsoft.com/office/drawing/2014/main" val="401004450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8697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Outcomes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7870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Inequalities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010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Transformation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6847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 Care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0412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Experience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992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509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6" name="Rectangle 145">
            <a:extLst>
              <a:ext uri="{FF2B5EF4-FFF2-40B4-BE49-F238E27FC236}">
                <a16:creationId xmlns:a16="http://schemas.microsoft.com/office/drawing/2014/main" id="{8E4CE9D1-795B-4966-ADAE-77021FA02619}"/>
              </a:ext>
            </a:extLst>
          </p:cNvPr>
          <p:cNvSpPr/>
          <p:nvPr/>
        </p:nvSpPr>
        <p:spPr>
          <a:xfrm>
            <a:off x="4458821" y="713802"/>
            <a:ext cx="1727016" cy="40738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Local Induction of staff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1988138" y="3056675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0155" y="439431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Audit of staff experience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0155" y="832062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Agency Induction Day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0155" y="1201491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Collate and review local induction packs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36676" y="1900939"/>
            <a:ext cx="2951985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Strengthen BAME and Ability networks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36675" y="4542845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Training plan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44975" y="2994524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Identify pilot sites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36675" y="4161076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Staff working groups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36675" y="2625655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Trauma Informed Care roll out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5336" y="4924614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Audit of experience</a:t>
            </a:r>
          </a:p>
        </p:txBody>
      </p:sp>
      <p:cxnSp>
        <p:nvCxnSpPr>
          <p:cNvPr id="3" name="Straight Connector 2"/>
          <p:cNvCxnSpPr>
            <a:endCxn id="150" idx="3"/>
          </p:cNvCxnSpPr>
          <p:nvPr/>
        </p:nvCxnSpPr>
        <p:spPr>
          <a:xfrm flipH="1">
            <a:off x="2852138" y="928119"/>
            <a:ext cx="1606683" cy="24126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50" idx="3"/>
            <a:endCxn id="66" idx="1"/>
          </p:cNvCxnSpPr>
          <p:nvPr/>
        </p:nvCxnSpPr>
        <p:spPr>
          <a:xfrm flipV="1">
            <a:off x="2852138" y="2101833"/>
            <a:ext cx="1606683" cy="12389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50" idx="3"/>
            <a:endCxn id="71" idx="1"/>
          </p:cNvCxnSpPr>
          <p:nvPr/>
        </p:nvCxnSpPr>
        <p:spPr>
          <a:xfrm>
            <a:off x="2852138" y="3340748"/>
            <a:ext cx="1614871" cy="41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50" idx="3"/>
            <a:endCxn id="72" idx="1"/>
          </p:cNvCxnSpPr>
          <p:nvPr/>
        </p:nvCxnSpPr>
        <p:spPr>
          <a:xfrm>
            <a:off x="2852138" y="3340748"/>
            <a:ext cx="1614871" cy="11545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>
            <a:stCxn id="250" idx="1"/>
            <a:endCxn id="146" idx="3"/>
          </p:cNvCxnSpPr>
          <p:nvPr/>
        </p:nvCxnSpPr>
        <p:spPr>
          <a:xfrm flipH="1">
            <a:off x="6185837" y="576231"/>
            <a:ext cx="2164318" cy="3412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>
            <a:stCxn id="110" idx="1"/>
            <a:endCxn id="146" idx="3"/>
          </p:cNvCxnSpPr>
          <p:nvPr/>
        </p:nvCxnSpPr>
        <p:spPr>
          <a:xfrm flipH="1" flipV="1">
            <a:off x="6185837" y="917496"/>
            <a:ext cx="2164318" cy="770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Arrow Connector 233"/>
          <p:cNvCxnSpPr>
            <a:stCxn id="110" idx="1"/>
            <a:endCxn id="65" idx="3"/>
          </p:cNvCxnSpPr>
          <p:nvPr/>
        </p:nvCxnSpPr>
        <p:spPr>
          <a:xfrm flipH="1">
            <a:off x="6185837" y="2037739"/>
            <a:ext cx="2150839" cy="91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>
            <a:stCxn id="58" idx="1"/>
            <a:endCxn id="71" idx="3"/>
          </p:cNvCxnSpPr>
          <p:nvPr/>
        </p:nvCxnSpPr>
        <p:spPr>
          <a:xfrm flipH="1" flipV="1">
            <a:off x="6194025" y="3344909"/>
            <a:ext cx="2150950" cy="1712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/>
          <p:cNvCxnSpPr>
            <a:stCxn id="67" idx="1"/>
            <a:endCxn id="72" idx="3"/>
          </p:cNvCxnSpPr>
          <p:nvPr/>
        </p:nvCxnSpPr>
        <p:spPr>
          <a:xfrm flipH="1">
            <a:off x="6161273" y="3918451"/>
            <a:ext cx="2194063" cy="576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Arrow Connector 247"/>
          <p:cNvCxnSpPr>
            <a:stCxn id="121" idx="1"/>
            <a:endCxn id="72" idx="3"/>
          </p:cNvCxnSpPr>
          <p:nvPr/>
        </p:nvCxnSpPr>
        <p:spPr>
          <a:xfrm flipH="1">
            <a:off x="6161273" y="4297876"/>
            <a:ext cx="2175402" cy="1973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5336" y="3781651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Review staff survey results</a:t>
            </a:r>
          </a:p>
        </p:txBody>
      </p:sp>
      <p:cxnSp>
        <p:nvCxnSpPr>
          <p:cNvPr id="90" name="Straight Arrow Connector 89"/>
          <p:cNvCxnSpPr>
            <a:stCxn id="112" idx="1"/>
            <a:endCxn id="71" idx="3"/>
          </p:cNvCxnSpPr>
          <p:nvPr/>
        </p:nvCxnSpPr>
        <p:spPr>
          <a:xfrm flipH="1">
            <a:off x="6194025" y="3131324"/>
            <a:ext cx="2150950" cy="2135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08" idx="1"/>
          </p:cNvCxnSpPr>
          <p:nvPr/>
        </p:nvCxnSpPr>
        <p:spPr>
          <a:xfrm flipH="1" flipV="1">
            <a:off x="6185837" y="914775"/>
            <a:ext cx="2164318" cy="54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09" idx="1"/>
            <a:endCxn id="146" idx="3"/>
          </p:cNvCxnSpPr>
          <p:nvPr/>
        </p:nvCxnSpPr>
        <p:spPr>
          <a:xfrm flipH="1" flipV="1">
            <a:off x="6185837" y="917496"/>
            <a:ext cx="2164318" cy="420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E1CE5BF1-F65F-4C90-92A3-DFE361059424}"/>
              </a:ext>
            </a:extLst>
          </p:cNvPr>
          <p:cNvSpPr/>
          <p:nvPr/>
        </p:nvSpPr>
        <p:spPr>
          <a:xfrm>
            <a:off x="4458821" y="1925447"/>
            <a:ext cx="1727016" cy="408376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Support for staff with diverse  needs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E1CE5BF1-F65F-4C90-92A3-DFE361059424}"/>
              </a:ext>
            </a:extLst>
          </p:cNvPr>
          <p:cNvSpPr/>
          <p:nvPr/>
        </p:nvSpPr>
        <p:spPr>
          <a:xfrm>
            <a:off x="4467009" y="3140721"/>
            <a:ext cx="1727016" cy="408376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Implementation of </a:t>
            </a:r>
            <a:r>
              <a:rPr lang="en-GB" sz="1021" dirty="0" err="1">
                <a:solidFill>
                  <a:schemeClr val="tx1"/>
                </a:solidFill>
              </a:rPr>
              <a:t>Trialog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E1CE5BF1-F65F-4C90-92A3-DFE361059424}"/>
              </a:ext>
            </a:extLst>
          </p:cNvPr>
          <p:cNvSpPr/>
          <p:nvPr/>
        </p:nvSpPr>
        <p:spPr>
          <a:xfrm>
            <a:off x="4467009" y="4291086"/>
            <a:ext cx="1694264" cy="408376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Improve experience of supervision and appraisals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44975" y="1552359"/>
            <a:ext cx="2951985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Develop social Worker Induction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36675" y="2276994"/>
            <a:ext cx="2951985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Managers Training</a:t>
            </a:r>
          </a:p>
        </p:txBody>
      </p:sp>
      <p:cxnSp>
        <p:nvCxnSpPr>
          <p:cNvPr id="49" name="Straight Arrow Connector 48"/>
          <p:cNvCxnSpPr>
            <a:stCxn id="123" idx="1"/>
            <a:endCxn id="65" idx="3"/>
          </p:cNvCxnSpPr>
          <p:nvPr/>
        </p:nvCxnSpPr>
        <p:spPr>
          <a:xfrm flipH="1" flipV="1">
            <a:off x="6185837" y="2129635"/>
            <a:ext cx="2150838" cy="6328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8" idx="1"/>
            <a:endCxn id="65" idx="3"/>
          </p:cNvCxnSpPr>
          <p:nvPr/>
        </p:nvCxnSpPr>
        <p:spPr>
          <a:xfrm flipH="1" flipV="1">
            <a:off x="6185837" y="2129635"/>
            <a:ext cx="2150838" cy="2841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44975" y="3379340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Roll out further awareness training</a:t>
            </a:r>
          </a:p>
        </p:txBody>
      </p:sp>
      <p:cxnSp>
        <p:nvCxnSpPr>
          <p:cNvPr id="69" name="Straight Arrow Connector 68"/>
          <p:cNvCxnSpPr>
            <a:stCxn id="111" idx="1"/>
            <a:endCxn id="72" idx="3"/>
          </p:cNvCxnSpPr>
          <p:nvPr/>
        </p:nvCxnSpPr>
        <p:spPr>
          <a:xfrm flipH="1" flipV="1">
            <a:off x="6161273" y="4495274"/>
            <a:ext cx="2175402" cy="1843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124" idx="1"/>
            <a:endCxn id="72" idx="3"/>
          </p:cNvCxnSpPr>
          <p:nvPr/>
        </p:nvCxnSpPr>
        <p:spPr>
          <a:xfrm flipH="1" flipV="1">
            <a:off x="6161273" y="4495274"/>
            <a:ext cx="2194063" cy="566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369070"/>
              </p:ext>
            </p:extLst>
          </p:nvPr>
        </p:nvGraphicFramePr>
        <p:xfrm>
          <a:off x="3050021" y="5616054"/>
          <a:ext cx="977900" cy="1143000"/>
        </p:xfrm>
        <a:graphic>
          <a:graphicData uri="http://schemas.openxmlformats.org/drawingml/2006/table">
            <a:tbl>
              <a:tblPr/>
              <a:tblGrid>
                <a:gridCol w="977900">
                  <a:extLst>
                    <a:ext uri="{9D8B030D-6E8A-4147-A177-3AD203B41FA5}">
                      <a16:colId xmlns:a16="http://schemas.microsoft.com/office/drawing/2014/main" val="401004450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8697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Outcomes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7870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Inequalities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010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Transformation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6847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 Care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0412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Experience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992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411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7" name="Rectangle 656">
            <a:extLst>
              <a:ext uri="{FF2B5EF4-FFF2-40B4-BE49-F238E27FC236}">
                <a16:creationId xmlns:a16="http://schemas.microsoft.com/office/drawing/2014/main" id="{E1CE5BF1-F65F-4C90-92A3-DFE361059424}"/>
              </a:ext>
            </a:extLst>
          </p:cNvPr>
          <p:cNvSpPr/>
          <p:nvPr/>
        </p:nvSpPr>
        <p:spPr>
          <a:xfrm>
            <a:off x="4475197" y="2155821"/>
            <a:ext cx="1727016" cy="408376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Reduction of agency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1988138" y="3056675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5130" y="1155861"/>
            <a:ext cx="2951985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Develop new Bank 3 &amp; Band 4 roles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0311" y="1965033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Review Recruitment support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3711" y="2772616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Identify new Recruitment incentives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3711" y="3189301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Promote Trust recruitment and retention initiatives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0311" y="3755568"/>
            <a:ext cx="2941624" cy="273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Develop a plan for sharing records and reducing duplication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3711" y="4141702"/>
            <a:ext cx="2941624" cy="273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Establish a project to review key areas of risk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3711" y="4543935"/>
            <a:ext cx="2941624" cy="273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Safeguarding , reviews, packages of care, care planning</a:t>
            </a:r>
          </a:p>
        </p:txBody>
      </p:sp>
      <p:cxnSp>
        <p:nvCxnSpPr>
          <p:cNvPr id="16" name="Straight Connector 15"/>
          <p:cNvCxnSpPr>
            <a:stCxn id="150" idx="3"/>
            <a:endCxn id="70" idx="1"/>
          </p:cNvCxnSpPr>
          <p:nvPr/>
        </p:nvCxnSpPr>
        <p:spPr>
          <a:xfrm>
            <a:off x="2852138" y="3340748"/>
            <a:ext cx="1623059" cy="14767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50" idx="3"/>
            <a:endCxn id="657" idx="1"/>
          </p:cNvCxnSpPr>
          <p:nvPr/>
        </p:nvCxnSpPr>
        <p:spPr>
          <a:xfrm flipV="1">
            <a:off x="2852138" y="2360009"/>
            <a:ext cx="1623059" cy="9807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/>
          <p:cNvCxnSpPr>
            <a:stCxn id="121" idx="1"/>
            <a:endCxn id="657" idx="3"/>
          </p:cNvCxnSpPr>
          <p:nvPr/>
        </p:nvCxnSpPr>
        <p:spPr>
          <a:xfrm flipH="1" flipV="1">
            <a:off x="6202213" y="2360009"/>
            <a:ext cx="2161498" cy="9660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Arrow Connector 245"/>
          <p:cNvCxnSpPr>
            <a:stCxn id="122" idx="1"/>
            <a:endCxn id="70" idx="3"/>
          </p:cNvCxnSpPr>
          <p:nvPr/>
        </p:nvCxnSpPr>
        <p:spPr>
          <a:xfrm flipH="1">
            <a:off x="6202213" y="3892368"/>
            <a:ext cx="2168098" cy="925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Arrow Connector 247"/>
          <p:cNvCxnSpPr>
            <a:endCxn id="70" idx="3"/>
          </p:cNvCxnSpPr>
          <p:nvPr/>
        </p:nvCxnSpPr>
        <p:spPr>
          <a:xfrm flipH="1">
            <a:off x="6202213" y="4278503"/>
            <a:ext cx="2145122" cy="539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0311" y="1562154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Continued roll out of ACP, Mental Health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3711" y="2362434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Develop Recruitment video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1CE5BF1-F65F-4C90-92A3-DFE361059424}"/>
              </a:ext>
            </a:extLst>
          </p:cNvPr>
          <p:cNvSpPr/>
          <p:nvPr/>
        </p:nvSpPr>
        <p:spPr>
          <a:xfrm>
            <a:off x="4475197" y="4613347"/>
            <a:ext cx="1727016" cy="4083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S75 Review</a:t>
            </a:r>
          </a:p>
        </p:txBody>
      </p:sp>
      <p:cxnSp>
        <p:nvCxnSpPr>
          <p:cNvPr id="54" name="Straight Arrow Connector 53"/>
          <p:cNvCxnSpPr>
            <a:stCxn id="111" idx="1"/>
            <a:endCxn id="657" idx="3"/>
          </p:cNvCxnSpPr>
          <p:nvPr/>
        </p:nvCxnSpPr>
        <p:spPr>
          <a:xfrm flipH="1">
            <a:off x="6202213" y="2101833"/>
            <a:ext cx="2168098" cy="258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81" idx="1"/>
            <a:endCxn id="657" idx="3"/>
          </p:cNvCxnSpPr>
          <p:nvPr/>
        </p:nvCxnSpPr>
        <p:spPr>
          <a:xfrm flipH="1" flipV="1">
            <a:off x="6202213" y="2360009"/>
            <a:ext cx="2161498" cy="1392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112" idx="1"/>
            <a:endCxn id="657" idx="3"/>
          </p:cNvCxnSpPr>
          <p:nvPr/>
        </p:nvCxnSpPr>
        <p:spPr>
          <a:xfrm flipH="1" flipV="1">
            <a:off x="6202213" y="2360009"/>
            <a:ext cx="2161498" cy="5494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0" idx="1"/>
            <a:endCxn id="657" idx="3"/>
          </p:cNvCxnSpPr>
          <p:nvPr/>
        </p:nvCxnSpPr>
        <p:spPr>
          <a:xfrm flipH="1">
            <a:off x="6202213" y="1292661"/>
            <a:ext cx="2162917" cy="10673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67" idx="1"/>
            <a:endCxn id="657" idx="3"/>
          </p:cNvCxnSpPr>
          <p:nvPr/>
        </p:nvCxnSpPr>
        <p:spPr>
          <a:xfrm flipH="1">
            <a:off x="6202213" y="1698954"/>
            <a:ext cx="2168098" cy="6610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3711" y="4971813"/>
            <a:ext cx="2941624" cy="273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Review needs and scope development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0311" y="5378689"/>
            <a:ext cx="2941624" cy="273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Re4view pathway for Police referrals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0311" y="5768802"/>
            <a:ext cx="2941624" cy="273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Identify Police/System training where appropriate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3711" y="6196218"/>
            <a:ext cx="2941624" cy="273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Review AMPH service model</a:t>
            </a:r>
          </a:p>
        </p:txBody>
      </p:sp>
      <p:cxnSp>
        <p:nvCxnSpPr>
          <p:cNvPr id="85" name="Straight Arrow Connector 84"/>
          <p:cNvCxnSpPr>
            <a:stCxn id="78" idx="1"/>
            <a:endCxn id="70" idx="3"/>
          </p:cNvCxnSpPr>
          <p:nvPr/>
        </p:nvCxnSpPr>
        <p:spPr>
          <a:xfrm flipH="1" flipV="1">
            <a:off x="6202213" y="4817535"/>
            <a:ext cx="2161498" cy="2910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79" idx="1"/>
            <a:endCxn id="70" idx="3"/>
          </p:cNvCxnSpPr>
          <p:nvPr/>
        </p:nvCxnSpPr>
        <p:spPr>
          <a:xfrm flipH="1" flipV="1">
            <a:off x="6202213" y="4817535"/>
            <a:ext cx="2168098" cy="697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80" idx="1"/>
            <a:endCxn id="70" idx="3"/>
          </p:cNvCxnSpPr>
          <p:nvPr/>
        </p:nvCxnSpPr>
        <p:spPr>
          <a:xfrm flipH="1" flipV="1">
            <a:off x="6202213" y="4817535"/>
            <a:ext cx="2168098" cy="10880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82" idx="1"/>
            <a:endCxn id="70" idx="3"/>
          </p:cNvCxnSpPr>
          <p:nvPr/>
        </p:nvCxnSpPr>
        <p:spPr>
          <a:xfrm flipH="1" flipV="1">
            <a:off x="6202213" y="4817535"/>
            <a:ext cx="2161498" cy="1515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124" idx="1"/>
            <a:endCxn id="70" idx="3"/>
          </p:cNvCxnSpPr>
          <p:nvPr/>
        </p:nvCxnSpPr>
        <p:spPr>
          <a:xfrm flipH="1">
            <a:off x="6202213" y="4680735"/>
            <a:ext cx="2161498" cy="136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369070"/>
              </p:ext>
            </p:extLst>
          </p:nvPr>
        </p:nvGraphicFramePr>
        <p:xfrm>
          <a:off x="3050021" y="5616054"/>
          <a:ext cx="977900" cy="1143000"/>
        </p:xfrm>
        <a:graphic>
          <a:graphicData uri="http://schemas.openxmlformats.org/drawingml/2006/table">
            <a:tbl>
              <a:tblPr/>
              <a:tblGrid>
                <a:gridCol w="977900">
                  <a:extLst>
                    <a:ext uri="{9D8B030D-6E8A-4147-A177-3AD203B41FA5}">
                      <a16:colId xmlns:a16="http://schemas.microsoft.com/office/drawing/2014/main" val="401004450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8697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Outcomes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7870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Inequalities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010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Transformation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6847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 Care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0412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Experience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992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8746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834262" y="2110460"/>
            <a:ext cx="1727016" cy="39112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Digitalisation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874198" y="1035090"/>
            <a:ext cx="1753642" cy="43313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Reduce Duplication</a:t>
            </a: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1932575" y="3057922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5B0308C-8073-469B-9716-A3AA5F57F4C7}"/>
              </a:ext>
            </a:extLst>
          </p:cNvPr>
          <p:cNvSpPr/>
          <p:nvPr/>
        </p:nvSpPr>
        <p:spPr>
          <a:xfrm>
            <a:off x="4834262" y="4643073"/>
            <a:ext cx="1727016" cy="39920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Diversifying the Workforce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0516" y="1122725"/>
            <a:ext cx="2941624" cy="2736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Review internal meetings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6794" y="3702495"/>
            <a:ext cx="2931829" cy="31429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Developing Band 3 and Band 4 roles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0311" y="2020787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Video technology in all patient and community settings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0311" y="2423706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Improve </a:t>
            </a:r>
            <a:r>
              <a:rPr lang="en-GB" sz="970" dirty="0" err="1">
                <a:solidFill>
                  <a:schemeClr val="tx1"/>
                </a:solidFill>
              </a:rPr>
              <a:t>WiFi</a:t>
            </a:r>
            <a:r>
              <a:rPr lang="en-GB" sz="970" dirty="0">
                <a:solidFill>
                  <a:schemeClr val="tx1"/>
                </a:solidFill>
              </a:rPr>
              <a:t> capability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0311" y="2813146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Transition plan post </a:t>
            </a:r>
            <a:r>
              <a:rPr lang="en-GB" sz="970" dirty="0" err="1">
                <a:solidFill>
                  <a:schemeClr val="tx1"/>
                </a:solidFill>
              </a:rPr>
              <a:t>Covid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6999" y="3236732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EPMA Online pharmacy roll out</a:t>
            </a:r>
          </a:p>
        </p:txBody>
      </p:sp>
      <p:cxnSp>
        <p:nvCxnSpPr>
          <p:cNvPr id="3" name="Straight Connector 2"/>
          <p:cNvCxnSpPr>
            <a:stCxn id="33" idx="1"/>
            <a:endCxn id="149" idx="3"/>
          </p:cNvCxnSpPr>
          <p:nvPr/>
        </p:nvCxnSpPr>
        <p:spPr>
          <a:xfrm flipH="1">
            <a:off x="2796575" y="1251658"/>
            <a:ext cx="2077623" cy="2138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94" idx="1"/>
            <a:endCxn id="149" idx="3"/>
          </p:cNvCxnSpPr>
          <p:nvPr/>
        </p:nvCxnSpPr>
        <p:spPr>
          <a:xfrm flipH="1" flipV="1">
            <a:off x="2796575" y="3390334"/>
            <a:ext cx="2037687" cy="14523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49" idx="3"/>
            <a:endCxn id="8" idx="1"/>
          </p:cNvCxnSpPr>
          <p:nvPr/>
        </p:nvCxnSpPr>
        <p:spPr>
          <a:xfrm flipV="1">
            <a:off x="2796575" y="2306021"/>
            <a:ext cx="2037687" cy="1084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>
            <a:stCxn id="108" idx="1"/>
          </p:cNvCxnSpPr>
          <p:nvPr/>
        </p:nvCxnSpPr>
        <p:spPr>
          <a:xfrm flipH="1">
            <a:off x="6623140" y="1259525"/>
            <a:ext cx="1737376" cy="68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Arrow Connector 233"/>
          <p:cNvCxnSpPr>
            <a:stCxn id="110" idx="1"/>
            <a:endCxn id="94" idx="3"/>
          </p:cNvCxnSpPr>
          <p:nvPr/>
        </p:nvCxnSpPr>
        <p:spPr>
          <a:xfrm flipH="1">
            <a:off x="6561278" y="3859642"/>
            <a:ext cx="1805516" cy="983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>
            <a:stCxn id="122" idx="1"/>
            <a:endCxn id="8" idx="3"/>
          </p:cNvCxnSpPr>
          <p:nvPr/>
        </p:nvCxnSpPr>
        <p:spPr>
          <a:xfrm flipH="1" flipV="1">
            <a:off x="6561278" y="2306021"/>
            <a:ext cx="1809033" cy="643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/>
          <p:cNvCxnSpPr>
            <a:stCxn id="123" idx="1"/>
            <a:endCxn id="8" idx="3"/>
          </p:cNvCxnSpPr>
          <p:nvPr/>
        </p:nvCxnSpPr>
        <p:spPr>
          <a:xfrm flipH="1" flipV="1">
            <a:off x="6561278" y="2306021"/>
            <a:ext cx="1795721" cy="10675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0311" y="1622535"/>
            <a:ext cx="2941624" cy="27360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Access to mobile phones that work locally</a:t>
            </a:r>
          </a:p>
        </p:txBody>
      </p:sp>
      <p:cxnSp>
        <p:nvCxnSpPr>
          <p:cNvPr id="74" name="Straight Arrow Connector 73"/>
          <p:cNvCxnSpPr>
            <a:endCxn id="8" idx="3"/>
          </p:cNvCxnSpPr>
          <p:nvPr/>
        </p:nvCxnSpPr>
        <p:spPr>
          <a:xfrm flipH="1">
            <a:off x="6561278" y="2019235"/>
            <a:ext cx="1795721" cy="2867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121" idx="1"/>
            <a:endCxn id="8" idx="3"/>
          </p:cNvCxnSpPr>
          <p:nvPr/>
        </p:nvCxnSpPr>
        <p:spPr>
          <a:xfrm flipH="1" flipV="1">
            <a:off x="6561278" y="2306021"/>
            <a:ext cx="1809033" cy="254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81" idx="1"/>
            <a:endCxn id="8" idx="3"/>
          </p:cNvCxnSpPr>
          <p:nvPr/>
        </p:nvCxnSpPr>
        <p:spPr>
          <a:xfrm flipH="1">
            <a:off x="6561278" y="1759335"/>
            <a:ext cx="1809033" cy="546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86614" y="5423913"/>
            <a:ext cx="2931829" cy="31429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Public health data review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80106" y="4134888"/>
            <a:ext cx="2931829" cy="31429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Continued roll out of ACP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5208" y="4565145"/>
            <a:ext cx="2931829" cy="31429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Identifying new roles to support new ways of working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86614" y="4993656"/>
            <a:ext cx="2931829" cy="31429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New ways of working</a:t>
            </a:r>
          </a:p>
        </p:txBody>
      </p:sp>
      <p:cxnSp>
        <p:nvCxnSpPr>
          <p:cNvPr id="73" name="Straight Arrow Connector 72"/>
          <p:cNvCxnSpPr>
            <a:stCxn id="67" idx="1"/>
            <a:endCxn id="94" idx="3"/>
          </p:cNvCxnSpPr>
          <p:nvPr/>
        </p:nvCxnSpPr>
        <p:spPr>
          <a:xfrm flipH="1">
            <a:off x="6561278" y="4292035"/>
            <a:ext cx="1818828" cy="5506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68" idx="1"/>
            <a:endCxn id="94" idx="3"/>
          </p:cNvCxnSpPr>
          <p:nvPr/>
        </p:nvCxnSpPr>
        <p:spPr>
          <a:xfrm flipH="1">
            <a:off x="6561278" y="4722292"/>
            <a:ext cx="1813930" cy="120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69" idx="1"/>
            <a:endCxn id="94" idx="3"/>
          </p:cNvCxnSpPr>
          <p:nvPr/>
        </p:nvCxnSpPr>
        <p:spPr>
          <a:xfrm flipH="1" flipV="1">
            <a:off x="6561278" y="4842674"/>
            <a:ext cx="1825336" cy="308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66" idx="1"/>
            <a:endCxn id="94" idx="3"/>
          </p:cNvCxnSpPr>
          <p:nvPr/>
        </p:nvCxnSpPr>
        <p:spPr>
          <a:xfrm flipH="1" flipV="1">
            <a:off x="6561278" y="4842674"/>
            <a:ext cx="1825336" cy="7383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369070"/>
              </p:ext>
            </p:extLst>
          </p:nvPr>
        </p:nvGraphicFramePr>
        <p:xfrm>
          <a:off x="3050021" y="5616054"/>
          <a:ext cx="977900" cy="1143000"/>
        </p:xfrm>
        <a:graphic>
          <a:graphicData uri="http://schemas.openxmlformats.org/drawingml/2006/table">
            <a:tbl>
              <a:tblPr/>
              <a:tblGrid>
                <a:gridCol w="977900">
                  <a:extLst>
                    <a:ext uri="{9D8B030D-6E8A-4147-A177-3AD203B41FA5}">
                      <a16:colId xmlns:a16="http://schemas.microsoft.com/office/drawing/2014/main" val="401004450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8697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Outcomes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7870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Inequalities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010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Transformation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6847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 Care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0412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Experience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992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9611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834754" y="3164271"/>
            <a:ext cx="1727016" cy="391122"/>
          </a:xfrm>
          <a:prstGeom prst="rect">
            <a:avLst/>
          </a:prstGeom>
          <a:solidFill>
            <a:srgbClr val="FF99FF"/>
          </a:solidFill>
          <a:ln>
            <a:solidFill>
              <a:srgbClr val="FFFF99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Making Every Contact Count</a:t>
            </a: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1932575" y="3057922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6999" y="2499118"/>
            <a:ext cx="2941624" cy="273600"/>
          </a:xfrm>
          <a:prstGeom prst="rect">
            <a:avLst/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Support access to health checks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6999" y="2979609"/>
            <a:ext cx="2941624" cy="273600"/>
          </a:xfrm>
          <a:prstGeom prst="rect">
            <a:avLst/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Increase access to Recovery Services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6999" y="3429923"/>
            <a:ext cx="2941624" cy="273600"/>
          </a:xfrm>
          <a:prstGeom prst="rect">
            <a:avLst/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Increase use of Direct Payments and Personal Health Budgets</a:t>
            </a:r>
          </a:p>
        </p:txBody>
      </p:sp>
      <p:cxnSp>
        <p:nvCxnSpPr>
          <p:cNvPr id="14" name="Straight Connector 13"/>
          <p:cNvCxnSpPr>
            <a:stCxn id="149" idx="3"/>
            <a:endCxn id="8" idx="1"/>
          </p:cNvCxnSpPr>
          <p:nvPr/>
        </p:nvCxnSpPr>
        <p:spPr>
          <a:xfrm flipV="1">
            <a:off x="2796575" y="3359832"/>
            <a:ext cx="2038179" cy="305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>
            <a:stCxn id="122" idx="1"/>
            <a:endCxn id="8" idx="3"/>
          </p:cNvCxnSpPr>
          <p:nvPr/>
        </p:nvCxnSpPr>
        <p:spPr>
          <a:xfrm flipH="1">
            <a:off x="6561770" y="3116409"/>
            <a:ext cx="1795229" cy="243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/>
          <p:cNvCxnSpPr>
            <a:stCxn id="123" idx="1"/>
            <a:endCxn id="8" idx="3"/>
          </p:cNvCxnSpPr>
          <p:nvPr/>
        </p:nvCxnSpPr>
        <p:spPr>
          <a:xfrm flipH="1" flipV="1">
            <a:off x="6561770" y="3359832"/>
            <a:ext cx="1795229" cy="206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6999" y="3900923"/>
            <a:ext cx="2941624" cy="273600"/>
          </a:xfrm>
          <a:prstGeom prst="rect">
            <a:avLst/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Team Training on personal budgets</a:t>
            </a:r>
          </a:p>
        </p:txBody>
      </p:sp>
      <p:cxnSp>
        <p:nvCxnSpPr>
          <p:cNvPr id="75" name="Straight Arrow Connector 74"/>
          <p:cNvCxnSpPr>
            <a:stCxn id="121" idx="1"/>
            <a:endCxn id="8" idx="3"/>
          </p:cNvCxnSpPr>
          <p:nvPr/>
        </p:nvCxnSpPr>
        <p:spPr>
          <a:xfrm flipH="1">
            <a:off x="6561770" y="2635918"/>
            <a:ext cx="1795229" cy="723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81" idx="1"/>
            <a:endCxn id="8" idx="3"/>
          </p:cNvCxnSpPr>
          <p:nvPr/>
        </p:nvCxnSpPr>
        <p:spPr>
          <a:xfrm flipH="1" flipV="1">
            <a:off x="6561770" y="3359832"/>
            <a:ext cx="1795229" cy="677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369070"/>
              </p:ext>
            </p:extLst>
          </p:nvPr>
        </p:nvGraphicFramePr>
        <p:xfrm>
          <a:off x="3050021" y="5616054"/>
          <a:ext cx="977900" cy="1143000"/>
        </p:xfrm>
        <a:graphic>
          <a:graphicData uri="http://schemas.openxmlformats.org/drawingml/2006/table">
            <a:tbl>
              <a:tblPr/>
              <a:tblGrid>
                <a:gridCol w="977900">
                  <a:extLst>
                    <a:ext uri="{9D8B030D-6E8A-4147-A177-3AD203B41FA5}">
                      <a16:colId xmlns:a16="http://schemas.microsoft.com/office/drawing/2014/main" val="401004450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8697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Outcomes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7870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Inequalities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010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Transformation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6847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Social Care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0412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Experience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992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86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44746DC-43DB-40D6-9BA2-B8789733D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BC7A63-ADBD-45F4-8D82-15AFB61C48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C3B24F-40D2-433B-A9FD-0C9FDD5A62D9}">
  <ds:schemaRefs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4d648a74-5c83-46a7-8e4c-7f989ae960a5"/>
    <ds:schemaRef ds:uri="http://schemas.microsoft.com/office/infopath/2007/PartnerControls"/>
    <ds:schemaRef ds:uri="http://purl.org/dc/elements/1.1/"/>
    <ds:schemaRef ds:uri="6194e418-5875-4308-b033-74eb9c18136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772</Words>
  <Application>Microsoft Office PowerPoint</Application>
  <PresentationFormat>Widescreen</PresentationFormat>
  <Paragraphs>200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Bedfordshire and Luton Annual Plan 2022-23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&lt;Service Name&gt; Annual Plan 2022-23</dc:title>
  <dc:creator>Waddon Gopal</dc:creator>
  <cp:lastModifiedBy>SHAH, Amar (EAST LONDON NHS FOUNDATION TRUST)</cp:lastModifiedBy>
  <cp:revision>35</cp:revision>
  <dcterms:created xsi:type="dcterms:W3CDTF">2022-02-24T16:48:23Z</dcterms:created>
  <dcterms:modified xsi:type="dcterms:W3CDTF">2022-04-14T15:59:51Z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