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FF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7AA43-BDAE-4080-8CE3-AD9A79CBE4FD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A53A-E3B3-4753-AB30-0056C8356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0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83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7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4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6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5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78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4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9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1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53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1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38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15" b="1" dirty="0" smtClean="0"/>
              <a:t>Mental Health Transformation Annual </a:t>
            </a:r>
            <a:r>
              <a:rPr lang="en-GB" sz="4415" b="1" dirty="0"/>
              <a:t>Plan 2022-23</a:t>
            </a:r>
            <a:endParaRPr lang="en-US" sz="4415" b="1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472A6223-AACB-44D4-BD74-39AAD8F68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028" y="5536341"/>
            <a:ext cx="1704731" cy="846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FDA029-C69A-4200-831E-9CD29C2977C4}"/>
              </a:ext>
            </a:extLst>
          </p:cNvPr>
          <p:cNvSpPr txBox="1"/>
          <p:nvPr/>
        </p:nvSpPr>
        <p:spPr>
          <a:xfrm>
            <a:off x="8560830" y="244687"/>
            <a:ext cx="1197434" cy="505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42" dirty="0"/>
              <a:t>March 2022</a:t>
            </a:r>
          </a:p>
          <a:p>
            <a:endParaRPr lang="en-GB" sz="1342" dirty="0"/>
          </a:p>
        </p:txBody>
      </p:sp>
    </p:spTree>
    <p:extLst>
      <p:ext uri="{BB962C8B-B14F-4D97-AF65-F5344CB8AC3E}">
        <p14:creationId xmlns:p14="http://schemas.microsoft.com/office/powerpoint/2010/main" val="145235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57532" y="1168248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52549" y="2366461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52547" y="4712510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52547" y="3539485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308388"/>
            <a:ext cx="2941624" cy="6381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Work with borough-based systems to consolidate their new model of integrated Community MH care</a:t>
            </a:r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5740CE73-D484-4F02-B920-17E59CF4F4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272" y="5815489"/>
            <a:ext cx="2061061" cy="943565"/>
          </a:xfrm>
          <a:prstGeom prst="rect">
            <a:avLst/>
          </a:prstGeom>
        </p:spPr>
      </p:pic>
      <p:sp>
        <p:nvSpPr>
          <p:cNvPr id="106" name="Rectangle 10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4420896"/>
            <a:ext cx="2941624" cy="6381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Deliver our Transformation OD programme focussing on engagement, stock-taking, leading and working in complexity and teambuilding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1687455"/>
            <a:ext cx="2941624" cy="6381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Fully testing and implementing the recommendations of the ‘Let’s Talk’ report on access and experience of MH care for service users from BAME groups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2372059"/>
            <a:ext cx="2941624" cy="6381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Scale-up use of Patient’s Know Best to enable service users greater control and ownership over their care plans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3056663"/>
            <a:ext cx="2941624" cy="6381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Fully develop and define our replacement for CPA, and test it within our services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3740210"/>
            <a:ext cx="2941624" cy="6381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Further build on our partnership work with VCSE organisations via Compass Wellbeing, including establishing our 5yr Community Connector contracts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5107358"/>
            <a:ext cx="2941624" cy="6381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Stand-up our Community Eating Disorder Service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5793819"/>
            <a:ext cx="2941624" cy="6381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On-going pathway development work for people with Disordered Eating, Complex Emotional Needs, MH Rehab needs, Older Adults and Young Adults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AED605B-7020-4729-B024-9FACFC9C5614}"/>
              </a:ext>
            </a:extLst>
          </p:cNvPr>
          <p:cNvSpPr/>
          <p:nvPr/>
        </p:nvSpPr>
        <p:spPr>
          <a:xfrm>
            <a:off x="8361186" y="1000994"/>
            <a:ext cx="2941624" cy="6381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Improving our physical health offer in Neighbourhood Teams, including Physical Health Checks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8D6CF997-E44D-46EA-B774-8D7942D906FB}"/>
              </a:ext>
            </a:extLst>
          </p:cNvPr>
          <p:cNvCxnSpPr>
            <a:cxnSpLocks/>
            <a:stCxn id="109" idx="1"/>
            <a:endCxn id="149" idx="3"/>
          </p:cNvCxnSpPr>
          <p:nvPr/>
        </p:nvCxnSpPr>
        <p:spPr>
          <a:xfrm flipH="1">
            <a:off x="3316547" y="3375759"/>
            <a:ext cx="5044639" cy="16691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A761D65-D719-4E2D-8A8F-7D795338FE32}"/>
              </a:ext>
            </a:extLst>
          </p:cNvPr>
          <p:cNvCxnSpPr>
            <a:cxnSpLocks/>
            <a:stCxn id="109" idx="1"/>
            <a:endCxn id="150" idx="3"/>
          </p:cNvCxnSpPr>
          <p:nvPr/>
        </p:nvCxnSpPr>
        <p:spPr>
          <a:xfrm flipH="1">
            <a:off x="3316547" y="3375759"/>
            <a:ext cx="5044639" cy="447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C6CD586-D4EC-40E4-A5F4-659F03B48095}"/>
              </a:ext>
            </a:extLst>
          </p:cNvPr>
          <p:cNvCxnSpPr>
            <a:cxnSpLocks/>
            <a:stCxn id="109" idx="1"/>
            <a:endCxn id="148" idx="3"/>
          </p:cNvCxnSpPr>
          <p:nvPr/>
        </p:nvCxnSpPr>
        <p:spPr>
          <a:xfrm flipH="1" flipV="1">
            <a:off x="3316549" y="2685557"/>
            <a:ext cx="5044637" cy="6902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A682D300-DBC1-457E-B229-2180A4938340}"/>
              </a:ext>
            </a:extLst>
          </p:cNvPr>
          <p:cNvCxnSpPr>
            <a:cxnSpLocks/>
            <a:stCxn id="108" idx="1"/>
            <a:endCxn id="148" idx="3"/>
          </p:cNvCxnSpPr>
          <p:nvPr/>
        </p:nvCxnSpPr>
        <p:spPr>
          <a:xfrm flipH="1" flipV="1">
            <a:off x="3316549" y="2685557"/>
            <a:ext cx="5044637" cy="55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8A0C16DE-634D-4E7C-873E-75CF5A8845D2}"/>
              </a:ext>
            </a:extLst>
          </p:cNvPr>
          <p:cNvCxnSpPr>
            <a:cxnSpLocks/>
            <a:stCxn id="37" idx="1"/>
            <a:endCxn id="147" idx="3"/>
          </p:cNvCxnSpPr>
          <p:nvPr/>
        </p:nvCxnSpPr>
        <p:spPr>
          <a:xfrm flipH="1">
            <a:off x="3321532" y="1320089"/>
            <a:ext cx="5039654" cy="170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2961712-4E8A-4B70-A9E7-D5BF6897FD58}"/>
              </a:ext>
            </a:extLst>
          </p:cNvPr>
          <p:cNvCxnSpPr>
            <a:cxnSpLocks/>
            <a:stCxn id="250" idx="1"/>
            <a:endCxn id="149" idx="3"/>
          </p:cNvCxnSpPr>
          <p:nvPr/>
        </p:nvCxnSpPr>
        <p:spPr>
          <a:xfrm flipH="1">
            <a:off x="3316547" y="627484"/>
            <a:ext cx="5044639" cy="44174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4A9EED9-A4D1-46CA-B10B-1A4593557EDE}"/>
              </a:ext>
            </a:extLst>
          </p:cNvPr>
          <p:cNvCxnSpPr>
            <a:cxnSpLocks/>
            <a:stCxn id="250" idx="1"/>
            <a:endCxn id="150" idx="3"/>
          </p:cNvCxnSpPr>
          <p:nvPr/>
        </p:nvCxnSpPr>
        <p:spPr>
          <a:xfrm flipH="1">
            <a:off x="3316547" y="627484"/>
            <a:ext cx="5044639" cy="3196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7F86FC3-BABC-487E-9DD1-F983989AC814}"/>
              </a:ext>
            </a:extLst>
          </p:cNvPr>
          <p:cNvCxnSpPr>
            <a:cxnSpLocks/>
            <a:stCxn id="250" idx="1"/>
            <a:endCxn id="148" idx="3"/>
          </p:cNvCxnSpPr>
          <p:nvPr/>
        </p:nvCxnSpPr>
        <p:spPr>
          <a:xfrm flipH="1">
            <a:off x="3316549" y="627484"/>
            <a:ext cx="5044637" cy="2058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60B3591A-4F08-4F34-93B2-E7B8B3AC29D7}"/>
              </a:ext>
            </a:extLst>
          </p:cNvPr>
          <p:cNvCxnSpPr>
            <a:cxnSpLocks/>
            <a:stCxn id="250" idx="1"/>
            <a:endCxn id="147" idx="3"/>
          </p:cNvCxnSpPr>
          <p:nvPr/>
        </p:nvCxnSpPr>
        <p:spPr>
          <a:xfrm flipH="1">
            <a:off x="3321532" y="627484"/>
            <a:ext cx="5039654" cy="8629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DA4235F5-8C28-4B7F-A949-8C86EC041864}"/>
              </a:ext>
            </a:extLst>
          </p:cNvPr>
          <p:cNvCxnSpPr>
            <a:cxnSpLocks/>
            <a:stCxn id="112" idx="1"/>
            <a:endCxn id="150" idx="3"/>
          </p:cNvCxnSpPr>
          <p:nvPr/>
        </p:nvCxnSpPr>
        <p:spPr>
          <a:xfrm flipH="1" flipV="1">
            <a:off x="3316547" y="3823558"/>
            <a:ext cx="5044639" cy="22893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52856399-E25B-4DF4-8386-38EF5A924ECC}"/>
              </a:ext>
            </a:extLst>
          </p:cNvPr>
          <p:cNvCxnSpPr>
            <a:cxnSpLocks/>
            <a:stCxn id="111" idx="1"/>
            <a:endCxn id="147" idx="3"/>
          </p:cNvCxnSpPr>
          <p:nvPr/>
        </p:nvCxnSpPr>
        <p:spPr>
          <a:xfrm flipH="1" flipV="1">
            <a:off x="3321532" y="1490427"/>
            <a:ext cx="5039654" cy="3936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4F395C47-E15B-4195-B958-8B56E6995DC0}"/>
              </a:ext>
            </a:extLst>
          </p:cNvPr>
          <p:cNvCxnSpPr>
            <a:cxnSpLocks/>
            <a:stCxn id="110" idx="1"/>
            <a:endCxn id="147" idx="3"/>
          </p:cNvCxnSpPr>
          <p:nvPr/>
        </p:nvCxnSpPr>
        <p:spPr>
          <a:xfrm flipH="1" flipV="1">
            <a:off x="3321532" y="1490427"/>
            <a:ext cx="5039654" cy="25688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583FA927-1BCC-421F-AFA2-10E906E8F80A}"/>
              </a:ext>
            </a:extLst>
          </p:cNvPr>
          <p:cNvCxnSpPr>
            <a:cxnSpLocks/>
            <a:stCxn id="110" idx="1"/>
            <a:endCxn id="149" idx="3"/>
          </p:cNvCxnSpPr>
          <p:nvPr/>
        </p:nvCxnSpPr>
        <p:spPr>
          <a:xfrm flipH="1">
            <a:off x="3316547" y="4059306"/>
            <a:ext cx="5044639" cy="985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818FEC5D-4B1F-4E73-86C1-55549065DAA3}"/>
              </a:ext>
            </a:extLst>
          </p:cNvPr>
          <p:cNvCxnSpPr>
            <a:cxnSpLocks/>
            <a:stCxn id="107" idx="1"/>
            <a:endCxn id="150" idx="3"/>
          </p:cNvCxnSpPr>
          <p:nvPr/>
        </p:nvCxnSpPr>
        <p:spPr>
          <a:xfrm flipH="1">
            <a:off x="3316547" y="2006551"/>
            <a:ext cx="5044639" cy="1817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DECB1814-200C-4CE0-B8E5-86602E126B04}"/>
              </a:ext>
            </a:extLst>
          </p:cNvPr>
          <p:cNvCxnSpPr>
            <a:cxnSpLocks/>
            <a:stCxn id="107" idx="1"/>
            <a:endCxn id="148" idx="3"/>
          </p:cNvCxnSpPr>
          <p:nvPr/>
        </p:nvCxnSpPr>
        <p:spPr>
          <a:xfrm flipH="1">
            <a:off x="3316549" y="2006551"/>
            <a:ext cx="5044637" cy="679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2DFB5CFF-3826-4429-97B4-7612E13785B3}"/>
              </a:ext>
            </a:extLst>
          </p:cNvPr>
          <p:cNvCxnSpPr>
            <a:cxnSpLocks/>
            <a:stCxn id="37" idx="1"/>
            <a:endCxn id="149" idx="3"/>
          </p:cNvCxnSpPr>
          <p:nvPr/>
        </p:nvCxnSpPr>
        <p:spPr>
          <a:xfrm flipH="1">
            <a:off x="3316547" y="1320089"/>
            <a:ext cx="5044639" cy="37248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337EC26E-7E1B-4A5F-AC6F-3A83D9788DD7}"/>
              </a:ext>
            </a:extLst>
          </p:cNvPr>
          <p:cNvCxnSpPr>
            <a:cxnSpLocks/>
            <a:stCxn id="37" idx="1"/>
            <a:endCxn id="150" idx="3"/>
          </p:cNvCxnSpPr>
          <p:nvPr/>
        </p:nvCxnSpPr>
        <p:spPr>
          <a:xfrm flipH="1">
            <a:off x="3316547" y="1320089"/>
            <a:ext cx="5044639" cy="25034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2172B32F-E6F4-441C-8358-2D9DC8B7A77C}"/>
              </a:ext>
            </a:extLst>
          </p:cNvPr>
          <p:cNvCxnSpPr>
            <a:cxnSpLocks/>
            <a:stCxn id="112" idx="1"/>
            <a:endCxn id="147" idx="3"/>
          </p:cNvCxnSpPr>
          <p:nvPr/>
        </p:nvCxnSpPr>
        <p:spPr>
          <a:xfrm flipH="1" flipV="1">
            <a:off x="3321532" y="1490427"/>
            <a:ext cx="5039654" cy="46224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4BB29ADA-06ED-410B-8252-D6811232FB49}"/>
              </a:ext>
            </a:extLst>
          </p:cNvPr>
          <p:cNvCxnSpPr>
            <a:cxnSpLocks/>
            <a:stCxn id="112" idx="1"/>
            <a:endCxn id="148" idx="3"/>
          </p:cNvCxnSpPr>
          <p:nvPr/>
        </p:nvCxnSpPr>
        <p:spPr>
          <a:xfrm flipH="1" flipV="1">
            <a:off x="3316549" y="2685557"/>
            <a:ext cx="5044637" cy="34273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08E477FA-7E61-4AA2-924F-34827DC834CC}"/>
              </a:ext>
            </a:extLst>
          </p:cNvPr>
          <p:cNvCxnSpPr>
            <a:cxnSpLocks/>
            <a:stCxn id="111" idx="1"/>
            <a:endCxn id="149" idx="3"/>
          </p:cNvCxnSpPr>
          <p:nvPr/>
        </p:nvCxnSpPr>
        <p:spPr>
          <a:xfrm flipH="1" flipV="1">
            <a:off x="3316547" y="5044922"/>
            <a:ext cx="5044639" cy="3815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>
            <a:stCxn id="147" idx="1"/>
            <a:endCxn id="201" idx="3"/>
          </p:cNvCxnSpPr>
          <p:nvPr/>
        </p:nvCxnSpPr>
        <p:spPr>
          <a:xfrm flipH="1">
            <a:off x="1422971" y="1490427"/>
            <a:ext cx="1034561" cy="1871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148" idx="1"/>
            <a:endCxn id="201" idx="3"/>
          </p:cNvCxnSpPr>
          <p:nvPr/>
        </p:nvCxnSpPr>
        <p:spPr>
          <a:xfrm flipH="1">
            <a:off x="1422971" y="2685557"/>
            <a:ext cx="1029578" cy="676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50" idx="1"/>
            <a:endCxn id="201" idx="3"/>
          </p:cNvCxnSpPr>
          <p:nvPr/>
        </p:nvCxnSpPr>
        <p:spPr>
          <a:xfrm flipH="1" flipV="1">
            <a:off x="1422971" y="3362050"/>
            <a:ext cx="1029576" cy="461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49" idx="1"/>
            <a:endCxn id="201" idx="3"/>
          </p:cNvCxnSpPr>
          <p:nvPr/>
        </p:nvCxnSpPr>
        <p:spPr>
          <a:xfrm flipH="1" flipV="1">
            <a:off x="1422971" y="3362050"/>
            <a:ext cx="1029576" cy="16828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823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C3B24F-40D2-433B-A9FD-0C9FDD5A62D9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4d648a74-5c83-46a7-8e4c-7f989ae960a5"/>
    <ds:schemaRef ds:uri="http://purl.org/dc/terms/"/>
    <ds:schemaRef ds:uri="http://purl.org/dc/dcmitype/"/>
    <ds:schemaRef ds:uri="http://schemas.microsoft.com/office/infopath/2007/PartnerControls"/>
    <ds:schemaRef ds:uri="6194e418-5875-4308-b033-74eb9c181361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3BC7A63-ADBD-45F4-8D82-15AFB61C48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4746DC-43DB-40D6-9BA2-B8789733D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190</Words>
  <Application>Microsoft Office PowerPoint</Application>
  <PresentationFormat>Widescreen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Mental Health Transformation Annual Plan 2022-23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&lt;Service Name&gt; Annual Plan 2022-23</dc:title>
  <dc:creator>Waddon Gopal</dc:creator>
  <cp:lastModifiedBy>WADDON, Gopal (EAST LONDON NHS FOUNDATION TRUST)</cp:lastModifiedBy>
  <cp:revision>9</cp:revision>
  <dcterms:created xsi:type="dcterms:W3CDTF">2022-02-24T16:48:23Z</dcterms:created>
  <dcterms:modified xsi:type="dcterms:W3CDTF">2022-05-24T17:03:54Z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