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97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56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0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26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9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7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49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0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7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7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47947-334D-484E-A6A4-1ECD4AECB3C0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62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145667" y="2957512"/>
            <a:ext cx="1770614" cy="1138844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TWWTG priorities 2022</a:t>
            </a:r>
            <a:endParaRPr lang="en-GB" dirty="0"/>
          </a:p>
        </p:txBody>
      </p:sp>
      <p:sp>
        <p:nvSpPr>
          <p:cNvPr id="5" name="Flowchart: Decision 4"/>
          <p:cNvSpPr/>
          <p:nvPr/>
        </p:nvSpPr>
        <p:spPr>
          <a:xfrm>
            <a:off x="1595295" y="1364436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People Participation</a:t>
            </a:r>
            <a:endParaRPr lang="en-GB" dirty="0"/>
          </a:p>
        </p:txBody>
      </p:sp>
      <p:sp>
        <p:nvSpPr>
          <p:cNvPr id="6" name="Flowchart: Decision 5"/>
          <p:cNvSpPr/>
          <p:nvPr/>
        </p:nvSpPr>
        <p:spPr>
          <a:xfrm>
            <a:off x="1616685" y="2521278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7" name="Flowchart: Decision 6"/>
          <p:cNvSpPr/>
          <p:nvPr/>
        </p:nvSpPr>
        <p:spPr>
          <a:xfrm>
            <a:off x="1616876" y="3648845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Joint working</a:t>
            </a:r>
            <a:endParaRPr lang="en-GB" dirty="0"/>
          </a:p>
        </p:txBody>
      </p:sp>
      <p:sp>
        <p:nvSpPr>
          <p:cNvPr id="8" name="Flowchart: Display 7"/>
          <p:cNvSpPr/>
          <p:nvPr/>
        </p:nvSpPr>
        <p:spPr>
          <a:xfrm>
            <a:off x="5087389" y="26813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Make </a:t>
            </a:r>
            <a:r>
              <a:rPr lang="en-GB" sz="1400" dirty="0"/>
              <a:t>services </a:t>
            </a:r>
            <a:r>
              <a:rPr lang="en-GB" sz="1400" dirty="0" smtClean="0"/>
              <a:t> </a:t>
            </a:r>
            <a:r>
              <a:rPr lang="en-GB" sz="1400" dirty="0"/>
              <a:t>accessible to all – ages, disabilities, gender, sexual orientation (all protected characteristics</a:t>
            </a:r>
            <a:r>
              <a:rPr lang="en-GB" sz="1400" dirty="0" smtClean="0"/>
              <a:t>), non English speakers, neurodiversity</a:t>
            </a:r>
            <a:endParaRPr lang="en-GB" sz="1400" dirty="0"/>
          </a:p>
        </p:txBody>
      </p:sp>
      <p:sp>
        <p:nvSpPr>
          <p:cNvPr id="10" name="Flowchart: Display 9"/>
          <p:cNvSpPr/>
          <p:nvPr/>
        </p:nvSpPr>
        <p:spPr>
          <a:xfrm>
            <a:off x="5087389" y="1382016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Celebrating People Participation </a:t>
            </a:r>
            <a:r>
              <a:rPr lang="en-GB" sz="1400" dirty="0"/>
              <a:t>success more </a:t>
            </a:r>
            <a:r>
              <a:rPr lang="en-GB" sz="1400" dirty="0" smtClean="0"/>
              <a:t>visibly (Befriending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Making the People Participation offer to service users and carers as early on in their treatment as possible</a:t>
            </a:r>
            <a:endParaRPr lang="en-GB" sz="1400" dirty="0"/>
          </a:p>
        </p:txBody>
      </p:sp>
      <p:sp>
        <p:nvSpPr>
          <p:cNvPr id="12" name="Flowchart: Display 11"/>
          <p:cNvSpPr/>
          <p:nvPr/>
        </p:nvSpPr>
        <p:spPr>
          <a:xfrm>
            <a:off x="5086113" y="2508852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Trust to work towards developing more opportunities for service users and carers to become educated and/or educators</a:t>
            </a:r>
            <a:endParaRPr lang="en-GB" sz="1400" dirty="0"/>
          </a:p>
        </p:txBody>
      </p:sp>
      <p:sp>
        <p:nvSpPr>
          <p:cNvPr id="13" name="Flowchart: Decision 12"/>
          <p:cNvSpPr/>
          <p:nvPr/>
        </p:nvSpPr>
        <p:spPr>
          <a:xfrm>
            <a:off x="1638647" y="294151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Addressing inequalities</a:t>
            </a:r>
            <a:endParaRPr lang="en-GB" dirty="0"/>
          </a:p>
        </p:txBody>
      </p:sp>
      <p:sp>
        <p:nvSpPr>
          <p:cNvPr id="15" name="Flowchart: Display 14"/>
          <p:cNvSpPr/>
          <p:nvPr/>
        </p:nvSpPr>
        <p:spPr>
          <a:xfrm>
            <a:off x="5086113" y="362272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Developing thoughtful and meaningful engagement – hybrid working, face to face and virtual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Linking up with </a:t>
            </a:r>
            <a:r>
              <a:rPr lang="en-GB" sz="1400" dirty="0"/>
              <a:t>o</a:t>
            </a:r>
            <a:r>
              <a:rPr lang="en-GB" sz="1400" dirty="0" smtClean="0"/>
              <a:t>ther organisations – developing people participation and co-production across the system</a:t>
            </a:r>
            <a:endParaRPr lang="en-GB" sz="14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53" y="6002333"/>
            <a:ext cx="1193294" cy="598933"/>
          </a:xfrm>
          <a:prstGeom prst="rect">
            <a:avLst/>
          </a:prstGeom>
          <a:ln>
            <a:noFill/>
          </a:ln>
        </p:spPr>
      </p:pic>
      <p:sp>
        <p:nvSpPr>
          <p:cNvPr id="14" name="Flowchart: Decision 13"/>
          <p:cNvSpPr/>
          <p:nvPr/>
        </p:nvSpPr>
        <p:spPr>
          <a:xfrm>
            <a:off x="1638647" y="5862399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Improving the quality of life</a:t>
            </a:r>
            <a:endParaRPr lang="en-GB" dirty="0"/>
          </a:p>
        </p:txBody>
      </p:sp>
      <p:sp>
        <p:nvSpPr>
          <p:cNvPr id="16" name="Flowchart: Decision 15"/>
          <p:cNvSpPr/>
          <p:nvPr/>
        </p:nvSpPr>
        <p:spPr>
          <a:xfrm>
            <a:off x="1616685" y="4736903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Care and treatment</a:t>
            </a:r>
            <a:endParaRPr lang="en-GB" dirty="0"/>
          </a:p>
        </p:txBody>
      </p:sp>
      <p:sp>
        <p:nvSpPr>
          <p:cNvPr id="18" name="Flowchart: Display 17"/>
          <p:cNvSpPr/>
          <p:nvPr/>
        </p:nvSpPr>
        <p:spPr>
          <a:xfrm>
            <a:off x="5086113" y="4718903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Focusing on the barriers of care – getting the basics right (access, waiting times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employment opportunities for people with lived experience</a:t>
            </a:r>
            <a:endParaRPr lang="en-GB" sz="1400" dirty="0"/>
          </a:p>
        </p:txBody>
      </p:sp>
      <p:sp>
        <p:nvSpPr>
          <p:cNvPr id="19" name="Flowchart: Display 18"/>
          <p:cNvSpPr/>
          <p:nvPr/>
        </p:nvSpPr>
        <p:spPr>
          <a:xfrm>
            <a:off x="5086113" y="586239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options for people to improve their quality of life – creativity, healthy lifestyles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opportunities for us to share and grow together – service users, staff and carers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66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D39AF28-E16A-4F00-BB10-C2179DE389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04D9C9-5FE1-4367-8F65-02ED51B63D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DDC0AD-426C-47B3-853F-2A0098B18456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http://purl.org/dc/elements/1.1/"/>
    <ds:schemaRef ds:uri="4d648a74-5c83-46a7-8e4c-7f989ae960a5"/>
    <ds:schemaRef ds:uri="http://schemas.microsoft.com/sharepoint/v3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178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Naseova Kamila</dc:creator>
  <cp:lastModifiedBy>Waddon Gopal</cp:lastModifiedBy>
  <cp:revision>15</cp:revision>
  <dcterms:created xsi:type="dcterms:W3CDTF">2021-12-09T11:55:37Z</dcterms:created>
  <dcterms:modified xsi:type="dcterms:W3CDTF">2022-02-25T11:30:58Z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