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8" r:id="rId5"/>
    <p:sldId id="257" r:id="rId6"/>
    <p:sldId id="259" r:id="rId7"/>
    <p:sldId id="260" r:id="rId8"/>
    <p:sldId id="261" r:id="rId9"/>
    <p:sldId id="262" r:id="rId10"/>
    <p:sldId id="264" r:id="rId11"/>
    <p:sldId id="26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05/04/2022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 smtClean="0"/>
              <a:t>Primary Care Annual </a:t>
            </a:r>
            <a:r>
              <a:rPr lang="en-GB" sz="4415" b="1" dirty="0"/>
              <a:t>Plan </a:t>
            </a:r>
            <a:r>
              <a:rPr lang="en-GB" sz="4415" b="1" dirty="0" smtClean="0"/>
              <a:t>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/>
              <a:t>March 2021</a:t>
            </a:r>
          </a:p>
          <a:p>
            <a:endParaRPr lang="en-GB" sz="1342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74199" y="4864098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Service user outcomes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3761279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>
                <a:solidFill>
                  <a:schemeClr val="tx1"/>
                </a:solidFill>
              </a:rPr>
              <a:t>Staff Experience and Wellbeing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427860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Integrated Care, Partnerships &amp; Coproduction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74199" y="1546991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New Service Developments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7" name="Rectangle 656">
            <a:extLst>
              <a:ext uri="{FF2B5EF4-FFF2-40B4-BE49-F238E27FC236}">
                <a16:creationId xmlns:a16="http://schemas.microsoft.com/office/drawing/2014/main" id="{E1CE5BF1-F65F-4C90-92A3-DFE361059424}"/>
              </a:ext>
            </a:extLst>
          </p:cNvPr>
          <p:cNvSpPr/>
          <p:nvPr/>
        </p:nvSpPr>
        <p:spPr>
          <a:xfrm>
            <a:off x="4874199" y="5794595"/>
            <a:ext cx="1080000" cy="408376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Sustainability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</a:t>
            </a:r>
            <a:r>
              <a:rPr lang="en-GB" sz="1124" b="1" dirty="0" smtClean="0">
                <a:solidFill>
                  <a:schemeClr val="tx1"/>
                </a:solidFill>
              </a:rPr>
              <a:t>Experience </a:t>
            </a:r>
            <a:endParaRPr lang="en-GB" sz="1124" b="1" dirty="0">
              <a:solidFill>
                <a:schemeClr val="tx1"/>
              </a:solidFill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 smtClean="0"/>
              <a:t>22-23 </a:t>
            </a:r>
            <a:r>
              <a:rPr lang="en-GB" sz="1226" b="1" dirty="0"/>
              <a:t>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291455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Tackling inequalities including the more hidden inequalities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2727174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dirty="0" smtClean="0">
                <a:solidFill>
                  <a:schemeClr val="tx1"/>
                </a:solidFill>
              </a:rPr>
              <a:t>Clinical outcomes</a:t>
            </a:r>
            <a:endParaRPr lang="en-GB" sz="1050" dirty="0">
              <a:solidFill>
                <a:schemeClr val="tx1"/>
              </a:solidFill>
            </a:endParaRP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645761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Further develop and share learning for homelessness work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1349765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Access: Demand and Capacity modelling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1689744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CQC Readiness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2033480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Working with system partners to develop ARRS roles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2710531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Training and development of the team – Primary Care Skills Academy (PCSA</a:t>
            </a:r>
            <a:r>
              <a:rPr lang="en-GB" sz="1000" dirty="0" smtClean="0">
                <a:solidFill>
                  <a:schemeClr val="tx1"/>
                </a:solidFill>
              </a:rPr>
              <a:t>)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3044619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ctr">
              <a:defRPr/>
            </a:pPr>
            <a:r>
              <a:rPr lang="en-GB" sz="1000" dirty="0">
                <a:solidFill>
                  <a:srgbClr val="000000"/>
                </a:solidFill>
              </a:rPr>
              <a:t>Workforce, people plan, recruitment and retention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3405816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ln w="0"/>
                <a:solidFill>
                  <a:schemeClr val="tx1"/>
                </a:solidFill>
              </a:rPr>
              <a:t>Care Navigation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3726044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Implementation of the General Practice Support Unit (GPSU</a:t>
            </a:r>
            <a:r>
              <a:rPr lang="en-GB" sz="1000" dirty="0" smtClean="0">
                <a:solidFill>
                  <a:schemeClr val="tx1"/>
                </a:solidFill>
              </a:rPr>
              <a:t>) </a:t>
            </a:r>
            <a:r>
              <a:rPr lang="en-GB" sz="1000" b="1" dirty="0">
                <a:solidFill>
                  <a:schemeClr val="tx1"/>
                </a:solidFill>
              </a:rPr>
              <a:t>– </a:t>
            </a:r>
            <a:r>
              <a:rPr lang="en-GB" sz="1000" dirty="0">
                <a:solidFill>
                  <a:schemeClr val="tx1"/>
                </a:solidFill>
              </a:rPr>
              <a:t>Beds only  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4048493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Development of nursing team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4404863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People participation work – integrating into communities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1000067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National General Practice Access </a:t>
            </a:r>
            <a:r>
              <a:rPr lang="en-GB" sz="1000" dirty="0" smtClean="0">
                <a:solidFill>
                  <a:schemeClr val="tx1"/>
                </a:solidFill>
              </a:rPr>
              <a:t>Improvement - Beds only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2384941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Performance review, WHO outcomes, COVID recovery, cancer detection, screening and immunisation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22692" y="4733965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>
                <a:solidFill>
                  <a:schemeClr val="tx1"/>
                </a:solidFill>
              </a:rPr>
              <a:t>Comms strategy</a:t>
            </a:r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22692" y="5075884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Triple Aim Leighton Buzzard/Working Together Leighton Buzzard</a:t>
            </a:r>
          </a:p>
        </p:txBody>
      </p:sp>
      <p:cxnSp>
        <p:nvCxnSpPr>
          <p:cNvPr id="3" name="Straight Arrow Connector 2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08" idx="1"/>
            <a:endCxn id="94" idx="3"/>
          </p:cNvCxnSpPr>
          <p:nvPr/>
        </p:nvCxnSpPr>
        <p:spPr>
          <a:xfrm flipH="1">
            <a:off x="5954199" y="1815744"/>
            <a:ext cx="1644987" cy="1135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109" idx="1"/>
            <a:endCxn id="94" idx="3"/>
          </p:cNvCxnSpPr>
          <p:nvPr/>
        </p:nvCxnSpPr>
        <p:spPr>
          <a:xfrm flipH="1">
            <a:off x="5954199" y="2159480"/>
            <a:ext cx="1644987" cy="792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107" idx="1"/>
            <a:endCxn id="94" idx="3"/>
          </p:cNvCxnSpPr>
          <p:nvPr/>
        </p:nvCxnSpPr>
        <p:spPr>
          <a:xfrm flipH="1">
            <a:off x="5954199" y="1475765"/>
            <a:ext cx="1644987" cy="1475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5430932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Primary Care Podcast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5768898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Primary Care Network (PCN) prospectus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6109997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Delivering on Long Term Plans around Primary Care Networks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599186" y="6441775"/>
            <a:ext cx="4320000" cy="25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</a:rPr>
              <a:t>Financial Viability</a:t>
            </a:r>
          </a:p>
        </p:txBody>
      </p:sp>
      <p:cxnSp>
        <p:nvCxnSpPr>
          <p:cNvPr id="46" name="Straight Arrow Connector 45"/>
          <p:cNvCxnSpPr>
            <a:stCxn id="127" idx="1"/>
            <a:endCxn id="657" idx="3"/>
          </p:cNvCxnSpPr>
          <p:nvPr/>
        </p:nvCxnSpPr>
        <p:spPr>
          <a:xfrm flipH="1">
            <a:off x="5954199" y="5201884"/>
            <a:ext cx="1668493" cy="796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92" idx="1"/>
            <a:endCxn id="657" idx="3"/>
          </p:cNvCxnSpPr>
          <p:nvPr/>
        </p:nvCxnSpPr>
        <p:spPr>
          <a:xfrm flipH="1">
            <a:off x="5954199" y="5556932"/>
            <a:ext cx="1644987" cy="441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93" idx="1"/>
            <a:endCxn id="657" idx="3"/>
          </p:cNvCxnSpPr>
          <p:nvPr/>
        </p:nvCxnSpPr>
        <p:spPr>
          <a:xfrm flipH="1">
            <a:off x="5954199" y="5894898"/>
            <a:ext cx="1644987" cy="103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95" idx="1"/>
            <a:endCxn id="657" idx="3"/>
          </p:cNvCxnSpPr>
          <p:nvPr/>
        </p:nvCxnSpPr>
        <p:spPr>
          <a:xfrm flipH="1" flipV="1">
            <a:off x="5954199" y="5998783"/>
            <a:ext cx="1644987" cy="237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6" idx="1"/>
            <a:endCxn id="657" idx="3"/>
          </p:cNvCxnSpPr>
          <p:nvPr/>
        </p:nvCxnSpPr>
        <p:spPr>
          <a:xfrm flipH="1" flipV="1">
            <a:off x="5954199" y="5998783"/>
            <a:ext cx="1644987" cy="568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22" idx="1"/>
            <a:endCxn id="8" idx="3"/>
          </p:cNvCxnSpPr>
          <p:nvPr/>
        </p:nvCxnSpPr>
        <p:spPr>
          <a:xfrm flipH="1" flipV="1">
            <a:off x="5954199" y="3956840"/>
            <a:ext cx="1644987" cy="2176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121" idx="1"/>
            <a:endCxn id="8" idx="3"/>
          </p:cNvCxnSpPr>
          <p:nvPr/>
        </p:nvCxnSpPr>
        <p:spPr>
          <a:xfrm flipH="1">
            <a:off x="5954199" y="3852044"/>
            <a:ext cx="1644987" cy="104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12" idx="1"/>
            <a:endCxn id="8" idx="3"/>
          </p:cNvCxnSpPr>
          <p:nvPr/>
        </p:nvCxnSpPr>
        <p:spPr>
          <a:xfrm flipH="1">
            <a:off x="5954199" y="3531816"/>
            <a:ext cx="1644987" cy="425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11" idx="1"/>
            <a:endCxn id="8" idx="3"/>
          </p:cNvCxnSpPr>
          <p:nvPr/>
        </p:nvCxnSpPr>
        <p:spPr>
          <a:xfrm flipH="1">
            <a:off x="5954199" y="3170619"/>
            <a:ext cx="1644987" cy="786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0" idx="1"/>
            <a:endCxn id="8" idx="3"/>
          </p:cNvCxnSpPr>
          <p:nvPr/>
        </p:nvCxnSpPr>
        <p:spPr>
          <a:xfrm flipH="1">
            <a:off x="5954199" y="2836531"/>
            <a:ext cx="1644987" cy="1120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657" idx="1"/>
            <a:endCxn id="149" idx="3"/>
          </p:cNvCxnSpPr>
          <p:nvPr/>
        </p:nvCxnSpPr>
        <p:spPr>
          <a:xfrm flipH="1" flipV="1">
            <a:off x="3316547" y="5044922"/>
            <a:ext cx="1557652" cy="9538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26" idx="1"/>
            <a:endCxn id="6" idx="3"/>
          </p:cNvCxnSpPr>
          <p:nvPr/>
        </p:nvCxnSpPr>
        <p:spPr>
          <a:xfrm flipH="1">
            <a:off x="5954199" y="4859965"/>
            <a:ext cx="1668493" cy="195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123" idx="1"/>
            <a:endCxn id="6" idx="3"/>
          </p:cNvCxnSpPr>
          <p:nvPr/>
        </p:nvCxnSpPr>
        <p:spPr>
          <a:xfrm flipH="1">
            <a:off x="5954199" y="4530863"/>
            <a:ext cx="1644987" cy="524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6" idx="1"/>
            <a:endCxn id="148" idx="3"/>
          </p:cNvCxnSpPr>
          <p:nvPr/>
        </p:nvCxnSpPr>
        <p:spPr>
          <a:xfrm flipH="1" flipV="1">
            <a:off x="3316549" y="2685557"/>
            <a:ext cx="1557650" cy="2370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" idx="1"/>
            <a:endCxn id="150" idx="3"/>
          </p:cNvCxnSpPr>
          <p:nvPr/>
        </p:nvCxnSpPr>
        <p:spPr>
          <a:xfrm flipH="1" flipV="1">
            <a:off x="3316547" y="3823558"/>
            <a:ext cx="1557652" cy="133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8" idx="1"/>
            <a:endCxn id="148" idx="3"/>
          </p:cNvCxnSpPr>
          <p:nvPr/>
        </p:nvCxnSpPr>
        <p:spPr>
          <a:xfrm flipH="1" flipV="1">
            <a:off x="3316549" y="2685557"/>
            <a:ext cx="1557650" cy="1271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6" idx="1"/>
            <a:endCxn id="149" idx="3"/>
          </p:cNvCxnSpPr>
          <p:nvPr/>
        </p:nvCxnSpPr>
        <p:spPr>
          <a:xfrm flipH="1" flipV="1">
            <a:off x="3316547" y="5044922"/>
            <a:ext cx="1557652" cy="10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125" idx="1"/>
            <a:endCxn id="94" idx="3"/>
          </p:cNvCxnSpPr>
          <p:nvPr/>
        </p:nvCxnSpPr>
        <p:spPr>
          <a:xfrm flipH="1">
            <a:off x="5954199" y="2510941"/>
            <a:ext cx="1644987" cy="440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06" idx="1"/>
            <a:endCxn id="33" idx="3"/>
          </p:cNvCxnSpPr>
          <p:nvPr/>
        </p:nvCxnSpPr>
        <p:spPr>
          <a:xfrm flipH="1">
            <a:off x="5954199" y="771761"/>
            <a:ext cx="1644987" cy="1003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250" idx="1"/>
            <a:endCxn id="8" idx="3"/>
          </p:cNvCxnSpPr>
          <p:nvPr/>
        </p:nvCxnSpPr>
        <p:spPr>
          <a:xfrm flipH="1">
            <a:off x="5954199" y="417455"/>
            <a:ext cx="1644987" cy="3539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27" idx="1"/>
            <a:endCxn id="10" idx="3"/>
          </p:cNvCxnSpPr>
          <p:nvPr/>
        </p:nvCxnSpPr>
        <p:spPr>
          <a:xfrm flipH="1" flipV="1">
            <a:off x="5954199" y="721965"/>
            <a:ext cx="1668493" cy="4479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250" idx="1"/>
            <a:endCxn id="10" idx="3"/>
          </p:cNvCxnSpPr>
          <p:nvPr/>
        </p:nvCxnSpPr>
        <p:spPr>
          <a:xfrm flipH="1">
            <a:off x="5954199" y="417455"/>
            <a:ext cx="1644987" cy="3045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24" idx="1"/>
            <a:endCxn id="94" idx="3"/>
          </p:cNvCxnSpPr>
          <p:nvPr/>
        </p:nvCxnSpPr>
        <p:spPr>
          <a:xfrm flipH="1">
            <a:off x="5954199" y="1126067"/>
            <a:ext cx="1644987" cy="1825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24" idx="1"/>
            <a:endCxn id="10" idx="3"/>
          </p:cNvCxnSpPr>
          <p:nvPr/>
        </p:nvCxnSpPr>
        <p:spPr>
          <a:xfrm flipH="1" flipV="1">
            <a:off x="5954199" y="721965"/>
            <a:ext cx="1644987" cy="404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109" idx="1"/>
            <a:endCxn id="10" idx="3"/>
          </p:cNvCxnSpPr>
          <p:nvPr/>
        </p:nvCxnSpPr>
        <p:spPr>
          <a:xfrm flipH="1" flipV="1">
            <a:off x="5954199" y="721965"/>
            <a:ext cx="1644987" cy="1437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>
            <a:stCxn id="110" idx="1"/>
            <a:endCxn id="94" idx="3"/>
          </p:cNvCxnSpPr>
          <p:nvPr/>
        </p:nvCxnSpPr>
        <p:spPr>
          <a:xfrm flipH="1">
            <a:off x="5954199" y="2836531"/>
            <a:ext cx="1644987" cy="115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1" name="Straight Arrow Connector 640"/>
          <p:cNvCxnSpPr>
            <a:stCxn id="94" idx="1"/>
            <a:endCxn id="148" idx="3"/>
          </p:cNvCxnSpPr>
          <p:nvPr/>
        </p:nvCxnSpPr>
        <p:spPr>
          <a:xfrm flipH="1" flipV="1">
            <a:off x="3316549" y="2685557"/>
            <a:ext cx="1557650" cy="266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3" name="Straight Arrow Connector 642"/>
          <p:cNvCxnSpPr>
            <a:stCxn id="10" idx="1"/>
            <a:endCxn id="147" idx="3"/>
          </p:cNvCxnSpPr>
          <p:nvPr/>
        </p:nvCxnSpPr>
        <p:spPr>
          <a:xfrm flipH="1">
            <a:off x="3321532" y="721965"/>
            <a:ext cx="1552667" cy="768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5" name="Straight Arrow Connector 644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52667" cy="284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7" name="Straight Arrow Connector 646"/>
          <p:cNvCxnSpPr>
            <a:stCxn id="94" idx="1"/>
            <a:endCxn id="147" idx="3"/>
          </p:cNvCxnSpPr>
          <p:nvPr/>
        </p:nvCxnSpPr>
        <p:spPr>
          <a:xfrm flipH="1" flipV="1">
            <a:off x="3321532" y="1490427"/>
            <a:ext cx="1552667" cy="1461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594006"/>
              </p:ext>
            </p:extLst>
          </p:nvPr>
        </p:nvGraphicFramePr>
        <p:xfrm>
          <a:off x="204102" y="923595"/>
          <a:ext cx="11783791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727">
                  <a:extLst>
                    <a:ext uri="{9D8B030D-6E8A-4147-A177-3AD203B41FA5}">
                      <a16:colId xmlns:a16="http://schemas.microsoft.com/office/drawing/2014/main" val="2965442845"/>
                    </a:ext>
                  </a:extLst>
                </a:gridCol>
                <a:gridCol w="2370221">
                  <a:extLst>
                    <a:ext uri="{9D8B030D-6E8A-4147-A177-3AD203B41FA5}">
                      <a16:colId xmlns:a16="http://schemas.microsoft.com/office/drawing/2014/main" val="2886018614"/>
                    </a:ext>
                  </a:extLst>
                </a:gridCol>
                <a:gridCol w="7739843">
                  <a:extLst>
                    <a:ext uri="{9D8B030D-6E8A-4147-A177-3AD203B41FA5}">
                      <a16:colId xmlns:a16="http://schemas.microsoft.com/office/drawing/2014/main" val="21711176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Priority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Explanation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What would good look like?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635596"/>
                  </a:ext>
                </a:extLst>
              </a:tr>
              <a:tr h="1432560">
                <a:tc rowSpan="3">
                  <a:txBody>
                    <a:bodyPr/>
                    <a:lstStyle/>
                    <a:p>
                      <a:r>
                        <a:rPr lang="en-GB" sz="1100" b="1" dirty="0" smtClean="0"/>
                        <a:t>Improved Staff Experience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Training and development</a:t>
                      </a:r>
                      <a:r>
                        <a:rPr lang="en-GB" sz="1100" baseline="0" dirty="0" smtClean="0"/>
                        <a:t> of the team – Primary Care Skills Academy (PCSA)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Continued staff development/progression/succession throughout Primary care directorate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Prospectus of offers kept up to date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Improved staff confidence and promote inclusive health strategy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Capacity to support service users</a:t>
                      </a:r>
                      <a:r>
                        <a:rPr lang="en-GB" sz="1100" baseline="0" dirty="0" smtClean="0"/>
                        <a:t> – patient proposed training in areas where there are gaps.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Spread of expertise among clinical team (and potentially other practices)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Implementation of a weekly/monthly user group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Coding and improvement of recording on clinical systems</a:t>
                      </a:r>
                      <a:endParaRPr lang="en-GB" sz="1100" dirty="0" smtClean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27737"/>
                  </a:ext>
                </a:extLst>
              </a:tr>
              <a:tr h="1264920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Workforce + People Plan + Recruitment +</a:t>
                      </a:r>
                      <a:r>
                        <a:rPr lang="en-GB" sz="1100" baseline="0" dirty="0" smtClean="0"/>
                        <a:t> Retention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Engagement and upskilling through financing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Training</a:t>
                      </a:r>
                      <a:r>
                        <a:rPr lang="en-GB" sz="1100" baseline="0" dirty="0" smtClean="0"/>
                        <a:t> for patients in a supportive role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Increase staff morale to reduce staff turnover, sickness and absence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Flexible working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Culture changes to improve working environment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Growing leaders – becoming good role models and coaches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Good supervision and delegation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146693"/>
                  </a:ext>
                </a:extLst>
              </a:tr>
              <a:tr h="929640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Care Navigation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Directing people to the right services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Improved experience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Better integration e.g. housing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Dashboard – helping to understand the gaps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Improved triage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478547"/>
                  </a:ext>
                </a:extLst>
              </a:tr>
              <a:tr h="426720">
                <a:tc rowSpan="2">
                  <a:txBody>
                    <a:bodyPr/>
                    <a:lstStyle/>
                    <a:p>
                      <a:r>
                        <a:rPr lang="en-GB" sz="1100" b="1" dirty="0" smtClean="0"/>
                        <a:t>Improving Population</a:t>
                      </a:r>
                      <a:r>
                        <a:rPr lang="en-GB" sz="1100" b="1" baseline="0" dirty="0" smtClean="0"/>
                        <a:t> Health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Tackling inequalities including the more hidden</a:t>
                      </a:r>
                      <a:r>
                        <a:rPr lang="en-GB" sz="1100" baseline="0" dirty="0" smtClean="0"/>
                        <a:t> inequalities</a:t>
                      </a:r>
                      <a:endParaRPr lang="en-GB" sz="11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Patient advocates and training (developing a contract in Newham) – more work with groundswell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Using learning from public health project</a:t>
                      </a:r>
                      <a:r>
                        <a:rPr lang="en-GB" sz="1100" baseline="0" dirty="0" smtClean="0"/>
                        <a:t> and applying this to screening and patient engagement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Developing PPG practices – what would they like to see improved? Have the patients drive this focus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One Stop Shops – developing in-house resources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Relationships with community e.g. improved housing services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Access to physiotherapy and podiatry esp. in TH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Share experiences across the practice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430739"/>
                  </a:ext>
                </a:extLst>
              </a:tr>
              <a:tr h="838200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Further develop and share learning for homelessness work</a:t>
                      </a: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12078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70C0"/>
                </a:solidFill>
                <a:latin typeface="+mj-lt"/>
              </a:rPr>
              <a:t>Developing/Validating Priorities: </a:t>
            </a:r>
            <a:r>
              <a:rPr lang="en-GB" sz="3600" b="1" dirty="0">
                <a:solidFill>
                  <a:srgbClr val="FF0000"/>
                </a:solidFill>
                <a:latin typeface="+mj-lt"/>
              </a:rPr>
              <a:t>East London</a:t>
            </a:r>
            <a:endParaRPr lang="en-GB" sz="3600" b="1" i="0" u="none" strike="noStrike" kern="1200" cap="none" spc="0" baseline="0" dirty="0">
              <a:solidFill>
                <a:srgbClr val="000000"/>
              </a:solidFill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39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25663" y="888107"/>
          <a:ext cx="11783791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148">
                  <a:extLst>
                    <a:ext uri="{9D8B030D-6E8A-4147-A177-3AD203B41FA5}">
                      <a16:colId xmlns:a16="http://schemas.microsoft.com/office/drawing/2014/main" val="2965442845"/>
                    </a:ext>
                  </a:extLst>
                </a:gridCol>
                <a:gridCol w="1780673">
                  <a:extLst>
                    <a:ext uri="{9D8B030D-6E8A-4147-A177-3AD203B41FA5}">
                      <a16:colId xmlns:a16="http://schemas.microsoft.com/office/drawing/2014/main" val="2886018614"/>
                    </a:ext>
                  </a:extLst>
                </a:gridCol>
                <a:gridCol w="9057970">
                  <a:extLst>
                    <a:ext uri="{9D8B030D-6E8A-4147-A177-3AD203B41FA5}">
                      <a16:colId xmlns:a16="http://schemas.microsoft.com/office/drawing/2014/main" val="2171117657"/>
                    </a:ext>
                  </a:extLst>
                </a:gridCol>
              </a:tblGrid>
              <a:tr h="23714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Priority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Explanation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What would good look like?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635596"/>
                  </a:ext>
                </a:extLst>
              </a:tr>
              <a:tr h="774578">
                <a:tc rowSpan="5">
                  <a:txBody>
                    <a:bodyPr/>
                    <a:lstStyle/>
                    <a:p>
                      <a:r>
                        <a:rPr lang="en-GB" sz="1100" b="1" dirty="0" smtClean="0"/>
                        <a:t>Improved Staff Experience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Training and development</a:t>
                      </a:r>
                      <a:r>
                        <a:rPr lang="en-GB" sz="1100" baseline="0" dirty="0" smtClean="0"/>
                        <a:t> of the team – Primary Care Skills Academy (PCSA)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Implementation of the PCSA across primary care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 support administrators and managers with key skills framework.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All staff engaged in the offer, launched on LMS and having courses easily accessible,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developing content for LMS.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Staff feedback on the courses they experience and what they need to support development 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Support progression in the Directorate , key skills framework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27737"/>
                  </a:ext>
                </a:extLst>
              </a:tr>
              <a:tr h="1239324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Implementation of the General Practice Support Unit (GPSU)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Centralisation of telephony in one place, administration and medication.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Quick turnaround for key functions such as medication prescription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Service user engagement in the deployment process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Better understanding of population health/ needs of service users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Establishing skills to support staff/ defining what we mean by population health- scope and define, and build on </a:t>
                      </a:r>
                      <a:r>
                        <a:rPr lang="en-GB" sz="1100" dirty="0" err="1" smtClean="0"/>
                        <a:t>whats</a:t>
                      </a:r>
                      <a:r>
                        <a:rPr lang="en-GB" sz="1100" dirty="0" smtClean="0"/>
                        <a:t> needed to support pop approach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Improve patient feedback – qualitative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Less complaints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Good governance – </a:t>
                      </a:r>
                      <a:r>
                        <a:rPr lang="en-GB" sz="1100" dirty="0" err="1" smtClean="0"/>
                        <a:t>datix</a:t>
                      </a:r>
                      <a:r>
                        <a:rPr lang="en-GB" sz="1100" dirty="0" smtClean="0"/>
                        <a:t> reporting structure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Power BI reporting and data easily available to understand and help staff to take appropriate action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Staff agenda for change transition to be completed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146693"/>
                  </a:ext>
                </a:extLst>
              </a:tr>
              <a:tr h="542204"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Care Navigation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Launching in February  - ensure front door processes can direct users to right resources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Demand and capacity modelling,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Training staff on what's available 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478547"/>
                  </a:ext>
                </a:extLst>
              </a:tr>
              <a:tr h="542204">
                <a:tc vMerge="1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Workforce + People Plan+ Recruitment</a:t>
                      </a:r>
                      <a:r>
                        <a:rPr lang="en-GB" sz="1100" baseline="0" dirty="0" smtClean="0"/>
                        <a:t> and retention</a:t>
                      </a:r>
                      <a:endParaRPr lang="en-GB" sz="1100" dirty="0" smtClean="0"/>
                    </a:p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Having right number of staff to cover roles, GP and admin staff in place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Attract right person, quickly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Ability to work flexibly and making roles attractive 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76005"/>
                  </a:ext>
                </a:extLst>
              </a:tr>
              <a:tr h="542204">
                <a:tc vMerge="1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Development</a:t>
                      </a:r>
                      <a:r>
                        <a:rPr lang="en-GB" sz="1100" baseline="0" dirty="0" smtClean="0"/>
                        <a:t> of nursing team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Establish nursing leadership structure, having an extended scope for nursing staff to grow.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Looking at different roles and functions,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 opportunities to have cross over roles (acute, PC and MH)</a:t>
                      </a:r>
                    </a:p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99695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70C0"/>
                </a:solidFill>
                <a:latin typeface="+mj-lt"/>
              </a:rPr>
              <a:t>Developing/Validating Priorities: </a:t>
            </a:r>
            <a:r>
              <a:rPr lang="en-GB" sz="3600" b="1" dirty="0" smtClean="0">
                <a:solidFill>
                  <a:srgbClr val="FF0000"/>
                </a:solidFill>
                <a:latin typeface="+mj-lt"/>
              </a:rPr>
              <a:t>Luton &amp; Beds</a:t>
            </a:r>
            <a:endParaRPr lang="en-GB" sz="3600" b="1" i="0" u="none" strike="noStrike" kern="1200" cap="none" spc="0" baseline="0" dirty="0">
              <a:solidFill>
                <a:srgbClr val="000000"/>
              </a:solidFill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916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25663" y="1465623"/>
          <a:ext cx="11783791" cy="3826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369">
                  <a:extLst>
                    <a:ext uri="{9D8B030D-6E8A-4147-A177-3AD203B41FA5}">
                      <a16:colId xmlns:a16="http://schemas.microsoft.com/office/drawing/2014/main" val="2965442845"/>
                    </a:ext>
                  </a:extLst>
                </a:gridCol>
                <a:gridCol w="1696452">
                  <a:extLst>
                    <a:ext uri="{9D8B030D-6E8A-4147-A177-3AD203B41FA5}">
                      <a16:colId xmlns:a16="http://schemas.microsoft.com/office/drawing/2014/main" val="2886018614"/>
                    </a:ext>
                  </a:extLst>
                </a:gridCol>
                <a:gridCol w="9057970">
                  <a:extLst>
                    <a:ext uri="{9D8B030D-6E8A-4147-A177-3AD203B41FA5}">
                      <a16:colId xmlns:a16="http://schemas.microsoft.com/office/drawing/2014/main" val="2171117657"/>
                    </a:ext>
                  </a:extLst>
                </a:gridCol>
              </a:tblGrid>
              <a:tr h="237144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Priority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Explanation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What would good look like?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4635596"/>
                  </a:ext>
                </a:extLst>
              </a:tr>
              <a:tr h="511043">
                <a:tc rowSpan="3">
                  <a:txBody>
                    <a:bodyPr/>
                    <a:lstStyle/>
                    <a:p>
                      <a:r>
                        <a:rPr lang="en-GB" sz="1100" b="1" dirty="0" smtClean="0"/>
                        <a:t>Improved Clinical Outcomes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CQC Readiness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Good preparation of information around compliance,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 having good routine processes so its engrained in business as usual, systems are well oiled and part of everyday processes 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Looking at areas were you are weak in terms of processes and systems so that they can be strengthened – practice level and service level plans, having information pack updated in evidence folder routinely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345370"/>
                  </a:ext>
                </a:extLst>
              </a:tr>
              <a:tr h="511043">
                <a:tc vMerge="1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Working with system partners to develop ARRS roles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dirty="0" smtClean="0"/>
                        <a:t>Having roles recruited into , all the resources available and utilisation of that resource around the PCN, defining the roles of the PCN and how they align with population health/inequalities and LA and public health agenda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418466"/>
                  </a:ext>
                </a:extLst>
              </a:tr>
              <a:tr h="511043">
                <a:tc vMerge="1"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Access: Demand and Capacity modelling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A clinical team  that is designed to meet the needs of our population for appointment and contacts for each service  - learn where the gaps are and filling the gaps – All services , particular Bedford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876590"/>
                  </a:ext>
                </a:extLst>
              </a:tr>
              <a:tr h="511043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Improved</a:t>
                      </a:r>
                      <a:r>
                        <a:rPr lang="en-GB" sz="1100" b="1" baseline="0" dirty="0" smtClean="0"/>
                        <a:t> Experience of Care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People participation work – integrating</a:t>
                      </a:r>
                      <a:r>
                        <a:rPr lang="en-GB" sz="1100" baseline="0" dirty="0" smtClean="0"/>
                        <a:t> into communities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Coproduced services with our PPL</a:t>
                      </a:r>
                      <a:r>
                        <a:rPr lang="en-GB" sz="1100" baseline="0" dirty="0" smtClean="0"/>
                        <a:t> leads, not a tick box exercise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Embedded into Directorate and having a mindset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aseline="0" dirty="0" smtClean="0"/>
                        <a:t>Linking to culture and leadership</a:t>
                      </a:r>
                      <a:endParaRPr lang="en-GB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27737"/>
                  </a:ext>
                </a:extLst>
              </a:tr>
              <a:tr h="511043">
                <a:tc rowSpan="2">
                  <a:txBody>
                    <a:bodyPr/>
                    <a:lstStyle/>
                    <a:p>
                      <a:r>
                        <a:rPr lang="en-GB" sz="1100" b="1" dirty="0" smtClean="0"/>
                        <a:t>Improved</a:t>
                      </a:r>
                      <a:r>
                        <a:rPr lang="en-GB" sz="1100" b="1" baseline="0" dirty="0" smtClean="0"/>
                        <a:t> population health</a:t>
                      </a:r>
                      <a:endParaRPr lang="en-GB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Tacking inequalities including the more hidden inequalities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6 strategic objectives – children and young</a:t>
                      </a:r>
                      <a:r>
                        <a:rPr lang="en-GB" sz="1100" baseline="0" dirty="0" smtClean="0"/>
                        <a:t> people, service users and carers, employment and skills, reducing poverty, social justice, prevention of key groups</a:t>
                      </a:r>
                      <a:endParaRPr lang="en-GB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7804892"/>
                  </a:ext>
                </a:extLst>
              </a:tr>
              <a:tr h="511043">
                <a:tc vMerge="1">
                  <a:txBody>
                    <a:bodyPr/>
                    <a:lstStyle/>
                    <a:p>
                      <a:endParaRPr lang="en-GB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National General Practice Access Improvement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smtClean="0"/>
                        <a:t>Caudwell practice – improving access, demand and</a:t>
                      </a:r>
                      <a:r>
                        <a:rPr lang="en-GB" sz="1100" baseline="0" dirty="0" smtClean="0"/>
                        <a:t> capacity work to be completed to meet the needs of population</a:t>
                      </a:r>
                      <a:endParaRPr lang="en-GB" sz="11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93963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70C0"/>
                </a:solidFill>
                <a:latin typeface="+mj-lt"/>
              </a:rPr>
              <a:t>Developing/Validating Priorities: </a:t>
            </a:r>
            <a:r>
              <a:rPr lang="en-GB" sz="3600" b="1" dirty="0" smtClean="0">
                <a:solidFill>
                  <a:srgbClr val="FF0000"/>
                </a:solidFill>
                <a:latin typeface="+mj-lt"/>
              </a:rPr>
              <a:t>Luton &amp; Beds (cont.)</a:t>
            </a:r>
            <a:endParaRPr lang="en-GB" sz="3600" b="1" i="0" u="none" strike="noStrike" kern="1200" cap="none" spc="0" baseline="0" dirty="0">
              <a:solidFill>
                <a:srgbClr val="000000"/>
              </a:solidFill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200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072823"/>
              </p:ext>
            </p:extLst>
          </p:nvPr>
        </p:nvGraphicFramePr>
        <p:xfrm>
          <a:off x="69271" y="741679"/>
          <a:ext cx="12053453" cy="5136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926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3814010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215191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998621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2261937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265656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GB" sz="9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Support</a:t>
                      </a:r>
                      <a:r>
                        <a:rPr lang="en-GB" sz="900" b="1" baseline="0" dirty="0"/>
                        <a:t> required (internal)</a:t>
                      </a:r>
                      <a:endParaRPr lang="en-GB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Support</a:t>
                      </a:r>
                      <a:r>
                        <a:rPr lang="en-GB" sz="900" b="1" baseline="0" dirty="0"/>
                        <a:t> required (external)</a:t>
                      </a:r>
                      <a:endParaRPr lang="en-GB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17536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Training and Development of the team – PCSA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 smtClean="0"/>
                        <a:t>Identify</a:t>
                      </a:r>
                      <a:r>
                        <a:rPr lang="en-GB" sz="900" b="0" baseline="0" dirty="0" smtClean="0"/>
                        <a:t> the key skills areas and develop a KSF for East London, GPSU and A&amp;C managers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Review KSF to ascertain who will develop the course content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Develop content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Build a repository of materials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Development of the key skills offer including details of how the skills academy bank account will work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Develop a prospectus of offers and publish to staff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Patient proposed training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User group and develop activities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Coding and recording on clinical systems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dirty="0" smtClean="0"/>
                        <a:t>Generate capacity. 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Head of Skills Academy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Initial prospectus</a:t>
                      </a:r>
                      <a:r>
                        <a:rPr lang="en-GB" sz="900" b="0" baseline="0" smtClean="0"/>
                        <a:t> publication April 2022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Practice</a:t>
                      </a:r>
                      <a:r>
                        <a:rPr lang="en-GB" sz="900" b="0" baseline="0" smtClean="0"/>
                        <a:t> managers</a:t>
                      </a:r>
                    </a:p>
                    <a:p>
                      <a:r>
                        <a:rPr lang="en-GB" sz="900" b="0" baseline="0" smtClean="0"/>
                        <a:t>OD</a:t>
                      </a:r>
                    </a:p>
                    <a:p>
                      <a:r>
                        <a:rPr lang="en-GB" sz="900" b="0" baseline="0" smtClean="0"/>
                        <a:t>People and Culture</a:t>
                      </a:r>
                    </a:p>
                    <a:p>
                      <a:r>
                        <a:rPr lang="en-GB" sz="900" b="0" baseline="0" smtClean="0"/>
                        <a:t>Clinicians</a:t>
                      </a:r>
                    </a:p>
                    <a:p>
                      <a:r>
                        <a:rPr lang="en-GB" sz="900" b="0" baseline="0" smtClean="0"/>
                        <a:t>LD Team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3689"/>
                  </a:ext>
                </a:extLst>
              </a:tr>
              <a:tr h="8783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Care Navigation</a:t>
                      </a:r>
                      <a:endParaRPr lang="en-GB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Directing people to right services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Improved experience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Better integration</a:t>
                      </a:r>
                      <a:r>
                        <a:rPr lang="en-GB" sz="900" b="0" baseline="0" smtClean="0"/>
                        <a:t> e.g. housing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Dashboard – understanding the gaps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Improved triage system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Senior Leadership Teams</a:t>
                      </a:r>
                      <a:r>
                        <a:rPr lang="en-GB" sz="900" b="0" baseline="0" smtClean="0"/>
                        <a:t> (practice managers, deputy managers, GP leads and nursing leads)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9 month review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Newly developed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Having teams skills in care navigation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Ensuring</a:t>
                      </a:r>
                      <a:r>
                        <a:rPr lang="en-GB" sz="900" b="0" baseline="0" smtClean="0"/>
                        <a:t> clear delivery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Need to understand the significance of specific roles to signpost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PCNs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Managed within the practice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Care navigation package</a:t>
                      </a:r>
                      <a:endParaRPr lang="en-GB" sz="9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864976"/>
                  </a:ext>
                </a:extLst>
              </a:tr>
              <a:tr h="13234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Workforce, people plan, recruitment and retention</a:t>
                      </a:r>
                      <a:endParaRPr lang="en-GB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rtl="0" fontAlgn="ctr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Engagement and upskilling through financing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Training for patients in a supporting</a:t>
                      </a:r>
                      <a:r>
                        <a:rPr lang="en-GB" sz="900" b="0" baseline="0" smtClean="0"/>
                        <a:t> role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Highly skilled workforce and reduction in staff turnover, sickness and absence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Flexible working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Work culture and uplifting morale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Empowerment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Growing leaders and role modelling – coaching and mentoring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Supervision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smtClean="0"/>
                        <a:t>Senior</a:t>
                      </a:r>
                      <a:r>
                        <a:rPr lang="en-GB" sz="900" baseline="0" smtClean="0"/>
                        <a:t> Leadership teams (clinical and non-clinical)</a:t>
                      </a:r>
                    </a:p>
                    <a:p>
                      <a:r>
                        <a:rPr lang="en-GB" sz="900" baseline="0" smtClean="0"/>
                        <a:t>People and Culture</a:t>
                      </a:r>
                    </a:p>
                    <a:p>
                      <a:r>
                        <a:rPr lang="en-GB" sz="900" baseline="0" smtClean="0"/>
                        <a:t>Joint ownership – all staff</a:t>
                      </a:r>
                    </a:p>
                    <a:p>
                      <a:r>
                        <a:rPr lang="en-GB" sz="900" baseline="0" smtClean="0"/>
                        <a:t>Committee ownership</a:t>
                      </a:r>
                    </a:p>
                    <a:p>
                      <a:r>
                        <a:rPr lang="en-GB" sz="900" baseline="0" smtClean="0"/>
                        <a:t>Finance</a:t>
                      </a:r>
                      <a:endParaRPr lang="en-GB" sz="9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Ongoing </a:t>
                      </a:r>
                    </a:p>
                    <a:p>
                      <a:endParaRPr lang="en-GB" sz="900" b="0" smtClean="0"/>
                    </a:p>
                    <a:p>
                      <a:r>
                        <a:rPr lang="en-GB" sz="900" b="0" smtClean="0"/>
                        <a:t>People Plan</a:t>
                      </a:r>
                      <a:r>
                        <a:rPr lang="en-GB" sz="900" b="0" baseline="0" smtClean="0"/>
                        <a:t> (overhanging document – TBC)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Different between responsibility</a:t>
                      </a:r>
                      <a:r>
                        <a:rPr lang="en-GB" sz="900" b="0" baseline="0" smtClean="0"/>
                        <a:t> and accountability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Overspend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Broader team by-in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Supporting structures need to be tailored to Primary Care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Service lead monthly meetings</a:t>
                      </a:r>
                    </a:p>
                    <a:p>
                      <a:r>
                        <a:rPr lang="en-GB" sz="900" b="0" smtClean="0"/>
                        <a:t>People and culture</a:t>
                      </a:r>
                    </a:p>
                    <a:p>
                      <a:r>
                        <a:rPr lang="en-GB" sz="900" b="0" smtClean="0"/>
                        <a:t>LD Team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CCG support and funding</a:t>
                      </a:r>
                      <a:endParaRPr lang="en-GB" sz="9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844733"/>
                  </a:ext>
                </a:extLst>
              </a:tr>
              <a:tr h="6954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People Participation work – integrating into communities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Establishing PPG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Getting the PPG to set goals and</a:t>
                      </a:r>
                      <a:r>
                        <a:rPr lang="en-GB" sz="900" b="0" baseline="0" smtClean="0"/>
                        <a:t> make it patient driven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Talk to the practice – what do the patients want to prioritise?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Engaging a wider group of service users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PPG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Making patient participation meaningful and gaining a wide range</a:t>
                      </a:r>
                      <a:r>
                        <a:rPr lang="en-GB" sz="900" b="0" baseline="0" smtClean="0"/>
                        <a:t> of engagement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Establishing aims and vision – avoid making this transactional with service users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509560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Primary Care </a:t>
            </a:r>
            <a:r>
              <a:rPr lang="en-GB" sz="36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rPr>
              <a:t>Annual Plan Priorities </a:t>
            </a: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22-23 </a:t>
            </a:r>
            <a:r>
              <a:rPr lang="en-GB" sz="3600" b="1" i="0" u="none" strike="noStrike" kern="1200" cap="none" spc="0" dirty="0" smtClean="0">
                <a:solidFill>
                  <a:srgbClr val="000000"/>
                </a:solidFill>
                <a:uFillTx/>
                <a:latin typeface="Calibri Light"/>
              </a:rPr>
              <a:t> </a:t>
            </a:r>
            <a:r>
              <a:rPr lang="en-GB" sz="3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 Light"/>
              </a:rPr>
              <a:t>East London</a:t>
            </a:r>
            <a:endParaRPr lang="en-GB" sz="3600" b="1" i="0" u="none" strike="noStrike" kern="1200" cap="none" spc="0" baseline="0" dirty="0">
              <a:solidFill>
                <a:srgbClr val="FF0000"/>
              </a:solidFill>
              <a:uFillTx/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7261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6683206"/>
              </p:ext>
            </p:extLst>
          </p:nvPr>
        </p:nvGraphicFramePr>
        <p:xfrm>
          <a:off x="69271" y="741679"/>
          <a:ext cx="12053453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926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3814010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215191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998621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2261937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265656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GB" sz="900" b="1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Support</a:t>
                      </a:r>
                      <a:r>
                        <a:rPr lang="en-GB" sz="900" b="1" baseline="0" dirty="0"/>
                        <a:t> required (internal)</a:t>
                      </a:r>
                      <a:endParaRPr lang="en-GB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/>
                        <a:t>Support</a:t>
                      </a:r>
                      <a:r>
                        <a:rPr lang="en-GB" sz="900" b="1" baseline="0" dirty="0"/>
                        <a:t> required (external)</a:t>
                      </a:r>
                      <a:endParaRPr lang="en-GB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593201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Tackling inequalities/Further</a:t>
                      </a:r>
                      <a:r>
                        <a:rPr lang="en-GB" sz="9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develop and share learning for homelessness work</a:t>
                      </a:r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Patient advocates – training programme patients need to help other patients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Learning</a:t>
                      </a:r>
                      <a:r>
                        <a:rPr lang="en-GB" sz="900" b="0" baseline="0" smtClean="0"/>
                        <a:t> from public health project inequality project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Developing PPG in practices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One stop shop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Developing relationships with community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Commission Groundswell like Greenhouse in HE1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Shared experiences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Access to podiatry and psychotherapy.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smtClean="0"/>
                        <a:t>Senior</a:t>
                      </a:r>
                      <a:r>
                        <a:rPr lang="en-GB" sz="900" baseline="0" smtClean="0"/>
                        <a:t> leadership teams, PPG lead within the practice, Emily (Public Health)</a:t>
                      </a:r>
                    </a:p>
                    <a:p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12 months + (ongoing)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smtClean="0"/>
                        <a:t>HE1 and Greenhouse – room challenges – build</a:t>
                      </a:r>
                      <a:r>
                        <a:rPr lang="en-GB" sz="900" b="0" baseline="0" smtClean="0"/>
                        <a:t> partnership with CIC to have the One Stop Shop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Funding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Asylum seeking population – hotels, mental health etc.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baseline="0" smtClean="0"/>
                        <a:t>Breaking down barriers with service users – developing trust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smtClean="0"/>
                        <a:t>Population health Team</a:t>
                      </a:r>
                    </a:p>
                    <a:p>
                      <a:r>
                        <a:rPr lang="en-GB" sz="900" b="0" smtClean="0"/>
                        <a:t>PPG</a:t>
                      </a:r>
                    </a:p>
                    <a:p>
                      <a:r>
                        <a:rPr lang="en-GB" sz="900" b="0" smtClean="0"/>
                        <a:t>MDT integrated work e.g. homeless</a:t>
                      </a:r>
                      <a:r>
                        <a:rPr lang="en-GB" sz="900" b="0" baseline="0" smtClean="0"/>
                        <a:t> partnership team</a:t>
                      </a:r>
                      <a:endParaRPr lang="en-GB" sz="9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0" dirty="0" smtClean="0"/>
                        <a:t>Groundswell</a:t>
                      </a:r>
                    </a:p>
                    <a:p>
                      <a:r>
                        <a:rPr lang="en-GB" sz="900" b="0" dirty="0" smtClean="0"/>
                        <a:t>PCNs</a:t>
                      </a:r>
                    </a:p>
                    <a:p>
                      <a:r>
                        <a:rPr lang="en-GB" sz="900" b="0" dirty="0" smtClean="0"/>
                        <a:t>Greenhouse Multi Agency Partnership (CH) – start</a:t>
                      </a:r>
                      <a:r>
                        <a:rPr lang="en-GB" sz="900" b="0" baseline="0" dirty="0" smtClean="0"/>
                        <a:t> partnership across NH and TH</a:t>
                      </a:r>
                    </a:p>
                    <a:p>
                      <a:r>
                        <a:rPr lang="en-GB" sz="900" b="0" baseline="0" dirty="0" smtClean="0"/>
                        <a:t>CCGs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173802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Primary Care </a:t>
            </a:r>
            <a:r>
              <a:rPr lang="en-GB" sz="36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rPr>
              <a:t>Annual Plan Priorities </a:t>
            </a: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22-23 </a:t>
            </a:r>
            <a:r>
              <a:rPr lang="en-GB" sz="3600" b="1" i="0" u="none" strike="noStrike" kern="1200" cap="none" spc="0" dirty="0" smtClean="0">
                <a:solidFill>
                  <a:srgbClr val="000000"/>
                </a:solidFill>
                <a:uFillTx/>
                <a:latin typeface="Calibri Light"/>
              </a:rPr>
              <a:t> </a:t>
            </a:r>
            <a:r>
              <a:rPr lang="en-GB" sz="3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 Light"/>
              </a:rPr>
              <a:t>East London</a:t>
            </a:r>
            <a:endParaRPr lang="en-GB" sz="3600" b="1" i="0" u="none" strike="noStrike" kern="1200" cap="none" spc="0" baseline="0" dirty="0">
              <a:solidFill>
                <a:srgbClr val="FF0000"/>
              </a:solidFill>
              <a:uFillTx/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192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945946"/>
              </p:ext>
            </p:extLst>
          </p:nvPr>
        </p:nvGraphicFramePr>
        <p:xfrm>
          <a:off x="69271" y="801570"/>
          <a:ext cx="12053453" cy="51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926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3814010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215191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998621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2261937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265656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Support</a:t>
                      </a:r>
                      <a:r>
                        <a:rPr lang="en-GB" sz="900" b="1" baseline="0" dirty="0">
                          <a:solidFill>
                            <a:schemeClr val="tx1"/>
                          </a:solidFill>
                        </a:rPr>
                        <a:t> required (internal)</a:t>
                      </a:r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Support</a:t>
                      </a:r>
                      <a:r>
                        <a:rPr lang="en-GB" sz="900" b="1" baseline="0" dirty="0">
                          <a:solidFill>
                            <a:schemeClr val="tx1"/>
                          </a:solidFill>
                        </a:rPr>
                        <a:t> required (external)</a:t>
                      </a:r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13445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Training and Development of the team – Primary Care Skills Academy (PCSA)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Develop content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Build a repository of materials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Development of the key skills offer including details of how the skills academy bank account will work 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Rollout a prospectus of offers and publish to staff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Identification of key groups of staff that need development support – targeted approach to delivery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Virtual training offer at home – reports in place to monitor engagement via LMS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Training and development for opportunities  to grow – skills and experiences 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Head of Skills Academy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Primary Skills Academy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Initial prospectus publication May  2022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Giving staff the time for personal development, capacity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Practice Managers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People and culture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Clinicians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LD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OD , Acute and other providers to support career opportunities , PCN colleagues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3689"/>
                  </a:ext>
                </a:extLst>
              </a:tr>
              <a:tr h="14881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Implementation of the General Practice Support Unit (GPSU) – Beds only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Implement new telephone system – confirm date across Bedfordshire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Project timeline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Report and data available to understand how services are performing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Strategic work to understand scope of population health agenda and training staff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Teams and management structure in place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OD work with staff plan in place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Protocol and processes embedded and deployed to support new system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Learning from the implementation – </a:t>
                      </a: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whats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working better and </a:t>
                      </a:r>
                      <a:r>
                        <a:rPr lang="en-GB" sz="900" dirty="0" err="1">
                          <a:solidFill>
                            <a:schemeClr val="tx1"/>
                          </a:solidFill>
                        </a:rPr>
                        <a:t>whats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 not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Benefits realisation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April – kick off</a:t>
                      </a:r>
                    </a:p>
                    <a:p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6-12 month – mobilisation </a:t>
                      </a:r>
                    </a:p>
                    <a:p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2 year to embed to fully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Successful outsourcing in the PMO function –no capacity at the moment</a:t>
                      </a:r>
                    </a:p>
                    <a:p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Recruitment of the clinical and operational leads  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External PMO in place , Practice Managers, Clinical Leads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Support from CCG around telephony and IT,  P&amp;C, OD, Estates, Communication, Finance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864976"/>
                  </a:ext>
                </a:extLst>
              </a:tr>
              <a:tr h="13234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Workforce + People Plan + Recruitment and retention</a:t>
                      </a:r>
                      <a:endParaRPr lang="en-GB" sz="9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Identify initiatives to attract people to roles i.e. benefits for staff, flexible working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QI project – to look at recruitment for P&amp;C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Working with resourcing team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Having right number of staff to cover roles, GP and admin staff in place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Attract right person, quickly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Ability to work flexibly and making roles attractive </a:t>
                      </a:r>
                    </a:p>
                    <a:p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844733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Primary Care </a:t>
            </a:r>
            <a:r>
              <a:rPr lang="en-GB" sz="36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rPr>
              <a:t>Annual Plan Priorities </a:t>
            </a: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22-23 </a:t>
            </a:r>
            <a:r>
              <a:rPr lang="en-GB" sz="3600" b="1" i="0" u="none" strike="noStrike" kern="1200" cap="none" spc="0" dirty="0" smtClean="0">
                <a:solidFill>
                  <a:srgbClr val="000000"/>
                </a:solidFill>
                <a:uFillTx/>
                <a:latin typeface="Calibri Light"/>
              </a:rPr>
              <a:t> </a:t>
            </a:r>
            <a:r>
              <a:rPr lang="en-GB" sz="3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 Light"/>
              </a:rPr>
              <a:t>Luton &amp; Beds</a:t>
            </a:r>
            <a:endParaRPr lang="en-GB" sz="3600" b="1" i="0" u="none" strike="noStrike" kern="1200" cap="none" spc="0" baseline="0" dirty="0">
              <a:solidFill>
                <a:srgbClr val="FF0000"/>
              </a:solidFill>
              <a:uFillTx/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1234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507181"/>
              </p:ext>
            </p:extLst>
          </p:nvPr>
        </p:nvGraphicFramePr>
        <p:xfrm>
          <a:off x="69271" y="801570"/>
          <a:ext cx="12053453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4926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3814010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215191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998621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2261937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313112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265656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Support</a:t>
                      </a:r>
                      <a:r>
                        <a:rPr lang="en-GB" sz="900" b="1" baseline="0" dirty="0">
                          <a:solidFill>
                            <a:schemeClr val="tx1"/>
                          </a:solidFill>
                        </a:rPr>
                        <a:t> required (internal)</a:t>
                      </a:r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Support</a:t>
                      </a:r>
                      <a:r>
                        <a:rPr lang="en-GB" sz="900" b="1" baseline="0" dirty="0">
                          <a:solidFill>
                            <a:schemeClr val="tx1"/>
                          </a:solidFill>
                        </a:rPr>
                        <a:t> required (external)</a:t>
                      </a:r>
                      <a:endParaRPr lang="en-GB" sz="9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695425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Tackling</a:t>
                      </a:r>
                      <a:r>
                        <a:rPr lang="en-GB" sz="9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inequalities including the more hidden inequalities</a:t>
                      </a:r>
                      <a:endParaRPr lang="en-GB" sz="9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Each practice to identify a specific population to work with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Articulate an ambition and plan around the 6 objectives – plan phase to be completed  (what its doing now and how it can design future work)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Workshop to define the scope further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Working with Primary Care Foundation to identify population health target groups that need support and focus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Cervical Screening and other existing work to build on tackling inequalities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Data/ reporting in place - Identification of consistent way of searching data and population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DMT with support from Public Health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en-GB" sz="900" baseline="0" dirty="0" smtClean="0">
                          <a:solidFill>
                            <a:schemeClr val="tx1"/>
                          </a:solidFill>
                        </a:rPr>
                        <a:t> months</a:t>
                      </a:r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 err="1" smtClean="0">
                          <a:solidFill>
                            <a:schemeClr val="tx1"/>
                          </a:solidFill>
                        </a:rPr>
                        <a:t>xisting</a:t>
                      </a: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 pressures on team, lack of staff and thinking space for additional work – keeping the lights on is priority , capacity , service user engagement in </a:t>
                      </a:r>
                      <a:r>
                        <a:rPr lang="en-GB" sz="900" dirty="0" err="1" smtClean="0">
                          <a:solidFill>
                            <a:schemeClr val="tx1"/>
                          </a:solidFill>
                        </a:rPr>
                        <a:t>workstreams</a:t>
                      </a:r>
                      <a:r>
                        <a:rPr lang="en-GB" sz="9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endParaRPr lang="en-GB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Administrators and data support to have high quality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</a:rPr>
                        <a:t>Public Health team, Primary Care Foundation , IT , Communication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509560"/>
                  </a:ext>
                </a:extLst>
              </a:tr>
            </a:tbl>
          </a:graphicData>
        </a:graphic>
      </p:graphicFrame>
      <p:sp>
        <p:nvSpPr>
          <p:cNvPr id="5" name="TextBox 3">
            <a:extLst>
              <a:ext uri="{FF2B5EF4-FFF2-40B4-BE49-F238E27FC236}">
                <a16:creationId xmlns:a16="http://schemas.microsoft.com/office/drawing/2014/main" id="{EA891184-7396-4871-9B6A-E64E12FD2014}"/>
              </a:ext>
            </a:extLst>
          </p:cNvPr>
          <p:cNvSpPr txBox="1"/>
          <p:nvPr/>
        </p:nvSpPr>
        <p:spPr>
          <a:xfrm>
            <a:off x="0" y="0"/>
            <a:ext cx="12191996" cy="646334"/>
          </a:xfrm>
          <a:prstGeom prst="rect">
            <a:avLst/>
          </a:prstGeom>
          <a:solidFill>
            <a:srgbClr val="BDD7EE"/>
          </a:solidFill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Primary Care </a:t>
            </a:r>
            <a:r>
              <a:rPr lang="en-GB" sz="3600" b="1" i="0" u="none" strike="noStrike" kern="1200" cap="none" spc="0" baseline="0" dirty="0">
                <a:solidFill>
                  <a:srgbClr val="000000"/>
                </a:solidFill>
                <a:uFillTx/>
                <a:latin typeface="Calibri Light"/>
              </a:rPr>
              <a:t>Annual Plan Priorities </a:t>
            </a:r>
            <a:r>
              <a:rPr lang="en-GB" sz="36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 Light"/>
              </a:rPr>
              <a:t>22-23 </a:t>
            </a:r>
            <a:r>
              <a:rPr lang="en-GB" sz="3600" b="1" i="0" u="none" strike="noStrike" kern="1200" cap="none" spc="0" dirty="0" smtClean="0">
                <a:solidFill>
                  <a:srgbClr val="000000"/>
                </a:solidFill>
                <a:uFillTx/>
                <a:latin typeface="Calibri Light"/>
              </a:rPr>
              <a:t> </a:t>
            </a:r>
            <a:r>
              <a:rPr lang="en-GB" sz="3600" b="1" i="0" u="none" strike="noStrike" kern="1200" cap="none" spc="0" baseline="0" dirty="0" smtClean="0">
                <a:solidFill>
                  <a:srgbClr val="FF0000"/>
                </a:solidFill>
                <a:uFillTx/>
                <a:latin typeface="Calibri Light"/>
              </a:rPr>
              <a:t>Luton &amp; Beds</a:t>
            </a:r>
            <a:endParaRPr lang="en-GB" sz="3600" b="1" i="0" u="none" strike="noStrike" kern="1200" cap="none" spc="0" baseline="0" dirty="0">
              <a:solidFill>
                <a:srgbClr val="FF0000"/>
              </a:solidFill>
              <a:uFillTx/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19092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C3B24F-40D2-433B-A9FD-0C9FDD5A62D9}">
  <ds:schemaRefs>
    <ds:schemaRef ds:uri="http://schemas.microsoft.com/office/2006/documentManagement/types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4d648a74-5c83-46a7-8e4c-7f989ae960a5"/>
    <ds:schemaRef ds:uri="http://schemas.microsoft.com/office/infopath/2007/PartnerControls"/>
    <ds:schemaRef ds:uri="6194e418-5875-4308-b033-74eb9c181361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2098</Words>
  <Application>Microsoft Office PowerPoint</Application>
  <PresentationFormat>Widescreen</PresentationFormat>
  <Paragraphs>310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Primary Care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WADDON, Gopal (EAST LONDON NHS FOUNDATION TRUST)</cp:lastModifiedBy>
  <cp:revision>22</cp:revision>
  <dcterms:created xsi:type="dcterms:W3CDTF">2022-02-24T16:48:23Z</dcterms:created>
  <dcterms:modified xsi:type="dcterms:W3CDTF">2022-04-05T09:46:56Z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