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1"/>
  </p:notesMasterIdLst>
  <p:sldIdLst>
    <p:sldId id="258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66"/>
    <a:srgbClr val="FFFF99"/>
    <a:srgbClr val="DDDD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24F401D-3F59-7537-B998-2F436FC99A7B}" v="510" dt="2022-03-25T16:32:25.866"/>
    <p1510:client id="{C68FBEC9-7D1A-44D2-B3EB-722C8B96ED80}" v="7" dt="2022-03-18T08:08:58.91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43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17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HAH, Amar (EAST LONDON NHS FOUNDATION TRUST)" userId="50fcb134-79d1-4ffc-9310-7a4d03c4ee80" providerId="ADAL" clId="{C68FBEC9-7D1A-44D2-B3EB-722C8B96ED80}"/>
    <pc:docChg chg="custSel modSld">
      <pc:chgData name="SHAH, Amar (EAST LONDON NHS FOUNDATION TRUST)" userId="50fcb134-79d1-4ffc-9310-7a4d03c4ee80" providerId="ADAL" clId="{C68FBEC9-7D1A-44D2-B3EB-722C8B96ED80}" dt="2022-03-18T08:09:38.089" v="174" actId="478"/>
      <pc:docMkLst>
        <pc:docMk/>
      </pc:docMkLst>
      <pc:sldChg chg="delSp modSp mod">
        <pc:chgData name="SHAH, Amar (EAST LONDON NHS FOUNDATION TRUST)" userId="50fcb134-79d1-4ffc-9310-7a4d03c4ee80" providerId="ADAL" clId="{C68FBEC9-7D1A-44D2-B3EB-722C8B96ED80}" dt="2022-03-18T08:08:52.843" v="171" actId="14100"/>
        <pc:sldMkLst>
          <pc:docMk/>
          <pc:sldMk cId="1452356799" sldId="258"/>
        </pc:sldMkLst>
        <pc:spChg chg="mod">
          <ac:chgData name="SHAH, Amar (EAST LONDON NHS FOUNDATION TRUST)" userId="50fcb134-79d1-4ffc-9310-7a4d03c4ee80" providerId="ADAL" clId="{C68FBEC9-7D1A-44D2-B3EB-722C8B96ED80}" dt="2022-03-18T08:08:48.701" v="169" actId="1076"/>
          <ac:spMkLst>
            <pc:docMk/>
            <pc:sldMk cId="1452356799" sldId="258"/>
            <ac:spMk id="2" creationId="{00000000-0000-0000-0000-000000000000}"/>
          </ac:spMkLst>
        </pc:spChg>
        <pc:spChg chg="del">
          <ac:chgData name="SHAH, Amar (EAST LONDON NHS FOUNDATION TRUST)" userId="50fcb134-79d1-4ffc-9310-7a4d03c4ee80" providerId="ADAL" clId="{C68FBEC9-7D1A-44D2-B3EB-722C8B96ED80}" dt="2022-03-18T08:08:46.354" v="168" actId="478"/>
          <ac:spMkLst>
            <pc:docMk/>
            <pc:sldMk cId="1452356799" sldId="258"/>
            <ac:spMk id="5" creationId="{E0FDA029-C69A-4200-831E-9CD29C2977C4}"/>
          </ac:spMkLst>
        </pc:spChg>
        <pc:picChg chg="mod">
          <ac:chgData name="SHAH, Amar (EAST LONDON NHS FOUNDATION TRUST)" userId="50fcb134-79d1-4ffc-9310-7a4d03c4ee80" providerId="ADAL" clId="{C68FBEC9-7D1A-44D2-B3EB-722C8B96ED80}" dt="2022-03-18T08:08:52.843" v="171" actId="14100"/>
          <ac:picMkLst>
            <pc:docMk/>
            <pc:sldMk cId="1452356799" sldId="258"/>
            <ac:picMk id="2052" creationId="{472A6223-AACB-44D4-BD74-39AAD8F68F9E}"/>
          </ac:picMkLst>
        </pc:picChg>
      </pc:sldChg>
      <pc:sldChg chg="addSp delSp modSp mod">
        <pc:chgData name="SHAH, Amar (EAST LONDON NHS FOUNDATION TRUST)" userId="50fcb134-79d1-4ffc-9310-7a4d03c4ee80" providerId="ADAL" clId="{C68FBEC9-7D1A-44D2-B3EB-722C8B96ED80}" dt="2022-03-18T08:09:38.089" v="174" actId="478"/>
        <pc:sldMkLst>
          <pc:docMk/>
          <pc:sldMk cId="3240446263" sldId="260"/>
        </pc:sldMkLst>
        <pc:spChg chg="del">
          <ac:chgData name="SHAH, Amar (EAST LONDON NHS FOUNDATION TRUST)" userId="50fcb134-79d1-4ffc-9310-7a4d03c4ee80" providerId="ADAL" clId="{C68FBEC9-7D1A-44D2-B3EB-722C8B96ED80}" dt="2022-03-18T08:01:53.935" v="42" actId="478"/>
          <ac:spMkLst>
            <pc:docMk/>
            <pc:sldMk cId="3240446263" sldId="260"/>
            <ac:spMk id="9" creationId="{64B20AAB-7CE1-4ED6-8763-E36D488A7663}"/>
          </ac:spMkLst>
        </pc:spChg>
        <pc:spChg chg="mod">
          <ac:chgData name="SHAH, Amar (EAST LONDON NHS FOUNDATION TRUST)" userId="50fcb134-79d1-4ffc-9310-7a4d03c4ee80" providerId="ADAL" clId="{C68FBEC9-7D1A-44D2-B3EB-722C8B96ED80}" dt="2022-03-18T08:05:23.754" v="123" actId="14100"/>
          <ac:spMkLst>
            <pc:docMk/>
            <pc:sldMk cId="3240446263" sldId="260"/>
            <ac:spMk id="75" creationId="{5F2EDB91-E066-44FB-A920-C8605A983F6F}"/>
          </ac:spMkLst>
        </pc:spChg>
        <pc:spChg chg="mod">
          <ac:chgData name="SHAH, Amar (EAST LONDON NHS FOUNDATION TRUST)" userId="50fcb134-79d1-4ffc-9310-7a4d03c4ee80" providerId="ADAL" clId="{C68FBEC9-7D1A-44D2-B3EB-722C8B96ED80}" dt="2022-03-18T08:08:34.245" v="165" actId="14100"/>
          <ac:spMkLst>
            <pc:docMk/>
            <pc:sldMk cId="3240446263" sldId="260"/>
            <ac:spMk id="86" creationId="{5F2EDB91-E066-44FB-A920-C8605A983F6F}"/>
          </ac:spMkLst>
        </pc:spChg>
        <pc:spChg chg="mod">
          <ac:chgData name="SHAH, Amar (EAST LONDON NHS FOUNDATION TRUST)" userId="50fcb134-79d1-4ffc-9310-7a4d03c4ee80" providerId="ADAL" clId="{C68FBEC9-7D1A-44D2-B3EB-722C8B96ED80}" dt="2022-03-18T08:05:05.198" v="119" actId="14100"/>
          <ac:spMkLst>
            <pc:docMk/>
            <pc:sldMk cId="3240446263" sldId="260"/>
            <ac:spMk id="87" creationId="{5F2EDB91-E066-44FB-A920-C8605A983F6F}"/>
          </ac:spMkLst>
        </pc:spChg>
        <pc:spChg chg="mod">
          <ac:chgData name="SHAH, Amar (EAST LONDON NHS FOUNDATION TRUST)" userId="50fcb134-79d1-4ffc-9310-7a4d03c4ee80" providerId="ADAL" clId="{C68FBEC9-7D1A-44D2-B3EB-722C8B96ED80}" dt="2022-03-18T08:04:52.775" v="117" actId="1076"/>
          <ac:spMkLst>
            <pc:docMk/>
            <pc:sldMk cId="3240446263" sldId="260"/>
            <ac:spMk id="88" creationId="{5F2EDB91-E066-44FB-A920-C8605A983F6F}"/>
          </ac:spMkLst>
        </pc:spChg>
        <pc:spChg chg="mod">
          <ac:chgData name="SHAH, Amar (EAST LONDON NHS FOUNDATION TRUST)" userId="50fcb134-79d1-4ffc-9310-7a4d03c4ee80" providerId="ADAL" clId="{C68FBEC9-7D1A-44D2-B3EB-722C8B96ED80}" dt="2022-03-18T08:04:18.025" v="110" actId="14100"/>
          <ac:spMkLst>
            <pc:docMk/>
            <pc:sldMk cId="3240446263" sldId="260"/>
            <ac:spMk id="89" creationId="{5F2EDB91-E066-44FB-A920-C8605A983F6F}"/>
          </ac:spMkLst>
        </pc:spChg>
        <pc:spChg chg="mod">
          <ac:chgData name="SHAH, Amar (EAST LONDON NHS FOUNDATION TRUST)" userId="50fcb134-79d1-4ffc-9310-7a4d03c4ee80" providerId="ADAL" clId="{C68FBEC9-7D1A-44D2-B3EB-722C8B96ED80}" dt="2022-03-18T08:04:29.539" v="112" actId="1076"/>
          <ac:spMkLst>
            <pc:docMk/>
            <pc:sldMk cId="3240446263" sldId="260"/>
            <ac:spMk id="90" creationId="{5F2EDB91-E066-44FB-A920-C8605A983F6F}"/>
          </ac:spMkLst>
        </pc:spChg>
        <pc:spChg chg="mod">
          <ac:chgData name="SHAH, Amar (EAST LONDON NHS FOUNDATION TRUST)" userId="50fcb134-79d1-4ffc-9310-7a4d03c4ee80" providerId="ADAL" clId="{C68FBEC9-7D1A-44D2-B3EB-722C8B96ED80}" dt="2022-03-18T08:06:15.059" v="137" actId="14100"/>
          <ac:spMkLst>
            <pc:docMk/>
            <pc:sldMk cId="3240446263" sldId="260"/>
            <ac:spMk id="91" creationId="{5F2EDB91-E066-44FB-A920-C8605A983F6F}"/>
          </ac:spMkLst>
        </pc:spChg>
        <pc:spChg chg="mod">
          <ac:chgData name="SHAH, Amar (EAST LONDON NHS FOUNDATION TRUST)" userId="50fcb134-79d1-4ffc-9310-7a4d03c4ee80" providerId="ADAL" clId="{C68FBEC9-7D1A-44D2-B3EB-722C8B96ED80}" dt="2022-03-18T08:06:20.560" v="138" actId="1076"/>
          <ac:spMkLst>
            <pc:docMk/>
            <pc:sldMk cId="3240446263" sldId="260"/>
            <ac:spMk id="92" creationId="{5F2EDB91-E066-44FB-A920-C8605A983F6F}"/>
          </ac:spMkLst>
        </pc:spChg>
        <pc:spChg chg="mod">
          <ac:chgData name="SHAH, Amar (EAST LONDON NHS FOUNDATION TRUST)" userId="50fcb134-79d1-4ffc-9310-7a4d03c4ee80" providerId="ADAL" clId="{C68FBEC9-7D1A-44D2-B3EB-722C8B96ED80}" dt="2022-03-18T08:03:46.974" v="100" actId="14100"/>
          <ac:spMkLst>
            <pc:docMk/>
            <pc:sldMk cId="3240446263" sldId="260"/>
            <ac:spMk id="106" creationId="{5F2EDB91-E066-44FB-A920-C8605A983F6F}"/>
          </ac:spMkLst>
        </pc:spChg>
        <pc:spChg chg="mod">
          <ac:chgData name="SHAH, Amar (EAST LONDON NHS FOUNDATION TRUST)" userId="50fcb134-79d1-4ffc-9310-7a4d03c4ee80" providerId="ADAL" clId="{C68FBEC9-7D1A-44D2-B3EB-722C8B96ED80}" dt="2022-03-18T08:04:04.291" v="107" actId="404"/>
          <ac:spMkLst>
            <pc:docMk/>
            <pc:sldMk cId="3240446263" sldId="260"/>
            <ac:spMk id="107" creationId="{5F2EDB91-E066-44FB-A920-C8605A983F6F}"/>
          </ac:spMkLst>
        </pc:spChg>
        <pc:spChg chg="mod">
          <ac:chgData name="SHAH, Amar (EAST LONDON NHS FOUNDATION TRUST)" userId="50fcb134-79d1-4ffc-9310-7a4d03c4ee80" providerId="ADAL" clId="{C68FBEC9-7D1A-44D2-B3EB-722C8B96ED80}" dt="2022-03-18T08:04:37.746" v="114" actId="14100"/>
          <ac:spMkLst>
            <pc:docMk/>
            <pc:sldMk cId="3240446263" sldId="260"/>
            <ac:spMk id="108" creationId="{5F2EDB91-E066-44FB-A920-C8605A983F6F}"/>
          </ac:spMkLst>
        </pc:spChg>
        <pc:spChg chg="mod">
          <ac:chgData name="SHAH, Amar (EAST LONDON NHS FOUNDATION TRUST)" userId="50fcb134-79d1-4ffc-9310-7a4d03c4ee80" providerId="ADAL" clId="{C68FBEC9-7D1A-44D2-B3EB-722C8B96ED80}" dt="2022-03-18T08:04:46.944" v="116" actId="1076"/>
          <ac:spMkLst>
            <pc:docMk/>
            <pc:sldMk cId="3240446263" sldId="260"/>
            <ac:spMk id="109" creationId="{5F2EDB91-E066-44FB-A920-C8605A983F6F}"/>
          </ac:spMkLst>
        </pc:spChg>
        <pc:spChg chg="mod">
          <ac:chgData name="SHAH, Amar (EAST LONDON NHS FOUNDATION TRUST)" userId="50fcb134-79d1-4ffc-9310-7a4d03c4ee80" providerId="ADAL" clId="{C68FBEC9-7D1A-44D2-B3EB-722C8B96ED80}" dt="2022-03-18T08:07:15.068" v="147" actId="14100"/>
          <ac:spMkLst>
            <pc:docMk/>
            <pc:sldMk cId="3240446263" sldId="260"/>
            <ac:spMk id="111" creationId="{5F2EDB91-E066-44FB-A920-C8605A983F6F}"/>
          </ac:spMkLst>
        </pc:spChg>
        <pc:spChg chg="mod">
          <ac:chgData name="SHAH, Amar (EAST LONDON NHS FOUNDATION TRUST)" userId="50fcb134-79d1-4ffc-9310-7a4d03c4ee80" providerId="ADAL" clId="{C68FBEC9-7D1A-44D2-B3EB-722C8B96ED80}" dt="2022-03-18T08:07:18.430" v="148" actId="1076"/>
          <ac:spMkLst>
            <pc:docMk/>
            <pc:sldMk cId="3240446263" sldId="260"/>
            <ac:spMk id="112" creationId="{5F2EDB91-E066-44FB-A920-C8605A983F6F}"/>
          </ac:spMkLst>
        </pc:spChg>
        <pc:spChg chg="mod">
          <ac:chgData name="SHAH, Amar (EAST LONDON NHS FOUNDATION TRUST)" userId="50fcb134-79d1-4ffc-9310-7a4d03c4ee80" providerId="ADAL" clId="{C68FBEC9-7D1A-44D2-B3EB-722C8B96ED80}" dt="2022-03-18T08:05:36.357" v="127" actId="14100"/>
          <ac:spMkLst>
            <pc:docMk/>
            <pc:sldMk cId="3240446263" sldId="260"/>
            <ac:spMk id="122" creationId="{5F2EDB91-E066-44FB-A920-C8605A983F6F}"/>
          </ac:spMkLst>
        </pc:spChg>
        <pc:spChg chg="mod">
          <ac:chgData name="SHAH, Amar (EAST LONDON NHS FOUNDATION TRUST)" userId="50fcb134-79d1-4ffc-9310-7a4d03c4ee80" providerId="ADAL" clId="{C68FBEC9-7D1A-44D2-B3EB-722C8B96ED80}" dt="2022-03-18T08:07:43.115" v="152" actId="14100"/>
          <ac:spMkLst>
            <pc:docMk/>
            <pc:sldMk cId="3240446263" sldId="260"/>
            <ac:spMk id="123" creationId="{5F2EDB91-E066-44FB-A920-C8605A983F6F}"/>
          </ac:spMkLst>
        </pc:spChg>
        <pc:spChg chg="mod">
          <ac:chgData name="SHAH, Amar (EAST LONDON NHS FOUNDATION TRUST)" userId="50fcb134-79d1-4ffc-9310-7a4d03c4ee80" providerId="ADAL" clId="{C68FBEC9-7D1A-44D2-B3EB-722C8B96ED80}" dt="2022-03-18T08:08:18.848" v="161" actId="14100"/>
          <ac:spMkLst>
            <pc:docMk/>
            <pc:sldMk cId="3240446263" sldId="260"/>
            <ac:spMk id="124" creationId="{5F2EDB91-E066-44FB-A920-C8605A983F6F}"/>
          </ac:spMkLst>
        </pc:spChg>
        <pc:spChg chg="mod">
          <ac:chgData name="SHAH, Amar (EAST LONDON NHS FOUNDATION TRUST)" userId="50fcb134-79d1-4ffc-9310-7a4d03c4ee80" providerId="ADAL" clId="{C68FBEC9-7D1A-44D2-B3EB-722C8B96ED80}" dt="2022-03-18T08:06:33.804" v="141" actId="14100"/>
          <ac:spMkLst>
            <pc:docMk/>
            <pc:sldMk cId="3240446263" sldId="260"/>
            <ac:spMk id="125" creationId="{5F2EDB91-E066-44FB-A920-C8605A983F6F}"/>
          </ac:spMkLst>
        </pc:spChg>
        <pc:spChg chg="mod">
          <ac:chgData name="SHAH, Amar (EAST LONDON NHS FOUNDATION TRUST)" userId="50fcb134-79d1-4ffc-9310-7a4d03c4ee80" providerId="ADAL" clId="{C68FBEC9-7D1A-44D2-B3EB-722C8B96ED80}" dt="2022-03-18T08:07:51.842" v="154" actId="1076"/>
          <ac:spMkLst>
            <pc:docMk/>
            <pc:sldMk cId="3240446263" sldId="260"/>
            <ac:spMk id="126" creationId="{5F2EDB91-E066-44FB-A920-C8605A983F6F}"/>
          </ac:spMkLst>
        </pc:spChg>
        <pc:spChg chg="mod">
          <ac:chgData name="SHAH, Amar (EAST LONDON NHS FOUNDATION TRUST)" userId="50fcb134-79d1-4ffc-9310-7a4d03c4ee80" providerId="ADAL" clId="{C68FBEC9-7D1A-44D2-B3EB-722C8B96ED80}" dt="2022-03-18T08:08:10.115" v="159" actId="14100"/>
          <ac:spMkLst>
            <pc:docMk/>
            <pc:sldMk cId="3240446263" sldId="260"/>
            <ac:spMk id="127" creationId="{5F2EDB91-E066-44FB-A920-C8605A983F6F}"/>
          </ac:spMkLst>
        </pc:spChg>
        <pc:spChg chg="del">
          <ac:chgData name="SHAH, Amar (EAST LONDON NHS FOUNDATION TRUST)" userId="50fcb134-79d1-4ffc-9310-7a4d03c4ee80" providerId="ADAL" clId="{C68FBEC9-7D1A-44D2-B3EB-722C8B96ED80}" dt="2022-03-18T08:09:37.018" v="173" actId="478"/>
          <ac:spMkLst>
            <pc:docMk/>
            <pc:sldMk cId="3240446263" sldId="260"/>
            <ac:spMk id="140" creationId="{8E7A2BAE-A822-42CF-946B-B4D9896903CF}"/>
          </ac:spMkLst>
        </pc:spChg>
        <pc:spChg chg="mod">
          <ac:chgData name="SHAH, Amar (EAST LONDON NHS FOUNDATION TRUST)" userId="50fcb134-79d1-4ffc-9310-7a4d03c4ee80" providerId="ADAL" clId="{C68FBEC9-7D1A-44D2-B3EB-722C8B96ED80}" dt="2022-03-18T08:08:26.144" v="163" actId="14100"/>
          <ac:spMkLst>
            <pc:docMk/>
            <pc:sldMk cId="3240446263" sldId="260"/>
            <ac:spMk id="168" creationId="{5F2EDB91-E066-44FB-A920-C8605A983F6F}"/>
          </ac:spMkLst>
        </pc:spChg>
        <pc:spChg chg="mod">
          <ac:chgData name="SHAH, Amar (EAST LONDON NHS FOUNDATION TRUST)" userId="50fcb134-79d1-4ffc-9310-7a4d03c4ee80" providerId="ADAL" clId="{C68FBEC9-7D1A-44D2-B3EB-722C8B96ED80}" dt="2022-03-18T08:07:29.148" v="150" actId="1076"/>
          <ac:spMkLst>
            <pc:docMk/>
            <pc:sldMk cId="3240446263" sldId="260"/>
            <ac:spMk id="176" creationId="{5F2EDB91-E066-44FB-A920-C8605A983F6F}"/>
          </ac:spMkLst>
        </pc:spChg>
        <pc:spChg chg="del">
          <ac:chgData name="SHAH, Amar (EAST LONDON NHS FOUNDATION TRUST)" userId="50fcb134-79d1-4ffc-9310-7a4d03c4ee80" providerId="ADAL" clId="{C68FBEC9-7D1A-44D2-B3EB-722C8B96ED80}" dt="2022-03-18T08:01:53.935" v="42" actId="478"/>
          <ac:spMkLst>
            <pc:docMk/>
            <pc:sldMk cId="3240446263" sldId="260"/>
            <ac:spMk id="205" creationId="{96245E70-61EF-42EB-B91F-4D0D5AC34684}"/>
          </ac:spMkLst>
        </pc:spChg>
        <pc:spChg chg="del mod">
          <ac:chgData name="SHAH, Amar (EAST LONDON NHS FOUNDATION TRUST)" userId="50fcb134-79d1-4ffc-9310-7a4d03c4ee80" providerId="ADAL" clId="{C68FBEC9-7D1A-44D2-B3EB-722C8B96ED80}" dt="2022-03-18T08:01:53.935" v="42" actId="478"/>
          <ac:spMkLst>
            <pc:docMk/>
            <pc:sldMk cId="3240446263" sldId="260"/>
            <ac:spMk id="210" creationId="{E3A3D3C5-2B51-4526-9F52-06FF1B820779}"/>
          </ac:spMkLst>
        </pc:spChg>
        <pc:spChg chg="mod">
          <ac:chgData name="SHAH, Amar (EAST LONDON NHS FOUNDATION TRUST)" userId="50fcb134-79d1-4ffc-9310-7a4d03c4ee80" providerId="ADAL" clId="{C68FBEC9-7D1A-44D2-B3EB-722C8B96ED80}" dt="2022-03-18T08:03:42.086" v="98" actId="14100"/>
          <ac:spMkLst>
            <pc:docMk/>
            <pc:sldMk cId="3240446263" sldId="260"/>
            <ac:spMk id="250" creationId="{5F2EDB91-E066-44FB-A920-C8605A983F6F}"/>
          </ac:spMkLst>
        </pc:spChg>
        <pc:spChg chg="mod">
          <ac:chgData name="SHAH, Amar (EAST LONDON NHS FOUNDATION TRUST)" userId="50fcb134-79d1-4ffc-9310-7a4d03c4ee80" providerId="ADAL" clId="{C68FBEC9-7D1A-44D2-B3EB-722C8B96ED80}" dt="2022-03-18T08:03:53.339" v="103" actId="404"/>
          <ac:spMkLst>
            <pc:docMk/>
            <pc:sldMk cId="3240446263" sldId="260"/>
            <ac:spMk id="256" creationId="{5F2EDB91-E066-44FB-A920-C8605A983F6F}"/>
          </ac:spMkLst>
        </pc:spChg>
        <pc:spChg chg="mod">
          <ac:chgData name="SHAH, Amar (EAST LONDON NHS FOUNDATION TRUST)" userId="50fcb134-79d1-4ffc-9310-7a4d03c4ee80" providerId="ADAL" clId="{C68FBEC9-7D1A-44D2-B3EB-722C8B96ED80}" dt="2022-03-18T08:08:29.467" v="164" actId="14100"/>
          <ac:spMkLst>
            <pc:docMk/>
            <pc:sldMk cId="3240446263" sldId="260"/>
            <ac:spMk id="258" creationId="{5F2EDB91-E066-44FB-A920-C8605A983F6F}"/>
          </ac:spMkLst>
        </pc:spChg>
        <pc:picChg chg="mod">
          <ac:chgData name="SHAH, Amar (EAST LONDON NHS FOUNDATION TRUST)" userId="50fcb134-79d1-4ffc-9310-7a4d03c4ee80" providerId="ADAL" clId="{C68FBEC9-7D1A-44D2-B3EB-722C8B96ED80}" dt="2022-03-18T08:08:58.919" v="172" actId="14100"/>
          <ac:picMkLst>
            <pc:docMk/>
            <pc:sldMk cId="3240446263" sldId="260"/>
            <ac:picMk id="128" creationId="{2FB0FD1F-CC67-49ED-AF9E-7A863E41FF6A}"/>
          </ac:picMkLst>
        </pc:picChg>
        <pc:picChg chg="del">
          <ac:chgData name="SHAH, Amar (EAST LONDON NHS FOUNDATION TRUST)" userId="50fcb134-79d1-4ffc-9310-7a4d03c4ee80" providerId="ADAL" clId="{C68FBEC9-7D1A-44D2-B3EB-722C8B96ED80}" dt="2022-03-18T08:03:22.027" v="93" actId="478"/>
          <ac:picMkLst>
            <pc:docMk/>
            <pc:sldMk cId="3240446263" sldId="260"/>
            <ac:picMk id="137" creationId="{5740CE73-D484-4F02-B920-17E59CF4F470}"/>
          </ac:picMkLst>
        </pc:picChg>
        <pc:cxnChg chg="mod">
          <ac:chgData name="SHAH, Amar (EAST LONDON NHS FOUNDATION TRUST)" userId="50fcb134-79d1-4ffc-9310-7a4d03c4ee80" providerId="ADAL" clId="{C68FBEC9-7D1A-44D2-B3EB-722C8B96ED80}" dt="2022-03-18T08:03:42.086" v="98" actId="14100"/>
          <ac:cxnSpMkLst>
            <pc:docMk/>
            <pc:sldMk cId="3240446263" sldId="260"/>
            <ac:cxnSpMk id="57" creationId="{00000000-0000-0000-0000-000000000000}"/>
          </ac:cxnSpMkLst>
        </pc:cxnChg>
        <pc:cxnChg chg="mod">
          <ac:chgData name="SHAH, Amar (EAST LONDON NHS FOUNDATION TRUST)" userId="50fcb134-79d1-4ffc-9310-7a4d03c4ee80" providerId="ADAL" clId="{C68FBEC9-7D1A-44D2-B3EB-722C8B96ED80}" dt="2022-03-18T08:03:46.974" v="100" actId="14100"/>
          <ac:cxnSpMkLst>
            <pc:docMk/>
            <pc:sldMk cId="3240446263" sldId="260"/>
            <ac:cxnSpMk id="60" creationId="{00000000-0000-0000-0000-000000000000}"/>
          </ac:cxnSpMkLst>
        </pc:cxnChg>
        <pc:cxnChg chg="mod">
          <ac:chgData name="SHAH, Amar (EAST LONDON NHS FOUNDATION TRUST)" userId="50fcb134-79d1-4ffc-9310-7a4d03c4ee80" providerId="ADAL" clId="{C68FBEC9-7D1A-44D2-B3EB-722C8B96ED80}" dt="2022-03-18T08:03:51.784" v="102" actId="14100"/>
          <ac:cxnSpMkLst>
            <pc:docMk/>
            <pc:sldMk cId="3240446263" sldId="260"/>
            <ac:cxnSpMk id="64" creationId="{00000000-0000-0000-0000-000000000000}"/>
          </ac:cxnSpMkLst>
        </pc:cxnChg>
        <pc:cxnChg chg="mod">
          <ac:chgData name="SHAH, Amar (EAST LONDON NHS FOUNDATION TRUST)" userId="50fcb134-79d1-4ffc-9310-7a4d03c4ee80" providerId="ADAL" clId="{C68FBEC9-7D1A-44D2-B3EB-722C8B96ED80}" dt="2022-03-18T08:04:02.806" v="106" actId="14100"/>
          <ac:cxnSpMkLst>
            <pc:docMk/>
            <pc:sldMk cId="3240446263" sldId="260"/>
            <ac:cxnSpMk id="68" creationId="{00000000-0000-0000-0000-000000000000}"/>
          </ac:cxnSpMkLst>
        </pc:cxnChg>
        <pc:cxnChg chg="mod">
          <ac:chgData name="SHAH, Amar (EAST LONDON NHS FOUNDATION TRUST)" userId="50fcb134-79d1-4ffc-9310-7a4d03c4ee80" providerId="ADAL" clId="{C68FBEC9-7D1A-44D2-B3EB-722C8B96ED80}" dt="2022-03-18T08:04:18.025" v="110" actId="14100"/>
          <ac:cxnSpMkLst>
            <pc:docMk/>
            <pc:sldMk cId="3240446263" sldId="260"/>
            <ac:cxnSpMk id="72" creationId="{00000000-0000-0000-0000-000000000000}"/>
          </ac:cxnSpMkLst>
        </pc:cxnChg>
        <pc:cxnChg chg="mod">
          <ac:chgData name="SHAH, Amar (EAST LONDON NHS FOUNDATION TRUST)" userId="50fcb134-79d1-4ffc-9310-7a4d03c4ee80" providerId="ADAL" clId="{C68FBEC9-7D1A-44D2-B3EB-722C8B96ED80}" dt="2022-03-18T08:04:29.539" v="112" actId="1076"/>
          <ac:cxnSpMkLst>
            <pc:docMk/>
            <pc:sldMk cId="3240446263" sldId="260"/>
            <ac:cxnSpMk id="76" creationId="{00000000-0000-0000-0000-000000000000}"/>
          </ac:cxnSpMkLst>
        </pc:cxnChg>
        <pc:cxnChg chg="mod">
          <ac:chgData name="SHAH, Amar (EAST LONDON NHS FOUNDATION TRUST)" userId="50fcb134-79d1-4ffc-9310-7a4d03c4ee80" providerId="ADAL" clId="{C68FBEC9-7D1A-44D2-B3EB-722C8B96ED80}" dt="2022-03-18T08:04:37.746" v="114" actId="14100"/>
          <ac:cxnSpMkLst>
            <pc:docMk/>
            <pc:sldMk cId="3240446263" sldId="260"/>
            <ac:cxnSpMk id="78" creationId="{00000000-0000-0000-0000-000000000000}"/>
          </ac:cxnSpMkLst>
        </pc:cxnChg>
        <pc:cxnChg chg="mod">
          <ac:chgData name="SHAH, Amar (EAST LONDON NHS FOUNDATION TRUST)" userId="50fcb134-79d1-4ffc-9310-7a4d03c4ee80" providerId="ADAL" clId="{C68FBEC9-7D1A-44D2-B3EB-722C8B96ED80}" dt="2022-03-18T08:04:46.944" v="116" actId="1076"/>
          <ac:cxnSpMkLst>
            <pc:docMk/>
            <pc:sldMk cId="3240446263" sldId="260"/>
            <ac:cxnSpMk id="81" creationId="{00000000-0000-0000-0000-000000000000}"/>
          </ac:cxnSpMkLst>
        </pc:cxnChg>
        <pc:cxnChg chg="mod">
          <ac:chgData name="SHAH, Amar (EAST LONDON NHS FOUNDATION TRUST)" userId="50fcb134-79d1-4ffc-9310-7a4d03c4ee80" providerId="ADAL" clId="{C68FBEC9-7D1A-44D2-B3EB-722C8B96ED80}" dt="2022-03-18T08:04:52.775" v="117" actId="1076"/>
          <ac:cxnSpMkLst>
            <pc:docMk/>
            <pc:sldMk cId="3240446263" sldId="260"/>
            <ac:cxnSpMk id="84" creationId="{00000000-0000-0000-0000-000000000000}"/>
          </ac:cxnSpMkLst>
        </pc:cxnChg>
        <pc:cxnChg chg="mod">
          <ac:chgData name="SHAH, Amar (EAST LONDON NHS FOUNDATION TRUST)" userId="50fcb134-79d1-4ffc-9310-7a4d03c4ee80" providerId="ADAL" clId="{C68FBEC9-7D1A-44D2-B3EB-722C8B96ED80}" dt="2022-03-18T08:05:23.754" v="123" actId="14100"/>
          <ac:cxnSpMkLst>
            <pc:docMk/>
            <pc:sldMk cId="3240446263" sldId="260"/>
            <ac:cxnSpMk id="93" creationId="{00000000-0000-0000-0000-000000000000}"/>
          </ac:cxnSpMkLst>
        </pc:cxnChg>
        <pc:cxnChg chg="mod">
          <ac:chgData name="SHAH, Amar (EAST LONDON NHS FOUNDATION TRUST)" userId="50fcb134-79d1-4ffc-9310-7a4d03c4ee80" providerId="ADAL" clId="{C68FBEC9-7D1A-44D2-B3EB-722C8B96ED80}" dt="2022-03-18T08:05:36.357" v="127" actId="14100"/>
          <ac:cxnSpMkLst>
            <pc:docMk/>
            <pc:sldMk cId="3240446263" sldId="260"/>
            <ac:cxnSpMk id="95" creationId="{00000000-0000-0000-0000-000000000000}"/>
          </ac:cxnSpMkLst>
        </pc:cxnChg>
        <pc:cxnChg chg="mod">
          <ac:chgData name="SHAH, Amar (EAST LONDON NHS FOUNDATION TRUST)" userId="50fcb134-79d1-4ffc-9310-7a4d03c4ee80" providerId="ADAL" clId="{C68FBEC9-7D1A-44D2-B3EB-722C8B96ED80}" dt="2022-03-18T08:06:15.059" v="137" actId="14100"/>
          <ac:cxnSpMkLst>
            <pc:docMk/>
            <pc:sldMk cId="3240446263" sldId="260"/>
            <ac:cxnSpMk id="97" creationId="{00000000-0000-0000-0000-000000000000}"/>
          </ac:cxnSpMkLst>
        </pc:cxnChg>
        <pc:cxnChg chg="mod">
          <ac:chgData name="SHAH, Amar (EAST LONDON NHS FOUNDATION TRUST)" userId="50fcb134-79d1-4ffc-9310-7a4d03c4ee80" providerId="ADAL" clId="{C68FBEC9-7D1A-44D2-B3EB-722C8B96ED80}" dt="2022-03-18T08:06:20.560" v="138" actId="1076"/>
          <ac:cxnSpMkLst>
            <pc:docMk/>
            <pc:sldMk cId="3240446263" sldId="260"/>
            <ac:cxnSpMk id="103" creationId="{00000000-0000-0000-0000-000000000000}"/>
          </ac:cxnSpMkLst>
        </pc:cxnChg>
        <pc:cxnChg chg="add mod">
          <ac:chgData name="SHAH, Amar (EAST LONDON NHS FOUNDATION TRUST)" userId="50fcb134-79d1-4ffc-9310-7a4d03c4ee80" providerId="ADAL" clId="{C68FBEC9-7D1A-44D2-B3EB-722C8B96ED80}" dt="2022-03-18T07:58:52.164" v="2" actId="14100"/>
          <ac:cxnSpMkLst>
            <pc:docMk/>
            <pc:sldMk cId="3240446263" sldId="260"/>
            <ac:cxnSpMk id="132" creationId="{2CF38057-E8D3-42A0-9BA5-B337A437C758}"/>
          </ac:cxnSpMkLst>
        </pc:cxnChg>
        <pc:cxnChg chg="mod">
          <ac:chgData name="SHAH, Amar (EAST LONDON NHS FOUNDATION TRUST)" userId="50fcb134-79d1-4ffc-9310-7a4d03c4ee80" providerId="ADAL" clId="{C68FBEC9-7D1A-44D2-B3EB-722C8B96ED80}" dt="2022-03-18T08:06:33.804" v="141" actId="14100"/>
          <ac:cxnSpMkLst>
            <pc:docMk/>
            <pc:sldMk cId="3240446263" sldId="260"/>
            <ac:cxnSpMk id="133" creationId="{00000000-0000-0000-0000-000000000000}"/>
          </ac:cxnSpMkLst>
        </pc:cxnChg>
        <pc:cxnChg chg="add mod">
          <ac:chgData name="SHAH, Amar (EAST LONDON NHS FOUNDATION TRUST)" userId="50fcb134-79d1-4ffc-9310-7a4d03c4ee80" providerId="ADAL" clId="{C68FBEC9-7D1A-44D2-B3EB-722C8B96ED80}" dt="2022-03-18T07:59:09.134" v="9" actId="14100"/>
          <ac:cxnSpMkLst>
            <pc:docMk/>
            <pc:sldMk cId="3240446263" sldId="260"/>
            <ac:cxnSpMk id="134" creationId="{2A78E781-0BD3-4EDF-9EE0-0131DD7849CC}"/>
          </ac:cxnSpMkLst>
        </pc:cxnChg>
        <pc:cxnChg chg="mod">
          <ac:chgData name="SHAH, Amar (EAST LONDON NHS FOUNDATION TRUST)" userId="50fcb134-79d1-4ffc-9310-7a4d03c4ee80" providerId="ADAL" clId="{C68FBEC9-7D1A-44D2-B3EB-722C8B96ED80}" dt="2022-03-18T08:07:15.068" v="147" actId="14100"/>
          <ac:cxnSpMkLst>
            <pc:docMk/>
            <pc:sldMk cId="3240446263" sldId="260"/>
            <ac:cxnSpMk id="136" creationId="{00000000-0000-0000-0000-000000000000}"/>
          </ac:cxnSpMkLst>
        </pc:cxnChg>
        <pc:cxnChg chg="add mod">
          <ac:chgData name="SHAH, Amar (EAST LONDON NHS FOUNDATION TRUST)" userId="50fcb134-79d1-4ffc-9310-7a4d03c4ee80" providerId="ADAL" clId="{C68FBEC9-7D1A-44D2-B3EB-722C8B96ED80}" dt="2022-03-18T07:59:05.150" v="8" actId="14100"/>
          <ac:cxnSpMkLst>
            <pc:docMk/>
            <pc:sldMk cId="3240446263" sldId="260"/>
            <ac:cxnSpMk id="138" creationId="{20359B4D-B952-471E-B294-88787715111D}"/>
          </ac:cxnSpMkLst>
        </pc:cxnChg>
        <pc:cxnChg chg="add mod">
          <ac:chgData name="SHAH, Amar (EAST LONDON NHS FOUNDATION TRUST)" userId="50fcb134-79d1-4ffc-9310-7a4d03c4ee80" providerId="ADAL" clId="{C68FBEC9-7D1A-44D2-B3EB-722C8B96ED80}" dt="2022-03-18T07:59:15.627" v="12" actId="14100"/>
          <ac:cxnSpMkLst>
            <pc:docMk/>
            <pc:sldMk cId="3240446263" sldId="260"/>
            <ac:cxnSpMk id="141" creationId="{4A68826B-CA56-4FC5-9BE8-18F2F3989B29}"/>
          </ac:cxnSpMkLst>
        </pc:cxnChg>
        <pc:cxnChg chg="mod">
          <ac:chgData name="SHAH, Amar (EAST LONDON NHS FOUNDATION TRUST)" userId="50fcb134-79d1-4ffc-9310-7a4d03c4ee80" providerId="ADAL" clId="{C68FBEC9-7D1A-44D2-B3EB-722C8B96ED80}" dt="2022-03-18T08:07:18.430" v="148" actId="1076"/>
          <ac:cxnSpMkLst>
            <pc:docMk/>
            <pc:sldMk cId="3240446263" sldId="260"/>
            <ac:cxnSpMk id="142" creationId="{00000000-0000-0000-0000-000000000000}"/>
          </ac:cxnSpMkLst>
        </pc:cxnChg>
        <pc:cxnChg chg="mod">
          <ac:chgData name="SHAH, Amar (EAST LONDON NHS FOUNDATION TRUST)" userId="50fcb134-79d1-4ffc-9310-7a4d03c4ee80" providerId="ADAL" clId="{C68FBEC9-7D1A-44D2-B3EB-722C8B96ED80}" dt="2022-03-18T08:07:29.148" v="150" actId="1076"/>
          <ac:cxnSpMkLst>
            <pc:docMk/>
            <pc:sldMk cId="3240446263" sldId="260"/>
            <ac:cxnSpMk id="145" creationId="{00000000-0000-0000-0000-000000000000}"/>
          </ac:cxnSpMkLst>
        </pc:cxnChg>
        <pc:cxnChg chg="mod">
          <ac:chgData name="SHAH, Amar (EAST LONDON NHS FOUNDATION TRUST)" userId="50fcb134-79d1-4ffc-9310-7a4d03c4ee80" providerId="ADAL" clId="{C68FBEC9-7D1A-44D2-B3EB-722C8B96ED80}" dt="2022-03-18T08:07:43.115" v="152" actId="14100"/>
          <ac:cxnSpMkLst>
            <pc:docMk/>
            <pc:sldMk cId="3240446263" sldId="260"/>
            <ac:cxnSpMk id="152" creationId="{00000000-0000-0000-0000-000000000000}"/>
          </ac:cxnSpMkLst>
        </pc:cxnChg>
        <pc:cxnChg chg="mod">
          <ac:chgData name="SHAH, Amar (EAST LONDON NHS FOUNDATION TRUST)" userId="50fcb134-79d1-4ffc-9310-7a4d03c4ee80" providerId="ADAL" clId="{C68FBEC9-7D1A-44D2-B3EB-722C8B96ED80}" dt="2022-03-18T08:07:51.842" v="154" actId="1076"/>
          <ac:cxnSpMkLst>
            <pc:docMk/>
            <pc:sldMk cId="3240446263" sldId="260"/>
            <ac:cxnSpMk id="155" creationId="{00000000-0000-0000-0000-000000000000}"/>
          </ac:cxnSpMkLst>
        </pc:cxnChg>
        <pc:cxnChg chg="mod">
          <ac:chgData name="SHAH, Amar (EAST LONDON NHS FOUNDATION TRUST)" userId="50fcb134-79d1-4ffc-9310-7a4d03c4ee80" providerId="ADAL" clId="{C68FBEC9-7D1A-44D2-B3EB-722C8B96ED80}" dt="2022-03-18T08:08:10.115" v="159" actId="14100"/>
          <ac:cxnSpMkLst>
            <pc:docMk/>
            <pc:sldMk cId="3240446263" sldId="260"/>
            <ac:cxnSpMk id="158" creationId="{00000000-0000-0000-0000-000000000000}"/>
          </ac:cxnSpMkLst>
        </pc:cxnChg>
        <pc:cxnChg chg="mod">
          <ac:chgData name="SHAH, Amar (EAST LONDON NHS FOUNDATION TRUST)" userId="50fcb134-79d1-4ffc-9310-7a4d03c4ee80" providerId="ADAL" clId="{C68FBEC9-7D1A-44D2-B3EB-722C8B96ED80}" dt="2022-03-18T08:08:18.848" v="161" actId="14100"/>
          <ac:cxnSpMkLst>
            <pc:docMk/>
            <pc:sldMk cId="3240446263" sldId="260"/>
            <ac:cxnSpMk id="161" creationId="{00000000-0000-0000-0000-000000000000}"/>
          </ac:cxnSpMkLst>
        </pc:cxnChg>
        <pc:cxnChg chg="mod">
          <ac:chgData name="SHAH, Amar (EAST LONDON NHS FOUNDATION TRUST)" userId="50fcb134-79d1-4ffc-9310-7a4d03c4ee80" providerId="ADAL" clId="{C68FBEC9-7D1A-44D2-B3EB-722C8B96ED80}" dt="2022-03-18T08:08:26.144" v="163" actId="14100"/>
          <ac:cxnSpMkLst>
            <pc:docMk/>
            <pc:sldMk cId="3240446263" sldId="260"/>
            <ac:cxnSpMk id="164" creationId="{00000000-0000-0000-0000-000000000000}"/>
          </ac:cxnSpMkLst>
        </pc:cxnChg>
        <pc:cxnChg chg="mod">
          <ac:chgData name="SHAH, Amar (EAST LONDON NHS FOUNDATION TRUST)" userId="50fcb134-79d1-4ffc-9310-7a4d03c4ee80" providerId="ADAL" clId="{C68FBEC9-7D1A-44D2-B3EB-722C8B96ED80}" dt="2022-03-18T08:08:29.467" v="164" actId="14100"/>
          <ac:cxnSpMkLst>
            <pc:docMk/>
            <pc:sldMk cId="3240446263" sldId="260"/>
            <ac:cxnSpMk id="167" creationId="{00000000-0000-0000-0000-000000000000}"/>
          </ac:cxnSpMkLst>
        </pc:cxnChg>
        <pc:cxnChg chg="mod">
          <ac:chgData name="SHAH, Amar (EAST LONDON NHS FOUNDATION TRUST)" userId="50fcb134-79d1-4ffc-9310-7a4d03c4ee80" providerId="ADAL" clId="{C68FBEC9-7D1A-44D2-B3EB-722C8B96ED80}" dt="2022-03-18T08:08:34.245" v="165" actId="14100"/>
          <ac:cxnSpMkLst>
            <pc:docMk/>
            <pc:sldMk cId="3240446263" sldId="260"/>
            <ac:cxnSpMk id="171" creationId="{00000000-0000-0000-0000-000000000000}"/>
          </ac:cxnSpMkLst>
        </pc:cxnChg>
        <pc:cxnChg chg="del mod">
          <ac:chgData name="SHAH, Amar (EAST LONDON NHS FOUNDATION TRUST)" userId="50fcb134-79d1-4ffc-9310-7a4d03c4ee80" providerId="ADAL" clId="{C68FBEC9-7D1A-44D2-B3EB-722C8B96ED80}" dt="2022-03-18T08:09:38.089" v="174" actId="478"/>
          <ac:cxnSpMkLst>
            <pc:docMk/>
            <pc:sldMk cId="3240446263" sldId="260"/>
            <ac:cxnSpMk id="190" creationId="{00000000-0000-0000-0000-000000000000}"/>
          </ac:cxnSpMkLst>
        </pc:cxnChg>
        <pc:cxnChg chg="del mod">
          <ac:chgData name="SHAH, Amar (EAST LONDON NHS FOUNDATION TRUST)" userId="50fcb134-79d1-4ffc-9310-7a4d03c4ee80" providerId="ADAL" clId="{C68FBEC9-7D1A-44D2-B3EB-722C8B96ED80}" dt="2022-03-18T08:02:31.166" v="45" actId="478"/>
          <ac:cxnSpMkLst>
            <pc:docMk/>
            <pc:sldMk cId="3240446263" sldId="260"/>
            <ac:cxnSpMk id="191" creationId="{00000000-0000-0000-0000-000000000000}"/>
          </ac:cxnSpMkLst>
        </pc:cxnChg>
        <pc:cxnChg chg="del mod">
          <ac:chgData name="SHAH, Amar (EAST LONDON NHS FOUNDATION TRUST)" userId="50fcb134-79d1-4ffc-9310-7a4d03c4ee80" providerId="ADAL" clId="{C68FBEC9-7D1A-44D2-B3EB-722C8B96ED80}" dt="2022-03-18T08:02:35.588" v="49" actId="478"/>
          <ac:cxnSpMkLst>
            <pc:docMk/>
            <pc:sldMk cId="3240446263" sldId="260"/>
            <ac:cxnSpMk id="194" creationId="{00000000-0000-0000-0000-000000000000}"/>
          </ac:cxnSpMkLst>
        </pc:cxnChg>
        <pc:cxnChg chg="del mod">
          <ac:chgData name="SHAH, Amar (EAST LONDON NHS FOUNDATION TRUST)" userId="50fcb134-79d1-4ffc-9310-7a4d03c4ee80" providerId="ADAL" clId="{C68FBEC9-7D1A-44D2-B3EB-722C8B96ED80}" dt="2022-03-18T08:02:34.554" v="48" actId="478"/>
          <ac:cxnSpMkLst>
            <pc:docMk/>
            <pc:sldMk cId="3240446263" sldId="260"/>
            <ac:cxnSpMk id="197" creationId="{00000000-0000-0000-0000-000000000000}"/>
          </ac:cxnSpMkLst>
        </pc:cxnChg>
        <pc:cxnChg chg="del mod">
          <ac:chgData name="SHAH, Amar (EAST LONDON NHS FOUNDATION TRUST)" userId="50fcb134-79d1-4ffc-9310-7a4d03c4ee80" providerId="ADAL" clId="{C68FBEC9-7D1A-44D2-B3EB-722C8B96ED80}" dt="2022-03-18T08:02:50.536" v="63" actId="478"/>
          <ac:cxnSpMkLst>
            <pc:docMk/>
            <pc:sldMk cId="3240446263" sldId="260"/>
            <ac:cxnSpMk id="204" creationId="{00000000-0000-0000-0000-000000000000}"/>
          </ac:cxnSpMkLst>
        </pc:cxnChg>
        <pc:cxnChg chg="del mod">
          <ac:chgData name="SHAH, Amar (EAST LONDON NHS FOUNDATION TRUST)" userId="50fcb134-79d1-4ffc-9310-7a4d03c4ee80" providerId="ADAL" clId="{C68FBEC9-7D1A-44D2-B3EB-722C8B96ED80}" dt="2022-03-18T08:02:48.580" v="62" actId="478"/>
          <ac:cxnSpMkLst>
            <pc:docMk/>
            <pc:sldMk cId="3240446263" sldId="260"/>
            <ac:cxnSpMk id="207" creationId="{00000000-0000-0000-0000-000000000000}"/>
          </ac:cxnSpMkLst>
        </pc:cxnChg>
        <pc:cxnChg chg="del mod">
          <ac:chgData name="SHAH, Amar (EAST LONDON NHS FOUNDATION TRUST)" userId="50fcb134-79d1-4ffc-9310-7a4d03c4ee80" providerId="ADAL" clId="{C68FBEC9-7D1A-44D2-B3EB-722C8B96ED80}" dt="2022-03-18T08:02:47.833" v="61" actId="478"/>
          <ac:cxnSpMkLst>
            <pc:docMk/>
            <pc:sldMk cId="3240446263" sldId="260"/>
            <ac:cxnSpMk id="211" creationId="{00000000-0000-0000-0000-000000000000}"/>
          </ac:cxnSpMkLst>
        </pc:cxnChg>
        <pc:cxnChg chg="del mod">
          <ac:chgData name="SHAH, Amar (EAST LONDON NHS FOUNDATION TRUST)" userId="50fcb134-79d1-4ffc-9310-7a4d03c4ee80" providerId="ADAL" clId="{C68FBEC9-7D1A-44D2-B3EB-722C8B96ED80}" dt="2022-03-18T08:02:43.488" v="58" actId="478"/>
          <ac:cxnSpMkLst>
            <pc:docMk/>
            <pc:sldMk cId="3240446263" sldId="260"/>
            <ac:cxnSpMk id="213" creationId="{00000000-0000-0000-0000-000000000000}"/>
          </ac:cxnSpMkLst>
        </pc:cxnChg>
        <pc:cxnChg chg="del mod">
          <ac:chgData name="SHAH, Amar (EAST LONDON NHS FOUNDATION TRUST)" userId="50fcb134-79d1-4ffc-9310-7a4d03c4ee80" providerId="ADAL" clId="{C68FBEC9-7D1A-44D2-B3EB-722C8B96ED80}" dt="2022-03-18T08:02:53.139" v="66" actId="478"/>
          <ac:cxnSpMkLst>
            <pc:docMk/>
            <pc:sldMk cId="3240446263" sldId="260"/>
            <ac:cxnSpMk id="216" creationId="{00000000-0000-0000-0000-000000000000}"/>
          </ac:cxnSpMkLst>
        </pc:cxnChg>
        <pc:cxnChg chg="del mod">
          <ac:chgData name="SHAH, Amar (EAST LONDON NHS FOUNDATION TRUST)" userId="50fcb134-79d1-4ffc-9310-7a4d03c4ee80" providerId="ADAL" clId="{C68FBEC9-7D1A-44D2-B3EB-722C8B96ED80}" dt="2022-03-18T08:02:42.648" v="57" actId="478"/>
          <ac:cxnSpMkLst>
            <pc:docMk/>
            <pc:sldMk cId="3240446263" sldId="260"/>
            <ac:cxnSpMk id="219" creationId="{00000000-0000-0000-0000-000000000000}"/>
          </ac:cxnSpMkLst>
        </pc:cxnChg>
        <pc:cxnChg chg="del mod">
          <ac:chgData name="SHAH, Amar (EAST LONDON NHS FOUNDATION TRUST)" userId="50fcb134-79d1-4ffc-9310-7a4d03c4ee80" providerId="ADAL" clId="{C68FBEC9-7D1A-44D2-B3EB-722C8B96ED80}" dt="2022-03-18T08:02:51.537" v="64" actId="478"/>
          <ac:cxnSpMkLst>
            <pc:docMk/>
            <pc:sldMk cId="3240446263" sldId="260"/>
            <ac:cxnSpMk id="222" creationId="{00000000-0000-0000-0000-000000000000}"/>
          </ac:cxnSpMkLst>
        </pc:cxnChg>
        <pc:cxnChg chg="del mod">
          <ac:chgData name="SHAH, Amar (EAST LONDON NHS FOUNDATION TRUST)" userId="50fcb134-79d1-4ffc-9310-7a4d03c4ee80" providerId="ADAL" clId="{C68FBEC9-7D1A-44D2-B3EB-722C8B96ED80}" dt="2022-03-18T08:02:29.969" v="44" actId="478"/>
          <ac:cxnSpMkLst>
            <pc:docMk/>
            <pc:sldMk cId="3240446263" sldId="260"/>
            <ac:cxnSpMk id="280" creationId="{00000000-0000-0000-0000-000000000000}"/>
          </ac:cxnSpMkLst>
        </pc:cxnChg>
        <pc:cxnChg chg="del mod">
          <ac:chgData name="SHAH, Amar (EAST LONDON NHS FOUNDATION TRUST)" userId="50fcb134-79d1-4ffc-9310-7a4d03c4ee80" providerId="ADAL" clId="{C68FBEC9-7D1A-44D2-B3EB-722C8B96ED80}" dt="2022-03-18T08:02:54.943" v="68" actId="478"/>
          <ac:cxnSpMkLst>
            <pc:docMk/>
            <pc:sldMk cId="3240446263" sldId="260"/>
            <ac:cxnSpMk id="288" creationId="{00000000-0000-0000-0000-000000000000}"/>
          </ac:cxnSpMkLst>
        </pc:cxnChg>
        <pc:cxnChg chg="del mod">
          <ac:chgData name="SHAH, Amar (EAST LONDON NHS FOUNDATION TRUST)" userId="50fcb134-79d1-4ffc-9310-7a4d03c4ee80" providerId="ADAL" clId="{C68FBEC9-7D1A-44D2-B3EB-722C8B96ED80}" dt="2022-03-18T08:02:53.904" v="67" actId="478"/>
          <ac:cxnSpMkLst>
            <pc:docMk/>
            <pc:sldMk cId="3240446263" sldId="260"/>
            <ac:cxnSpMk id="289" creationId="{00000000-0000-0000-0000-000000000000}"/>
          </ac:cxnSpMkLst>
        </pc:cxnChg>
        <pc:cxnChg chg="del mod">
          <ac:chgData name="SHAH, Amar (EAST LONDON NHS FOUNDATION TRUST)" userId="50fcb134-79d1-4ffc-9310-7a4d03c4ee80" providerId="ADAL" clId="{C68FBEC9-7D1A-44D2-B3EB-722C8B96ED80}" dt="2022-03-18T08:03:02.006" v="74" actId="478"/>
          <ac:cxnSpMkLst>
            <pc:docMk/>
            <pc:sldMk cId="3240446263" sldId="260"/>
            <ac:cxnSpMk id="290" creationId="{00000000-0000-0000-0000-000000000000}"/>
          </ac:cxnSpMkLst>
        </pc:cxnChg>
        <pc:cxnChg chg="del mod">
          <ac:chgData name="SHAH, Amar (EAST LONDON NHS FOUNDATION TRUST)" userId="50fcb134-79d1-4ffc-9310-7a4d03c4ee80" providerId="ADAL" clId="{C68FBEC9-7D1A-44D2-B3EB-722C8B96ED80}" dt="2022-03-18T08:03:01.287" v="73" actId="478"/>
          <ac:cxnSpMkLst>
            <pc:docMk/>
            <pc:sldMk cId="3240446263" sldId="260"/>
            <ac:cxnSpMk id="291" creationId="{00000000-0000-0000-0000-000000000000}"/>
          </ac:cxnSpMkLst>
        </pc:cxnChg>
        <pc:cxnChg chg="del mod">
          <ac:chgData name="SHAH, Amar (EAST LONDON NHS FOUNDATION TRUST)" userId="50fcb134-79d1-4ffc-9310-7a4d03c4ee80" providerId="ADAL" clId="{C68FBEC9-7D1A-44D2-B3EB-722C8B96ED80}" dt="2022-03-18T08:02:46.960" v="60" actId="478"/>
          <ac:cxnSpMkLst>
            <pc:docMk/>
            <pc:sldMk cId="3240446263" sldId="260"/>
            <ac:cxnSpMk id="292" creationId="{00000000-0000-0000-0000-000000000000}"/>
          </ac:cxnSpMkLst>
        </pc:cxnChg>
        <pc:cxnChg chg="del mod">
          <ac:chgData name="SHAH, Amar (EAST LONDON NHS FOUNDATION TRUST)" userId="50fcb134-79d1-4ffc-9310-7a4d03c4ee80" providerId="ADAL" clId="{C68FBEC9-7D1A-44D2-B3EB-722C8B96ED80}" dt="2022-03-18T08:02:40.834" v="56" actId="478"/>
          <ac:cxnSpMkLst>
            <pc:docMk/>
            <pc:sldMk cId="3240446263" sldId="260"/>
            <ac:cxnSpMk id="295" creationId="{00000000-0000-0000-0000-000000000000}"/>
          </ac:cxnSpMkLst>
        </pc:cxnChg>
        <pc:cxnChg chg="del mod">
          <ac:chgData name="SHAH, Amar (EAST LONDON NHS FOUNDATION TRUST)" userId="50fcb134-79d1-4ffc-9310-7a4d03c4ee80" providerId="ADAL" clId="{C68FBEC9-7D1A-44D2-B3EB-722C8B96ED80}" dt="2022-03-18T08:02:45.304" v="59" actId="478"/>
          <ac:cxnSpMkLst>
            <pc:docMk/>
            <pc:sldMk cId="3240446263" sldId="260"/>
            <ac:cxnSpMk id="298" creationId="{00000000-0000-0000-0000-000000000000}"/>
          </ac:cxnSpMkLst>
        </pc:cxnChg>
        <pc:cxnChg chg="del mod">
          <ac:chgData name="SHAH, Amar (EAST LONDON NHS FOUNDATION TRUST)" userId="50fcb134-79d1-4ffc-9310-7a4d03c4ee80" providerId="ADAL" clId="{C68FBEC9-7D1A-44D2-B3EB-722C8B96ED80}" dt="2022-03-18T08:02:58.528" v="71" actId="478"/>
          <ac:cxnSpMkLst>
            <pc:docMk/>
            <pc:sldMk cId="3240446263" sldId="260"/>
            <ac:cxnSpMk id="301" creationId="{00000000-0000-0000-0000-000000000000}"/>
          </ac:cxnSpMkLst>
        </pc:cxnChg>
        <pc:cxnChg chg="del mod">
          <ac:chgData name="SHAH, Amar (EAST LONDON NHS FOUNDATION TRUST)" userId="50fcb134-79d1-4ffc-9310-7a4d03c4ee80" providerId="ADAL" clId="{C68FBEC9-7D1A-44D2-B3EB-722C8B96ED80}" dt="2022-03-18T08:02:40.126" v="55" actId="478"/>
          <ac:cxnSpMkLst>
            <pc:docMk/>
            <pc:sldMk cId="3240446263" sldId="260"/>
            <ac:cxnSpMk id="304" creationId="{00000000-0000-0000-0000-000000000000}"/>
          </ac:cxnSpMkLst>
        </pc:cxnChg>
        <pc:cxnChg chg="del mod">
          <ac:chgData name="SHAH, Amar (EAST LONDON NHS FOUNDATION TRUST)" userId="50fcb134-79d1-4ffc-9310-7a4d03c4ee80" providerId="ADAL" clId="{C68FBEC9-7D1A-44D2-B3EB-722C8B96ED80}" dt="2022-03-18T08:03:02.741" v="75" actId="478"/>
          <ac:cxnSpMkLst>
            <pc:docMk/>
            <pc:sldMk cId="3240446263" sldId="260"/>
            <ac:cxnSpMk id="307" creationId="{00000000-0000-0000-0000-000000000000}"/>
          </ac:cxnSpMkLst>
        </pc:cxnChg>
        <pc:cxnChg chg="mod">
          <ac:chgData name="SHAH, Amar (EAST LONDON NHS FOUNDATION TRUST)" userId="50fcb134-79d1-4ffc-9310-7a4d03c4ee80" providerId="ADAL" clId="{C68FBEC9-7D1A-44D2-B3EB-722C8B96ED80}" dt="2022-03-18T08:05:23.754" v="123" actId="14100"/>
          <ac:cxnSpMkLst>
            <pc:docMk/>
            <pc:sldMk cId="3240446263" sldId="260"/>
            <ac:cxnSpMk id="310" creationId="{00000000-0000-0000-0000-000000000000}"/>
          </ac:cxnSpMkLst>
        </pc:cxnChg>
        <pc:cxnChg chg="del mod">
          <ac:chgData name="SHAH, Amar (EAST LONDON NHS FOUNDATION TRUST)" userId="50fcb134-79d1-4ffc-9310-7a4d03c4ee80" providerId="ADAL" clId="{C68FBEC9-7D1A-44D2-B3EB-722C8B96ED80}" dt="2022-03-18T08:03:06.686" v="79" actId="478"/>
          <ac:cxnSpMkLst>
            <pc:docMk/>
            <pc:sldMk cId="3240446263" sldId="260"/>
            <ac:cxnSpMk id="318" creationId="{00000000-0000-0000-0000-000000000000}"/>
          </ac:cxnSpMkLst>
        </pc:cxnChg>
        <pc:cxnChg chg="del mod">
          <ac:chgData name="SHAH, Amar (EAST LONDON NHS FOUNDATION TRUST)" userId="50fcb134-79d1-4ffc-9310-7a4d03c4ee80" providerId="ADAL" clId="{C68FBEC9-7D1A-44D2-B3EB-722C8B96ED80}" dt="2022-03-18T08:03:08.104" v="80" actId="478"/>
          <ac:cxnSpMkLst>
            <pc:docMk/>
            <pc:sldMk cId="3240446263" sldId="260"/>
            <ac:cxnSpMk id="320" creationId="{00000000-0000-0000-0000-000000000000}"/>
          </ac:cxnSpMkLst>
        </pc:cxnChg>
        <pc:cxnChg chg="del mod">
          <ac:chgData name="SHAH, Amar (EAST LONDON NHS FOUNDATION TRUST)" userId="50fcb134-79d1-4ffc-9310-7a4d03c4ee80" providerId="ADAL" clId="{C68FBEC9-7D1A-44D2-B3EB-722C8B96ED80}" dt="2022-03-18T08:02:39.505" v="54" actId="478"/>
          <ac:cxnSpMkLst>
            <pc:docMk/>
            <pc:sldMk cId="3240446263" sldId="260"/>
            <ac:cxnSpMk id="321" creationId="{00000000-0000-0000-0000-000000000000}"/>
          </ac:cxnSpMkLst>
        </pc:cxnChg>
        <pc:cxnChg chg="del mod">
          <ac:chgData name="SHAH, Amar (EAST LONDON NHS FOUNDATION TRUST)" userId="50fcb134-79d1-4ffc-9310-7a4d03c4ee80" providerId="ADAL" clId="{C68FBEC9-7D1A-44D2-B3EB-722C8B96ED80}" dt="2022-03-18T08:02:56.546" v="69" actId="478"/>
          <ac:cxnSpMkLst>
            <pc:docMk/>
            <pc:sldMk cId="3240446263" sldId="260"/>
            <ac:cxnSpMk id="322" creationId="{00000000-0000-0000-0000-000000000000}"/>
          </ac:cxnSpMkLst>
        </pc:cxnChg>
        <pc:cxnChg chg="del mod">
          <ac:chgData name="SHAH, Amar (EAST LONDON NHS FOUNDATION TRUST)" userId="50fcb134-79d1-4ffc-9310-7a4d03c4ee80" providerId="ADAL" clId="{C68FBEC9-7D1A-44D2-B3EB-722C8B96ED80}" dt="2022-03-18T08:03:09.751" v="82" actId="478"/>
          <ac:cxnSpMkLst>
            <pc:docMk/>
            <pc:sldMk cId="3240446263" sldId="260"/>
            <ac:cxnSpMk id="323" creationId="{00000000-0000-0000-0000-000000000000}"/>
          </ac:cxnSpMkLst>
        </pc:cxnChg>
        <pc:cxnChg chg="del mod">
          <ac:chgData name="SHAH, Amar (EAST LONDON NHS FOUNDATION TRUST)" userId="50fcb134-79d1-4ffc-9310-7a4d03c4ee80" providerId="ADAL" clId="{C68FBEC9-7D1A-44D2-B3EB-722C8B96ED80}" dt="2022-03-18T08:02:57.363" v="70" actId="478"/>
          <ac:cxnSpMkLst>
            <pc:docMk/>
            <pc:sldMk cId="3240446263" sldId="260"/>
            <ac:cxnSpMk id="324" creationId="{00000000-0000-0000-0000-000000000000}"/>
          </ac:cxnSpMkLst>
        </pc:cxnChg>
        <pc:cxnChg chg="del mod">
          <ac:chgData name="SHAH, Amar (EAST LONDON NHS FOUNDATION TRUST)" userId="50fcb134-79d1-4ffc-9310-7a4d03c4ee80" providerId="ADAL" clId="{C68FBEC9-7D1A-44D2-B3EB-722C8B96ED80}" dt="2022-03-18T08:03:10.435" v="83" actId="478"/>
          <ac:cxnSpMkLst>
            <pc:docMk/>
            <pc:sldMk cId="3240446263" sldId="260"/>
            <ac:cxnSpMk id="325" creationId="{00000000-0000-0000-0000-000000000000}"/>
          </ac:cxnSpMkLst>
        </pc:cxnChg>
        <pc:cxnChg chg="del mod">
          <ac:chgData name="SHAH, Amar (EAST LONDON NHS FOUNDATION TRUST)" userId="50fcb134-79d1-4ffc-9310-7a4d03c4ee80" providerId="ADAL" clId="{C68FBEC9-7D1A-44D2-B3EB-722C8B96ED80}" dt="2022-03-18T08:03:08.799" v="81" actId="478"/>
          <ac:cxnSpMkLst>
            <pc:docMk/>
            <pc:sldMk cId="3240446263" sldId="260"/>
            <ac:cxnSpMk id="328" creationId="{00000000-0000-0000-0000-000000000000}"/>
          </ac:cxnSpMkLst>
        </pc:cxnChg>
        <pc:cxnChg chg="del mod">
          <ac:chgData name="SHAH, Amar (EAST LONDON NHS FOUNDATION TRUST)" userId="50fcb134-79d1-4ffc-9310-7a4d03c4ee80" providerId="ADAL" clId="{C68FBEC9-7D1A-44D2-B3EB-722C8B96ED80}" dt="2022-03-18T08:02:38.758" v="53" actId="478"/>
          <ac:cxnSpMkLst>
            <pc:docMk/>
            <pc:sldMk cId="3240446263" sldId="260"/>
            <ac:cxnSpMk id="331" creationId="{00000000-0000-0000-0000-000000000000}"/>
          </ac:cxnSpMkLst>
        </pc:cxnChg>
        <pc:cxnChg chg="del mod">
          <ac:chgData name="SHAH, Amar (EAST LONDON NHS FOUNDATION TRUST)" userId="50fcb134-79d1-4ffc-9310-7a4d03c4ee80" providerId="ADAL" clId="{C68FBEC9-7D1A-44D2-B3EB-722C8B96ED80}" dt="2022-03-18T08:03:14.196" v="86" actId="478"/>
          <ac:cxnSpMkLst>
            <pc:docMk/>
            <pc:sldMk cId="3240446263" sldId="260"/>
            <ac:cxnSpMk id="334" creationId="{00000000-0000-0000-0000-000000000000}"/>
          </ac:cxnSpMkLst>
        </pc:cxnChg>
        <pc:cxnChg chg="del mod">
          <ac:chgData name="SHAH, Amar (EAST LONDON NHS FOUNDATION TRUST)" userId="50fcb134-79d1-4ffc-9310-7a4d03c4ee80" providerId="ADAL" clId="{C68FBEC9-7D1A-44D2-B3EB-722C8B96ED80}" dt="2022-03-18T08:02:33.715" v="47" actId="478"/>
          <ac:cxnSpMkLst>
            <pc:docMk/>
            <pc:sldMk cId="3240446263" sldId="260"/>
            <ac:cxnSpMk id="338" creationId="{00000000-0000-0000-0000-000000000000}"/>
          </ac:cxnSpMkLst>
        </pc:cxnChg>
        <pc:cxnChg chg="del mod">
          <ac:chgData name="SHAH, Amar (EAST LONDON NHS FOUNDATION TRUST)" userId="50fcb134-79d1-4ffc-9310-7a4d03c4ee80" providerId="ADAL" clId="{C68FBEC9-7D1A-44D2-B3EB-722C8B96ED80}" dt="2022-03-18T08:02:32.265" v="46" actId="478"/>
          <ac:cxnSpMkLst>
            <pc:docMk/>
            <pc:sldMk cId="3240446263" sldId="260"/>
            <ac:cxnSpMk id="341" creationId="{00000000-0000-0000-0000-000000000000}"/>
          </ac:cxnSpMkLst>
        </pc:cxnChg>
        <pc:cxnChg chg="del mod">
          <ac:chgData name="SHAH, Amar (EAST LONDON NHS FOUNDATION TRUST)" userId="50fcb134-79d1-4ffc-9310-7a4d03c4ee80" providerId="ADAL" clId="{C68FBEC9-7D1A-44D2-B3EB-722C8B96ED80}" dt="2022-03-18T08:02:52.285" v="65" actId="478"/>
          <ac:cxnSpMkLst>
            <pc:docMk/>
            <pc:sldMk cId="3240446263" sldId="260"/>
            <ac:cxnSpMk id="344" creationId="{00000000-0000-0000-0000-000000000000}"/>
          </ac:cxnSpMkLst>
        </pc:cxnChg>
        <pc:cxnChg chg="del mod">
          <ac:chgData name="SHAH, Amar (EAST LONDON NHS FOUNDATION TRUST)" userId="50fcb134-79d1-4ffc-9310-7a4d03c4ee80" providerId="ADAL" clId="{C68FBEC9-7D1A-44D2-B3EB-722C8B96ED80}" dt="2022-03-18T08:03:15.865" v="88" actId="478"/>
          <ac:cxnSpMkLst>
            <pc:docMk/>
            <pc:sldMk cId="3240446263" sldId="260"/>
            <ac:cxnSpMk id="347" creationId="{00000000-0000-0000-0000-000000000000}"/>
          </ac:cxnSpMkLst>
        </pc:cxnChg>
        <pc:cxnChg chg="del mod">
          <ac:chgData name="SHAH, Amar (EAST LONDON NHS FOUNDATION TRUST)" userId="50fcb134-79d1-4ffc-9310-7a4d03c4ee80" providerId="ADAL" clId="{C68FBEC9-7D1A-44D2-B3EB-722C8B96ED80}" dt="2022-03-18T08:03:00.229" v="72" actId="478"/>
          <ac:cxnSpMkLst>
            <pc:docMk/>
            <pc:sldMk cId="3240446263" sldId="260"/>
            <ac:cxnSpMk id="350" creationId="{00000000-0000-0000-0000-000000000000}"/>
          </ac:cxnSpMkLst>
        </pc:cxnChg>
        <pc:cxnChg chg="del mod">
          <ac:chgData name="SHAH, Amar (EAST LONDON NHS FOUNDATION TRUST)" userId="50fcb134-79d1-4ffc-9310-7a4d03c4ee80" providerId="ADAL" clId="{C68FBEC9-7D1A-44D2-B3EB-722C8B96ED80}" dt="2022-03-18T08:03:13.176" v="85" actId="478"/>
          <ac:cxnSpMkLst>
            <pc:docMk/>
            <pc:sldMk cId="3240446263" sldId="260"/>
            <ac:cxnSpMk id="352" creationId="{00000000-0000-0000-0000-000000000000}"/>
          </ac:cxnSpMkLst>
        </pc:cxnChg>
        <pc:cxnChg chg="del mod">
          <ac:chgData name="SHAH, Amar (EAST LONDON NHS FOUNDATION TRUST)" userId="50fcb134-79d1-4ffc-9310-7a4d03c4ee80" providerId="ADAL" clId="{C68FBEC9-7D1A-44D2-B3EB-722C8B96ED80}" dt="2022-03-18T08:03:20.069" v="91" actId="478"/>
          <ac:cxnSpMkLst>
            <pc:docMk/>
            <pc:sldMk cId="3240446263" sldId="260"/>
            <ac:cxnSpMk id="353" creationId="{00000000-0000-0000-0000-000000000000}"/>
          </ac:cxnSpMkLst>
        </pc:cxnChg>
        <pc:cxnChg chg="del mod">
          <ac:chgData name="SHAH, Amar (EAST LONDON NHS FOUNDATION TRUST)" userId="50fcb134-79d1-4ffc-9310-7a4d03c4ee80" providerId="ADAL" clId="{C68FBEC9-7D1A-44D2-B3EB-722C8B96ED80}" dt="2022-03-18T08:02:38.177" v="52" actId="478"/>
          <ac:cxnSpMkLst>
            <pc:docMk/>
            <pc:sldMk cId="3240446263" sldId="260"/>
            <ac:cxnSpMk id="354" creationId="{00000000-0000-0000-0000-000000000000}"/>
          </ac:cxnSpMkLst>
        </pc:cxnChg>
        <pc:cxnChg chg="del mod">
          <ac:chgData name="SHAH, Amar (EAST LONDON NHS FOUNDATION TRUST)" userId="50fcb134-79d1-4ffc-9310-7a4d03c4ee80" providerId="ADAL" clId="{C68FBEC9-7D1A-44D2-B3EB-722C8B96ED80}" dt="2022-03-18T08:03:11.923" v="84" actId="478"/>
          <ac:cxnSpMkLst>
            <pc:docMk/>
            <pc:sldMk cId="3240446263" sldId="260"/>
            <ac:cxnSpMk id="355" creationId="{00000000-0000-0000-0000-000000000000}"/>
          </ac:cxnSpMkLst>
        </pc:cxnChg>
        <pc:cxnChg chg="del mod">
          <ac:chgData name="SHAH, Amar (EAST LONDON NHS FOUNDATION TRUST)" userId="50fcb134-79d1-4ffc-9310-7a4d03c4ee80" providerId="ADAL" clId="{C68FBEC9-7D1A-44D2-B3EB-722C8B96ED80}" dt="2022-03-18T08:03:21.129" v="92" actId="478"/>
          <ac:cxnSpMkLst>
            <pc:docMk/>
            <pc:sldMk cId="3240446263" sldId="260"/>
            <ac:cxnSpMk id="356" creationId="{00000000-0000-0000-0000-000000000000}"/>
          </ac:cxnSpMkLst>
        </pc:cxnChg>
        <pc:cxnChg chg="del mod">
          <ac:chgData name="SHAH, Amar (EAST LONDON NHS FOUNDATION TRUST)" userId="50fcb134-79d1-4ffc-9310-7a4d03c4ee80" providerId="ADAL" clId="{C68FBEC9-7D1A-44D2-B3EB-722C8B96ED80}" dt="2022-03-18T08:03:05.126" v="78" actId="478"/>
          <ac:cxnSpMkLst>
            <pc:docMk/>
            <pc:sldMk cId="3240446263" sldId="260"/>
            <ac:cxnSpMk id="357" creationId="{00000000-0000-0000-0000-000000000000}"/>
          </ac:cxnSpMkLst>
        </pc:cxnChg>
        <pc:cxnChg chg="del mod">
          <ac:chgData name="SHAH, Amar (EAST LONDON NHS FOUNDATION TRUST)" userId="50fcb134-79d1-4ffc-9310-7a4d03c4ee80" providerId="ADAL" clId="{C68FBEC9-7D1A-44D2-B3EB-722C8B96ED80}" dt="2022-03-18T08:03:04.409" v="77" actId="478"/>
          <ac:cxnSpMkLst>
            <pc:docMk/>
            <pc:sldMk cId="3240446263" sldId="260"/>
            <ac:cxnSpMk id="358" creationId="{00000000-0000-0000-0000-000000000000}"/>
          </ac:cxnSpMkLst>
        </pc:cxnChg>
        <pc:cxnChg chg="del mod">
          <ac:chgData name="SHAH, Amar (EAST LONDON NHS FOUNDATION TRUST)" userId="50fcb134-79d1-4ffc-9310-7a4d03c4ee80" providerId="ADAL" clId="{C68FBEC9-7D1A-44D2-B3EB-722C8B96ED80}" dt="2022-03-18T08:02:37.575" v="51" actId="478"/>
          <ac:cxnSpMkLst>
            <pc:docMk/>
            <pc:sldMk cId="3240446263" sldId="260"/>
            <ac:cxnSpMk id="359" creationId="{00000000-0000-0000-0000-000000000000}"/>
          </ac:cxnSpMkLst>
        </pc:cxnChg>
        <pc:cxnChg chg="del mod">
          <ac:chgData name="SHAH, Amar (EAST LONDON NHS FOUNDATION TRUST)" userId="50fcb134-79d1-4ffc-9310-7a4d03c4ee80" providerId="ADAL" clId="{C68FBEC9-7D1A-44D2-B3EB-722C8B96ED80}" dt="2022-03-18T08:03:03.687" v="76" actId="478"/>
          <ac:cxnSpMkLst>
            <pc:docMk/>
            <pc:sldMk cId="3240446263" sldId="260"/>
            <ac:cxnSpMk id="360" creationId="{00000000-0000-0000-0000-000000000000}"/>
          </ac:cxnSpMkLst>
        </pc:cxnChg>
        <pc:cxnChg chg="del mod">
          <ac:chgData name="SHAH, Amar (EAST LONDON NHS FOUNDATION TRUST)" userId="50fcb134-79d1-4ffc-9310-7a4d03c4ee80" providerId="ADAL" clId="{C68FBEC9-7D1A-44D2-B3EB-722C8B96ED80}" dt="2022-03-18T08:02:36.987" v="50" actId="478"/>
          <ac:cxnSpMkLst>
            <pc:docMk/>
            <pc:sldMk cId="3240446263" sldId="260"/>
            <ac:cxnSpMk id="362" creationId="{00000000-0000-0000-0000-000000000000}"/>
          </ac:cxnSpMkLst>
        </pc:cxnChg>
        <pc:cxnChg chg="del mod">
          <ac:chgData name="SHAH, Amar (EAST LONDON NHS FOUNDATION TRUST)" userId="50fcb134-79d1-4ffc-9310-7a4d03c4ee80" providerId="ADAL" clId="{C68FBEC9-7D1A-44D2-B3EB-722C8B96ED80}" dt="2022-03-18T08:03:18.717" v="90" actId="478"/>
          <ac:cxnSpMkLst>
            <pc:docMk/>
            <pc:sldMk cId="3240446263" sldId="260"/>
            <ac:cxnSpMk id="363" creationId="{00000000-0000-0000-0000-000000000000}"/>
          </ac:cxnSpMkLst>
        </pc:cxnChg>
        <pc:cxnChg chg="del mod">
          <ac:chgData name="SHAH, Amar (EAST LONDON NHS FOUNDATION TRUST)" userId="50fcb134-79d1-4ffc-9310-7a4d03c4ee80" providerId="ADAL" clId="{C68FBEC9-7D1A-44D2-B3EB-722C8B96ED80}" dt="2022-03-18T08:03:17.643" v="89" actId="478"/>
          <ac:cxnSpMkLst>
            <pc:docMk/>
            <pc:sldMk cId="3240446263" sldId="260"/>
            <ac:cxnSpMk id="366" creationId="{00000000-0000-0000-0000-000000000000}"/>
          </ac:cxnSpMkLst>
        </pc:cxnChg>
        <pc:cxnChg chg="del mod">
          <ac:chgData name="SHAH, Amar (EAST LONDON NHS FOUNDATION TRUST)" userId="50fcb134-79d1-4ffc-9310-7a4d03c4ee80" providerId="ADAL" clId="{C68FBEC9-7D1A-44D2-B3EB-722C8B96ED80}" dt="2022-03-18T08:03:15.011" v="87" actId="478"/>
          <ac:cxnSpMkLst>
            <pc:docMk/>
            <pc:sldMk cId="3240446263" sldId="260"/>
            <ac:cxnSpMk id="369" creationId="{00000000-0000-0000-0000-000000000000}"/>
          </ac:cxnSpMkLst>
        </pc:cxnChg>
      </pc:sldChg>
    </pc:docChg>
  </pc:docChgLst>
  <pc:docChgLst>
    <pc:chgData name="BAKSH DE LA IGLESIA, Amber (EAST LONDON NHS FOUNDATION TRUST)" userId="S::amber.bakshdelaiglesia1@nhs.net::b2650a99-9385-4d98-8a06-8e7c9d440112" providerId="AD" clId="Web-{A24F401D-3F59-7537-B998-2F436FC99A7B}"/>
    <pc:docChg chg="addSld modSld">
      <pc:chgData name="BAKSH DE LA IGLESIA, Amber (EAST LONDON NHS FOUNDATION TRUST)" userId="S::amber.bakshdelaiglesia1@nhs.net::b2650a99-9385-4d98-8a06-8e7c9d440112" providerId="AD" clId="Web-{A24F401D-3F59-7537-B998-2F436FC99A7B}" dt="2022-03-25T16:32:25.866" v="375"/>
      <pc:docMkLst>
        <pc:docMk/>
      </pc:docMkLst>
      <pc:sldChg chg="addSp delSp modSp new">
        <pc:chgData name="BAKSH DE LA IGLESIA, Amber (EAST LONDON NHS FOUNDATION TRUST)" userId="S::amber.bakshdelaiglesia1@nhs.net::b2650a99-9385-4d98-8a06-8e7c9d440112" providerId="AD" clId="Web-{A24F401D-3F59-7537-B998-2F436FC99A7B}" dt="2022-03-25T16:32:18.553" v="374"/>
        <pc:sldMkLst>
          <pc:docMk/>
          <pc:sldMk cId="2163381048" sldId="261"/>
        </pc:sldMkLst>
        <pc:spChg chg="del">
          <ac:chgData name="BAKSH DE LA IGLESIA, Amber (EAST LONDON NHS FOUNDATION TRUST)" userId="S::amber.bakshdelaiglesia1@nhs.net::b2650a99-9385-4d98-8a06-8e7c9d440112" providerId="AD" clId="Web-{A24F401D-3F59-7537-B998-2F436FC99A7B}" dt="2022-03-25T16:25:21.263" v="1"/>
          <ac:spMkLst>
            <pc:docMk/>
            <pc:sldMk cId="2163381048" sldId="261"/>
            <ac:spMk id="2" creationId="{530032D6-DC71-C5A3-AF30-9D525F2ACFAF}"/>
          </ac:spMkLst>
        </pc:spChg>
        <pc:spChg chg="del">
          <ac:chgData name="BAKSH DE LA IGLESIA, Amber (EAST LONDON NHS FOUNDATION TRUST)" userId="S::amber.bakshdelaiglesia1@nhs.net::b2650a99-9385-4d98-8a06-8e7c9d440112" providerId="AD" clId="Web-{A24F401D-3F59-7537-B998-2F436FC99A7B}" dt="2022-03-25T16:25:25.170" v="2"/>
          <ac:spMkLst>
            <pc:docMk/>
            <pc:sldMk cId="2163381048" sldId="261"/>
            <ac:spMk id="3" creationId="{81479E24-59E2-027B-0CBF-E38627B765CF}"/>
          </ac:spMkLst>
        </pc:spChg>
        <pc:graphicFrameChg chg="add mod modGraphic">
          <ac:chgData name="BAKSH DE LA IGLESIA, Amber (EAST LONDON NHS FOUNDATION TRUST)" userId="S::amber.bakshdelaiglesia1@nhs.net::b2650a99-9385-4d98-8a06-8e7c9d440112" providerId="AD" clId="Web-{A24F401D-3F59-7537-B998-2F436FC99A7B}" dt="2022-03-25T16:32:18.553" v="374"/>
          <ac:graphicFrameMkLst>
            <pc:docMk/>
            <pc:sldMk cId="2163381048" sldId="261"/>
            <ac:graphicFrameMk id="5" creationId="{6834B06D-B1B2-6D84-A524-11E52FCDF80E}"/>
          </ac:graphicFrameMkLst>
        </pc:graphicFrameChg>
      </pc:sldChg>
      <pc:sldChg chg="addSp delSp modSp new">
        <pc:chgData name="BAKSH DE LA IGLESIA, Amber (EAST LONDON NHS FOUNDATION TRUST)" userId="S::amber.bakshdelaiglesia1@nhs.net::b2650a99-9385-4d98-8a06-8e7c9d440112" providerId="AD" clId="Web-{A24F401D-3F59-7537-B998-2F436FC99A7B}" dt="2022-03-25T16:32:25.866" v="375"/>
        <pc:sldMkLst>
          <pc:docMk/>
          <pc:sldMk cId="2746853567" sldId="262"/>
        </pc:sldMkLst>
        <pc:spChg chg="del">
          <ac:chgData name="BAKSH DE LA IGLESIA, Amber (EAST LONDON NHS FOUNDATION TRUST)" userId="S::amber.bakshdelaiglesia1@nhs.net::b2650a99-9385-4d98-8a06-8e7c9d440112" providerId="AD" clId="Web-{A24F401D-3F59-7537-B998-2F436FC99A7B}" dt="2022-03-25T16:27:20.578" v="118"/>
          <ac:spMkLst>
            <pc:docMk/>
            <pc:sldMk cId="2746853567" sldId="262"/>
            <ac:spMk id="3" creationId="{C1884372-2481-A14C-35F9-E1517CFA8F64}"/>
          </ac:spMkLst>
        </pc:spChg>
        <pc:spChg chg="add del mod">
          <ac:chgData name="BAKSH DE LA IGLESIA, Amber (EAST LONDON NHS FOUNDATION TRUST)" userId="S::amber.bakshdelaiglesia1@nhs.net::b2650a99-9385-4d98-8a06-8e7c9d440112" providerId="AD" clId="Web-{A24F401D-3F59-7537-B998-2F436FC99A7B}" dt="2022-03-25T16:28:12.407" v="155"/>
          <ac:spMkLst>
            <pc:docMk/>
            <pc:sldMk cId="2746853567" sldId="262"/>
            <ac:spMk id="7" creationId="{A8EC1B29-8E42-8DD6-5F19-7F342593B8EB}"/>
          </ac:spMkLst>
        </pc:spChg>
        <pc:graphicFrameChg chg="add del mod ord modGraphic">
          <ac:chgData name="BAKSH DE LA IGLESIA, Amber (EAST LONDON NHS FOUNDATION TRUST)" userId="S::amber.bakshdelaiglesia1@nhs.net::b2650a99-9385-4d98-8a06-8e7c9d440112" providerId="AD" clId="Web-{A24F401D-3F59-7537-B998-2F436FC99A7B}" dt="2022-03-25T16:27:54.345" v="154"/>
          <ac:graphicFrameMkLst>
            <pc:docMk/>
            <pc:sldMk cId="2746853567" sldId="262"/>
            <ac:graphicFrameMk id="5" creationId="{4E39854E-4F40-9DB3-368A-7D40DEF1E8E9}"/>
          </ac:graphicFrameMkLst>
        </pc:graphicFrameChg>
        <pc:graphicFrameChg chg="add mod ord modGraphic">
          <ac:chgData name="BAKSH DE LA IGLESIA, Amber (EAST LONDON NHS FOUNDATION TRUST)" userId="S::amber.bakshdelaiglesia1@nhs.net::b2650a99-9385-4d98-8a06-8e7c9d440112" providerId="AD" clId="Web-{A24F401D-3F59-7537-B998-2F436FC99A7B}" dt="2022-03-25T16:32:25.866" v="375"/>
          <ac:graphicFrameMkLst>
            <pc:docMk/>
            <pc:sldMk cId="2746853567" sldId="262"/>
            <ac:graphicFrameMk id="9" creationId="{973D851E-1666-5BD5-A4EE-FCD7CF802CA0}"/>
          </ac:graphicFrameMkLst>
        </pc:graphicFrameChg>
      </pc:sldChg>
      <pc:sldChg chg="addSp delSp modSp new">
        <pc:chgData name="BAKSH DE LA IGLESIA, Amber (EAST LONDON NHS FOUNDATION TRUST)" userId="S::amber.bakshdelaiglesia1@nhs.net::b2650a99-9385-4d98-8a06-8e7c9d440112" providerId="AD" clId="Web-{A24F401D-3F59-7537-B998-2F436FC99A7B}" dt="2022-03-25T16:31:29.661" v="339"/>
        <pc:sldMkLst>
          <pc:docMk/>
          <pc:sldMk cId="2694015586" sldId="263"/>
        </pc:sldMkLst>
        <pc:spChg chg="del">
          <ac:chgData name="BAKSH DE LA IGLESIA, Amber (EAST LONDON NHS FOUNDATION TRUST)" userId="S::amber.bakshdelaiglesia1@nhs.net::b2650a99-9385-4d98-8a06-8e7c9d440112" providerId="AD" clId="Web-{A24F401D-3F59-7537-B998-2F436FC99A7B}" dt="2022-03-25T16:30:02.347" v="240"/>
          <ac:spMkLst>
            <pc:docMk/>
            <pc:sldMk cId="2694015586" sldId="263"/>
            <ac:spMk id="3" creationId="{D94A13B2-9FC9-4A18-EEF0-F3304BC5C070}"/>
          </ac:spMkLst>
        </pc:spChg>
        <pc:graphicFrameChg chg="add mod ord modGraphic">
          <ac:chgData name="BAKSH DE LA IGLESIA, Amber (EAST LONDON NHS FOUNDATION TRUST)" userId="S::amber.bakshdelaiglesia1@nhs.net::b2650a99-9385-4d98-8a06-8e7c9d440112" providerId="AD" clId="Web-{A24F401D-3F59-7537-B998-2F436FC99A7B}" dt="2022-03-25T16:31:29.661" v="339"/>
          <ac:graphicFrameMkLst>
            <pc:docMk/>
            <pc:sldMk cId="2694015586" sldId="263"/>
            <ac:graphicFrameMk id="5" creationId="{E0273AA7-769E-3F3F-FF53-BD0B33A24775}"/>
          </ac:graphicFrameMkLst>
        </pc:graphicFrameChg>
      </pc:sldChg>
      <pc:sldChg chg="addSp delSp modSp new">
        <pc:chgData name="BAKSH DE LA IGLESIA, Amber (EAST LONDON NHS FOUNDATION TRUST)" userId="S::amber.bakshdelaiglesia1@nhs.net::b2650a99-9385-4d98-8a06-8e7c9d440112" providerId="AD" clId="Web-{A24F401D-3F59-7537-B998-2F436FC99A7B}" dt="2022-03-25T16:32:01.756" v="373"/>
        <pc:sldMkLst>
          <pc:docMk/>
          <pc:sldMk cId="3067899505" sldId="264"/>
        </pc:sldMkLst>
        <pc:spChg chg="del">
          <ac:chgData name="BAKSH DE LA IGLESIA, Amber (EAST LONDON NHS FOUNDATION TRUST)" userId="S::amber.bakshdelaiglesia1@nhs.net::b2650a99-9385-4d98-8a06-8e7c9d440112" providerId="AD" clId="Web-{A24F401D-3F59-7537-B998-2F436FC99A7B}" dt="2022-03-25T16:32:01.756" v="373"/>
          <ac:spMkLst>
            <pc:docMk/>
            <pc:sldMk cId="3067899505" sldId="264"/>
            <ac:spMk id="2" creationId="{C4FD8ABE-526E-E1D0-DB99-5E01A567FD7F}"/>
          </ac:spMkLst>
        </pc:spChg>
        <pc:spChg chg="del">
          <ac:chgData name="BAKSH DE LA IGLESIA, Amber (EAST LONDON NHS FOUNDATION TRUST)" userId="S::amber.bakshdelaiglesia1@nhs.net::b2650a99-9385-4d98-8a06-8e7c9d440112" providerId="AD" clId="Web-{A24F401D-3F59-7537-B998-2F436FC99A7B}" dt="2022-03-25T16:31:34.115" v="341"/>
          <ac:spMkLst>
            <pc:docMk/>
            <pc:sldMk cId="3067899505" sldId="264"/>
            <ac:spMk id="3" creationId="{E2DC48BC-A1A5-A5CE-1DBE-DF9A8A5F1749}"/>
          </ac:spMkLst>
        </pc:spChg>
        <pc:graphicFrameChg chg="add mod ord modGraphic">
          <ac:chgData name="BAKSH DE LA IGLESIA, Amber (EAST LONDON NHS FOUNDATION TRUST)" userId="S::amber.bakshdelaiglesia1@nhs.net::b2650a99-9385-4d98-8a06-8e7c9d440112" providerId="AD" clId="Web-{A24F401D-3F59-7537-B998-2F436FC99A7B}" dt="2022-03-25T16:31:56.678" v="372"/>
          <ac:graphicFrameMkLst>
            <pc:docMk/>
            <pc:sldMk cId="3067899505" sldId="264"/>
            <ac:graphicFrameMk id="5" creationId="{EA770C7D-C46C-9412-3336-1FB4130A29E9}"/>
          </ac:graphicFrameMkLst>
        </pc:graphicFrame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0E7AA43-BDAE-4080-8CE3-AD9A79CBE4FD}" type="datetimeFigureOut">
              <a:rPr lang="en-GB" smtClean="0"/>
              <a:t>25/03/2022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163A53A-E3B3-4753-AB30-0056C8356D4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980005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D6A4E6B-4D8B-4070-81BB-0FC5B758879F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2083593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39738" y="1235075"/>
            <a:ext cx="5918200" cy="333057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D6A4E6B-4D8B-4070-81BB-0FC5B758879F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496070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D30D5-E94E-4833-9E4E-15D502072E88}" type="datetimeFigureOut">
              <a:rPr lang="en-GB" smtClean="0"/>
              <a:t>25/03/2022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EA545-F8E9-467F-8B9F-F55BC38970C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789449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D30D5-E94E-4833-9E4E-15D502072E88}" type="datetimeFigureOut">
              <a:rPr lang="en-GB" smtClean="0"/>
              <a:t>25/03/2022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EA545-F8E9-467F-8B9F-F55BC38970C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792607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D30D5-E94E-4833-9E4E-15D502072E88}" type="datetimeFigureOut">
              <a:rPr lang="en-GB" smtClean="0"/>
              <a:t>25/03/2022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EA545-F8E9-467F-8B9F-F55BC38970C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170593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D30D5-E94E-4833-9E4E-15D502072E88}" type="datetimeFigureOut">
              <a:rPr lang="en-GB" smtClean="0"/>
              <a:t>25/03/2022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EA545-F8E9-467F-8B9F-F55BC38970C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6836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D30D5-E94E-4833-9E4E-15D502072E88}" type="datetimeFigureOut">
              <a:rPr lang="en-GB" smtClean="0"/>
              <a:t>25/03/2022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EA545-F8E9-467F-8B9F-F55BC38970C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857818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D30D5-E94E-4833-9E4E-15D502072E88}" type="datetimeFigureOut">
              <a:rPr lang="en-GB" smtClean="0"/>
              <a:t>25/03/2022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EA545-F8E9-467F-8B9F-F55BC38970C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46760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D30D5-E94E-4833-9E4E-15D502072E88}" type="datetimeFigureOut">
              <a:rPr lang="en-GB" smtClean="0"/>
              <a:t>25/03/2022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EA545-F8E9-467F-8B9F-F55BC38970C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89401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D30D5-E94E-4833-9E4E-15D502072E88}" type="datetimeFigureOut">
              <a:rPr lang="en-GB" smtClean="0"/>
              <a:t>25/03/2022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EA545-F8E9-467F-8B9F-F55BC38970C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705904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D30D5-E94E-4833-9E4E-15D502072E88}" type="datetimeFigureOut">
              <a:rPr lang="en-GB" smtClean="0"/>
              <a:t>25/03/2022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EA545-F8E9-467F-8B9F-F55BC38970C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20137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D30D5-E94E-4833-9E4E-15D502072E88}" type="datetimeFigureOut">
              <a:rPr lang="en-GB" smtClean="0"/>
              <a:t>25/03/2022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EA545-F8E9-467F-8B9F-F55BC38970C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445351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D30D5-E94E-4833-9E4E-15D502072E88}" type="datetimeFigureOut">
              <a:rPr lang="en-GB" smtClean="0"/>
              <a:t>25/03/2022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EA545-F8E9-467F-8B9F-F55BC38970C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647153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6D30D5-E94E-4833-9E4E-15D502072E88}" type="datetimeFigureOut">
              <a:rPr lang="en-GB" smtClean="0"/>
              <a:t>25/03/2022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DEA545-F8E9-467F-8B9F-F55BC38970C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603829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622323"/>
            <a:ext cx="9144000" cy="2387600"/>
          </a:xfrm>
        </p:spPr>
        <p:txBody>
          <a:bodyPr>
            <a:normAutofit/>
          </a:bodyPr>
          <a:lstStyle/>
          <a:p>
            <a:r>
              <a:rPr lang="en-GB" sz="4415" b="1" dirty="0"/>
              <a:t>Tower Hamlets Mental Health </a:t>
            </a:r>
            <a:br>
              <a:rPr lang="en-GB" sz="4415" b="1" dirty="0"/>
            </a:br>
            <a:br>
              <a:rPr lang="en-GB" sz="4415" b="1" dirty="0"/>
            </a:br>
            <a:r>
              <a:rPr lang="en-GB" sz="4415" b="1" dirty="0"/>
              <a:t>Annual Plan 2022-23</a:t>
            </a:r>
            <a:endParaRPr lang="en-US" sz="4415" b="1" dirty="0"/>
          </a:p>
        </p:txBody>
      </p:sp>
      <p:pic>
        <p:nvPicPr>
          <p:cNvPr id="2052" name="Picture 4">
            <a:extLst>
              <a:ext uri="{FF2B5EF4-FFF2-40B4-BE49-F238E27FC236}">
                <a16:creationId xmlns:a16="http://schemas.microsoft.com/office/drawing/2014/main" id="{472A6223-AACB-44D4-BD74-39AAD8F68F9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45369" y="6025829"/>
            <a:ext cx="1275572" cy="6336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523567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2B52CDF8-1A33-4723-BC9F-DAF27350F857}"/>
              </a:ext>
            </a:extLst>
          </p:cNvPr>
          <p:cNvSpPr/>
          <p:nvPr/>
        </p:nvSpPr>
        <p:spPr>
          <a:xfrm>
            <a:off x="3219809" y="5538136"/>
            <a:ext cx="1080000" cy="383385"/>
          </a:xfrm>
          <a:prstGeom prst="rect">
            <a:avLst/>
          </a:prstGeom>
          <a:solidFill>
            <a:srgbClr val="FFFF99"/>
          </a:solidFill>
          <a:ln>
            <a:solidFill>
              <a:srgbClr val="FFFF99"/>
            </a:solidFill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21" dirty="0">
                <a:solidFill>
                  <a:schemeClr val="tx1"/>
                </a:solidFill>
              </a:rPr>
              <a:t>Digital Solutions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0164BB20-4594-4728-BFE7-D96CE8C43545}"/>
              </a:ext>
            </a:extLst>
          </p:cNvPr>
          <p:cNvSpPr/>
          <p:nvPr/>
        </p:nvSpPr>
        <p:spPr>
          <a:xfrm>
            <a:off x="3215952" y="955979"/>
            <a:ext cx="1080000" cy="588209"/>
          </a:xfrm>
          <a:prstGeom prst="rect">
            <a:avLst/>
          </a:prstGeom>
          <a:solidFill>
            <a:srgbClr val="FFFF99"/>
          </a:solidFill>
          <a:ln>
            <a:solidFill>
              <a:srgbClr val="FFFF99"/>
            </a:solidFill>
            <a:headEnd type="none" w="med" len="med"/>
            <a:tailEnd type="none" w="med" len="med"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21" dirty="0">
                <a:solidFill>
                  <a:schemeClr val="tx1"/>
                </a:solidFill>
              </a:rPr>
              <a:t>Integrated Care, Partnerships &amp; Coproduction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7C0804A5-9C62-4E74-8616-B48A84B646DD}"/>
              </a:ext>
            </a:extLst>
          </p:cNvPr>
          <p:cNvSpPr/>
          <p:nvPr/>
        </p:nvSpPr>
        <p:spPr>
          <a:xfrm>
            <a:off x="3223666" y="3678550"/>
            <a:ext cx="1080000" cy="448794"/>
          </a:xfrm>
          <a:prstGeom prst="rect">
            <a:avLst/>
          </a:prstGeom>
          <a:solidFill>
            <a:srgbClr val="FFFF99"/>
          </a:solidFill>
          <a:ln>
            <a:solidFill>
              <a:srgbClr val="FFFF99"/>
            </a:solidFill>
            <a:headEnd type="none" w="med" len="med"/>
            <a:tailEnd type="none" w="med" len="med"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21" dirty="0">
                <a:solidFill>
                  <a:schemeClr val="tx1"/>
                </a:solidFill>
              </a:rPr>
              <a:t>Staff Experience and Wellbeing 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FB898EFA-9EE4-483A-90A0-891E86909DFC}"/>
              </a:ext>
            </a:extLst>
          </p:cNvPr>
          <p:cNvSpPr/>
          <p:nvPr/>
        </p:nvSpPr>
        <p:spPr>
          <a:xfrm>
            <a:off x="3243911" y="2418835"/>
            <a:ext cx="1080000" cy="455993"/>
          </a:xfrm>
          <a:prstGeom prst="rect">
            <a:avLst/>
          </a:prstGeom>
          <a:solidFill>
            <a:srgbClr val="FFFF99"/>
          </a:solidFill>
          <a:ln>
            <a:solidFill>
              <a:srgbClr val="FFFF99"/>
            </a:solidFill>
            <a:headEnd type="none" w="med" len="med"/>
            <a:tailEnd type="none" w="med" len="med"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21" dirty="0">
                <a:solidFill>
                  <a:schemeClr val="tx1"/>
                </a:solidFill>
              </a:rPr>
              <a:t>New Service Developments</a:t>
            </a:r>
          </a:p>
        </p:txBody>
      </p:sp>
      <p:pic>
        <p:nvPicPr>
          <p:cNvPr id="128" name="Picture 4">
            <a:extLst>
              <a:ext uri="{FF2B5EF4-FFF2-40B4-BE49-F238E27FC236}">
                <a16:creationId xmlns:a16="http://schemas.microsoft.com/office/drawing/2014/main" id="{2FB0FD1F-CC67-49ED-AF9E-7A863E41FF6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1947" y="6257016"/>
            <a:ext cx="829744" cy="4121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9" name="Rectangle 138">
            <a:extLst>
              <a:ext uri="{FF2B5EF4-FFF2-40B4-BE49-F238E27FC236}">
                <a16:creationId xmlns:a16="http://schemas.microsoft.com/office/drawing/2014/main" id="{A4810C58-610B-4153-8D4A-9F9744922E51}"/>
              </a:ext>
            </a:extLst>
          </p:cNvPr>
          <p:cNvSpPr/>
          <p:nvPr/>
        </p:nvSpPr>
        <p:spPr>
          <a:xfrm>
            <a:off x="3165019" y="4893560"/>
            <a:ext cx="1080000" cy="489517"/>
          </a:xfrm>
          <a:prstGeom prst="rect">
            <a:avLst/>
          </a:prstGeom>
          <a:solidFill>
            <a:srgbClr val="FFFF99"/>
          </a:solidFill>
          <a:ln>
            <a:solidFill>
              <a:srgbClr val="FFFF99"/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21" dirty="0">
                <a:solidFill>
                  <a:schemeClr val="tx1"/>
                </a:solidFill>
              </a:rPr>
              <a:t>Estates</a:t>
            </a:r>
          </a:p>
        </p:txBody>
      </p:sp>
      <p:sp>
        <p:nvSpPr>
          <p:cNvPr id="147" name="Rectangle 146">
            <a:extLst>
              <a:ext uri="{FF2B5EF4-FFF2-40B4-BE49-F238E27FC236}">
                <a16:creationId xmlns:a16="http://schemas.microsoft.com/office/drawing/2014/main" id="{DBE141B0-0706-41F4-ABA4-60A553E69E0C}"/>
              </a:ext>
            </a:extLst>
          </p:cNvPr>
          <p:cNvSpPr/>
          <p:nvPr/>
        </p:nvSpPr>
        <p:spPr>
          <a:xfrm>
            <a:off x="1453274" y="1507267"/>
            <a:ext cx="864000" cy="644357"/>
          </a:xfrm>
          <a:prstGeom prst="rect">
            <a:avLst/>
          </a:prstGeom>
          <a:solidFill>
            <a:srgbClr val="DDDDDD"/>
          </a:solidFill>
          <a:ln>
            <a:solidFill>
              <a:srgbClr val="DDDDDD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124" b="1" dirty="0">
                <a:solidFill>
                  <a:schemeClr val="tx1"/>
                </a:solidFill>
              </a:rPr>
              <a:t>Improved Population Health Outcomes</a:t>
            </a:r>
          </a:p>
        </p:txBody>
      </p:sp>
      <p:sp>
        <p:nvSpPr>
          <p:cNvPr id="148" name="Rectangle 147">
            <a:extLst>
              <a:ext uri="{FF2B5EF4-FFF2-40B4-BE49-F238E27FC236}">
                <a16:creationId xmlns:a16="http://schemas.microsoft.com/office/drawing/2014/main" id="{9341D91F-0EBC-4794-A1A8-792B9F85BDBC}"/>
              </a:ext>
            </a:extLst>
          </p:cNvPr>
          <p:cNvSpPr/>
          <p:nvPr/>
        </p:nvSpPr>
        <p:spPr>
          <a:xfrm>
            <a:off x="1457010" y="2338648"/>
            <a:ext cx="864000" cy="638191"/>
          </a:xfrm>
          <a:prstGeom prst="rect">
            <a:avLst/>
          </a:prstGeom>
          <a:solidFill>
            <a:srgbClr val="DDDDDD"/>
          </a:solidFill>
          <a:ln>
            <a:solidFill>
              <a:srgbClr val="DDDDDD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124" b="1" dirty="0">
                <a:solidFill>
                  <a:schemeClr val="tx1"/>
                </a:solidFill>
              </a:rPr>
              <a:t>Improved Experience of Care </a:t>
            </a:r>
          </a:p>
        </p:txBody>
      </p:sp>
      <p:sp>
        <p:nvSpPr>
          <p:cNvPr id="149" name="Rectangle 148">
            <a:extLst>
              <a:ext uri="{FF2B5EF4-FFF2-40B4-BE49-F238E27FC236}">
                <a16:creationId xmlns:a16="http://schemas.microsoft.com/office/drawing/2014/main" id="{F101D2EB-3232-46CC-A9CC-87233B1425E8}"/>
              </a:ext>
            </a:extLst>
          </p:cNvPr>
          <p:cNvSpPr/>
          <p:nvPr/>
        </p:nvSpPr>
        <p:spPr>
          <a:xfrm>
            <a:off x="1496821" y="4213456"/>
            <a:ext cx="864000" cy="664823"/>
          </a:xfrm>
          <a:prstGeom prst="rect">
            <a:avLst/>
          </a:prstGeom>
          <a:solidFill>
            <a:srgbClr val="DDDDDD"/>
          </a:solidFill>
          <a:ln>
            <a:solidFill>
              <a:srgbClr val="DDDDDD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124" b="1">
                <a:solidFill>
                  <a:schemeClr val="tx1"/>
                </a:solidFill>
              </a:rPr>
              <a:t>Improved Value </a:t>
            </a:r>
          </a:p>
        </p:txBody>
      </p:sp>
      <p:sp>
        <p:nvSpPr>
          <p:cNvPr id="150" name="Rectangle 149">
            <a:extLst>
              <a:ext uri="{FF2B5EF4-FFF2-40B4-BE49-F238E27FC236}">
                <a16:creationId xmlns:a16="http://schemas.microsoft.com/office/drawing/2014/main" id="{85D519D1-E578-4AA7-B61A-CCB95976D899}"/>
              </a:ext>
            </a:extLst>
          </p:cNvPr>
          <p:cNvSpPr/>
          <p:nvPr/>
        </p:nvSpPr>
        <p:spPr>
          <a:xfrm>
            <a:off x="1482177" y="3261777"/>
            <a:ext cx="864000" cy="568146"/>
          </a:xfrm>
          <a:prstGeom prst="rect">
            <a:avLst/>
          </a:prstGeom>
          <a:solidFill>
            <a:srgbClr val="DDDDDD"/>
          </a:solidFill>
          <a:ln>
            <a:solidFill>
              <a:srgbClr val="DDDDDD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124" b="1" dirty="0">
                <a:solidFill>
                  <a:schemeClr val="tx1"/>
                </a:solidFill>
              </a:rPr>
              <a:t>Improved Staff Experience </a:t>
            </a:r>
          </a:p>
        </p:txBody>
      </p:sp>
      <p:sp>
        <p:nvSpPr>
          <p:cNvPr id="201" name="Rectangle 200">
            <a:extLst>
              <a:ext uri="{FF2B5EF4-FFF2-40B4-BE49-F238E27FC236}">
                <a16:creationId xmlns:a16="http://schemas.microsoft.com/office/drawing/2014/main" id="{256A1A21-999F-4AAC-B396-511940A0B660}"/>
              </a:ext>
            </a:extLst>
          </p:cNvPr>
          <p:cNvSpPr/>
          <p:nvPr/>
        </p:nvSpPr>
        <p:spPr>
          <a:xfrm>
            <a:off x="221947" y="2729101"/>
            <a:ext cx="865899" cy="1225947"/>
          </a:xfrm>
          <a:prstGeom prst="rect">
            <a:avLst/>
          </a:prstGeom>
          <a:solidFill>
            <a:srgbClr val="FF9966"/>
          </a:solidFill>
          <a:ln>
            <a:solidFill>
              <a:srgbClr val="FF9966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GB" sz="1124" b="1" dirty="0">
                <a:solidFill>
                  <a:schemeClr val="tx1"/>
                </a:solidFill>
              </a:rPr>
              <a:t>To improve the quality of life for all we serve</a:t>
            </a:r>
          </a:p>
        </p:txBody>
      </p:sp>
      <p:sp>
        <p:nvSpPr>
          <p:cNvPr id="250" name="Rectangle 249">
            <a:extLst>
              <a:ext uri="{FF2B5EF4-FFF2-40B4-BE49-F238E27FC236}">
                <a16:creationId xmlns:a16="http://schemas.microsoft.com/office/drawing/2014/main" id="{5F2EDB91-E066-44FB-A920-C8605A983F6F}"/>
              </a:ext>
            </a:extLst>
          </p:cNvPr>
          <p:cNvSpPr/>
          <p:nvPr/>
        </p:nvSpPr>
        <p:spPr>
          <a:xfrm>
            <a:off x="5578499" y="74930"/>
            <a:ext cx="6510754" cy="20272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00" dirty="0">
                <a:solidFill>
                  <a:schemeClr val="tx1"/>
                </a:solidFill>
              </a:rPr>
              <a:t>Implementing the Community Mental Health Transformation Programme and develop offer for older adults </a:t>
            </a:r>
          </a:p>
        </p:txBody>
      </p:sp>
      <p:sp>
        <p:nvSpPr>
          <p:cNvPr id="94" name="Rectangle 93">
            <a:extLst>
              <a:ext uri="{FF2B5EF4-FFF2-40B4-BE49-F238E27FC236}">
                <a16:creationId xmlns:a16="http://schemas.microsoft.com/office/drawing/2014/main" id="{25B0308C-8073-469B-9716-A3AA5F57F4C7}"/>
              </a:ext>
            </a:extLst>
          </p:cNvPr>
          <p:cNvSpPr/>
          <p:nvPr/>
        </p:nvSpPr>
        <p:spPr>
          <a:xfrm>
            <a:off x="3243911" y="1763920"/>
            <a:ext cx="1080000" cy="448794"/>
          </a:xfrm>
          <a:prstGeom prst="rect">
            <a:avLst/>
          </a:prstGeom>
          <a:solidFill>
            <a:srgbClr val="FFFF99"/>
          </a:solidFill>
          <a:ln>
            <a:solidFill>
              <a:srgbClr val="FFFF99"/>
            </a:solidFill>
            <a:headEnd type="none" w="med" len="med"/>
            <a:tailEnd type="none" w="med" len="med"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21" dirty="0">
                <a:solidFill>
                  <a:schemeClr val="tx1"/>
                </a:solidFill>
              </a:rPr>
              <a:t>Improved access and flow</a:t>
            </a:r>
          </a:p>
        </p:txBody>
      </p:sp>
      <p:sp>
        <p:nvSpPr>
          <p:cNvPr id="106" name="Rectangle 105">
            <a:extLst>
              <a:ext uri="{FF2B5EF4-FFF2-40B4-BE49-F238E27FC236}">
                <a16:creationId xmlns:a16="http://schemas.microsoft.com/office/drawing/2014/main" id="{5F2EDB91-E066-44FB-A920-C8605A983F6F}"/>
              </a:ext>
            </a:extLst>
          </p:cNvPr>
          <p:cNvSpPr/>
          <p:nvPr/>
        </p:nvSpPr>
        <p:spPr>
          <a:xfrm>
            <a:off x="5578499" y="332679"/>
            <a:ext cx="6520242" cy="16422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00" dirty="0">
                <a:solidFill>
                  <a:schemeClr val="tx1"/>
                </a:solidFill>
              </a:rPr>
              <a:t>Embed PTS and Arts Therapy in the Neighbourhood team by focusing on complex emotional needs</a:t>
            </a:r>
          </a:p>
        </p:txBody>
      </p:sp>
      <p:sp>
        <p:nvSpPr>
          <p:cNvPr id="107" name="Rectangle 106">
            <a:extLst>
              <a:ext uri="{FF2B5EF4-FFF2-40B4-BE49-F238E27FC236}">
                <a16:creationId xmlns:a16="http://schemas.microsoft.com/office/drawing/2014/main" id="{5F2EDB91-E066-44FB-A920-C8605A983F6F}"/>
              </a:ext>
            </a:extLst>
          </p:cNvPr>
          <p:cNvSpPr/>
          <p:nvPr/>
        </p:nvSpPr>
        <p:spPr>
          <a:xfrm>
            <a:off x="5578498" y="804610"/>
            <a:ext cx="6510754" cy="12710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00" dirty="0">
                <a:solidFill>
                  <a:schemeClr val="tx1"/>
                </a:solidFill>
              </a:rPr>
              <a:t>Improve and sustain acute mental health inpatient care by reducing restrictive practices</a:t>
            </a:r>
          </a:p>
        </p:txBody>
      </p:sp>
      <p:sp>
        <p:nvSpPr>
          <p:cNvPr id="108" name="Rectangle 107">
            <a:extLst>
              <a:ext uri="{FF2B5EF4-FFF2-40B4-BE49-F238E27FC236}">
                <a16:creationId xmlns:a16="http://schemas.microsoft.com/office/drawing/2014/main" id="{5F2EDB91-E066-44FB-A920-C8605A983F6F}"/>
              </a:ext>
            </a:extLst>
          </p:cNvPr>
          <p:cNvSpPr/>
          <p:nvPr/>
        </p:nvSpPr>
        <p:spPr>
          <a:xfrm>
            <a:off x="5614521" y="1621042"/>
            <a:ext cx="6482795" cy="17242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00" dirty="0">
                <a:solidFill>
                  <a:schemeClr val="tx1"/>
                </a:solidFill>
              </a:rPr>
              <a:t>Continue to manage beds in the service and continue with co-production with service users to focus on observation practice</a:t>
            </a:r>
          </a:p>
        </p:txBody>
      </p:sp>
      <p:sp>
        <p:nvSpPr>
          <p:cNvPr id="109" name="Rectangle 108">
            <a:extLst>
              <a:ext uri="{FF2B5EF4-FFF2-40B4-BE49-F238E27FC236}">
                <a16:creationId xmlns:a16="http://schemas.microsoft.com/office/drawing/2014/main" id="{5F2EDB91-E066-44FB-A920-C8605A983F6F}"/>
              </a:ext>
            </a:extLst>
          </p:cNvPr>
          <p:cNvSpPr/>
          <p:nvPr/>
        </p:nvSpPr>
        <p:spPr>
          <a:xfrm>
            <a:off x="5604357" y="1889255"/>
            <a:ext cx="6474896" cy="20093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00" dirty="0">
                <a:solidFill>
                  <a:schemeClr val="tx1"/>
                </a:solidFill>
              </a:rPr>
              <a:t>Embedding trauma informed care in the service – design and deliver training co-produced with service users</a:t>
            </a:r>
          </a:p>
        </p:txBody>
      </p:sp>
      <p:sp>
        <p:nvSpPr>
          <p:cNvPr id="111" name="Rectangle 110">
            <a:extLst>
              <a:ext uri="{FF2B5EF4-FFF2-40B4-BE49-F238E27FC236}">
                <a16:creationId xmlns:a16="http://schemas.microsoft.com/office/drawing/2014/main" id="{5F2EDB91-E066-44FB-A920-C8605A983F6F}"/>
              </a:ext>
            </a:extLst>
          </p:cNvPr>
          <p:cNvSpPr/>
          <p:nvPr/>
        </p:nvSpPr>
        <p:spPr>
          <a:xfrm>
            <a:off x="5623269" y="4243336"/>
            <a:ext cx="6401227" cy="17941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00" dirty="0">
                <a:solidFill>
                  <a:schemeClr val="tx1"/>
                </a:solidFill>
              </a:rPr>
              <a:t>Improve creative offer for staff development including training programmes, team development days and shadowing opportunities.</a:t>
            </a:r>
          </a:p>
        </p:txBody>
      </p:sp>
      <p:sp>
        <p:nvSpPr>
          <p:cNvPr id="112" name="Rectangle 111">
            <a:extLst>
              <a:ext uri="{FF2B5EF4-FFF2-40B4-BE49-F238E27FC236}">
                <a16:creationId xmlns:a16="http://schemas.microsoft.com/office/drawing/2014/main" id="{5F2EDB91-E066-44FB-A920-C8605A983F6F}"/>
              </a:ext>
            </a:extLst>
          </p:cNvPr>
          <p:cNvSpPr/>
          <p:nvPr/>
        </p:nvSpPr>
        <p:spPr>
          <a:xfrm>
            <a:off x="5614521" y="4479512"/>
            <a:ext cx="6408878" cy="15145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00" dirty="0">
                <a:solidFill>
                  <a:schemeClr val="tx1"/>
                </a:solidFill>
              </a:rPr>
              <a:t>Aim to fully recruit into all posts and support secondment opportunities in the service</a:t>
            </a:r>
          </a:p>
        </p:txBody>
      </p:sp>
      <p:sp>
        <p:nvSpPr>
          <p:cNvPr id="122" name="Rectangle 121">
            <a:extLst>
              <a:ext uri="{FF2B5EF4-FFF2-40B4-BE49-F238E27FC236}">
                <a16:creationId xmlns:a16="http://schemas.microsoft.com/office/drawing/2014/main" id="{5F2EDB91-E066-44FB-A920-C8605A983F6F}"/>
              </a:ext>
            </a:extLst>
          </p:cNvPr>
          <p:cNvSpPr/>
          <p:nvPr/>
        </p:nvSpPr>
        <p:spPr>
          <a:xfrm>
            <a:off x="5623269" y="3125348"/>
            <a:ext cx="6452003" cy="19083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00" dirty="0">
                <a:solidFill>
                  <a:schemeClr val="tx1"/>
                </a:solidFill>
              </a:rPr>
              <a:t>Ensure the wards are working to the Prevention of Future Deaths recommendations</a:t>
            </a:r>
          </a:p>
        </p:txBody>
      </p:sp>
      <p:sp>
        <p:nvSpPr>
          <p:cNvPr id="123" name="Rectangle 122">
            <a:extLst>
              <a:ext uri="{FF2B5EF4-FFF2-40B4-BE49-F238E27FC236}">
                <a16:creationId xmlns:a16="http://schemas.microsoft.com/office/drawing/2014/main" id="{5F2EDB91-E066-44FB-A920-C8605A983F6F}"/>
              </a:ext>
            </a:extLst>
          </p:cNvPr>
          <p:cNvSpPr/>
          <p:nvPr/>
        </p:nvSpPr>
        <p:spPr>
          <a:xfrm>
            <a:off x="5604357" y="5009222"/>
            <a:ext cx="6440678" cy="24672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00" dirty="0">
                <a:solidFill>
                  <a:schemeClr val="tx1"/>
                </a:solidFill>
              </a:rPr>
              <a:t>Engage with VSCE to support delivery of inequalities agenda across TH services and use data to review these inequalities and support interventions (develop inequalities dashboard)</a:t>
            </a:r>
          </a:p>
        </p:txBody>
      </p:sp>
      <p:sp>
        <p:nvSpPr>
          <p:cNvPr id="124" name="Rectangle 123">
            <a:extLst>
              <a:ext uri="{FF2B5EF4-FFF2-40B4-BE49-F238E27FC236}">
                <a16:creationId xmlns:a16="http://schemas.microsoft.com/office/drawing/2014/main" id="{5F2EDB91-E066-44FB-A920-C8605A983F6F}"/>
              </a:ext>
            </a:extLst>
          </p:cNvPr>
          <p:cNvSpPr/>
          <p:nvPr/>
        </p:nvSpPr>
        <p:spPr>
          <a:xfrm>
            <a:off x="5588900" y="5894491"/>
            <a:ext cx="6420629" cy="15157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00" dirty="0">
                <a:solidFill>
                  <a:schemeClr val="tx1"/>
                </a:solidFill>
              </a:rPr>
              <a:t>Have an understanding of capacity to share premises with local partners.</a:t>
            </a:r>
          </a:p>
        </p:txBody>
      </p:sp>
      <p:sp>
        <p:nvSpPr>
          <p:cNvPr id="125" name="Rectangle 124">
            <a:extLst>
              <a:ext uri="{FF2B5EF4-FFF2-40B4-BE49-F238E27FC236}">
                <a16:creationId xmlns:a16="http://schemas.microsoft.com/office/drawing/2014/main" id="{5F2EDB91-E066-44FB-A920-C8605A983F6F}"/>
              </a:ext>
            </a:extLst>
          </p:cNvPr>
          <p:cNvSpPr/>
          <p:nvPr/>
        </p:nvSpPr>
        <p:spPr>
          <a:xfrm>
            <a:off x="5623269" y="4020037"/>
            <a:ext cx="6431894" cy="14753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00" dirty="0">
                <a:solidFill>
                  <a:schemeClr val="tx1"/>
                </a:solidFill>
              </a:rPr>
              <a:t>Improve offer for carers in the neighbourhood</a:t>
            </a:r>
          </a:p>
        </p:txBody>
      </p:sp>
      <p:sp>
        <p:nvSpPr>
          <p:cNvPr id="126" name="Rectangle 125">
            <a:extLst>
              <a:ext uri="{FF2B5EF4-FFF2-40B4-BE49-F238E27FC236}">
                <a16:creationId xmlns:a16="http://schemas.microsoft.com/office/drawing/2014/main" id="{5F2EDB91-E066-44FB-A920-C8605A983F6F}"/>
              </a:ext>
            </a:extLst>
          </p:cNvPr>
          <p:cNvSpPr/>
          <p:nvPr/>
        </p:nvSpPr>
        <p:spPr>
          <a:xfrm>
            <a:off x="5588900" y="5313999"/>
            <a:ext cx="6434499" cy="2536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00" dirty="0">
                <a:solidFill>
                  <a:schemeClr val="tx1"/>
                </a:solidFill>
              </a:rPr>
              <a:t>Review current estates in line with added staffing across teams and create extra clinical capacity for clinical spaces within existing estates</a:t>
            </a:r>
          </a:p>
        </p:txBody>
      </p:sp>
      <p:sp>
        <p:nvSpPr>
          <p:cNvPr id="127" name="Rectangle 126">
            <a:extLst>
              <a:ext uri="{FF2B5EF4-FFF2-40B4-BE49-F238E27FC236}">
                <a16:creationId xmlns:a16="http://schemas.microsoft.com/office/drawing/2014/main" id="{5F2EDB91-E066-44FB-A920-C8605A983F6F}"/>
              </a:ext>
            </a:extLst>
          </p:cNvPr>
          <p:cNvSpPr/>
          <p:nvPr/>
        </p:nvSpPr>
        <p:spPr>
          <a:xfrm>
            <a:off x="5596834" y="5621622"/>
            <a:ext cx="6405172" cy="18991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00" dirty="0">
                <a:solidFill>
                  <a:schemeClr val="tx1"/>
                </a:solidFill>
              </a:rPr>
              <a:t>Upgrade the inpatient facility to meet minimum requirement</a:t>
            </a:r>
          </a:p>
        </p:txBody>
      </p:sp>
      <p:cxnSp>
        <p:nvCxnSpPr>
          <p:cNvPr id="21" name="Straight Arrow Connector 20"/>
          <p:cNvCxnSpPr>
            <a:stCxn id="10" idx="1"/>
            <a:endCxn id="147" idx="3"/>
          </p:cNvCxnSpPr>
          <p:nvPr/>
        </p:nvCxnSpPr>
        <p:spPr>
          <a:xfrm flipH="1">
            <a:off x="2317274" y="1250084"/>
            <a:ext cx="898678" cy="57936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2" name="Straight Arrow Connector 51"/>
          <p:cNvCxnSpPr>
            <a:stCxn id="94" idx="1"/>
            <a:endCxn id="147" idx="3"/>
          </p:cNvCxnSpPr>
          <p:nvPr/>
        </p:nvCxnSpPr>
        <p:spPr>
          <a:xfrm flipH="1" flipV="1">
            <a:off x="2317274" y="1829446"/>
            <a:ext cx="926637" cy="15887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5" name="Straight Arrow Connector 54"/>
          <p:cNvCxnSpPr>
            <a:stCxn id="94" idx="1"/>
            <a:endCxn id="148" idx="3"/>
          </p:cNvCxnSpPr>
          <p:nvPr/>
        </p:nvCxnSpPr>
        <p:spPr>
          <a:xfrm flipH="1">
            <a:off x="2321010" y="1988317"/>
            <a:ext cx="922901" cy="66942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8" name="Straight Arrow Connector 57"/>
          <p:cNvCxnSpPr>
            <a:stCxn id="33" idx="1"/>
            <a:endCxn id="147" idx="3"/>
          </p:cNvCxnSpPr>
          <p:nvPr/>
        </p:nvCxnSpPr>
        <p:spPr>
          <a:xfrm flipH="1" flipV="1">
            <a:off x="2317274" y="1829446"/>
            <a:ext cx="926637" cy="81738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1" name="Straight Arrow Connector 60"/>
          <p:cNvCxnSpPr>
            <a:stCxn id="33" idx="1"/>
            <a:endCxn id="148" idx="3"/>
          </p:cNvCxnSpPr>
          <p:nvPr/>
        </p:nvCxnSpPr>
        <p:spPr>
          <a:xfrm flipH="1">
            <a:off x="2321010" y="2646832"/>
            <a:ext cx="922901" cy="1091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3" name="Straight Arrow Connector 72"/>
          <p:cNvCxnSpPr>
            <a:stCxn id="11" idx="1"/>
            <a:endCxn id="150" idx="3"/>
          </p:cNvCxnSpPr>
          <p:nvPr/>
        </p:nvCxnSpPr>
        <p:spPr>
          <a:xfrm flipH="1" flipV="1">
            <a:off x="2346177" y="3545850"/>
            <a:ext cx="877489" cy="35709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0" name="Straight Arrow Connector 129"/>
          <p:cNvCxnSpPr>
            <a:stCxn id="6" idx="1"/>
            <a:endCxn id="149" idx="3"/>
          </p:cNvCxnSpPr>
          <p:nvPr/>
        </p:nvCxnSpPr>
        <p:spPr>
          <a:xfrm flipH="1" flipV="1">
            <a:off x="2360821" y="4545868"/>
            <a:ext cx="858988" cy="118396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1" name="Straight Arrow Connector 130"/>
          <p:cNvCxnSpPr>
            <a:stCxn id="6" idx="1"/>
            <a:endCxn id="150" idx="3"/>
          </p:cNvCxnSpPr>
          <p:nvPr/>
        </p:nvCxnSpPr>
        <p:spPr>
          <a:xfrm flipH="1" flipV="1">
            <a:off x="2346177" y="3545850"/>
            <a:ext cx="873632" cy="218397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68" name="Rectangle 167">
            <a:extLst>
              <a:ext uri="{FF2B5EF4-FFF2-40B4-BE49-F238E27FC236}">
                <a16:creationId xmlns:a16="http://schemas.microsoft.com/office/drawing/2014/main" id="{5F2EDB91-E066-44FB-A920-C8605A983F6F}"/>
              </a:ext>
            </a:extLst>
          </p:cNvPr>
          <p:cNvSpPr/>
          <p:nvPr/>
        </p:nvSpPr>
        <p:spPr>
          <a:xfrm>
            <a:off x="5596448" y="6142535"/>
            <a:ext cx="6440678" cy="16401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00" dirty="0">
                <a:solidFill>
                  <a:schemeClr val="tx1"/>
                </a:solidFill>
              </a:rPr>
              <a:t>Shape future services around digital options – conduct a scoping exercise for all digital options in service </a:t>
            </a:r>
          </a:p>
        </p:txBody>
      </p:sp>
      <p:sp>
        <p:nvSpPr>
          <p:cNvPr id="176" name="Rectangle 175">
            <a:extLst>
              <a:ext uri="{FF2B5EF4-FFF2-40B4-BE49-F238E27FC236}">
                <a16:creationId xmlns:a16="http://schemas.microsoft.com/office/drawing/2014/main" id="{5F2EDB91-E066-44FB-A920-C8605A983F6F}"/>
              </a:ext>
            </a:extLst>
          </p:cNvPr>
          <p:cNvSpPr/>
          <p:nvPr/>
        </p:nvSpPr>
        <p:spPr>
          <a:xfrm>
            <a:off x="5604357" y="4687648"/>
            <a:ext cx="6419042" cy="26649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00" dirty="0">
                <a:solidFill>
                  <a:schemeClr val="tx1"/>
                </a:solidFill>
              </a:rPr>
              <a:t>Reduce inequalities and improve access to mental health and learning disability services and experience of all with protected characteristics</a:t>
            </a:r>
          </a:p>
        </p:txBody>
      </p:sp>
      <p:cxnSp>
        <p:nvCxnSpPr>
          <p:cNvPr id="187" name="Straight Arrow Connector 186"/>
          <p:cNvCxnSpPr>
            <a:stCxn id="139" idx="1"/>
            <a:endCxn id="149" idx="3"/>
          </p:cNvCxnSpPr>
          <p:nvPr/>
        </p:nvCxnSpPr>
        <p:spPr>
          <a:xfrm flipH="1" flipV="1">
            <a:off x="2360821" y="4545868"/>
            <a:ext cx="804198" cy="59245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56" name="Rectangle 255">
            <a:extLst>
              <a:ext uri="{FF2B5EF4-FFF2-40B4-BE49-F238E27FC236}">
                <a16:creationId xmlns:a16="http://schemas.microsoft.com/office/drawing/2014/main" id="{5F2EDB91-E066-44FB-A920-C8605A983F6F}"/>
              </a:ext>
            </a:extLst>
          </p:cNvPr>
          <p:cNvSpPr/>
          <p:nvPr/>
        </p:nvSpPr>
        <p:spPr>
          <a:xfrm>
            <a:off x="5578498" y="580090"/>
            <a:ext cx="6523429" cy="1497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00" dirty="0">
                <a:solidFill>
                  <a:schemeClr val="tx1"/>
                </a:solidFill>
              </a:rPr>
              <a:t>Embed Dialog+ in neighbourhood teams</a:t>
            </a:r>
          </a:p>
        </p:txBody>
      </p:sp>
      <p:sp>
        <p:nvSpPr>
          <p:cNvPr id="258" name="Rectangle 257">
            <a:extLst>
              <a:ext uri="{FF2B5EF4-FFF2-40B4-BE49-F238E27FC236}">
                <a16:creationId xmlns:a16="http://schemas.microsoft.com/office/drawing/2014/main" id="{5F2EDB91-E066-44FB-A920-C8605A983F6F}"/>
              </a:ext>
            </a:extLst>
          </p:cNvPr>
          <p:cNvSpPr/>
          <p:nvPr/>
        </p:nvSpPr>
        <p:spPr>
          <a:xfrm>
            <a:off x="5614521" y="6380312"/>
            <a:ext cx="6433985" cy="14501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00" dirty="0">
                <a:solidFill>
                  <a:schemeClr val="tx1"/>
                </a:solidFill>
              </a:rPr>
              <a:t>Support staff induction to digital options while implementing patient knows best (PKB) across TH</a:t>
            </a:r>
          </a:p>
        </p:txBody>
      </p:sp>
      <p:sp>
        <p:nvSpPr>
          <p:cNvPr id="75" name="Rectangle 74">
            <a:extLst>
              <a:ext uri="{FF2B5EF4-FFF2-40B4-BE49-F238E27FC236}">
                <a16:creationId xmlns:a16="http://schemas.microsoft.com/office/drawing/2014/main" id="{5F2EDB91-E066-44FB-A920-C8605A983F6F}"/>
              </a:ext>
            </a:extLst>
          </p:cNvPr>
          <p:cNvSpPr/>
          <p:nvPr/>
        </p:nvSpPr>
        <p:spPr>
          <a:xfrm>
            <a:off x="5614521" y="2786812"/>
            <a:ext cx="6464732" cy="23737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00" dirty="0">
                <a:solidFill>
                  <a:schemeClr val="tx1"/>
                </a:solidFill>
              </a:rPr>
              <a:t>Quality improvement to make trauma informed environments and develop borough-wide offers for trauma-informed working</a:t>
            </a:r>
          </a:p>
        </p:txBody>
      </p:sp>
      <p:sp>
        <p:nvSpPr>
          <p:cNvPr id="82" name="Rectangle 81">
            <a:extLst>
              <a:ext uri="{FF2B5EF4-FFF2-40B4-BE49-F238E27FC236}">
                <a16:creationId xmlns:a16="http://schemas.microsoft.com/office/drawing/2014/main" id="{2B52CDF8-1A33-4723-BC9F-DAF27350F857}"/>
              </a:ext>
            </a:extLst>
          </p:cNvPr>
          <p:cNvSpPr/>
          <p:nvPr/>
        </p:nvSpPr>
        <p:spPr>
          <a:xfrm>
            <a:off x="3184108" y="4349100"/>
            <a:ext cx="1080000" cy="383385"/>
          </a:xfrm>
          <a:prstGeom prst="rect">
            <a:avLst/>
          </a:prstGeom>
          <a:solidFill>
            <a:srgbClr val="FFFF99"/>
          </a:solidFill>
          <a:ln>
            <a:solidFill>
              <a:srgbClr val="FFFF99"/>
            </a:solidFill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00" dirty="0">
                <a:solidFill>
                  <a:schemeClr val="tx1"/>
                </a:solidFill>
              </a:rPr>
              <a:t>Equality, Diversity and Inclusion</a:t>
            </a:r>
          </a:p>
        </p:txBody>
      </p:sp>
      <p:cxnSp>
        <p:nvCxnSpPr>
          <p:cNvPr id="83" name="Straight Arrow Connector 82"/>
          <p:cNvCxnSpPr>
            <a:stCxn id="82" idx="1"/>
            <a:endCxn id="150" idx="3"/>
          </p:cNvCxnSpPr>
          <p:nvPr/>
        </p:nvCxnSpPr>
        <p:spPr>
          <a:xfrm flipH="1" flipV="1">
            <a:off x="2346177" y="3545850"/>
            <a:ext cx="837931" cy="99494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6" name="Rectangle 85">
            <a:extLst>
              <a:ext uri="{FF2B5EF4-FFF2-40B4-BE49-F238E27FC236}">
                <a16:creationId xmlns:a16="http://schemas.microsoft.com/office/drawing/2014/main" id="{5F2EDB91-E066-44FB-A920-C8605A983F6F}"/>
              </a:ext>
            </a:extLst>
          </p:cNvPr>
          <p:cNvSpPr/>
          <p:nvPr/>
        </p:nvSpPr>
        <p:spPr>
          <a:xfrm>
            <a:off x="5596448" y="6636988"/>
            <a:ext cx="6452058" cy="14501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00" dirty="0">
                <a:solidFill>
                  <a:schemeClr val="tx1"/>
                </a:solidFill>
              </a:rPr>
              <a:t>Support homeworking with appropriate technology and review experience of staff</a:t>
            </a:r>
          </a:p>
        </p:txBody>
      </p:sp>
      <p:sp>
        <p:nvSpPr>
          <p:cNvPr id="87" name="Rectangle 86">
            <a:extLst>
              <a:ext uri="{FF2B5EF4-FFF2-40B4-BE49-F238E27FC236}">
                <a16:creationId xmlns:a16="http://schemas.microsoft.com/office/drawing/2014/main" id="{5F2EDB91-E066-44FB-A920-C8605A983F6F}"/>
              </a:ext>
            </a:extLst>
          </p:cNvPr>
          <p:cNvSpPr/>
          <p:nvPr/>
        </p:nvSpPr>
        <p:spPr>
          <a:xfrm>
            <a:off x="5623269" y="2426697"/>
            <a:ext cx="6456771" cy="28722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00" dirty="0">
                <a:solidFill>
                  <a:schemeClr val="tx1"/>
                </a:solidFill>
              </a:rPr>
              <a:t>Improve physical health care outcomes for service users with SMI and LD across TH – improve access and completion of annual health checks</a:t>
            </a:r>
          </a:p>
        </p:txBody>
      </p:sp>
      <p:sp>
        <p:nvSpPr>
          <p:cNvPr id="88" name="Rectangle 87">
            <a:extLst>
              <a:ext uri="{FF2B5EF4-FFF2-40B4-BE49-F238E27FC236}">
                <a16:creationId xmlns:a16="http://schemas.microsoft.com/office/drawing/2014/main" id="{5F2EDB91-E066-44FB-A920-C8605A983F6F}"/>
              </a:ext>
            </a:extLst>
          </p:cNvPr>
          <p:cNvSpPr/>
          <p:nvPr/>
        </p:nvSpPr>
        <p:spPr>
          <a:xfrm>
            <a:off x="5618501" y="2170818"/>
            <a:ext cx="6456771" cy="19364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00" dirty="0">
                <a:solidFill>
                  <a:schemeClr val="tx1"/>
                </a:solidFill>
              </a:rPr>
              <a:t>Improve access to systems to request for physical health checks for ELFT clinicians (blood order/imaging)</a:t>
            </a:r>
          </a:p>
        </p:txBody>
      </p:sp>
      <p:sp>
        <p:nvSpPr>
          <p:cNvPr id="89" name="Rectangle 88">
            <a:extLst>
              <a:ext uri="{FF2B5EF4-FFF2-40B4-BE49-F238E27FC236}">
                <a16:creationId xmlns:a16="http://schemas.microsoft.com/office/drawing/2014/main" id="{5F2EDB91-E066-44FB-A920-C8605A983F6F}"/>
              </a:ext>
            </a:extLst>
          </p:cNvPr>
          <p:cNvSpPr/>
          <p:nvPr/>
        </p:nvSpPr>
        <p:spPr>
          <a:xfrm>
            <a:off x="5588900" y="1026683"/>
            <a:ext cx="6510755" cy="25986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00" dirty="0">
                <a:solidFill>
                  <a:schemeClr val="tx1"/>
                </a:solidFill>
              </a:rPr>
              <a:t>Develop partnership working across NEL and new ways of working with CCG – co-produce governance systems and future patient safety incident reviews</a:t>
            </a:r>
          </a:p>
        </p:txBody>
      </p:sp>
      <p:sp>
        <p:nvSpPr>
          <p:cNvPr id="90" name="Rectangle 89">
            <a:extLst>
              <a:ext uri="{FF2B5EF4-FFF2-40B4-BE49-F238E27FC236}">
                <a16:creationId xmlns:a16="http://schemas.microsoft.com/office/drawing/2014/main" id="{5F2EDB91-E066-44FB-A920-C8605A983F6F}"/>
              </a:ext>
            </a:extLst>
          </p:cNvPr>
          <p:cNvSpPr/>
          <p:nvPr/>
        </p:nvSpPr>
        <p:spPr>
          <a:xfrm>
            <a:off x="5606457" y="1370139"/>
            <a:ext cx="6482795" cy="15348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00" dirty="0">
                <a:solidFill>
                  <a:schemeClr val="tx1"/>
                </a:solidFill>
              </a:rPr>
              <a:t>Development of Physical Health HCAs to work with primary care to complete SMI and LD checks</a:t>
            </a:r>
          </a:p>
        </p:txBody>
      </p:sp>
      <p:sp>
        <p:nvSpPr>
          <p:cNvPr id="91" name="Rectangle 90">
            <a:extLst>
              <a:ext uri="{FF2B5EF4-FFF2-40B4-BE49-F238E27FC236}">
                <a16:creationId xmlns:a16="http://schemas.microsoft.com/office/drawing/2014/main" id="{5F2EDB91-E066-44FB-A920-C8605A983F6F}"/>
              </a:ext>
            </a:extLst>
          </p:cNvPr>
          <p:cNvSpPr/>
          <p:nvPr/>
        </p:nvSpPr>
        <p:spPr>
          <a:xfrm>
            <a:off x="5623269" y="3371966"/>
            <a:ext cx="6452003" cy="21071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00" dirty="0">
                <a:solidFill>
                  <a:schemeClr val="tx1"/>
                </a:solidFill>
              </a:rPr>
              <a:t>Improve experience of carers through implementation of the carers strategy – improve identification and recognition of carers</a:t>
            </a:r>
          </a:p>
        </p:txBody>
      </p:sp>
      <p:sp>
        <p:nvSpPr>
          <p:cNvPr id="92" name="Rectangle 91">
            <a:extLst>
              <a:ext uri="{FF2B5EF4-FFF2-40B4-BE49-F238E27FC236}">
                <a16:creationId xmlns:a16="http://schemas.microsoft.com/office/drawing/2014/main" id="{5F2EDB91-E066-44FB-A920-C8605A983F6F}"/>
              </a:ext>
            </a:extLst>
          </p:cNvPr>
          <p:cNvSpPr/>
          <p:nvPr/>
        </p:nvSpPr>
        <p:spPr>
          <a:xfrm>
            <a:off x="5604357" y="3659356"/>
            <a:ext cx="6450806" cy="30176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00" dirty="0">
                <a:solidFill>
                  <a:schemeClr val="tx1"/>
                </a:solidFill>
              </a:rPr>
              <a:t>Develop clearer pathways to access support for carers and help in crisis – ensure the right support is available for young carers and prioritise carer’s voice and involvement</a:t>
            </a:r>
          </a:p>
        </p:txBody>
      </p:sp>
      <p:cxnSp>
        <p:nvCxnSpPr>
          <p:cNvPr id="57" name="Straight Arrow Connector 56"/>
          <p:cNvCxnSpPr>
            <a:cxnSpLocks/>
            <a:stCxn id="250" idx="1"/>
            <a:endCxn id="10" idx="3"/>
          </p:cNvCxnSpPr>
          <p:nvPr/>
        </p:nvCxnSpPr>
        <p:spPr>
          <a:xfrm flipH="1">
            <a:off x="4295952" y="176291"/>
            <a:ext cx="1282547" cy="107379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0" name="Straight Arrow Connector 59"/>
          <p:cNvCxnSpPr>
            <a:cxnSpLocks/>
            <a:stCxn id="106" idx="1"/>
            <a:endCxn id="33" idx="3"/>
          </p:cNvCxnSpPr>
          <p:nvPr/>
        </p:nvCxnSpPr>
        <p:spPr>
          <a:xfrm flipH="1">
            <a:off x="4323911" y="414790"/>
            <a:ext cx="1254588" cy="223204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4" name="Straight Arrow Connector 63"/>
          <p:cNvCxnSpPr>
            <a:cxnSpLocks/>
            <a:stCxn id="256" idx="1"/>
            <a:endCxn id="10" idx="3"/>
          </p:cNvCxnSpPr>
          <p:nvPr/>
        </p:nvCxnSpPr>
        <p:spPr>
          <a:xfrm flipH="1">
            <a:off x="4295952" y="654984"/>
            <a:ext cx="1282546" cy="5951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8" name="Straight Arrow Connector 67"/>
          <p:cNvCxnSpPr>
            <a:cxnSpLocks/>
            <a:stCxn id="107" idx="1"/>
            <a:endCxn id="33" idx="3"/>
          </p:cNvCxnSpPr>
          <p:nvPr/>
        </p:nvCxnSpPr>
        <p:spPr>
          <a:xfrm flipH="1">
            <a:off x="4323911" y="868162"/>
            <a:ext cx="1254587" cy="177867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2" name="Straight Arrow Connector 71"/>
          <p:cNvCxnSpPr>
            <a:cxnSpLocks/>
            <a:stCxn id="89" idx="1"/>
            <a:endCxn id="10" idx="3"/>
          </p:cNvCxnSpPr>
          <p:nvPr/>
        </p:nvCxnSpPr>
        <p:spPr>
          <a:xfrm flipH="1">
            <a:off x="4295952" y="1156615"/>
            <a:ext cx="1292948" cy="9346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6" name="Straight Arrow Connector 75"/>
          <p:cNvCxnSpPr>
            <a:cxnSpLocks/>
            <a:stCxn id="90" idx="1"/>
            <a:endCxn id="10" idx="3"/>
          </p:cNvCxnSpPr>
          <p:nvPr/>
        </p:nvCxnSpPr>
        <p:spPr>
          <a:xfrm flipH="1" flipV="1">
            <a:off x="4295952" y="1250084"/>
            <a:ext cx="1310505" cy="19679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8" name="Straight Arrow Connector 77"/>
          <p:cNvCxnSpPr>
            <a:cxnSpLocks/>
            <a:stCxn id="108" idx="1"/>
            <a:endCxn id="33" idx="3"/>
          </p:cNvCxnSpPr>
          <p:nvPr/>
        </p:nvCxnSpPr>
        <p:spPr>
          <a:xfrm flipH="1">
            <a:off x="4323911" y="1707255"/>
            <a:ext cx="1290610" cy="93957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1" name="Straight Arrow Connector 80"/>
          <p:cNvCxnSpPr>
            <a:cxnSpLocks/>
            <a:stCxn id="109" idx="1"/>
            <a:endCxn id="10" idx="3"/>
          </p:cNvCxnSpPr>
          <p:nvPr/>
        </p:nvCxnSpPr>
        <p:spPr>
          <a:xfrm flipH="1" flipV="1">
            <a:off x="4295952" y="1250084"/>
            <a:ext cx="1308405" cy="73963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4" name="Straight Arrow Connector 83"/>
          <p:cNvCxnSpPr>
            <a:cxnSpLocks/>
            <a:stCxn id="88" idx="1"/>
            <a:endCxn id="33" idx="3"/>
          </p:cNvCxnSpPr>
          <p:nvPr/>
        </p:nvCxnSpPr>
        <p:spPr>
          <a:xfrm flipH="1">
            <a:off x="4323911" y="2267639"/>
            <a:ext cx="1294590" cy="37919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3" name="Straight Arrow Connector 92"/>
          <p:cNvCxnSpPr>
            <a:cxnSpLocks/>
            <a:stCxn id="75" idx="1"/>
            <a:endCxn id="94" idx="3"/>
          </p:cNvCxnSpPr>
          <p:nvPr/>
        </p:nvCxnSpPr>
        <p:spPr>
          <a:xfrm flipH="1" flipV="1">
            <a:off x="4323911" y="1988317"/>
            <a:ext cx="1290610" cy="91718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5" name="Straight Arrow Connector 94"/>
          <p:cNvCxnSpPr>
            <a:cxnSpLocks/>
            <a:stCxn id="122" idx="1"/>
            <a:endCxn id="33" idx="3"/>
          </p:cNvCxnSpPr>
          <p:nvPr/>
        </p:nvCxnSpPr>
        <p:spPr>
          <a:xfrm flipH="1" flipV="1">
            <a:off x="4323911" y="2646832"/>
            <a:ext cx="1299358" cy="57393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7" name="Straight Arrow Connector 96"/>
          <p:cNvCxnSpPr>
            <a:cxnSpLocks/>
            <a:stCxn id="91" idx="1"/>
            <a:endCxn id="113" idx="3"/>
          </p:cNvCxnSpPr>
          <p:nvPr/>
        </p:nvCxnSpPr>
        <p:spPr>
          <a:xfrm flipH="1" flipV="1">
            <a:off x="4301439" y="3291207"/>
            <a:ext cx="1321830" cy="18611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3" name="Straight Arrow Connector 102"/>
          <p:cNvCxnSpPr>
            <a:cxnSpLocks/>
            <a:stCxn id="92" idx="1"/>
            <a:endCxn id="113" idx="3"/>
          </p:cNvCxnSpPr>
          <p:nvPr/>
        </p:nvCxnSpPr>
        <p:spPr>
          <a:xfrm flipH="1" flipV="1">
            <a:off x="4301439" y="3291207"/>
            <a:ext cx="1302918" cy="51903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3" name="Rectangle 112">
            <a:extLst>
              <a:ext uri="{FF2B5EF4-FFF2-40B4-BE49-F238E27FC236}">
                <a16:creationId xmlns:a16="http://schemas.microsoft.com/office/drawing/2014/main" id="{7C0804A5-9C62-4E74-8616-B48A84B646DD}"/>
              </a:ext>
            </a:extLst>
          </p:cNvPr>
          <p:cNvSpPr/>
          <p:nvPr/>
        </p:nvSpPr>
        <p:spPr>
          <a:xfrm>
            <a:off x="3221439" y="3066810"/>
            <a:ext cx="1080000" cy="448794"/>
          </a:xfrm>
          <a:prstGeom prst="rect">
            <a:avLst/>
          </a:prstGeom>
          <a:solidFill>
            <a:srgbClr val="FFFF99"/>
          </a:solidFill>
          <a:ln>
            <a:solidFill>
              <a:srgbClr val="FFFF99"/>
            </a:solidFill>
            <a:headEnd type="none" w="med" len="med"/>
            <a:tailEnd type="none" w="med" len="med"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21" dirty="0">
                <a:solidFill>
                  <a:schemeClr val="tx1"/>
                </a:solidFill>
              </a:rPr>
              <a:t>Carer’s Strategy</a:t>
            </a:r>
          </a:p>
        </p:txBody>
      </p:sp>
      <p:cxnSp>
        <p:nvCxnSpPr>
          <p:cNvPr id="129" name="Straight Arrow Connector 128"/>
          <p:cNvCxnSpPr>
            <a:stCxn id="113" idx="1"/>
            <a:endCxn id="148" idx="3"/>
          </p:cNvCxnSpPr>
          <p:nvPr/>
        </p:nvCxnSpPr>
        <p:spPr>
          <a:xfrm flipH="1" flipV="1">
            <a:off x="2321010" y="2657744"/>
            <a:ext cx="900429" cy="63346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3" name="Straight Arrow Connector 132"/>
          <p:cNvCxnSpPr>
            <a:cxnSpLocks/>
            <a:stCxn id="125" idx="1"/>
            <a:endCxn id="113" idx="3"/>
          </p:cNvCxnSpPr>
          <p:nvPr/>
        </p:nvCxnSpPr>
        <p:spPr>
          <a:xfrm flipH="1" flipV="1">
            <a:off x="4301439" y="3291207"/>
            <a:ext cx="1321830" cy="80259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6" name="Straight Arrow Connector 135"/>
          <p:cNvCxnSpPr>
            <a:cxnSpLocks/>
            <a:stCxn id="111" idx="1"/>
            <a:endCxn id="11" idx="3"/>
          </p:cNvCxnSpPr>
          <p:nvPr/>
        </p:nvCxnSpPr>
        <p:spPr>
          <a:xfrm flipH="1" flipV="1">
            <a:off x="4303666" y="3902947"/>
            <a:ext cx="1319603" cy="43009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2" name="Straight Arrow Connector 141"/>
          <p:cNvCxnSpPr>
            <a:cxnSpLocks/>
            <a:stCxn id="112" idx="1"/>
            <a:endCxn id="11" idx="3"/>
          </p:cNvCxnSpPr>
          <p:nvPr/>
        </p:nvCxnSpPr>
        <p:spPr>
          <a:xfrm flipH="1" flipV="1">
            <a:off x="4303666" y="3902947"/>
            <a:ext cx="1310855" cy="65229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5" name="Straight Arrow Connector 144"/>
          <p:cNvCxnSpPr>
            <a:cxnSpLocks/>
            <a:stCxn id="176" idx="1"/>
            <a:endCxn id="82" idx="3"/>
          </p:cNvCxnSpPr>
          <p:nvPr/>
        </p:nvCxnSpPr>
        <p:spPr>
          <a:xfrm flipH="1" flipV="1">
            <a:off x="4264108" y="4540793"/>
            <a:ext cx="1340249" cy="28010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2" name="Straight Arrow Connector 151"/>
          <p:cNvCxnSpPr>
            <a:cxnSpLocks/>
            <a:stCxn id="123" idx="1"/>
            <a:endCxn id="82" idx="3"/>
          </p:cNvCxnSpPr>
          <p:nvPr/>
        </p:nvCxnSpPr>
        <p:spPr>
          <a:xfrm flipH="1" flipV="1">
            <a:off x="4264108" y="4540793"/>
            <a:ext cx="1340249" cy="59179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5" name="Straight Arrow Connector 154"/>
          <p:cNvCxnSpPr>
            <a:cxnSpLocks/>
            <a:stCxn id="126" idx="1"/>
            <a:endCxn id="139" idx="3"/>
          </p:cNvCxnSpPr>
          <p:nvPr/>
        </p:nvCxnSpPr>
        <p:spPr>
          <a:xfrm flipH="1" flipV="1">
            <a:off x="4245019" y="5138319"/>
            <a:ext cx="1343881" cy="30251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8" name="Straight Arrow Connector 157"/>
          <p:cNvCxnSpPr>
            <a:cxnSpLocks/>
            <a:stCxn id="127" idx="1"/>
            <a:endCxn id="139" idx="3"/>
          </p:cNvCxnSpPr>
          <p:nvPr/>
        </p:nvCxnSpPr>
        <p:spPr>
          <a:xfrm flipH="1" flipV="1">
            <a:off x="4245019" y="5138319"/>
            <a:ext cx="1351815" cy="57826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1" name="Straight Arrow Connector 160"/>
          <p:cNvCxnSpPr>
            <a:cxnSpLocks/>
            <a:stCxn id="124" idx="1"/>
            <a:endCxn id="6" idx="3"/>
          </p:cNvCxnSpPr>
          <p:nvPr/>
        </p:nvCxnSpPr>
        <p:spPr>
          <a:xfrm flipH="1" flipV="1">
            <a:off x="4299809" y="5729829"/>
            <a:ext cx="1289091" cy="24045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4" name="Straight Arrow Connector 163"/>
          <p:cNvCxnSpPr>
            <a:cxnSpLocks/>
            <a:stCxn id="168" idx="1"/>
            <a:endCxn id="6" idx="3"/>
          </p:cNvCxnSpPr>
          <p:nvPr/>
        </p:nvCxnSpPr>
        <p:spPr>
          <a:xfrm flipH="1" flipV="1">
            <a:off x="4299809" y="5729829"/>
            <a:ext cx="1296639" cy="49471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7" name="Straight Arrow Connector 166"/>
          <p:cNvCxnSpPr>
            <a:cxnSpLocks/>
            <a:stCxn id="258" idx="1"/>
            <a:endCxn id="6" idx="3"/>
          </p:cNvCxnSpPr>
          <p:nvPr/>
        </p:nvCxnSpPr>
        <p:spPr>
          <a:xfrm flipH="1" flipV="1">
            <a:off x="4299809" y="5729829"/>
            <a:ext cx="1314712" cy="72298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1" name="Straight Arrow Connector 170"/>
          <p:cNvCxnSpPr>
            <a:cxnSpLocks/>
            <a:stCxn id="86" idx="1"/>
            <a:endCxn id="6" idx="3"/>
          </p:cNvCxnSpPr>
          <p:nvPr/>
        </p:nvCxnSpPr>
        <p:spPr>
          <a:xfrm flipH="1" flipV="1">
            <a:off x="4299809" y="5729829"/>
            <a:ext cx="1296639" cy="97966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2" name="Straight Arrow Connector 131">
            <a:extLst>
              <a:ext uri="{FF2B5EF4-FFF2-40B4-BE49-F238E27FC236}">
                <a16:creationId xmlns:a16="http://schemas.microsoft.com/office/drawing/2014/main" id="{2CF38057-E8D3-42A0-9BA5-B337A437C758}"/>
              </a:ext>
            </a:extLst>
          </p:cNvPr>
          <p:cNvCxnSpPr>
            <a:cxnSpLocks/>
          </p:cNvCxnSpPr>
          <p:nvPr/>
        </p:nvCxnSpPr>
        <p:spPr>
          <a:xfrm flipH="1">
            <a:off x="1121444" y="1882132"/>
            <a:ext cx="328094" cy="65125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4" name="Straight Arrow Connector 133">
            <a:extLst>
              <a:ext uri="{FF2B5EF4-FFF2-40B4-BE49-F238E27FC236}">
                <a16:creationId xmlns:a16="http://schemas.microsoft.com/office/drawing/2014/main" id="{2A78E781-0BD3-4EDF-9EE0-0131DD7849CC}"/>
              </a:ext>
            </a:extLst>
          </p:cNvPr>
          <p:cNvCxnSpPr>
            <a:cxnSpLocks/>
            <a:stCxn id="148" idx="1"/>
          </p:cNvCxnSpPr>
          <p:nvPr/>
        </p:nvCxnSpPr>
        <p:spPr>
          <a:xfrm flipH="1">
            <a:off x="1212433" y="2657744"/>
            <a:ext cx="244577" cy="30080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8" name="Straight Arrow Connector 137">
            <a:extLst>
              <a:ext uri="{FF2B5EF4-FFF2-40B4-BE49-F238E27FC236}">
                <a16:creationId xmlns:a16="http://schemas.microsoft.com/office/drawing/2014/main" id="{20359B4D-B952-471E-B294-88787715111D}"/>
              </a:ext>
            </a:extLst>
          </p:cNvPr>
          <p:cNvCxnSpPr>
            <a:cxnSpLocks/>
            <a:stCxn id="150" idx="1"/>
          </p:cNvCxnSpPr>
          <p:nvPr/>
        </p:nvCxnSpPr>
        <p:spPr>
          <a:xfrm flipH="1" flipV="1">
            <a:off x="1157787" y="3429000"/>
            <a:ext cx="324390" cy="11685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1" name="Straight Arrow Connector 140">
            <a:extLst>
              <a:ext uri="{FF2B5EF4-FFF2-40B4-BE49-F238E27FC236}">
                <a16:creationId xmlns:a16="http://schemas.microsoft.com/office/drawing/2014/main" id="{4A68826B-CA56-4FC5-9BE8-18F2F3989B29}"/>
              </a:ext>
            </a:extLst>
          </p:cNvPr>
          <p:cNvCxnSpPr>
            <a:cxnSpLocks/>
            <a:stCxn id="149" idx="1"/>
          </p:cNvCxnSpPr>
          <p:nvPr/>
        </p:nvCxnSpPr>
        <p:spPr>
          <a:xfrm flipH="1" flipV="1">
            <a:off x="1119690" y="4074885"/>
            <a:ext cx="377131" cy="47098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404462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6834B06D-B1B2-6D84-A524-11E52FCDF80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60903640"/>
              </p:ext>
            </p:extLst>
          </p:nvPr>
        </p:nvGraphicFramePr>
        <p:xfrm>
          <a:off x="-143774" y="-57510"/>
          <a:ext cx="15005528" cy="785123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04999">
                  <a:extLst>
                    <a:ext uri="{9D8B030D-6E8A-4147-A177-3AD203B41FA5}">
                      <a16:colId xmlns:a16="http://schemas.microsoft.com/office/drawing/2014/main" val="1136941029"/>
                    </a:ext>
                  </a:extLst>
                </a:gridCol>
                <a:gridCol w="1641230">
                  <a:extLst>
                    <a:ext uri="{9D8B030D-6E8A-4147-A177-3AD203B41FA5}">
                      <a16:colId xmlns:a16="http://schemas.microsoft.com/office/drawing/2014/main" val="2175693509"/>
                    </a:ext>
                  </a:extLst>
                </a:gridCol>
                <a:gridCol w="3985844">
                  <a:extLst>
                    <a:ext uri="{9D8B030D-6E8A-4147-A177-3AD203B41FA5}">
                      <a16:colId xmlns:a16="http://schemas.microsoft.com/office/drawing/2014/main" val="2458802631"/>
                    </a:ext>
                  </a:extLst>
                </a:gridCol>
                <a:gridCol w="967150">
                  <a:extLst>
                    <a:ext uri="{9D8B030D-6E8A-4147-A177-3AD203B41FA5}">
                      <a16:colId xmlns:a16="http://schemas.microsoft.com/office/drawing/2014/main" val="3921651535"/>
                    </a:ext>
                  </a:extLst>
                </a:gridCol>
                <a:gridCol w="1992923">
                  <a:extLst>
                    <a:ext uri="{9D8B030D-6E8A-4147-A177-3AD203B41FA5}">
                      <a16:colId xmlns:a16="http://schemas.microsoft.com/office/drawing/2014/main" val="2474557996"/>
                    </a:ext>
                  </a:extLst>
                </a:gridCol>
                <a:gridCol w="1846384">
                  <a:extLst>
                    <a:ext uri="{9D8B030D-6E8A-4147-A177-3AD203B41FA5}">
                      <a16:colId xmlns:a16="http://schemas.microsoft.com/office/drawing/2014/main" val="559639606"/>
                    </a:ext>
                  </a:extLst>
                </a:gridCol>
                <a:gridCol w="1787769">
                  <a:extLst>
                    <a:ext uri="{9D8B030D-6E8A-4147-A177-3AD203B41FA5}">
                      <a16:colId xmlns:a16="http://schemas.microsoft.com/office/drawing/2014/main" val="4189342686"/>
                    </a:ext>
                  </a:extLst>
                </a:gridCol>
                <a:gridCol w="879229">
                  <a:extLst>
                    <a:ext uri="{9D8B030D-6E8A-4147-A177-3AD203B41FA5}">
                      <a16:colId xmlns:a16="http://schemas.microsoft.com/office/drawing/2014/main" val="1014070133"/>
                    </a:ext>
                  </a:extLst>
                </a:gridCol>
              </a:tblGrid>
              <a:tr h="586153">
                <a:tc>
                  <a:txBody>
                    <a:bodyPr/>
                    <a:lstStyle/>
                    <a:p>
                      <a:pPr fontAlgn="t"/>
                      <a:r>
                        <a:rPr lang="en-US" sz="1100" dirty="0">
                          <a:effectLst/>
                        </a:rPr>
                        <a:t>Key Priority Area</a:t>
                      </a:r>
                      <a:endParaRPr lang="en-US" sz="1100" b="1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100" dirty="0">
                          <a:effectLst/>
                        </a:rPr>
                        <a:t>Strategic priority (population health, experience of care, staff experience, value)</a:t>
                      </a:r>
                      <a:endParaRPr lang="en-US" sz="1100" b="1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100" dirty="0">
                          <a:effectLst/>
                        </a:rPr>
                        <a:t>Milestones</a:t>
                      </a:r>
                      <a:endParaRPr lang="en-US" sz="1100" b="1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100" dirty="0">
                          <a:effectLst/>
                        </a:rPr>
                        <a:t>Local Leads</a:t>
                      </a:r>
                      <a:endParaRPr lang="en-US" sz="1100" b="1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100" dirty="0">
                          <a:effectLst/>
                        </a:rPr>
                        <a:t>Challenges</a:t>
                      </a:r>
                      <a:endParaRPr lang="en-US" sz="1100" b="1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100" dirty="0">
                          <a:effectLst/>
                        </a:rPr>
                        <a:t>Internal Support Required2</a:t>
                      </a:r>
                      <a:endParaRPr lang="en-US" sz="1100" b="1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100" dirty="0">
                          <a:effectLst/>
                        </a:rPr>
                        <a:t>External/Corporate Support Required</a:t>
                      </a:r>
                      <a:endParaRPr lang="en-US" sz="1100" b="1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100" dirty="0">
                          <a:effectLst/>
                        </a:rPr>
                        <a:t>Expected Delivery Dates + Timelines</a:t>
                      </a:r>
                      <a:endParaRPr lang="en-US" sz="1100" b="1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/>
                </a:tc>
                <a:extLst>
                  <a:ext uri="{0D108BD9-81ED-4DB2-BD59-A6C34878D82A}">
                    <a16:rowId xmlns:a16="http://schemas.microsoft.com/office/drawing/2014/main" val="619212430"/>
                  </a:ext>
                </a:extLst>
              </a:tr>
              <a:tr h="2549769">
                <a:tc>
                  <a:txBody>
                    <a:bodyPr/>
                    <a:lstStyle/>
                    <a:p>
                      <a:pPr fontAlgn="t"/>
                      <a:r>
                        <a:rPr lang="en-US" sz="1100" dirty="0">
                          <a:effectLst/>
                        </a:rPr>
                        <a:t>Improving staff experience, wellbeing and development opportunities in the service. </a:t>
                      </a:r>
                      <a:endParaRPr lang="en-US" sz="1100" dirty="0">
                        <a:effectLst/>
                        <a:latin typeface="Calibri"/>
                      </a:endParaRPr>
                    </a:p>
                  </a:txBody>
                  <a:tcPr marL="9525" marR="9525" marT="9525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100" dirty="0">
                          <a:effectLst/>
                        </a:rPr>
                        <a:t>Experience of care</a:t>
                      </a:r>
                      <a:endParaRPr lang="en-US" sz="1100" dirty="0">
                        <a:effectLst/>
                        <a:latin typeface="Calibri"/>
                      </a:endParaRPr>
                    </a:p>
                  </a:txBody>
                  <a:tcPr marL="9525" marR="9525" marT="9525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100" dirty="0">
                          <a:effectLst/>
                        </a:rPr>
                        <a:t>1. Working through feedback in staff survey</a:t>
                      </a:r>
                      <a:br>
                        <a:rPr lang="en-US" sz="1100" dirty="0">
                          <a:effectLst/>
                        </a:rPr>
                      </a:br>
                      <a:r>
                        <a:rPr lang="en-US" sz="1100" dirty="0">
                          <a:effectLst/>
                        </a:rPr>
                        <a:t>2. Aim to fully recruit into All posts in the service  </a:t>
                      </a:r>
                      <a:br>
                        <a:rPr lang="en-US" sz="1100" dirty="0">
                          <a:effectLst/>
                        </a:rPr>
                      </a:br>
                      <a:r>
                        <a:rPr lang="en-US" sz="1100" dirty="0">
                          <a:effectLst/>
                        </a:rPr>
                        <a:t>3. Explore staff development </a:t>
                      </a:r>
                      <a:r>
                        <a:rPr lang="en-US" sz="1100" dirty="0" err="1">
                          <a:effectLst/>
                        </a:rPr>
                        <a:t>programme</a:t>
                      </a:r>
                      <a:r>
                        <a:rPr lang="en-US" sz="1100" dirty="0">
                          <a:effectLst/>
                        </a:rPr>
                        <a:t>  for managers in the service </a:t>
                      </a:r>
                      <a:br>
                        <a:rPr lang="en-US" sz="1100" dirty="0">
                          <a:effectLst/>
                        </a:rPr>
                      </a:br>
                      <a:r>
                        <a:rPr lang="en-US" sz="1100" dirty="0">
                          <a:effectLst/>
                        </a:rPr>
                        <a:t>5. Support secondments in services</a:t>
                      </a:r>
                      <a:br>
                        <a:rPr lang="en-US" sz="1100" dirty="0">
                          <a:effectLst/>
                        </a:rPr>
                      </a:br>
                      <a:r>
                        <a:rPr lang="en-US" sz="1100" dirty="0">
                          <a:effectLst/>
                        </a:rPr>
                        <a:t> 6. Create Shadowing opportunities in the service </a:t>
                      </a:r>
                      <a:br>
                        <a:rPr lang="en-US" sz="1100" dirty="0">
                          <a:effectLst/>
                        </a:rPr>
                      </a:br>
                      <a:r>
                        <a:rPr lang="en-US" sz="1100" dirty="0">
                          <a:effectLst/>
                        </a:rPr>
                        <a:t>  7. Encourage team development  days across the year for all teams</a:t>
                      </a:r>
                      <a:br>
                        <a:rPr lang="en-US" sz="1100" dirty="0">
                          <a:effectLst/>
                        </a:rPr>
                      </a:br>
                      <a:r>
                        <a:rPr lang="en-US" sz="1100" dirty="0">
                          <a:effectLst/>
                        </a:rPr>
                        <a:t>8. Reflective </a:t>
                      </a:r>
                      <a:r>
                        <a:rPr lang="en-US" sz="1100" dirty="0" err="1">
                          <a:effectLst/>
                        </a:rPr>
                        <a:t>practive</a:t>
                      </a:r>
                      <a:r>
                        <a:rPr lang="en-US" sz="1100" dirty="0">
                          <a:effectLst/>
                        </a:rPr>
                        <a:t> across all teams </a:t>
                      </a:r>
                      <a:endParaRPr lang="en-US" sz="1100" dirty="0">
                        <a:effectLst/>
                        <a:latin typeface="Calibri"/>
                      </a:endParaRPr>
                    </a:p>
                  </a:txBody>
                  <a:tcPr marL="9525" marR="9525" marT="9525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100" dirty="0">
                          <a:effectLst/>
                        </a:rPr>
                        <a:t>Day </a:t>
                      </a:r>
                      <a:r>
                        <a:rPr lang="en-US" sz="1100" dirty="0" err="1">
                          <a:effectLst/>
                        </a:rPr>
                        <a:t>Njovana</a:t>
                      </a:r>
                      <a:br>
                        <a:rPr lang="en-US" sz="1100" dirty="0">
                          <a:effectLst/>
                        </a:rPr>
                      </a:br>
                      <a:r>
                        <a:rPr lang="en-US" sz="1100" dirty="0">
                          <a:effectLst/>
                        </a:rPr>
                        <a:t>Sarah </a:t>
                      </a:r>
                      <a:r>
                        <a:rPr lang="en-US" sz="1100" dirty="0" err="1">
                          <a:effectLst/>
                        </a:rPr>
                        <a:t>Dracas</a:t>
                      </a:r>
                      <a:br>
                        <a:rPr lang="en-US" sz="1100" dirty="0">
                          <a:effectLst/>
                        </a:rPr>
                      </a:br>
                      <a:r>
                        <a:rPr lang="en-US" sz="1100" dirty="0">
                          <a:effectLst/>
                        </a:rPr>
                        <a:t>Marion Reilley</a:t>
                      </a:r>
                      <a:br>
                        <a:rPr lang="en-US" sz="1100" dirty="0">
                          <a:effectLst/>
                        </a:rPr>
                      </a:br>
                      <a:r>
                        <a:rPr lang="en-US" sz="1100" dirty="0">
                          <a:effectLst/>
                        </a:rPr>
                        <a:t>Evah Marufu</a:t>
                      </a:r>
                      <a:br>
                        <a:rPr lang="en-US" sz="1100" dirty="0">
                          <a:effectLst/>
                        </a:rPr>
                      </a:br>
                      <a:r>
                        <a:rPr lang="en-US" sz="1100" dirty="0">
                          <a:effectLst/>
                        </a:rPr>
                        <a:t>Preeti Basra</a:t>
                      </a:r>
                      <a:br>
                        <a:rPr lang="en-US" sz="1100" dirty="0">
                          <a:effectLst/>
                        </a:rPr>
                      </a:br>
                      <a:endParaRPr lang="en-US" sz="1100" dirty="0">
                        <a:effectLst/>
                        <a:latin typeface="Calibri"/>
                      </a:endParaRPr>
                    </a:p>
                  </a:txBody>
                  <a:tcPr marL="9525" marR="9525" marT="9525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100" dirty="0">
                          <a:effectLst/>
                        </a:rPr>
                        <a:t>1.Staff recruitment processes</a:t>
                      </a:r>
                      <a:br>
                        <a:rPr lang="en-US" sz="1100" dirty="0">
                          <a:effectLst/>
                        </a:rPr>
                      </a:br>
                      <a:br>
                        <a:rPr lang="en-US" sz="1100" dirty="0">
                          <a:effectLst/>
                        </a:rPr>
                      </a:br>
                      <a:br>
                        <a:rPr lang="en-US" sz="1100" dirty="0">
                          <a:effectLst/>
                        </a:rPr>
                      </a:br>
                      <a:endParaRPr lang="en-US" sz="1100" dirty="0">
                        <a:effectLst/>
                        <a:latin typeface="Calibri"/>
                      </a:endParaRPr>
                    </a:p>
                  </a:txBody>
                  <a:tcPr marL="9525" marR="9525" marT="9525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100" dirty="0">
                          <a:effectLst/>
                        </a:rPr>
                        <a:t>1. Clear recruitment support for managers , encouraging flexibility</a:t>
                      </a:r>
                      <a:br>
                        <a:rPr lang="en-US" sz="1100" dirty="0">
                          <a:effectLst/>
                        </a:rPr>
                      </a:br>
                      <a:r>
                        <a:rPr lang="en-US" sz="1100" dirty="0">
                          <a:effectLst/>
                        </a:rPr>
                        <a:t> </a:t>
                      </a:r>
                      <a:br>
                        <a:rPr lang="en-US" sz="1100" dirty="0">
                          <a:effectLst/>
                        </a:rPr>
                      </a:br>
                      <a:r>
                        <a:rPr lang="en-US" sz="1100" dirty="0">
                          <a:effectLst/>
                        </a:rPr>
                        <a:t>2. Monitor hard to recruit posts and find alternatives.</a:t>
                      </a:r>
                      <a:br>
                        <a:rPr lang="en-US" sz="1100" dirty="0">
                          <a:effectLst/>
                        </a:rPr>
                      </a:br>
                      <a:br>
                        <a:rPr lang="en-US" sz="1100" dirty="0">
                          <a:effectLst/>
                        </a:rPr>
                      </a:br>
                      <a:r>
                        <a:rPr lang="en-US" sz="1100" dirty="0">
                          <a:effectLst/>
                        </a:rPr>
                        <a:t>3.  </a:t>
                      </a:r>
                      <a:r>
                        <a:rPr lang="en-US" sz="1100" dirty="0" err="1">
                          <a:effectLst/>
                        </a:rPr>
                        <a:t>Targerted</a:t>
                      </a:r>
                      <a:r>
                        <a:rPr lang="en-US" sz="1100" dirty="0">
                          <a:effectLst/>
                        </a:rPr>
                        <a:t> Development/ support  </a:t>
                      </a:r>
                      <a:r>
                        <a:rPr lang="en-US" sz="1100" dirty="0" err="1">
                          <a:effectLst/>
                        </a:rPr>
                        <a:t>programme</a:t>
                      </a:r>
                      <a:r>
                        <a:rPr lang="en-US" sz="1100" dirty="0">
                          <a:effectLst/>
                        </a:rPr>
                        <a:t> for  leads in services </a:t>
                      </a:r>
                      <a:br>
                        <a:rPr lang="en-US" sz="1100" dirty="0">
                          <a:effectLst/>
                        </a:rPr>
                      </a:br>
                      <a:br>
                        <a:rPr lang="en-US" sz="1100" dirty="0">
                          <a:effectLst/>
                        </a:rPr>
                      </a:br>
                      <a:r>
                        <a:rPr lang="en-US" sz="1100" dirty="0">
                          <a:effectLst/>
                        </a:rPr>
                        <a:t>4. Discuss with leads secondments and </a:t>
                      </a:r>
                      <a:r>
                        <a:rPr lang="en-US" sz="1100" dirty="0" err="1">
                          <a:effectLst/>
                        </a:rPr>
                        <a:t>apportunities</a:t>
                      </a:r>
                      <a:r>
                        <a:rPr lang="en-US" sz="1100" dirty="0">
                          <a:effectLst/>
                        </a:rPr>
                        <a:t> to shadow</a:t>
                      </a:r>
                      <a:br>
                        <a:rPr lang="en-US" sz="1100" dirty="0">
                          <a:effectLst/>
                        </a:rPr>
                      </a:br>
                      <a:br>
                        <a:rPr lang="en-US" sz="1100" dirty="0">
                          <a:effectLst/>
                        </a:rPr>
                      </a:br>
                      <a:r>
                        <a:rPr lang="en-US" sz="1100" dirty="0">
                          <a:effectLst/>
                        </a:rPr>
                        <a:t>5. Staff support steer in all governance meetings </a:t>
                      </a:r>
                      <a:endParaRPr lang="en-US" sz="1100" dirty="0">
                        <a:effectLst/>
                        <a:latin typeface="Calibri"/>
                      </a:endParaRPr>
                    </a:p>
                  </a:txBody>
                  <a:tcPr marL="9525" marR="9525" marT="9525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100" dirty="0">
                          <a:effectLst/>
                        </a:rPr>
                        <a:t>1. People and Culture</a:t>
                      </a:r>
                      <a:br>
                        <a:rPr lang="en-US" sz="1100" dirty="0">
                          <a:effectLst/>
                        </a:rPr>
                      </a:br>
                      <a:br>
                        <a:rPr lang="en-US" sz="1100" dirty="0">
                          <a:effectLst/>
                        </a:rPr>
                      </a:br>
                      <a:r>
                        <a:rPr lang="en-US" sz="1100" dirty="0">
                          <a:effectLst/>
                        </a:rPr>
                        <a:t>2.Organisational Development</a:t>
                      </a:r>
                      <a:br>
                        <a:rPr lang="en-US" sz="1100" dirty="0">
                          <a:effectLst/>
                        </a:rPr>
                      </a:br>
                      <a:r>
                        <a:rPr lang="en-US" sz="1100" dirty="0">
                          <a:effectLst/>
                        </a:rPr>
                        <a:t> </a:t>
                      </a:r>
                      <a:br>
                        <a:rPr lang="en-US" sz="1100" dirty="0">
                          <a:effectLst/>
                        </a:rPr>
                      </a:br>
                      <a:r>
                        <a:rPr lang="en-US" sz="1100" dirty="0">
                          <a:effectLst/>
                        </a:rPr>
                        <a:t>3. Recruitment advisor/ HR support to return to site running surgeries</a:t>
                      </a:r>
                      <a:br>
                        <a:rPr lang="en-US" sz="1100" dirty="0">
                          <a:effectLst/>
                        </a:rPr>
                      </a:br>
                      <a:br>
                        <a:rPr lang="en-US" sz="1100" dirty="0">
                          <a:effectLst/>
                        </a:rPr>
                      </a:br>
                      <a:r>
                        <a:rPr lang="en-US" sz="1100" dirty="0">
                          <a:effectLst/>
                        </a:rPr>
                        <a:t>4. Support to develop an </a:t>
                      </a:r>
                      <a:r>
                        <a:rPr lang="en-US" sz="1100" dirty="0" err="1">
                          <a:effectLst/>
                        </a:rPr>
                        <a:t>programme</a:t>
                      </a:r>
                      <a:r>
                        <a:rPr lang="en-US" sz="1100" dirty="0">
                          <a:effectLst/>
                        </a:rPr>
                        <a:t> for Leads in services </a:t>
                      </a:r>
                      <a:endParaRPr lang="en-US" sz="1100" dirty="0">
                        <a:effectLst/>
                        <a:latin typeface="Calibri"/>
                      </a:endParaRPr>
                    </a:p>
                  </a:txBody>
                  <a:tcPr marL="9525" marR="9525" marT="9525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100" dirty="0">
                          <a:effectLst/>
                        </a:rPr>
                        <a:t>18 months</a:t>
                      </a:r>
                      <a:br>
                        <a:rPr lang="en-US" sz="1100" dirty="0">
                          <a:effectLst/>
                        </a:rPr>
                      </a:br>
                      <a:endParaRPr lang="en-US" sz="1100" dirty="0">
                        <a:effectLst/>
                        <a:latin typeface="Calibri"/>
                      </a:endParaRPr>
                    </a:p>
                  </a:txBody>
                  <a:tcPr marL="9525" marR="9525" marT="9525"/>
                </a:tc>
                <a:extLst>
                  <a:ext uri="{0D108BD9-81ED-4DB2-BD59-A6C34878D82A}">
                    <a16:rowId xmlns:a16="http://schemas.microsoft.com/office/drawing/2014/main" val="3001364744"/>
                  </a:ext>
                </a:extLst>
              </a:tr>
              <a:tr h="2373923">
                <a:tc>
                  <a:txBody>
                    <a:bodyPr/>
                    <a:lstStyle/>
                    <a:p>
                      <a:pPr fontAlgn="t"/>
                      <a:r>
                        <a:rPr lang="en-US" sz="1100" dirty="0">
                          <a:effectLst/>
                        </a:rPr>
                        <a:t>Implementing the Community Mental Health Transformation </a:t>
                      </a:r>
                      <a:r>
                        <a:rPr lang="en-US" sz="1100" dirty="0" err="1">
                          <a:effectLst/>
                        </a:rPr>
                        <a:t>programme</a:t>
                      </a:r>
                      <a:r>
                        <a:rPr lang="en-US" sz="1100" dirty="0">
                          <a:effectLst/>
                        </a:rPr>
                        <a:t>  </a:t>
                      </a:r>
                      <a:endParaRPr lang="en-US" sz="1100" dirty="0">
                        <a:effectLst/>
                        <a:latin typeface="Calibri"/>
                      </a:endParaRPr>
                    </a:p>
                  </a:txBody>
                  <a:tcPr marL="9525" marR="9525" marT="9525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100" dirty="0">
                          <a:effectLst/>
                        </a:rPr>
                        <a:t>Experience of care</a:t>
                      </a:r>
                      <a:endParaRPr lang="en-US" sz="1100" dirty="0">
                        <a:effectLst/>
                        <a:latin typeface="Calibri"/>
                      </a:endParaRPr>
                    </a:p>
                  </a:txBody>
                  <a:tcPr marL="9525" marR="9525" marT="9525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100" dirty="0">
                          <a:effectLst/>
                        </a:rPr>
                        <a:t>1.Developing offer for Older Adults</a:t>
                      </a:r>
                      <a:br>
                        <a:rPr lang="en-US" sz="1100" dirty="0">
                          <a:effectLst/>
                        </a:rPr>
                      </a:br>
                      <a:r>
                        <a:rPr lang="en-US" sz="1100" dirty="0">
                          <a:effectLst/>
                        </a:rPr>
                        <a:t> </a:t>
                      </a:r>
                      <a:br>
                        <a:rPr lang="en-US" sz="1100" dirty="0">
                          <a:effectLst/>
                        </a:rPr>
                      </a:br>
                      <a:r>
                        <a:rPr lang="en-US" sz="1100" dirty="0">
                          <a:effectLst/>
                        </a:rPr>
                        <a:t>2. Imbedding PTS and Arts Therapy in the </a:t>
                      </a:r>
                      <a:r>
                        <a:rPr lang="en-US" sz="1100" dirty="0" err="1">
                          <a:effectLst/>
                        </a:rPr>
                        <a:t>Neighbourhood</a:t>
                      </a:r>
                      <a:r>
                        <a:rPr lang="en-US" sz="1100" dirty="0">
                          <a:effectLst/>
                        </a:rPr>
                        <a:t> Teams </a:t>
                      </a:r>
                      <a:br>
                        <a:rPr lang="en-US" sz="1100" dirty="0">
                          <a:effectLst/>
                        </a:rPr>
                      </a:br>
                      <a:br>
                        <a:rPr lang="en-US" sz="1100" dirty="0">
                          <a:effectLst/>
                        </a:rPr>
                      </a:br>
                      <a:r>
                        <a:rPr lang="en-US" sz="1100" dirty="0">
                          <a:effectLst/>
                        </a:rPr>
                        <a:t>3. Focus on complex emotional needs offer </a:t>
                      </a:r>
                      <a:br>
                        <a:rPr lang="en-US" sz="1100" dirty="0">
                          <a:effectLst/>
                        </a:rPr>
                      </a:br>
                      <a:br>
                        <a:rPr lang="en-US" sz="1100" dirty="0">
                          <a:effectLst/>
                        </a:rPr>
                      </a:br>
                      <a:r>
                        <a:rPr lang="en-US" sz="1100" dirty="0">
                          <a:effectLst/>
                        </a:rPr>
                        <a:t>4. Offers for </a:t>
                      </a:r>
                      <a:r>
                        <a:rPr lang="en-US" sz="1100" dirty="0" err="1">
                          <a:effectLst/>
                        </a:rPr>
                        <a:t>carers</a:t>
                      </a:r>
                      <a:r>
                        <a:rPr lang="en-US" sz="1100" dirty="0">
                          <a:effectLst/>
                        </a:rPr>
                        <a:t> in </a:t>
                      </a:r>
                      <a:r>
                        <a:rPr lang="en-US" sz="1100" dirty="0" err="1">
                          <a:effectLst/>
                        </a:rPr>
                        <a:t>Neighbourhood</a:t>
                      </a:r>
                      <a:r>
                        <a:rPr lang="en-US" sz="1100" dirty="0">
                          <a:effectLst/>
                        </a:rPr>
                        <a:t> teams</a:t>
                      </a:r>
                      <a:br>
                        <a:rPr lang="en-US" sz="1100" dirty="0">
                          <a:effectLst/>
                        </a:rPr>
                      </a:br>
                      <a:br>
                        <a:rPr lang="en-US" sz="1100" dirty="0">
                          <a:effectLst/>
                        </a:rPr>
                      </a:br>
                      <a:r>
                        <a:rPr lang="en-US" sz="1100" dirty="0">
                          <a:effectLst/>
                        </a:rPr>
                        <a:t>5. Embedding </a:t>
                      </a:r>
                      <a:r>
                        <a:rPr lang="en-US" sz="1100" dirty="0" err="1">
                          <a:effectLst/>
                        </a:rPr>
                        <a:t>Dialoge</a:t>
                      </a:r>
                      <a:r>
                        <a:rPr lang="en-US" sz="1100" dirty="0">
                          <a:effectLst/>
                        </a:rPr>
                        <a:t>+ to replace CPA process across all </a:t>
                      </a:r>
                      <a:r>
                        <a:rPr lang="en-US" sz="1100" dirty="0" err="1">
                          <a:effectLst/>
                        </a:rPr>
                        <a:t>neighbourhoods</a:t>
                      </a:r>
                      <a:br>
                        <a:rPr lang="en-US" sz="1100" dirty="0">
                          <a:effectLst/>
                        </a:rPr>
                      </a:br>
                      <a:br>
                        <a:rPr lang="en-US" sz="1100" dirty="0">
                          <a:effectLst/>
                        </a:rPr>
                      </a:br>
                      <a:r>
                        <a:rPr lang="en-US" sz="1100" dirty="0">
                          <a:effectLst/>
                        </a:rPr>
                        <a:t>6. Imbedding Digital offers as part of the </a:t>
                      </a:r>
                      <a:r>
                        <a:rPr lang="en-US" sz="1100" dirty="0" err="1">
                          <a:effectLst/>
                        </a:rPr>
                        <a:t>transfomation</a:t>
                      </a:r>
                      <a:r>
                        <a:rPr lang="en-US" sz="1100" dirty="0">
                          <a:effectLst/>
                        </a:rPr>
                        <a:t> of services</a:t>
                      </a:r>
                      <a:br>
                        <a:rPr lang="en-US" sz="1100" dirty="0">
                          <a:effectLst/>
                        </a:rPr>
                      </a:br>
                      <a:endParaRPr lang="en-US" sz="1100" dirty="0">
                        <a:effectLst/>
                        <a:latin typeface="Calibri"/>
                      </a:endParaRPr>
                    </a:p>
                  </a:txBody>
                  <a:tcPr marL="9525" marR="9525" marT="9525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100" dirty="0">
                          <a:effectLst/>
                        </a:rPr>
                        <a:t>Marion Reilley</a:t>
                      </a:r>
                      <a:br>
                        <a:rPr lang="en-US" sz="1100" dirty="0">
                          <a:effectLst/>
                        </a:rPr>
                      </a:br>
                      <a:r>
                        <a:rPr lang="en-US" sz="1100" dirty="0">
                          <a:effectLst/>
                        </a:rPr>
                        <a:t>Jammie Stafford</a:t>
                      </a:r>
                      <a:br>
                        <a:rPr lang="en-US" sz="1100" dirty="0">
                          <a:effectLst/>
                        </a:rPr>
                      </a:br>
                      <a:r>
                        <a:rPr lang="en-US" sz="1100" dirty="0">
                          <a:effectLst/>
                        </a:rPr>
                        <a:t>Rebecca Rawding </a:t>
                      </a:r>
                      <a:endParaRPr lang="en-US" sz="1100" dirty="0">
                        <a:effectLst/>
                        <a:latin typeface="Calibri"/>
                      </a:endParaRPr>
                    </a:p>
                  </a:txBody>
                  <a:tcPr marL="9525" marR="9525" marT="9525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100" dirty="0">
                          <a:effectLst/>
                        </a:rPr>
                        <a:t>1. Engagement with  partners</a:t>
                      </a:r>
                      <a:br>
                        <a:rPr lang="en-US" sz="1100" dirty="0">
                          <a:effectLst/>
                        </a:rPr>
                      </a:br>
                      <a:br>
                        <a:rPr lang="en-US" sz="1100" dirty="0">
                          <a:effectLst/>
                        </a:rPr>
                      </a:br>
                      <a:r>
                        <a:rPr lang="en-US" sz="1100" dirty="0">
                          <a:effectLst/>
                        </a:rPr>
                        <a:t>2. Shared Governance across different </a:t>
                      </a:r>
                      <a:r>
                        <a:rPr lang="en-US" sz="1100" dirty="0" err="1">
                          <a:effectLst/>
                        </a:rPr>
                        <a:t>organisations</a:t>
                      </a:r>
                      <a:br>
                        <a:rPr lang="en-US" sz="1100" dirty="0">
                          <a:effectLst/>
                        </a:rPr>
                      </a:br>
                      <a:br>
                        <a:rPr lang="en-US" sz="1100" dirty="0">
                          <a:effectLst/>
                        </a:rPr>
                      </a:br>
                      <a:r>
                        <a:rPr lang="en-US" sz="1100" dirty="0">
                          <a:effectLst/>
                        </a:rPr>
                        <a:t>3. Staff Turnover</a:t>
                      </a:r>
                      <a:br>
                        <a:rPr lang="en-US" sz="1100" dirty="0">
                          <a:effectLst/>
                        </a:rPr>
                      </a:br>
                      <a:br>
                        <a:rPr lang="en-US" sz="1100" dirty="0">
                          <a:effectLst/>
                        </a:rPr>
                      </a:br>
                      <a:r>
                        <a:rPr lang="en-US" sz="1100" dirty="0">
                          <a:effectLst/>
                        </a:rPr>
                        <a:t>4. Slow process</a:t>
                      </a:r>
                      <a:br>
                        <a:rPr lang="en-US" sz="1100" dirty="0">
                          <a:effectLst/>
                        </a:rPr>
                      </a:br>
                      <a:r>
                        <a:rPr lang="en-US" sz="110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  <a:latin typeface="Calibri"/>
                      </a:endParaRPr>
                    </a:p>
                  </a:txBody>
                  <a:tcPr marL="9525" marR="9525" marT="9525"/>
                </a:tc>
                <a:tc>
                  <a:txBody>
                    <a:bodyPr/>
                    <a:lstStyle/>
                    <a:p>
                      <a:pPr fontAlgn="t"/>
                      <a:endParaRPr lang="en-US" sz="1100" dirty="0">
                        <a:effectLst/>
                        <a:latin typeface="Calibri"/>
                      </a:endParaRPr>
                    </a:p>
                  </a:txBody>
                  <a:tcPr marL="9525" marR="9525" marT="9525"/>
                </a:tc>
                <a:tc>
                  <a:txBody>
                    <a:bodyPr/>
                    <a:lstStyle/>
                    <a:p>
                      <a:pPr fontAlgn="t"/>
                      <a:endParaRPr lang="en-US" sz="1100" dirty="0">
                        <a:effectLst/>
                        <a:latin typeface="Calibri"/>
                      </a:endParaRPr>
                    </a:p>
                  </a:txBody>
                  <a:tcPr marL="9525" marR="9525" marT="9525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100" dirty="0">
                          <a:effectLst/>
                        </a:rPr>
                        <a:t>24 months</a:t>
                      </a:r>
                      <a:br>
                        <a:rPr lang="en-US" sz="1100" dirty="0">
                          <a:effectLst/>
                        </a:rPr>
                      </a:br>
                      <a:endParaRPr lang="en-US" sz="1100" dirty="0">
                        <a:effectLst/>
                        <a:latin typeface="Calibri"/>
                      </a:endParaRPr>
                    </a:p>
                  </a:txBody>
                  <a:tcPr marL="9525" marR="9525" marT="9525"/>
                </a:tc>
                <a:extLst>
                  <a:ext uri="{0D108BD9-81ED-4DB2-BD59-A6C34878D82A}">
                    <a16:rowId xmlns:a16="http://schemas.microsoft.com/office/drawing/2014/main" val="1541752890"/>
                  </a:ext>
                </a:extLst>
              </a:tr>
              <a:tr h="1846384">
                <a:tc>
                  <a:txBody>
                    <a:bodyPr/>
                    <a:lstStyle/>
                    <a:p>
                      <a:pPr fontAlgn="t"/>
                      <a:r>
                        <a:rPr lang="en-US" sz="1100" dirty="0">
                          <a:effectLst/>
                        </a:rPr>
                        <a:t>Improving and sustaining Acute Mental Health Inpatient Care. </a:t>
                      </a:r>
                      <a:endParaRPr lang="en-US" sz="1100" dirty="0">
                        <a:effectLst/>
                        <a:latin typeface="Calibri"/>
                      </a:endParaRPr>
                    </a:p>
                  </a:txBody>
                  <a:tcPr marL="9525" marR="9525" marT="9525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100" dirty="0">
                          <a:effectLst/>
                        </a:rPr>
                        <a:t>Staff experience</a:t>
                      </a:r>
                      <a:endParaRPr lang="en-US" sz="1100" dirty="0">
                        <a:effectLst/>
                        <a:latin typeface="Calibri"/>
                      </a:endParaRPr>
                    </a:p>
                  </a:txBody>
                  <a:tcPr marL="9525" marR="9525" marT="9525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100" dirty="0">
                          <a:effectLst/>
                        </a:rPr>
                        <a:t>1. Work to reduce restrictive practices</a:t>
                      </a:r>
                      <a:br>
                        <a:rPr lang="en-US" sz="1100" dirty="0">
                          <a:effectLst/>
                        </a:rPr>
                      </a:br>
                      <a:r>
                        <a:rPr lang="en-US" sz="1100" dirty="0">
                          <a:effectLst/>
                        </a:rPr>
                        <a:t>2. </a:t>
                      </a:r>
                      <a:r>
                        <a:rPr lang="en-US" sz="1100" dirty="0" err="1">
                          <a:effectLst/>
                        </a:rPr>
                        <a:t>Esuring</a:t>
                      </a:r>
                      <a:r>
                        <a:rPr lang="en-US" sz="1100" dirty="0">
                          <a:effectLst/>
                        </a:rPr>
                        <a:t> the wards are working to the Prevention of </a:t>
                      </a:r>
                      <a:r>
                        <a:rPr lang="en-US" sz="1100" dirty="0" err="1">
                          <a:effectLst/>
                        </a:rPr>
                        <a:t>Furtre</a:t>
                      </a:r>
                      <a:r>
                        <a:rPr lang="en-US" sz="1100" dirty="0">
                          <a:effectLst/>
                        </a:rPr>
                        <a:t> Deaths recommendations</a:t>
                      </a:r>
                      <a:br>
                        <a:rPr lang="en-US" sz="1100" dirty="0">
                          <a:effectLst/>
                        </a:rPr>
                      </a:br>
                      <a:r>
                        <a:rPr lang="en-US" sz="1100" dirty="0">
                          <a:effectLst/>
                        </a:rPr>
                        <a:t>3. Continue to manage beds in the service </a:t>
                      </a:r>
                      <a:br>
                        <a:rPr lang="en-US" sz="1100" dirty="0">
                          <a:effectLst/>
                        </a:rPr>
                      </a:br>
                      <a:r>
                        <a:rPr lang="en-US" sz="1100" dirty="0">
                          <a:effectLst/>
                        </a:rPr>
                        <a:t>4. Increase co-production with service users in particular focus on observation practice</a:t>
                      </a:r>
                      <a:br>
                        <a:rPr lang="en-US" sz="1100" dirty="0">
                          <a:effectLst/>
                        </a:rPr>
                      </a:br>
                      <a:r>
                        <a:rPr lang="en-US" sz="1100" dirty="0">
                          <a:effectLst/>
                        </a:rPr>
                        <a:t>5.  Work to  improve experience of service users with suicidal and self harm worries </a:t>
                      </a:r>
                      <a:endParaRPr lang="en-US" sz="1100" dirty="0">
                        <a:effectLst/>
                        <a:latin typeface="Calibri"/>
                      </a:endParaRPr>
                    </a:p>
                  </a:txBody>
                  <a:tcPr marL="9525" marR="9525" marT="9525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100" dirty="0">
                          <a:effectLst/>
                        </a:rPr>
                        <a:t>Evah Marufu</a:t>
                      </a:r>
                      <a:br>
                        <a:rPr lang="en-US" sz="1100" dirty="0">
                          <a:effectLst/>
                        </a:rPr>
                      </a:br>
                      <a:r>
                        <a:rPr lang="en-US" sz="1100" dirty="0">
                          <a:effectLst/>
                        </a:rPr>
                        <a:t>Ferdi Johnson</a:t>
                      </a:r>
                      <a:br>
                        <a:rPr lang="en-US" sz="1100" dirty="0">
                          <a:effectLst/>
                        </a:rPr>
                      </a:br>
                      <a:r>
                        <a:rPr lang="en-US" sz="1100" dirty="0">
                          <a:effectLst/>
                        </a:rPr>
                        <a:t>Marissa Bouman </a:t>
                      </a:r>
                      <a:endParaRPr lang="en-US" sz="1100" dirty="0">
                        <a:effectLst/>
                        <a:latin typeface="Calibri"/>
                      </a:endParaRPr>
                    </a:p>
                  </a:txBody>
                  <a:tcPr marL="9525" marR="9525" marT="9525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100" dirty="0">
                          <a:effectLst/>
                        </a:rPr>
                        <a:t>1. Developing data set for Restrictive practices training for staff</a:t>
                      </a:r>
                      <a:br>
                        <a:rPr lang="en-US" sz="1100" dirty="0">
                          <a:effectLst/>
                        </a:rPr>
                      </a:br>
                      <a:br>
                        <a:rPr lang="en-US" sz="1100" dirty="0">
                          <a:effectLst/>
                        </a:rPr>
                      </a:br>
                      <a:r>
                        <a:rPr lang="en-US" sz="1100" dirty="0">
                          <a:effectLst/>
                        </a:rPr>
                        <a:t>2. Out of area patients who are  complex to discharge</a:t>
                      </a:r>
                      <a:br>
                        <a:rPr lang="en-US" sz="1100" dirty="0">
                          <a:effectLst/>
                        </a:rPr>
                      </a:br>
                      <a:br>
                        <a:rPr lang="en-US" sz="1100" dirty="0">
                          <a:effectLst/>
                        </a:rPr>
                      </a:br>
                      <a:r>
                        <a:rPr lang="en-US" sz="1100" dirty="0">
                          <a:effectLst/>
                        </a:rPr>
                        <a:t>3. Developing inpatient specific training for suicide and self harm</a:t>
                      </a:r>
                      <a:br>
                        <a:rPr lang="en-US" sz="1100" dirty="0">
                          <a:effectLst/>
                        </a:rPr>
                      </a:br>
                      <a:r>
                        <a:rPr lang="en-US" sz="110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  <a:latin typeface="Calibri"/>
                      </a:endParaRPr>
                    </a:p>
                  </a:txBody>
                  <a:tcPr marL="9525" marR="9525" marT="9525"/>
                </a:tc>
                <a:tc>
                  <a:txBody>
                    <a:bodyPr/>
                    <a:lstStyle/>
                    <a:p>
                      <a:pPr fontAlgn="t"/>
                      <a:endParaRPr lang="en-US" sz="1100" dirty="0">
                        <a:effectLst/>
                        <a:latin typeface="Calibri"/>
                      </a:endParaRPr>
                    </a:p>
                  </a:txBody>
                  <a:tcPr marL="9525" marR="9525" marT="9525"/>
                </a:tc>
                <a:tc>
                  <a:txBody>
                    <a:bodyPr/>
                    <a:lstStyle/>
                    <a:p>
                      <a:pPr fontAlgn="t"/>
                      <a:endParaRPr lang="en-US" sz="1100" dirty="0">
                        <a:effectLst/>
                        <a:latin typeface="Calibri"/>
                      </a:endParaRPr>
                    </a:p>
                  </a:txBody>
                  <a:tcPr marL="9525" marR="9525" marT="9525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100" dirty="0">
                          <a:effectLst/>
                        </a:rPr>
                        <a:t>12 Months</a:t>
                      </a:r>
                      <a:br>
                        <a:rPr lang="en-US" sz="1100" dirty="0">
                          <a:effectLst/>
                        </a:rPr>
                      </a:br>
                      <a:endParaRPr lang="en-US" sz="1100" dirty="0">
                        <a:effectLst/>
                        <a:latin typeface="Calibri"/>
                      </a:endParaRPr>
                    </a:p>
                  </a:txBody>
                  <a:tcPr marL="9525" marR="9525" marT="9525"/>
                </a:tc>
                <a:extLst>
                  <a:ext uri="{0D108BD9-81ED-4DB2-BD59-A6C34878D82A}">
                    <a16:rowId xmlns:a16="http://schemas.microsoft.com/office/drawing/2014/main" val="188652126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633810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9BEB40-6070-5B1A-E2C1-EEC84C8C43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9" name="Content Placeholder 8">
            <a:extLst>
              <a:ext uri="{FF2B5EF4-FFF2-40B4-BE49-F238E27FC236}">
                <a16:creationId xmlns:a16="http://schemas.microsoft.com/office/drawing/2014/main" id="{973D851E-1666-5BD5-A4EE-FCD7CF802CA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4653097"/>
              </p:ext>
            </p:extLst>
          </p:nvPr>
        </p:nvGraphicFramePr>
        <p:xfrm>
          <a:off x="133709" y="-299"/>
          <a:ext cx="12098373" cy="727280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55076">
                  <a:extLst>
                    <a:ext uri="{9D8B030D-6E8A-4147-A177-3AD203B41FA5}">
                      <a16:colId xmlns:a16="http://schemas.microsoft.com/office/drawing/2014/main" val="961041747"/>
                    </a:ext>
                  </a:extLst>
                </a:gridCol>
                <a:gridCol w="1318845">
                  <a:extLst>
                    <a:ext uri="{9D8B030D-6E8A-4147-A177-3AD203B41FA5}">
                      <a16:colId xmlns:a16="http://schemas.microsoft.com/office/drawing/2014/main" val="2795008931"/>
                    </a:ext>
                  </a:extLst>
                </a:gridCol>
                <a:gridCol w="3692769">
                  <a:extLst>
                    <a:ext uri="{9D8B030D-6E8A-4147-A177-3AD203B41FA5}">
                      <a16:colId xmlns:a16="http://schemas.microsoft.com/office/drawing/2014/main" val="530058387"/>
                    </a:ext>
                  </a:extLst>
                </a:gridCol>
                <a:gridCol w="785908">
                  <a:extLst>
                    <a:ext uri="{9D8B030D-6E8A-4147-A177-3AD203B41FA5}">
                      <a16:colId xmlns:a16="http://schemas.microsoft.com/office/drawing/2014/main" val="358233502"/>
                    </a:ext>
                  </a:extLst>
                </a:gridCol>
                <a:gridCol w="1606823">
                  <a:extLst>
                    <a:ext uri="{9D8B030D-6E8A-4147-A177-3AD203B41FA5}">
                      <a16:colId xmlns:a16="http://schemas.microsoft.com/office/drawing/2014/main" val="1790377427"/>
                    </a:ext>
                  </a:extLst>
                </a:gridCol>
                <a:gridCol w="1488675">
                  <a:extLst>
                    <a:ext uri="{9D8B030D-6E8A-4147-A177-3AD203B41FA5}">
                      <a16:colId xmlns:a16="http://schemas.microsoft.com/office/drawing/2014/main" val="166166363"/>
                    </a:ext>
                  </a:extLst>
                </a:gridCol>
                <a:gridCol w="1441412">
                  <a:extLst>
                    <a:ext uri="{9D8B030D-6E8A-4147-A177-3AD203B41FA5}">
                      <a16:colId xmlns:a16="http://schemas.microsoft.com/office/drawing/2014/main" val="1886098126"/>
                    </a:ext>
                  </a:extLst>
                </a:gridCol>
                <a:gridCol w="708865">
                  <a:extLst>
                    <a:ext uri="{9D8B030D-6E8A-4147-A177-3AD203B41FA5}">
                      <a16:colId xmlns:a16="http://schemas.microsoft.com/office/drawing/2014/main" val="2897224430"/>
                    </a:ext>
                  </a:extLst>
                </a:gridCol>
              </a:tblGrid>
              <a:tr h="1143000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100" dirty="0">
                          <a:effectLst/>
                        </a:rPr>
                        <a:t>Key Priority Area</a:t>
                      </a:r>
                      <a:endParaRPr lang="en-US" sz="1100" b="1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100" dirty="0">
                          <a:effectLst/>
                        </a:rPr>
                        <a:t>Strategic priority (population health, experience of care, staff experience, value)</a:t>
                      </a:r>
                      <a:endParaRPr lang="en-US" sz="1100" b="1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100" dirty="0">
                          <a:effectLst/>
                        </a:rPr>
                        <a:t>Milestones</a:t>
                      </a:r>
                      <a:endParaRPr lang="en-US" sz="1100" b="1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100" dirty="0">
                          <a:effectLst/>
                        </a:rPr>
                        <a:t>Local Leads</a:t>
                      </a:r>
                      <a:endParaRPr lang="en-US" sz="1100" b="1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100" dirty="0">
                          <a:effectLst/>
                        </a:rPr>
                        <a:t>Challenges</a:t>
                      </a:r>
                      <a:endParaRPr lang="en-US" sz="1100" b="1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100" dirty="0">
                          <a:effectLst/>
                        </a:rPr>
                        <a:t>Internal Support Required2</a:t>
                      </a:r>
                      <a:endParaRPr lang="en-US" sz="1100" b="1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100" dirty="0">
                          <a:effectLst/>
                        </a:rPr>
                        <a:t>External/Corporate Support Required</a:t>
                      </a:r>
                      <a:endParaRPr lang="en-US" sz="1100" b="1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100" dirty="0">
                          <a:effectLst/>
                        </a:rPr>
                        <a:t>Expected Delivery Dates + Timelines</a:t>
                      </a:r>
                      <a:endParaRPr lang="en-US" sz="1100" b="1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04231763"/>
                  </a:ext>
                </a:extLst>
              </a:tr>
              <a:tr h="1984813">
                <a:tc>
                  <a:txBody>
                    <a:bodyPr/>
                    <a:lstStyle/>
                    <a:p>
                      <a:pPr rtl="0" fontAlgn="base"/>
                      <a:r>
                        <a:rPr lang="en-US" sz="1050" dirty="0">
                          <a:effectLst/>
                        </a:rPr>
                        <a:t>Improving Estates within the service  ​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0" fontAlgn="base"/>
                      <a:r>
                        <a:rPr lang="en-US" sz="1050" dirty="0">
                          <a:effectLst/>
                        </a:rPr>
                        <a:t>Experience of care​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0" fontAlgn="base"/>
                      <a:r>
                        <a:rPr lang="en-US" sz="1050" dirty="0">
                          <a:effectLst/>
                        </a:rPr>
                        <a:t>1. Review current estates in line with added </a:t>
                      </a:r>
                      <a:r>
                        <a:rPr lang="en-US" sz="1050" dirty="0" err="1">
                          <a:effectLst/>
                        </a:rPr>
                        <a:t>staffng</a:t>
                      </a:r>
                      <a:r>
                        <a:rPr lang="en-US" sz="1050" dirty="0">
                          <a:effectLst/>
                        </a:rPr>
                        <a:t>  across most teams​</a:t>
                      </a:r>
                      <a:br>
                        <a:rPr lang="en-US" sz="1050" dirty="0">
                          <a:effectLst/>
                        </a:rPr>
                      </a:br>
                      <a:r>
                        <a:rPr lang="en-US" sz="1050" dirty="0">
                          <a:effectLst/>
                        </a:rPr>
                        <a:t> ​</a:t>
                      </a:r>
                      <a:br>
                        <a:rPr lang="en-US" sz="1050" dirty="0">
                          <a:effectLst/>
                        </a:rPr>
                      </a:br>
                      <a:r>
                        <a:rPr lang="en-US" sz="1050" dirty="0">
                          <a:effectLst/>
                        </a:rPr>
                        <a:t>2. Create extra capacity for clinical spaces within existing estates​</a:t>
                      </a:r>
                      <a:br>
                        <a:rPr lang="en-US" sz="1050" dirty="0">
                          <a:effectLst/>
                        </a:rPr>
                      </a:br>
                      <a:r>
                        <a:rPr lang="en-US" sz="1050" dirty="0">
                          <a:effectLst/>
                        </a:rPr>
                        <a:t>​</a:t>
                      </a:r>
                      <a:br>
                        <a:rPr lang="en-US" sz="1050" dirty="0">
                          <a:effectLst/>
                        </a:rPr>
                      </a:br>
                      <a:r>
                        <a:rPr lang="en-US" sz="1050" dirty="0">
                          <a:effectLst/>
                        </a:rPr>
                        <a:t>3. upgrade of inpatient facility to meet minimum requirement​</a:t>
                      </a:r>
                      <a:br>
                        <a:rPr lang="en-US" sz="1050" dirty="0">
                          <a:effectLst/>
                        </a:rPr>
                      </a:br>
                      <a:r>
                        <a:rPr lang="en-US" sz="1050" dirty="0">
                          <a:effectLst/>
                        </a:rPr>
                        <a:t>​</a:t>
                      </a:r>
                      <a:br>
                        <a:rPr lang="en-US" sz="1050" dirty="0">
                          <a:effectLst/>
                        </a:rPr>
                      </a:br>
                      <a:r>
                        <a:rPr lang="en-US" sz="1050" dirty="0">
                          <a:effectLst/>
                        </a:rPr>
                        <a:t>4. Understanding of capacity to share premises with local Partners​</a:t>
                      </a:r>
                      <a:br>
                        <a:rPr lang="en-US" sz="1050" dirty="0">
                          <a:effectLst/>
                        </a:rPr>
                      </a:br>
                      <a:r>
                        <a:rPr lang="en-US" sz="1050" dirty="0">
                          <a:effectLst/>
                        </a:rPr>
                        <a:t>​</a:t>
                      </a:r>
                      <a:br>
                        <a:rPr lang="en-US" sz="1050" dirty="0">
                          <a:effectLst/>
                        </a:rPr>
                      </a:br>
                      <a:r>
                        <a:rPr lang="en-US" sz="1050" dirty="0">
                          <a:effectLst/>
                        </a:rPr>
                        <a:t>5. Future planning of service to include consideration of impact on estates ​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0" fontAlgn="base"/>
                      <a:r>
                        <a:rPr lang="en-US" sz="1050" dirty="0">
                          <a:effectLst/>
                        </a:rPr>
                        <a:t>Day </a:t>
                      </a:r>
                      <a:r>
                        <a:rPr lang="en-US" sz="1050" dirty="0" err="1">
                          <a:effectLst/>
                        </a:rPr>
                        <a:t>Njovana</a:t>
                      </a:r>
                      <a:r>
                        <a:rPr lang="en-US" sz="1050" dirty="0">
                          <a:effectLst/>
                        </a:rPr>
                        <a:t>​</a:t>
                      </a:r>
                      <a:br>
                        <a:rPr lang="en-US" sz="1050" dirty="0">
                          <a:effectLst/>
                        </a:rPr>
                      </a:br>
                      <a:r>
                        <a:rPr lang="en-US" sz="1050" dirty="0">
                          <a:effectLst/>
                        </a:rPr>
                        <a:t>David Stevens​</a:t>
                      </a:r>
                      <a:br>
                        <a:rPr lang="en-US" sz="1050" dirty="0">
                          <a:effectLst/>
                        </a:rPr>
                      </a:br>
                      <a:r>
                        <a:rPr lang="en-US" sz="1050" dirty="0">
                          <a:effectLst/>
                        </a:rPr>
                        <a:t>Frank Riedel ​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0" fontAlgn="base"/>
                      <a:r>
                        <a:rPr lang="en-US" sz="1050" dirty="0">
                          <a:effectLst/>
                        </a:rPr>
                        <a:t>1.Working with Barts Health to repurpose estates​</a:t>
                      </a:r>
                      <a:br>
                        <a:rPr lang="en-US" sz="1050" dirty="0">
                          <a:effectLst/>
                        </a:rPr>
                      </a:br>
                      <a:r>
                        <a:rPr lang="en-US" sz="1050" dirty="0">
                          <a:effectLst/>
                        </a:rPr>
                        <a:t>​</a:t>
                      </a:r>
                      <a:br>
                        <a:rPr lang="en-US" sz="1050" dirty="0">
                          <a:effectLst/>
                        </a:rPr>
                      </a:br>
                      <a:r>
                        <a:rPr lang="en-US" sz="1050" dirty="0">
                          <a:effectLst/>
                        </a:rPr>
                        <a:t>2. Funding for inpatient </a:t>
                      </a:r>
                      <a:r>
                        <a:rPr lang="en-US" sz="1050" err="1">
                          <a:effectLst/>
                        </a:rPr>
                        <a:t>facilty</a:t>
                      </a:r>
                      <a:r>
                        <a:rPr lang="en-US" sz="1050" dirty="0">
                          <a:effectLst/>
                        </a:rPr>
                        <a:t> upgrade​</a:t>
                      </a:r>
                      <a:br>
                        <a:rPr lang="en-US" sz="1050" dirty="0">
                          <a:effectLst/>
                        </a:rPr>
                      </a:br>
                      <a:r>
                        <a:rPr lang="en-US" sz="1050" dirty="0">
                          <a:effectLst/>
                        </a:rPr>
                        <a:t>​</a:t>
                      </a:r>
                      <a:br>
                        <a:rPr lang="en-US" sz="1050" dirty="0">
                          <a:effectLst/>
                        </a:rPr>
                      </a:br>
                      <a:r>
                        <a:rPr lang="en-US" sz="1050" dirty="0">
                          <a:effectLst/>
                        </a:rPr>
                        <a:t>3. Consideration of Covid and impact on  estates ​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0" fontAlgn="base"/>
                      <a:r>
                        <a:rPr lang="en-US" sz="1050" dirty="0">
                          <a:effectLst/>
                        </a:rPr>
                        <a:t>1. Leads of services ​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0" fontAlgn="base"/>
                      <a:r>
                        <a:rPr lang="en-US" sz="1050" dirty="0">
                          <a:effectLst/>
                        </a:rPr>
                        <a:t>1. Estates Department ​</a:t>
                      </a:r>
                      <a:br>
                        <a:rPr lang="en-US" sz="1050" dirty="0">
                          <a:effectLst/>
                        </a:rPr>
                      </a:br>
                      <a:r>
                        <a:rPr lang="en-US" sz="1050" dirty="0">
                          <a:effectLst/>
                        </a:rPr>
                        <a:t>​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0" fontAlgn="base"/>
                      <a:r>
                        <a:rPr lang="en-US" sz="1050" dirty="0">
                          <a:effectLst/>
                        </a:rPr>
                        <a:t>12 Months​</a:t>
                      </a:r>
                      <a:br>
                        <a:rPr lang="en-US" sz="1050" dirty="0">
                          <a:effectLst/>
                        </a:rPr>
                      </a:br>
                      <a:r>
                        <a:rPr lang="en-US" sz="1050" dirty="0">
                          <a:effectLst/>
                        </a:rPr>
                        <a:t>​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61465720"/>
                  </a:ext>
                </a:extLst>
              </a:tr>
              <a:tr h="1699846">
                <a:tc>
                  <a:txBody>
                    <a:bodyPr/>
                    <a:lstStyle/>
                    <a:p>
                      <a:pPr rtl="0" fontAlgn="base"/>
                      <a:r>
                        <a:rPr lang="en-US" sz="1050" dirty="0">
                          <a:effectLst/>
                        </a:rPr>
                        <a:t>Imbedding Trauma Informed Care  in the service ​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0" fontAlgn="base"/>
                      <a:r>
                        <a:rPr lang="en-US" sz="1050" dirty="0">
                          <a:effectLst/>
                        </a:rPr>
                        <a:t>Experience of care​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0" fontAlgn="base"/>
                      <a:r>
                        <a:rPr lang="en-US" sz="1050" dirty="0">
                          <a:effectLst/>
                        </a:rPr>
                        <a:t>1. Designing and delivering training co-produced with service users​</a:t>
                      </a:r>
                      <a:br>
                        <a:rPr lang="en-US" sz="1050" dirty="0">
                          <a:effectLst/>
                        </a:rPr>
                      </a:br>
                      <a:r>
                        <a:rPr lang="en-US" sz="1050" dirty="0">
                          <a:effectLst/>
                        </a:rPr>
                        <a:t> ​</a:t>
                      </a:r>
                      <a:br>
                        <a:rPr lang="en-US" sz="1050" dirty="0">
                          <a:effectLst/>
                        </a:rPr>
                      </a:br>
                      <a:r>
                        <a:rPr lang="en-US" sz="1050" dirty="0">
                          <a:effectLst/>
                        </a:rPr>
                        <a:t>2. Quality improvement to make trauma informed environments​</a:t>
                      </a:r>
                      <a:br>
                        <a:rPr lang="en-US" sz="1050" dirty="0">
                          <a:effectLst/>
                        </a:rPr>
                      </a:br>
                      <a:r>
                        <a:rPr lang="en-US" sz="1050" dirty="0">
                          <a:effectLst/>
                        </a:rPr>
                        <a:t>​</a:t>
                      </a:r>
                      <a:br>
                        <a:rPr lang="en-US" sz="1050" dirty="0">
                          <a:effectLst/>
                        </a:rPr>
                      </a:br>
                      <a:r>
                        <a:rPr lang="en-US" sz="1050" dirty="0">
                          <a:effectLst/>
                        </a:rPr>
                        <a:t>3.Developing  Borough wide offers for Trauma informed working​</a:t>
                      </a:r>
                      <a:br>
                        <a:rPr lang="en-US" sz="1050" dirty="0">
                          <a:effectLst/>
                        </a:rPr>
                      </a:br>
                      <a:r>
                        <a:rPr lang="en-US" sz="1050" dirty="0">
                          <a:effectLst/>
                        </a:rPr>
                        <a:t>​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0" fontAlgn="base"/>
                      <a:r>
                        <a:rPr lang="en-US" sz="1050" dirty="0">
                          <a:effectLst/>
                        </a:rPr>
                        <a:t>Steven Livingstone​</a:t>
                      </a:r>
                      <a:br>
                        <a:rPr lang="en-US" sz="1050" dirty="0">
                          <a:effectLst/>
                        </a:rPr>
                      </a:br>
                      <a:r>
                        <a:rPr lang="en-US" sz="1050" dirty="0">
                          <a:effectLst/>
                        </a:rPr>
                        <a:t>Evah Marufu​</a:t>
                      </a:r>
                      <a:br>
                        <a:rPr lang="en-US" sz="1050" dirty="0">
                          <a:effectLst/>
                        </a:rPr>
                      </a:br>
                      <a:r>
                        <a:rPr lang="en-US" sz="1050" dirty="0">
                          <a:effectLst/>
                        </a:rPr>
                        <a:t>Patricia Potter ​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0" fontAlgn="base"/>
                      <a:r>
                        <a:rPr lang="en-US" sz="1050" dirty="0">
                          <a:effectLst/>
                        </a:rPr>
                        <a:t>1. Training Access​</a:t>
                      </a:r>
                      <a:br>
                        <a:rPr lang="en-US" sz="1050" dirty="0">
                          <a:effectLst/>
                        </a:rPr>
                      </a:br>
                      <a:r>
                        <a:rPr lang="en-US" sz="1050" dirty="0">
                          <a:effectLst/>
                        </a:rPr>
                        <a:t>​</a:t>
                      </a:r>
                      <a:br>
                        <a:rPr lang="en-US" sz="1050" dirty="0">
                          <a:effectLst/>
                        </a:rPr>
                      </a:br>
                      <a:r>
                        <a:rPr lang="en-US" sz="1050" dirty="0">
                          <a:effectLst/>
                        </a:rPr>
                        <a:t>2. co-production with other </a:t>
                      </a:r>
                      <a:r>
                        <a:rPr lang="en-US" sz="1050" err="1">
                          <a:effectLst/>
                        </a:rPr>
                        <a:t>organisations</a:t>
                      </a:r>
                      <a:r>
                        <a:rPr lang="en-US" sz="1050" dirty="0">
                          <a:effectLst/>
                        </a:rPr>
                        <a:t> - developing shared values ​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0" fontAlgn="auto"/>
                      <a:r>
                        <a:rPr lang="en-US" sz="1050" dirty="0">
                          <a:effectLst/>
                        </a:rPr>
                        <a:t>​</a:t>
                      </a:r>
                      <a:endParaRPr lang="en-US" sz="1050">
                        <a:effectLst/>
                        <a:latin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0" fontAlgn="auto"/>
                      <a:r>
                        <a:rPr lang="en-US" sz="1050" dirty="0">
                          <a:effectLst/>
                        </a:rPr>
                        <a:t>​</a:t>
                      </a:r>
                      <a:endParaRPr lang="en-US" sz="1050">
                        <a:effectLst/>
                        <a:latin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0" fontAlgn="base"/>
                      <a:r>
                        <a:rPr lang="en-US" sz="1050" dirty="0">
                          <a:effectLst/>
                        </a:rPr>
                        <a:t>12 Months​</a:t>
                      </a:r>
                      <a:br>
                        <a:rPr lang="en-US" sz="1050" dirty="0">
                          <a:effectLst/>
                        </a:rPr>
                      </a:br>
                      <a:r>
                        <a:rPr lang="en-US" sz="1050" dirty="0">
                          <a:effectLst/>
                        </a:rPr>
                        <a:t>​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12844119"/>
                  </a:ext>
                </a:extLst>
              </a:tr>
              <a:tr h="2418277">
                <a:tc>
                  <a:txBody>
                    <a:bodyPr/>
                    <a:lstStyle/>
                    <a:p>
                      <a:pPr rtl="0" fontAlgn="base"/>
                      <a:r>
                        <a:rPr lang="en-US" sz="1050" dirty="0">
                          <a:effectLst/>
                        </a:rPr>
                        <a:t>Reducing Inequalities and improving access to mental heath and Learning Disability services  and experience of all with protected characteristics. ​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rtl="0" fontAlgn="base"/>
                      <a:r>
                        <a:rPr lang="en-US" sz="1050" dirty="0">
                          <a:effectLst/>
                        </a:rPr>
                        <a:t>Experience of care​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0" fontAlgn="base"/>
                      <a:r>
                        <a:rPr lang="en-US" sz="1050" dirty="0">
                          <a:effectLst/>
                        </a:rPr>
                        <a:t>1. Ensure we implement the inequalities report recommendations​</a:t>
                      </a:r>
                      <a:br>
                        <a:rPr lang="en-US" sz="1050" dirty="0">
                          <a:effectLst/>
                        </a:rPr>
                      </a:br>
                      <a:r>
                        <a:rPr lang="en-US" sz="1050" dirty="0">
                          <a:effectLst/>
                        </a:rPr>
                        <a:t> ​</a:t>
                      </a:r>
                      <a:br>
                        <a:rPr lang="en-US" sz="1050" dirty="0">
                          <a:effectLst/>
                        </a:rPr>
                      </a:br>
                      <a:r>
                        <a:rPr lang="en-US" sz="1050" dirty="0">
                          <a:effectLst/>
                        </a:rPr>
                        <a:t>2. Engage with VSCE to support delivery of inequalities Agenda across Tower Hamlets services​</a:t>
                      </a:r>
                      <a:br>
                        <a:rPr lang="en-US" sz="1050" dirty="0">
                          <a:effectLst/>
                        </a:rPr>
                      </a:br>
                      <a:r>
                        <a:rPr lang="en-US" sz="1050" dirty="0">
                          <a:effectLst/>
                        </a:rPr>
                        <a:t>​</a:t>
                      </a:r>
                      <a:br>
                        <a:rPr lang="en-US" sz="1050" dirty="0">
                          <a:effectLst/>
                        </a:rPr>
                      </a:br>
                      <a:r>
                        <a:rPr lang="en-US" sz="1050" dirty="0">
                          <a:effectLst/>
                        </a:rPr>
                        <a:t>3.  Using Data to review </a:t>
                      </a:r>
                      <a:r>
                        <a:rPr lang="en-US" sz="1050" err="1">
                          <a:effectLst/>
                        </a:rPr>
                        <a:t>ineqaulities</a:t>
                      </a:r>
                      <a:r>
                        <a:rPr lang="en-US" sz="1050" dirty="0">
                          <a:effectLst/>
                        </a:rPr>
                        <a:t> and support interventions across all services - Developing an inequalities dashboard​</a:t>
                      </a:r>
                      <a:br>
                        <a:rPr lang="en-US" sz="1050" dirty="0">
                          <a:effectLst/>
                        </a:rPr>
                      </a:br>
                      <a:r>
                        <a:rPr lang="en-US" sz="1050" dirty="0">
                          <a:effectLst/>
                        </a:rPr>
                        <a:t>​</a:t>
                      </a:r>
                      <a:br>
                        <a:rPr lang="en-US" sz="1050" dirty="0">
                          <a:effectLst/>
                        </a:rPr>
                      </a:br>
                      <a:r>
                        <a:rPr lang="en-US" sz="1050" dirty="0">
                          <a:effectLst/>
                        </a:rPr>
                        <a:t>4. Engaging Local residents in developing responses to inequalities​</a:t>
                      </a:r>
                      <a:br>
                        <a:rPr lang="en-US" sz="1050" dirty="0">
                          <a:effectLst/>
                        </a:rPr>
                      </a:br>
                      <a:r>
                        <a:rPr lang="en-US" sz="1050" dirty="0">
                          <a:effectLst/>
                        </a:rPr>
                        <a:t>​</a:t>
                      </a:r>
                      <a:br>
                        <a:rPr lang="en-US" sz="1050" dirty="0">
                          <a:effectLst/>
                        </a:rPr>
                      </a:br>
                      <a:r>
                        <a:rPr lang="en-US" sz="1050" dirty="0">
                          <a:effectLst/>
                        </a:rPr>
                        <a:t>5. Raising awareness and stigma of mental health and Learning Disability in local communities ​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0" fontAlgn="base"/>
                      <a:r>
                        <a:rPr lang="en-US" sz="1050" dirty="0">
                          <a:effectLst/>
                        </a:rPr>
                        <a:t>Day </a:t>
                      </a:r>
                      <a:r>
                        <a:rPr lang="en-US" sz="1050" err="1">
                          <a:effectLst/>
                        </a:rPr>
                        <a:t>Njovana</a:t>
                      </a:r>
                      <a:r>
                        <a:rPr lang="en-US" sz="1050" dirty="0">
                          <a:effectLst/>
                        </a:rPr>
                        <a:t>​</a:t>
                      </a:r>
                      <a:br>
                        <a:rPr lang="en-US" sz="1050" dirty="0">
                          <a:effectLst/>
                        </a:rPr>
                      </a:br>
                      <a:r>
                        <a:rPr lang="en-US" sz="1050" dirty="0">
                          <a:effectLst/>
                        </a:rPr>
                        <a:t>Marie - Michelle Mousse​</a:t>
                      </a:r>
                      <a:br>
                        <a:rPr lang="en-US" sz="1050" dirty="0">
                          <a:effectLst/>
                        </a:rPr>
                      </a:br>
                      <a:r>
                        <a:rPr lang="en-US" sz="1050" dirty="0">
                          <a:effectLst/>
                        </a:rPr>
                        <a:t>Marion Reiley​</a:t>
                      </a:r>
                      <a:br>
                        <a:rPr lang="en-US" sz="1050" dirty="0">
                          <a:effectLst/>
                        </a:rPr>
                      </a:br>
                      <a:r>
                        <a:rPr lang="en-US" sz="1050" dirty="0">
                          <a:effectLst/>
                        </a:rPr>
                        <a:t>Preeti Basra​</a:t>
                      </a:r>
                      <a:br>
                        <a:rPr lang="en-US" sz="1050" dirty="0">
                          <a:effectLst/>
                        </a:rPr>
                      </a:br>
                      <a:r>
                        <a:rPr lang="en-US" sz="1050" dirty="0">
                          <a:effectLst/>
                        </a:rPr>
                        <a:t>Sarah </a:t>
                      </a:r>
                      <a:r>
                        <a:rPr lang="en-US" sz="1050" err="1">
                          <a:effectLst/>
                        </a:rPr>
                        <a:t>Dracass</a:t>
                      </a:r>
                      <a:r>
                        <a:rPr lang="en-US" sz="1050" dirty="0">
                          <a:effectLst/>
                        </a:rPr>
                        <a:t>​</a:t>
                      </a:r>
                      <a:br>
                        <a:rPr lang="en-US" sz="1050" dirty="0">
                          <a:effectLst/>
                        </a:rPr>
                      </a:br>
                      <a:r>
                        <a:rPr lang="en-US" sz="1050" dirty="0">
                          <a:effectLst/>
                        </a:rPr>
                        <a:t>​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0" fontAlgn="base"/>
                      <a:r>
                        <a:rPr lang="en-US" sz="1050" dirty="0">
                          <a:effectLst/>
                        </a:rPr>
                        <a:t>1. Developing shared data sets that supports what matters to all groups​</a:t>
                      </a:r>
                      <a:br>
                        <a:rPr lang="en-US" sz="1050" dirty="0">
                          <a:effectLst/>
                        </a:rPr>
                      </a:br>
                      <a:r>
                        <a:rPr lang="en-US" sz="1050" dirty="0">
                          <a:effectLst/>
                        </a:rPr>
                        <a:t>​</a:t>
                      </a:r>
                      <a:br>
                        <a:rPr lang="en-US" sz="1050" dirty="0">
                          <a:effectLst/>
                        </a:rPr>
                      </a:br>
                      <a:r>
                        <a:rPr lang="en-US" sz="1050" dirty="0">
                          <a:effectLst/>
                        </a:rPr>
                        <a:t>2. Future Funding for work that is agreed to add value to the communities​</a:t>
                      </a:r>
                      <a:br>
                        <a:rPr lang="en-US" sz="1050" dirty="0">
                          <a:effectLst/>
                        </a:rPr>
                      </a:br>
                      <a:r>
                        <a:rPr lang="en-US" sz="1050" dirty="0">
                          <a:effectLst/>
                        </a:rPr>
                        <a:t>​</a:t>
                      </a:r>
                      <a:br>
                        <a:rPr lang="en-US" sz="1050" dirty="0">
                          <a:effectLst/>
                        </a:rPr>
                      </a:br>
                      <a:r>
                        <a:rPr lang="en-US" sz="1050" dirty="0">
                          <a:effectLst/>
                        </a:rPr>
                        <a:t> ​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0" fontAlgn="auto"/>
                      <a:r>
                        <a:rPr lang="en-US" sz="1050" dirty="0">
                          <a:effectLst/>
                        </a:rPr>
                        <a:t>​</a:t>
                      </a:r>
                      <a:endParaRPr lang="en-US" sz="1050">
                        <a:effectLst/>
                        <a:latin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0" fontAlgn="auto"/>
                      <a:r>
                        <a:rPr lang="en-US" sz="1050" dirty="0">
                          <a:effectLst/>
                        </a:rPr>
                        <a:t>​</a:t>
                      </a:r>
                      <a:endParaRPr lang="en-US" sz="1050">
                        <a:effectLst/>
                        <a:latin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0" fontAlgn="base"/>
                      <a:r>
                        <a:rPr lang="en-US" sz="1050" dirty="0">
                          <a:effectLst/>
                        </a:rPr>
                        <a:t>12 Months​</a:t>
                      </a:r>
                      <a:br>
                        <a:rPr lang="en-US" sz="1050" dirty="0">
                          <a:effectLst/>
                        </a:rPr>
                      </a:br>
                      <a:r>
                        <a:rPr lang="en-US" sz="1050" dirty="0">
                          <a:effectLst/>
                        </a:rPr>
                        <a:t>​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1876954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468535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EA2B22-81C1-3242-83C4-F450998D1D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E0273AA7-769E-3F3F-FF53-BD0B33A2477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78494527"/>
              </p:ext>
            </p:extLst>
          </p:nvPr>
        </p:nvGraphicFramePr>
        <p:xfrm>
          <a:off x="104955" y="215360"/>
          <a:ext cx="12098435" cy="6400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35940">
                  <a:extLst>
                    <a:ext uri="{9D8B030D-6E8A-4147-A177-3AD203B41FA5}">
                      <a16:colId xmlns:a16="http://schemas.microsoft.com/office/drawing/2014/main" val="353171886"/>
                    </a:ext>
                  </a:extLst>
                </a:gridCol>
                <a:gridCol w="1323273">
                  <a:extLst>
                    <a:ext uri="{9D8B030D-6E8A-4147-A177-3AD203B41FA5}">
                      <a16:colId xmlns:a16="http://schemas.microsoft.com/office/drawing/2014/main" val="2984622776"/>
                    </a:ext>
                  </a:extLst>
                </a:gridCol>
                <a:gridCol w="3213663">
                  <a:extLst>
                    <a:ext uri="{9D8B030D-6E8A-4147-A177-3AD203B41FA5}">
                      <a16:colId xmlns:a16="http://schemas.microsoft.com/office/drawing/2014/main" val="722388765"/>
                    </a:ext>
                  </a:extLst>
                </a:gridCol>
                <a:gridCol w="779759">
                  <a:extLst>
                    <a:ext uri="{9D8B030D-6E8A-4147-A177-3AD203B41FA5}">
                      <a16:colId xmlns:a16="http://schemas.microsoft.com/office/drawing/2014/main" val="2633494802"/>
                    </a:ext>
                  </a:extLst>
                </a:gridCol>
                <a:gridCol w="2163527">
                  <a:extLst>
                    <a:ext uri="{9D8B030D-6E8A-4147-A177-3AD203B41FA5}">
                      <a16:colId xmlns:a16="http://schemas.microsoft.com/office/drawing/2014/main" val="776473522"/>
                    </a:ext>
                  </a:extLst>
                </a:gridCol>
                <a:gridCol w="1461842">
                  <a:extLst>
                    <a:ext uri="{9D8B030D-6E8A-4147-A177-3AD203B41FA5}">
                      <a16:colId xmlns:a16="http://schemas.microsoft.com/office/drawing/2014/main" val="2286620488"/>
                    </a:ext>
                  </a:extLst>
                </a:gridCol>
                <a:gridCol w="911561">
                  <a:extLst>
                    <a:ext uri="{9D8B030D-6E8A-4147-A177-3AD203B41FA5}">
                      <a16:colId xmlns:a16="http://schemas.microsoft.com/office/drawing/2014/main" val="3107719929"/>
                    </a:ext>
                  </a:extLst>
                </a:gridCol>
                <a:gridCol w="708870">
                  <a:extLst>
                    <a:ext uri="{9D8B030D-6E8A-4147-A177-3AD203B41FA5}">
                      <a16:colId xmlns:a16="http://schemas.microsoft.com/office/drawing/2014/main" val="2429221918"/>
                    </a:ext>
                  </a:extLst>
                </a:gridCol>
              </a:tblGrid>
              <a:tr h="1059892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100" dirty="0">
                          <a:effectLst/>
                        </a:rPr>
                        <a:t>Key Priority Area</a:t>
                      </a:r>
                      <a:endParaRPr lang="en-US" sz="1100" b="1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100" dirty="0">
                          <a:effectLst/>
                        </a:rPr>
                        <a:t>Strategic priority (population health, experience of care, staff experience, value)</a:t>
                      </a:r>
                      <a:endParaRPr lang="en-US" sz="1100" b="1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100" dirty="0">
                          <a:effectLst/>
                        </a:rPr>
                        <a:t>Milestones</a:t>
                      </a:r>
                      <a:endParaRPr lang="en-US" sz="1100" b="1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100" dirty="0">
                          <a:effectLst/>
                        </a:rPr>
                        <a:t>Local Leads</a:t>
                      </a:r>
                      <a:endParaRPr lang="en-US" sz="1100" b="1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100" dirty="0">
                          <a:effectLst/>
                        </a:rPr>
                        <a:t>Challenges</a:t>
                      </a:r>
                      <a:endParaRPr lang="en-US" sz="1100" b="1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100" dirty="0">
                          <a:effectLst/>
                        </a:rPr>
                        <a:t>Internal Support Required2</a:t>
                      </a:r>
                      <a:endParaRPr lang="en-US" sz="1100" b="1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100" dirty="0">
                          <a:effectLst/>
                        </a:rPr>
                        <a:t>External/Corporate Support Required</a:t>
                      </a:r>
                      <a:endParaRPr lang="en-US" sz="1100" b="1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100" dirty="0">
                          <a:effectLst/>
                        </a:rPr>
                        <a:t>Expected Delivery Dates + Timelines</a:t>
                      </a:r>
                      <a:endParaRPr lang="en-US" sz="1100" b="1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43182430"/>
                  </a:ext>
                </a:extLst>
              </a:tr>
              <a:tr h="2174135">
                <a:tc>
                  <a:txBody>
                    <a:bodyPr/>
                    <a:lstStyle/>
                    <a:p>
                      <a:pPr rtl="0" fontAlgn="base"/>
                      <a:r>
                        <a:rPr lang="en-US" sz="1000" dirty="0">
                          <a:effectLst/>
                        </a:rPr>
                        <a:t>Shaping future services around digital options- ​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rtl="0" fontAlgn="base"/>
                      <a:r>
                        <a:rPr lang="en-US" sz="1000" dirty="0">
                          <a:effectLst/>
                        </a:rPr>
                        <a:t>Staff experience​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0" fontAlgn="base"/>
                      <a:r>
                        <a:rPr lang="en-US" sz="1000" dirty="0">
                          <a:effectLst/>
                        </a:rPr>
                        <a:t>1. Scoping exercise for all digital options in service - </a:t>
                      </a:r>
                      <a:r>
                        <a:rPr lang="en-US" sz="1000" dirty="0" err="1">
                          <a:effectLst/>
                        </a:rPr>
                        <a:t>whats</a:t>
                      </a:r>
                      <a:r>
                        <a:rPr lang="en-US" sz="1000" dirty="0">
                          <a:effectLst/>
                        </a:rPr>
                        <a:t> works well​</a:t>
                      </a:r>
                      <a:br>
                        <a:rPr lang="en-US" sz="1000" dirty="0">
                          <a:effectLst/>
                        </a:rPr>
                      </a:br>
                      <a:r>
                        <a:rPr lang="en-US" sz="1000" dirty="0">
                          <a:effectLst/>
                        </a:rPr>
                        <a:t>​</a:t>
                      </a:r>
                      <a:br>
                        <a:rPr lang="en-US" sz="1000" dirty="0">
                          <a:effectLst/>
                        </a:rPr>
                      </a:br>
                      <a:r>
                        <a:rPr lang="en-US" sz="1000" dirty="0">
                          <a:effectLst/>
                        </a:rPr>
                        <a:t>2. Staff induction to digital options in the trust​</a:t>
                      </a:r>
                      <a:br>
                        <a:rPr lang="en-US" sz="1000" dirty="0">
                          <a:effectLst/>
                        </a:rPr>
                      </a:br>
                      <a:r>
                        <a:rPr lang="en-US" sz="1000" dirty="0">
                          <a:effectLst/>
                        </a:rPr>
                        <a:t>​</a:t>
                      </a:r>
                      <a:br>
                        <a:rPr lang="en-US" sz="1000" dirty="0">
                          <a:effectLst/>
                        </a:rPr>
                      </a:br>
                      <a:r>
                        <a:rPr lang="en-US" sz="1000" dirty="0">
                          <a:effectLst/>
                        </a:rPr>
                        <a:t>3. Improving experience of digital in the service - increase capacity and inter-operability with local partners​</a:t>
                      </a:r>
                      <a:br>
                        <a:rPr lang="en-US" sz="1000" dirty="0">
                          <a:effectLst/>
                        </a:rPr>
                      </a:br>
                      <a:r>
                        <a:rPr lang="en-US" sz="1000" dirty="0">
                          <a:effectLst/>
                        </a:rPr>
                        <a:t>​</a:t>
                      </a:r>
                      <a:br>
                        <a:rPr lang="en-US" sz="1000" dirty="0">
                          <a:effectLst/>
                        </a:rPr>
                      </a:br>
                      <a:r>
                        <a:rPr lang="en-US" sz="1000" dirty="0">
                          <a:effectLst/>
                        </a:rPr>
                        <a:t>4. </a:t>
                      </a:r>
                      <a:r>
                        <a:rPr lang="en-US" sz="1000" dirty="0" err="1">
                          <a:effectLst/>
                        </a:rPr>
                        <a:t>Impelementing</a:t>
                      </a:r>
                      <a:r>
                        <a:rPr lang="en-US" sz="1000" dirty="0">
                          <a:effectLst/>
                        </a:rPr>
                        <a:t> Patient Knows Best (PKB ) across Tower Hamlets​</a:t>
                      </a:r>
                      <a:br>
                        <a:rPr lang="en-US" sz="1000" dirty="0">
                          <a:effectLst/>
                        </a:rPr>
                      </a:br>
                      <a:r>
                        <a:rPr lang="en-US" sz="1000" dirty="0">
                          <a:effectLst/>
                        </a:rPr>
                        <a:t> ​</a:t>
                      </a:r>
                      <a:br>
                        <a:rPr lang="en-US" sz="1000" dirty="0">
                          <a:effectLst/>
                        </a:rPr>
                      </a:br>
                      <a:r>
                        <a:rPr lang="en-US" sz="1000" dirty="0">
                          <a:effectLst/>
                        </a:rPr>
                        <a:t>5. Support homeworking with appropriate technology - review experience of staff.​</a:t>
                      </a:r>
                      <a:br>
                        <a:rPr lang="en-US" sz="1000" dirty="0">
                          <a:effectLst/>
                        </a:rPr>
                      </a:br>
                      <a:r>
                        <a:rPr lang="en-US" sz="1000" dirty="0">
                          <a:effectLst/>
                        </a:rPr>
                        <a:t>​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0" fontAlgn="base"/>
                      <a:r>
                        <a:rPr lang="en-US" sz="1000" dirty="0">
                          <a:effectLst/>
                        </a:rPr>
                        <a:t>Day </a:t>
                      </a:r>
                      <a:r>
                        <a:rPr lang="en-US" sz="1000" err="1">
                          <a:effectLst/>
                        </a:rPr>
                        <a:t>Njovana</a:t>
                      </a:r>
                      <a:r>
                        <a:rPr lang="en-US" sz="1000" dirty="0">
                          <a:effectLst/>
                        </a:rPr>
                        <a:t>​</a:t>
                      </a:r>
                      <a:br>
                        <a:rPr lang="en-US" sz="1000" dirty="0">
                          <a:effectLst/>
                        </a:rPr>
                      </a:br>
                      <a:r>
                        <a:rPr lang="en-US" sz="1000" dirty="0">
                          <a:effectLst/>
                        </a:rPr>
                        <a:t>Selma Ali​</a:t>
                      </a:r>
                      <a:br>
                        <a:rPr lang="en-US" sz="1000" dirty="0">
                          <a:effectLst/>
                        </a:rPr>
                      </a:br>
                      <a:r>
                        <a:rPr lang="en-US" sz="1000" dirty="0">
                          <a:effectLst/>
                        </a:rPr>
                        <a:t>Jane Clutterbuck​</a:t>
                      </a:r>
                      <a:br>
                        <a:rPr lang="en-US" sz="1000" dirty="0">
                          <a:effectLst/>
                        </a:rPr>
                      </a:br>
                      <a:r>
                        <a:rPr lang="en-US" sz="1000" dirty="0">
                          <a:effectLst/>
                        </a:rPr>
                        <a:t>Benjamin Rossington​</a:t>
                      </a:r>
                      <a:br>
                        <a:rPr lang="en-US" sz="1000" dirty="0">
                          <a:effectLst/>
                        </a:rPr>
                      </a:br>
                      <a:r>
                        <a:rPr lang="en-US" sz="1000" dirty="0">
                          <a:effectLst/>
                        </a:rPr>
                        <a:t>Marissa Bouman ​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0" fontAlgn="base"/>
                      <a:r>
                        <a:rPr lang="en-US" sz="1000" dirty="0">
                          <a:effectLst/>
                        </a:rPr>
                        <a:t>1. Capacity of IT services to support scoping exercise​</a:t>
                      </a:r>
                      <a:br>
                        <a:rPr lang="en-US" sz="1000" dirty="0">
                          <a:effectLst/>
                        </a:rPr>
                      </a:br>
                      <a:r>
                        <a:rPr lang="en-US" sz="1000" dirty="0">
                          <a:effectLst/>
                        </a:rPr>
                        <a:t> ​</a:t>
                      </a:r>
                      <a:br>
                        <a:rPr lang="en-US" sz="1000" dirty="0">
                          <a:effectLst/>
                        </a:rPr>
                      </a:br>
                      <a:r>
                        <a:rPr lang="en-US" sz="1000" dirty="0">
                          <a:effectLst/>
                        </a:rPr>
                        <a:t>2. Working with partner </a:t>
                      </a:r>
                      <a:r>
                        <a:rPr lang="en-US" sz="1000" err="1">
                          <a:effectLst/>
                        </a:rPr>
                        <a:t>organisations</a:t>
                      </a:r>
                      <a:r>
                        <a:rPr lang="en-US" sz="1000" dirty="0">
                          <a:effectLst/>
                        </a:rPr>
                        <a:t> to  upgrade our IT in their buildings​</a:t>
                      </a:r>
                      <a:br>
                        <a:rPr lang="en-US" sz="1000" dirty="0">
                          <a:effectLst/>
                        </a:rPr>
                      </a:br>
                      <a:r>
                        <a:rPr lang="en-US" sz="1000" dirty="0">
                          <a:effectLst/>
                        </a:rPr>
                        <a:t>​</a:t>
                      </a:r>
                      <a:br>
                        <a:rPr lang="en-US" sz="1000" dirty="0">
                          <a:effectLst/>
                        </a:rPr>
                      </a:br>
                      <a:r>
                        <a:rPr lang="en-US" sz="1000" dirty="0">
                          <a:effectLst/>
                        </a:rPr>
                        <a:t>3. Scoping systems that are shared across Tower Hamlets with system partners​</a:t>
                      </a:r>
                      <a:br>
                        <a:rPr lang="en-US" sz="1000" dirty="0">
                          <a:effectLst/>
                        </a:rPr>
                      </a:br>
                      <a:r>
                        <a:rPr lang="en-US" sz="1000" dirty="0">
                          <a:effectLst/>
                        </a:rPr>
                        <a:t>​</a:t>
                      </a:r>
                      <a:br>
                        <a:rPr lang="en-US" sz="1000" dirty="0">
                          <a:effectLst/>
                        </a:rPr>
                      </a:br>
                      <a:r>
                        <a:rPr lang="en-US" sz="1000" dirty="0">
                          <a:effectLst/>
                        </a:rPr>
                        <a:t>4. Some of the systems depend on external partners and might not be their  priority   ​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0" fontAlgn="auto"/>
                      <a:r>
                        <a:rPr lang="en-US" sz="1000" dirty="0">
                          <a:effectLst/>
                        </a:rPr>
                        <a:t>​</a:t>
                      </a:r>
                      <a:endParaRPr lang="en-US" sz="1000">
                        <a:effectLst/>
                        <a:latin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0" fontAlgn="auto"/>
                      <a:r>
                        <a:rPr lang="en-US" sz="1000" dirty="0">
                          <a:effectLst/>
                        </a:rPr>
                        <a:t>​</a:t>
                      </a:r>
                      <a:endParaRPr lang="en-US" sz="1000">
                        <a:effectLst/>
                        <a:latin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0" fontAlgn="base"/>
                      <a:r>
                        <a:rPr lang="en-US" sz="1000" dirty="0">
                          <a:effectLst/>
                        </a:rPr>
                        <a:t>12 Months​</a:t>
                      </a:r>
                      <a:br>
                        <a:rPr lang="en-US" sz="1000" dirty="0">
                          <a:effectLst/>
                        </a:rPr>
                      </a:br>
                      <a:r>
                        <a:rPr lang="en-US" sz="1000" dirty="0">
                          <a:effectLst/>
                        </a:rPr>
                        <a:t>​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85389754"/>
                  </a:ext>
                </a:extLst>
              </a:tr>
              <a:tr h="1630600">
                <a:tc>
                  <a:txBody>
                    <a:bodyPr/>
                    <a:lstStyle/>
                    <a:p>
                      <a:pPr rtl="0" fontAlgn="base"/>
                      <a:r>
                        <a:rPr lang="en-US" sz="1000" dirty="0">
                          <a:effectLst/>
                        </a:rPr>
                        <a:t>Developing </a:t>
                      </a:r>
                      <a:r>
                        <a:rPr lang="en-US" sz="1000" err="1">
                          <a:effectLst/>
                        </a:rPr>
                        <a:t>partnetrship</a:t>
                      </a:r>
                      <a:r>
                        <a:rPr lang="en-US" sz="1000" dirty="0">
                          <a:effectLst/>
                        </a:rPr>
                        <a:t> working across NEL and new ways of working with CCG ​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0" fontAlgn="base"/>
                      <a:r>
                        <a:rPr lang="en-US" sz="1000" dirty="0">
                          <a:effectLst/>
                        </a:rPr>
                        <a:t>Value​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0" fontAlgn="base"/>
                      <a:r>
                        <a:rPr lang="en-US" sz="1000" dirty="0">
                          <a:effectLst/>
                        </a:rPr>
                        <a:t>1. Defining quality and </a:t>
                      </a:r>
                      <a:r>
                        <a:rPr lang="en-US" sz="1000" err="1">
                          <a:effectLst/>
                        </a:rPr>
                        <a:t>perfomance</a:t>
                      </a:r>
                      <a:r>
                        <a:rPr lang="en-US" sz="1000" dirty="0">
                          <a:effectLst/>
                        </a:rPr>
                        <a:t> indicators for services​</a:t>
                      </a:r>
                      <a:br>
                        <a:rPr lang="en-US" sz="1000" dirty="0">
                          <a:effectLst/>
                        </a:rPr>
                      </a:br>
                      <a:r>
                        <a:rPr lang="en-US" sz="1000" dirty="0">
                          <a:effectLst/>
                        </a:rPr>
                        <a:t>​</a:t>
                      </a:r>
                      <a:br>
                        <a:rPr lang="en-US" sz="1000" dirty="0">
                          <a:effectLst/>
                        </a:rPr>
                      </a:br>
                      <a:r>
                        <a:rPr lang="en-US" sz="1000" dirty="0">
                          <a:effectLst/>
                        </a:rPr>
                        <a:t>2. Co-producing  Governance systems  and future Patient safety </a:t>
                      </a:r>
                      <a:r>
                        <a:rPr lang="en-US" sz="1000" err="1">
                          <a:effectLst/>
                        </a:rPr>
                        <a:t>inciident</a:t>
                      </a:r>
                      <a:r>
                        <a:rPr lang="en-US" sz="1000" dirty="0">
                          <a:effectLst/>
                        </a:rPr>
                        <a:t> reviews​</a:t>
                      </a:r>
                      <a:br>
                        <a:rPr lang="en-US" sz="1000" dirty="0">
                          <a:effectLst/>
                        </a:rPr>
                      </a:br>
                      <a:r>
                        <a:rPr lang="en-US" sz="1000" dirty="0">
                          <a:effectLst/>
                        </a:rPr>
                        <a:t>​</a:t>
                      </a:r>
                      <a:br>
                        <a:rPr lang="en-US" sz="1000" dirty="0">
                          <a:effectLst/>
                        </a:rPr>
                      </a:br>
                      <a:r>
                        <a:rPr lang="en-US" sz="1000" dirty="0">
                          <a:effectLst/>
                        </a:rPr>
                        <a:t>3. </a:t>
                      </a:r>
                      <a:r>
                        <a:rPr lang="en-US" sz="1000" err="1">
                          <a:effectLst/>
                        </a:rPr>
                        <a:t>Colloborating</a:t>
                      </a:r>
                      <a:r>
                        <a:rPr lang="en-US" sz="1000" dirty="0">
                          <a:effectLst/>
                        </a:rPr>
                        <a:t> in projects across the ICS / Trust / Tower Hamlets Together​</a:t>
                      </a:r>
                      <a:br>
                        <a:rPr lang="en-US" sz="1000" dirty="0">
                          <a:effectLst/>
                        </a:rPr>
                      </a:br>
                      <a:r>
                        <a:rPr lang="en-US" sz="1000" dirty="0">
                          <a:effectLst/>
                        </a:rPr>
                        <a:t>​</a:t>
                      </a:r>
                      <a:br>
                        <a:rPr lang="en-US" sz="1000" dirty="0">
                          <a:effectLst/>
                        </a:rPr>
                      </a:br>
                      <a:r>
                        <a:rPr lang="en-US" sz="1000" dirty="0">
                          <a:effectLst/>
                        </a:rPr>
                        <a:t>4. Understanding Future Landscape of NEL </a:t>
                      </a:r>
                      <a:r>
                        <a:rPr lang="en-US" sz="1000" err="1">
                          <a:effectLst/>
                        </a:rPr>
                        <a:t>colloboration</a:t>
                      </a:r>
                      <a:r>
                        <a:rPr lang="en-US" sz="1000" dirty="0">
                          <a:effectLst/>
                        </a:rPr>
                        <a:t> ​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0" fontAlgn="base"/>
                      <a:r>
                        <a:rPr lang="en-US" sz="1000" dirty="0">
                          <a:effectLst/>
                        </a:rPr>
                        <a:t>Day </a:t>
                      </a:r>
                      <a:r>
                        <a:rPr lang="en-US" sz="1000" err="1">
                          <a:effectLst/>
                        </a:rPr>
                        <a:t>Njovana</a:t>
                      </a:r>
                      <a:r>
                        <a:rPr lang="en-US" sz="1000" dirty="0">
                          <a:effectLst/>
                        </a:rPr>
                        <a:t>​</a:t>
                      </a:r>
                      <a:br>
                        <a:rPr lang="en-US" sz="1000" dirty="0">
                          <a:effectLst/>
                        </a:rPr>
                      </a:br>
                      <a:r>
                        <a:rPr lang="en-US" sz="1000" dirty="0">
                          <a:effectLst/>
                        </a:rPr>
                        <a:t>Sarah </a:t>
                      </a:r>
                      <a:r>
                        <a:rPr lang="en-US" sz="1000" err="1">
                          <a:effectLst/>
                        </a:rPr>
                        <a:t>Dracas</a:t>
                      </a:r>
                      <a:r>
                        <a:rPr lang="en-US" sz="1000" dirty="0">
                          <a:effectLst/>
                        </a:rPr>
                        <a:t>​</a:t>
                      </a:r>
                      <a:br>
                        <a:rPr lang="en-US" sz="1000" dirty="0">
                          <a:effectLst/>
                        </a:rPr>
                      </a:br>
                      <a:r>
                        <a:rPr lang="en-US" sz="1000" dirty="0">
                          <a:effectLst/>
                        </a:rPr>
                        <a:t>Shaun Last​</a:t>
                      </a:r>
                      <a:br>
                        <a:rPr lang="en-US" sz="1000" dirty="0">
                          <a:effectLst/>
                        </a:rPr>
                      </a:br>
                      <a:r>
                        <a:rPr lang="en-US" sz="1000" dirty="0">
                          <a:effectLst/>
                        </a:rPr>
                        <a:t>Justin Philips​</a:t>
                      </a:r>
                      <a:br>
                        <a:rPr lang="en-US" sz="1000" dirty="0">
                          <a:effectLst/>
                        </a:rPr>
                      </a:br>
                      <a:r>
                        <a:rPr lang="en-US" sz="1000" dirty="0">
                          <a:effectLst/>
                        </a:rPr>
                        <a:t>Carrie Kilpatrick​</a:t>
                      </a:r>
                      <a:br>
                        <a:rPr lang="en-US" sz="1000" dirty="0">
                          <a:effectLst/>
                        </a:rPr>
                      </a:br>
                      <a:r>
                        <a:rPr lang="en-US" sz="1000" dirty="0">
                          <a:effectLst/>
                        </a:rPr>
                        <a:t>Marion Reilley ​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0" fontAlgn="auto"/>
                      <a:r>
                        <a:rPr lang="en-US" sz="1000" dirty="0">
                          <a:effectLst/>
                        </a:rPr>
                        <a:t>​</a:t>
                      </a:r>
                      <a:endParaRPr lang="en-US" sz="1000">
                        <a:effectLst/>
                        <a:latin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0" fontAlgn="auto"/>
                      <a:r>
                        <a:rPr lang="en-US" sz="1000" dirty="0">
                          <a:effectLst/>
                        </a:rPr>
                        <a:t>​</a:t>
                      </a:r>
                      <a:endParaRPr lang="en-US" sz="1000">
                        <a:effectLst/>
                        <a:latin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0" fontAlgn="auto"/>
                      <a:r>
                        <a:rPr lang="en-US" sz="1000" dirty="0">
                          <a:effectLst/>
                        </a:rPr>
                        <a:t>​</a:t>
                      </a:r>
                      <a:endParaRPr lang="en-US" sz="1000">
                        <a:effectLst/>
                        <a:latin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0" fontAlgn="base"/>
                      <a:r>
                        <a:rPr lang="en-US" sz="1000" dirty="0">
                          <a:effectLst/>
                        </a:rPr>
                        <a:t>12 Months​</a:t>
                      </a:r>
                      <a:br>
                        <a:rPr lang="en-US" sz="1000" dirty="0">
                          <a:effectLst/>
                        </a:rPr>
                      </a:br>
                      <a:r>
                        <a:rPr lang="en-US" sz="1000" dirty="0">
                          <a:effectLst/>
                        </a:rPr>
                        <a:t>​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10126536"/>
                  </a:ext>
                </a:extLst>
              </a:tr>
              <a:tr h="1195774">
                <a:tc>
                  <a:txBody>
                    <a:bodyPr/>
                    <a:lstStyle/>
                    <a:p>
                      <a:pPr rtl="0" fontAlgn="base"/>
                      <a:r>
                        <a:rPr lang="en-US" sz="1000" dirty="0">
                          <a:effectLst/>
                        </a:rPr>
                        <a:t>Improving </a:t>
                      </a:r>
                      <a:r>
                        <a:rPr lang="en-US" sz="1000" err="1">
                          <a:effectLst/>
                        </a:rPr>
                        <a:t>Physcal</a:t>
                      </a:r>
                      <a:r>
                        <a:rPr lang="en-US" sz="1000" dirty="0">
                          <a:effectLst/>
                        </a:rPr>
                        <a:t> health Care outcomes for Service users with SMI and LD across Tower Hamlets ​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0" fontAlgn="base"/>
                      <a:r>
                        <a:rPr lang="en-US" sz="1000" dirty="0">
                          <a:effectLst/>
                        </a:rPr>
                        <a:t>Experience of care​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0" fontAlgn="base"/>
                      <a:r>
                        <a:rPr lang="en-US" sz="1000" dirty="0">
                          <a:effectLst/>
                        </a:rPr>
                        <a:t>1. Improving access and completion of annual health checks for LD and SMI population ​</a:t>
                      </a:r>
                      <a:br>
                        <a:rPr lang="en-US" sz="1000" dirty="0">
                          <a:effectLst/>
                        </a:rPr>
                      </a:br>
                      <a:r>
                        <a:rPr lang="en-US" sz="1000" dirty="0">
                          <a:effectLst/>
                        </a:rPr>
                        <a:t> ​</a:t>
                      </a:r>
                      <a:br>
                        <a:rPr lang="en-US" sz="1000" dirty="0">
                          <a:effectLst/>
                        </a:rPr>
                      </a:br>
                      <a:r>
                        <a:rPr lang="en-US" sz="1000" dirty="0">
                          <a:effectLst/>
                        </a:rPr>
                        <a:t>2. </a:t>
                      </a:r>
                      <a:r>
                        <a:rPr lang="en-US" sz="1000" dirty="0" err="1">
                          <a:effectLst/>
                        </a:rPr>
                        <a:t>Acess</a:t>
                      </a:r>
                      <a:r>
                        <a:rPr lang="en-US" sz="1000" dirty="0">
                          <a:effectLst/>
                        </a:rPr>
                        <a:t> to systems to request for physical health Checks for ELFT Clinicians (blood order/ imaging)​</a:t>
                      </a:r>
                      <a:br>
                        <a:rPr lang="en-US" sz="1000" dirty="0">
                          <a:effectLst/>
                        </a:rPr>
                      </a:br>
                      <a:r>
                        <a:rPr lang="en-US" sz="1000" dirty="0">
                          <a:effectLst/>
                        </a:rPr>
                        <a:t>​</a:t>
                      </a:r>
                      <a:br>
                        <a:rPr lang="en-US" sz="1000" dirty="0">
                          <a:effectLst/>
                        </a:rPr>
                      </a:br>
                      <a:r>
                        <a:rPr lang="en-US" sz="1000" dirty="0">
                          <a:effectLst/>
                        </a:rPr>
                        <a:t>3. Development of Physical Health HCA's to work with Primary care to complete SMI and LD Checks ​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0" fontAlgn="base"/>
                      <a:r>
                        <a:rPr lang="en-US" sz="1000" dirty="0">
                          <a:effectLst/>
                        </a:rPr>
                        <a:t>Judith Littlejohn​</a:t>
                      </a:r>
                      <a:br>
                        <a:rPr lang="en-US" sz="1000" dirty="0">
                          <a:effectLst/>
                        </a:rPr>
                      </a:br>
                      <a:r>
                        <a:rPr lang="en-US" sz="1000" dirty="0">
                          <a:effectLst/>
                        </a:rPr>
                        <a:t>Sarah </a:t>
                      </a:r>
                      <a:r>
                        <a:rPr lang="en-US" sz="1000" err="1">
                          <a:effectLst/>
                        </a:rPr>
                        <a:t>Dracass</a:t>
                      </a:r>
                      <a:r>
                        <a:rPr lang="en-US" sz="1000" dirty="0">
                          <a:effectLst/>
                        </a:rPr>
                        <a:t>​</a:t>
                      </a:r>
                      <a:br>
                        <a:rPr lang="en-US" sz="1000" dirty="0">
                          <a:effectLst/>
                        </a:rPr>
                      </a:br>
                      <a:r>
                        <a:rPr lang="en-US" sz="1000" dirty="0">
                          <a:effectLst/>
                        </a:rPr>
                        <a:t>Rebecca Rawding ​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0" fontAlgn="auto"/>
                      <a:r>
                        <a:rPr lang="en-US" sz="1000" dirty="0">
                          <a:effectLst/>
                        </a:rPr>
                        <a:t>​</a:t>
                      </a:r>
                      <a:endParaRPr lang="en-US" sz="1000">
                        <a:effectLst/>
                        <a:latin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0" fontAlgn="base"/>
                      <a:r>
                        <a:rPr lang="en-US" sz="1000" dirty="0">
                          <a:effectLst/>
                        </a:rPr>
                        <a:t>1. IT </a:t>
                      </a:r>
                      <a:r>
                        <a:rPr lang="en-US" sz="1000" err="1">
                          <a:effectLst/>
                        </a:rPr>
                        <a:t>intergration</a:t>
                      </a:r>
                      <a:r>
                        <a:rPr lang="en-US" sz="1000" dirty="0">
                          <a:effectLst/>
                        </a:rPr>
                        <a:t> of system to ELFT system​</a:t>
                      </a:r>
                      <a:br>
                        <a:rPr lang="en-US" sz="1000" dirty="0">
                          <a:effectLst/>
                        </a:rPr>
                      </a:br>
                      <a:r>
                        <a:rPr lang="en-US" sz="1000" dirty="0">
                          <a:effectLst/>
                        </a:rPr>
                        <a:t>2. Access to primary care data for SMI and LD physical health checks for HCA  ​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0" fontAlgn="base"/>
                      <a:r>
                        <a:rPr lang="en-US" sz="1000" dirty="0">
                          <a:effectLst/>
                        </a:rPr>
                        <a:t>1. Access to </a:t>
                      </a:r>
                      <a:r>
                        <a:rPr lang="en-US" sz="1000" err="1">
                          <a:effectLst/>
                        </a:rPr>
                        <a:t>Tquest</a:t>
                      </a:r>
                      <a:r>
                        <a:rPr lang="en-US" sz="1000" dirty="0">
                          <a:effectLst/>
                        </a:rPr>
                        <a:t> ​</a:t>
                      </a:r>
                      <a:br>
                        <a:rPr lang="en-US" sz="1000" dirty="0">
                          <a:effectLst/>
                        </a:rPr>
                      </a:br>
                      <a:r>
                        <a:rPr lang="en-US" sz="1000" dirty="0">
                          <a:effectLst/>
                        </a:rPr>
                        <a:t>2. IT support to work with Barts Health </a:t>
                      </a:r>
                      <a:r>
                        <a:rPr lang="en-US" sz="1000" err="1">
                          <a:effectLst/>
                        </a:rPr>
                        <a:t>etc</a:t>
                      </a:r>
                      <a:r>
                        <a:rPr lang="en-US" sz="1000" dirty="0">
                          <a:effectLst/>
                        </a:rPr>
                        <a:t> ​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0" fontAlgn="base"/>
                      <a:r>
                        <a:rPr lang="en-US" sz="1000" dirty="0">
                          <a:effectLst/>
                        </a:rPr>
                        <a:t>24 months​</a:t>
                      </a:r>
                      <a:br>
                        <a:rPr lang="en-US" sz="1000" dirty="0">
                          <a:effectLst/>
                        </a:rPr>
                      </a:br>
                      <a:r>
                        <a:rPr lang="en-US" sz="1000" dirty="0">
                          <a:effectLst/>
                        </a:rPr>
                        <a:t>​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9046792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940155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EA770C7D-C46C-9412-3336-1FB4130A29E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83905585"/>
              </p:ext>
            </p:extLst>
          </p:nvPr>
        </p:nvGraphicFramePr>
        <p:xfrm>
          <a:off x="838200" y="1825625"/>
          <a:ext cx="10515596" cy="3870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34985">
                  <a:extLst>
                    <a:ext uri="{9D8B030D-6E8A-4147-A177-3AD203B41FA5}">
                      <a16:colId xmlns:a16="http://schemas.microsoft.com/office/drawing/2014/main" val="1704495424"/>
                    </a:ext>
                  </a:extLst>
                </a:gridCol>
                <a:gridCol w="1150149">
                  <a:extLst>
                    <a:ext uri="{9D8B030D-6E8A-4147-A177-3AD203B41FA5}">
                      <a16:colId xmlns:a16="http://schemas.microsoft.com/office/drawing/2014/main" val="3409553194"/>
                    </a:ext>
                  </a:extLst>
                </a:gridCol>
                <a:gridCol w="2793236">
                  <a:extLst>
                    <a:ext uri="{9D8B030D-6E8A-4147-A177-3AD203B41FA5}">
                      <a16:colId xmlns:a16="http://schemas.microsoft.com/office/drawing/2014/main" val="630307505"/>
                    </a:ext>
                  </a:extLst>
                </a:gridCol>
                <a:gridCol w="677745">
                  <a:extLst>
                    <a:ext uri="{9D8B030D-6E8A-4147-A177-3AD203B41FA5}">
                      <a16:colId xmlns:a16="http://schemas.microsoft.com/office/drawing/2014/main" val="3686335528"/>
                    </a:ext>
                  </a:extLst>
                </a:gridCol>
                <a:gridCol w="1880472">
                  <a:extLst>
                    <a:ext uri="{9D8B030D-6E8A-4147-A177-3AD203B41FA5}">
                      <a16:colId xmlns:a16="http://schemas.microsoft.com/office/drawing/2014/main" val="3863239147"/>
                    </a:ext>
                  </a:extLst>
                </a:gridCol>
                <a:gridCol w="1270586">
                  <a:extLst>
                    <a:ext uri="{9D8B030D-6E8A-4147-A177-3AD203B41FA5}">
                      <a16:colId xmlns:a16="http://schemas.microsoft.com/office/drawing/2014/main" val="2560543320"/>
                    </a:ext>
                  </a:extLst>
                </a:gridCol>
                <a:gridCol w="792299">
                  <a:extLst>
                    <a:ext uri="{9D8B030D-6E8A-4147-A177-3AD203B41FA5}">
                      <a16:colId xmlns:a16="http://schemas.microsoft.com/office/drawing/2014/main" val="599023217"/>
                    </a:ext>
                  </a:extLst>
                </a:gridCol>
                <a:gridCol w="616124">
                  <a:extLst>
                    <a:ext uri="{9D8B030D-6E8A-4147-A177-3AD203B41FA5}">
                      <a16:colId xmlns:a16="http://schemas.microsoft.com/office/drawing/2014/main" val="3728050103"/>
                    </a:ext>
                  </a:extLst>
                </a:gridCol>
              </a:tblGrid>
              <a:tr h="574100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100" dirty="0">
                          <a:effectLst/>
                        </a:rPr>
                        <a:t>Key Priority Area</a:t>
                      </a:r>
                      <a:endParaRPr lang="en-US" sz="1100" b="1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100" dirty="0">
                          <a:effectLst/>
                        </a:rPr>
                        <a:t>Strategic priority (population health, experience of care, staff experience, value)</a:t>
                      </a:r>
                      <a:endParaRPr lang="en-US" sz="1100" b="1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100" dirty="0">
                          <a:effectLst/>
                        </a:rPr>
                        <a:t>Milestones</a:t>
                      </a:r>
                      <a:endParaRPr lang="en-US" sz="1100" b="1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100" dirty="0">
                          <a:effectLst/>
                        </a:rPr>
                        <a:t>Local Leads</a:t>
                      </a:r>
                      <a:endParaRPr lang="en-US" sz="1100" b="1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100" dirty="0">
                          <a:effectLst/>
                        </a:rPr>
                        <a:t>Challenges</a:t>
                      </a:r>
                      <a:endParaRPr lang="en-US" sz="1100" b="1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100" dirty="0">
                          <a:effectLst/>
                        </a:rPr>
                        <a:t>Internal Support Required2</a:t>
                      </a:r>
                      <a:endParaRPr lang="en-US" sz="1100" b="1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100" dirty="0">
                          <a:effectLst/>
                        </a:rPr>
                        <a:t>External/Corporate Support Required</a:t>
                      </a:r>
                      <a:endParaRPr lang="en-US" sz="1100" b="1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100" dirty="0">
                          <a:effectLst/>
                        </a:rPr>
                        <a:t>Expected Delivery Dates + Timelines</a:t>
                      </a:r>
                      <a:endParaRPr lang="en-US" sz="1100" b="1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08503023"/>
                  </a:ext>
                </a:extLst>
              </a:tr>
              <a:tr h="574100">
                <a:tc>
                  <a:txBody>
                    <a:bodyPr/>
                    <a:lstStyle/>
                    <a:p>
                      <a:pPr rtl="0" fontAlgn="base"/>
                      <a:r>
                        <a:rPr lang="en-US" sz="1100" dirty="0">
                          <a:effectLst/>
                        </a:rPr>
                        <a:t>Improving experience of </a:t>
                      </a:r>
                      <a:r>
                        <a:rPr lang="en-US" sz="1100" dirty="0" err="1">
                          <a:effectLst/>
                        </a:rPr>
                        <a:t>Carers</a:t>
                      </a:r>
                      <a:r>
                        <a:rPr lang="en-US" sz="1100" dirty="0">
                          <a:effectLst/>
                        </a:rPr>
                        <a:t> in the service through implementation of the </a:t>
                      </a:r>
                      <a:r>
                        <a:rPr lang="en-US" sz="1100" dirty="0" err="1">
                          <a:effectLst/>
                        </a:rPr>
                        <a:t>Carers</a:t>
                      </a:r>
                      <a:r>
                        <a:rPr lang="en-US" sz="1100" dirty="0">
                          <a:effectLst/>
                        </a:rPr>
                        <a:t> strategy. ​​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0" fontAlgn="base"/>
                      <a:r>
                        <a:rPr lang="en-US" sz="1100" dirty="0">
                          <a:effectLst/>
                        </a:rPr>
                        <a:t>Experience of care​​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0" fontAlgn="base"/>
                      <a:r>
                        <a:rPr lang="en-US" sz="1100" dirty="0">
                          <a:effectLst/>
                        </a:rPr>
                        <a:t>1. Improve Identification and Recognition of </a:t>
                      </a:r>
                      <a:r>
                        <a:rPr lang="en-US" sz="1100" dirty="0" err="1">
                          <a:effectLst/>
                        </a:rPr>
                        <a:t>Carers</a:t>
                      </a:r>
                      <a:r>
                        <a:rPr lang="en-US" sz="1100" dirty="0">
                          <a:effectLst/>
                        </a:rPr>
                        <a:t>​​</a:t>
                      </a:r>
                      <a:br>
                        <a:rPr lang="en-US" sz="1100" dirty="0">
                          <a:effectLst/>
                        </a:rPr>
                      </a:br>
                      <a:r>
                        <a:rPr lang="en-US" sz="1100" dirty="0">
                          <a:effectLst/>
                        </a:rPr>
                        <a:t>​​</a:t>
                      </a:r>
                      <a:br>
                        <a:rPr lang="en-US" sz="1100" dirty="0">
                          <a:effectLst/>
                        </a:rPr>
                      </a:br>
                      <a:r>
                        <a:rPr lang="en-US" sz="1100" dirty="0">
                          <a:effectLst/>
                        </a:rPr>
                        <a:t>2. Staff should be aware of </a:t>
                      </a:r>
                      <a:r>
                        <a:rPr lang="en-US" sz="1100" dirty="0" err="1">
                          <a:effectLst/>
                        </a:rPr>
                        <a:t>carers</a:t>
                      </a:r>
                      <a:r>
                        <a:rPr lang="en-US" sz="1100" dirty="0">
                          <a:effectLst/>
                        </a:rPr>
                        <a:t> and trained to engage with </a:t>
                      </a:r>
                      <a:r>
                        <a:rPr lang="en-US" sz="1100" dirty="0" err="1">
                          <a:effectLst/>
                        </a:rPr>
                        <a:t>carers</a:t>
                      </a:r>
                      <a:r>
                        <a:rPr lang="en-US" sz="1100" dirty="0">
                          <a:effectLst/>
                        </a:rPr>
                        <a:t> effectively​​</a:t>
                      </a:r>
                      <a:br>
                        <a:rPr lang="en-US" sz="1100" dirty="0">
                          <a:effectLst/>
                        </a:rPr>
                      </a:br>
                      <a:r>
                        <a:rPr lang="en-US" sz="1100" dirty="0">
                          <a:effectLst/>
                        </a:rPr>
                        <a:t>​​</a:t>
                      </a:r>
                      <a:br>
                        <a:rPr lang="en-US" sz="1100" dirty="0">
                          <a:effectLst/>
                        </a:rPr>
                      </a:br>
                      <a:r>
                        <a:rPr lang="en-US" sz="1100" dirty="0">
                          <a:effectLst/>
                        </a:rPr>
                        <a:t>3. Clear pathways to access support for </a:t>
                      </a:r>
                      <a:r>
                        <a:rPr lang="en-US" sz="1100" dirty="0" err="1">
                          <a:effectLst/>
                        </a:rPr>
                        <a:t>carers</a:t>
                      </a:r>
                      <a:r>
                        <a:rPr lang="en-US" sz="1100" dirty="0">
                          <a:effectLst/>
                        </a:rPr>
                        <a:t> and help in a crisis​​</a:t>
                      </a:r>
                      <a:br>
                        <a:rPr lang="en-US" sz="1100" dirty="0">
                          <a:effectLst/>
                        </a:rPr>
                      </a:br>
                      <a:r>
                        <a:rPr lang="en-US" sz="1100" dirty="0">
                          <a:effectLst/>
                        </a:rPr>
                        <a:t>​​</a:t>
                      </a:r>
                      <a:br>
                        <a:rPr lang="en-US" sz="1100" dirty="0">
                          <a:effectLst/>
                        </a:rPr>
                      </a:br>
                      <a:r>
                        <a:rPr lang="en-US" sz="1100" dirty="0">
                          <a:effectLst/>
                        </a:rPr>
                        <a:t>4. </a:t>
                      </a:r>
                      <a:r>
                        <a:rPr lang="en-US" sz="1100" dirty="0" err="1">
                          <a:effectLst/>
                        </a:rPr>
                        <a:t>Carer</a:t>
                      </a:r>
                      <a:r>
                        <a:rPr lang="en-US" sz="1100" dirty="0">
                          <a:effectLst/>
                        </a:rPr>
                        <a:t> Voice and Involvement​​</a:t>
                      </a:r>
                      <a:br>
                        <a:rPr lang="en-US" sz="1100" dirty="0">
                          <a:effectLst/>
                        </a:rPr>
                      </a:br>
                      <a:r>
                        <a:rPr lang="en-US" sz="1100" dirty="0">
                          <a:effectLst/>
                        </a:rPr>
                        <a:t>​​</a:t>
                      </a:r>
                      <a:br>
                        <a:rPr lang="en-US" sz="1100" dirty="0">
                          <a:effectLst/>
                        </a:rPr>
                      </a:br>
                      <a:r>
                        <a:rPr lang="en-US" sz="1100" dirty="0">
                          <a:effectLst/>
                        </a:rPr>
                        <a:t>5. Ensure right support is in place for young </a:t>
                      </a:r>
                      <a:r>
                        <a:rPr lang="en-US" sz="1100" dirty="0" err="1">
                          <a:effectLst/>
                        </a:rPr>
                        <a:t>carers</a:t>
                      </a:r>
                      <a:r>
                        <a:rPr lang="en-US" sz="1100" dirty="0">
                          <a:effectLst/>
                        </a:rPr>
                        <a:t>​​</a:t>
                      </a:r>
                      <a:br>
                        <a:rPr lang="en-US" sz="1100" dirty="0">
                          <a:effectLst/>
                        </a:rPr>
                      </a:br>
                      <a:r>
                        <a:rPr lang="en-US" sz="1100" dirty="0">
                          <a:effectLst/>
                        </a:rPr>
                        <a:t>​​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0" fontAlgn="base"/>
                      <a:r>
                        <a:rPr lang="en-US" sz="1100" dirty="0">
                          <a:effectLst/>
                        </a:rPr>
                        <a:t>Steven Livingstone​​</a:t>
                      </a:r>
                      <a:br>
                        <a:rPr lang="en-US" sz="1100" dirty="0">
                          <a:effectLst/>
                        </a:rPr>
                      </a:br>
                      <a:r>
                        <a:rPr lang="en-US" sz="1100" dirty="0">
                          <a:effectLst/>
                        </a:rPr>
                        <a:t>Marion Reilley​​</a:t>
                      </a:r>
                      <a:br>
                        <a:rPr lang="en-US" sz="1100" dirty="0">
                          <a:effectLst/>
                        </a:rPr>
                      </a:br>
                      <a:r>
                        <a:rPr lang="en-US" sz="1100" dirty="0">
                          <a:effectLst/>
                        </a:rPr>
                        <a:t>Evah Marufu ​​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0" fontAlgn="base"/>
                      <a:r>
                        <a:rPr lang="en-US" sz="1100" dirty="0">
                          <a:effectLst/>
                        </a:rPr>
                        <a:t>​​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0" fontAlgn="base"/>
                      <a:r>
                        <a:rPr lang="en-US" sz="1100" dirty="0">
                          <a:effectLst/>
                        </a:rPr>
                        <a:t>​​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0" fontAlgn="base"/>
                      <a:r>
                        <a:rPr lang="en-US" sz="1100" dirty="0">
                          <a:effectLst/>
                        </a:rPr>
                        <a:t>​​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0" fontAlgn="base"/>
                      <a:r>
                        <a:rPr lang="en-US" sz="1100" dirty="0">
                          <a:effectLst/>
                        </a:rPr>
                        <a:t>​​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2103779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678995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B519BAE8345774E8669FA46DF2DD9E1" ma:contentTypeVersion="15" ma:contentTypeDescription="Create a new document." ma:contentTypeScope="" ma:versionID="c303169471fcd013c970f0ddde2ea421">
  <xsd:schema xmlns:xsd="http://www.w3.org/2001/XMLSchema" xmlns:xs="http://www.w3.org/2001/XMLSchema" xmlns:p="http://schemas.microsoft.com/office/2006/metadata/properties" xmlns:ns1="http://schemas.microsoft.com/sharepoint/v3" xmlns:ns2="4d648a74-5c83-46a7-8e4c-7f989ae960a5" xmlns:ns3="6194e418-5875-4308-b033-74eb9c181361" targetNamespace="http://schemas.microsoft.com/office/2006/metadata/properties" ma:root="true" ma:fieldsID="79b01cc6b339f94bd38c4ef1cd6f6cb7" ns1:_="" ns2:_="" ns3:_="">
    <xsd:import namespace="http://schemas.microsoft.com/sharepoint/v3"/>
    <xsd:import namespace="4d648a74-5c83-46a7-8e4c-7f989ae960a5"/>
    <xsd:import namespace="6194e418-5875-4308-b033-74eb9c18136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1:_ip_UnifiedCompliancePolicyProperties" minOccurs="0"/>
                <xsd:element ref="ns1:_ip_UnifiedCompliancePolicyUIAction" minOccurs="0"/>
                <xsd:element ref="ns2:MediaServiceDateTaken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6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17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d648a74-5c83-46a7-8e4c-7f989ae960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2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194e418-5875-4308-b033-74eb9c181361" elementFormDefault="qualified">
    <xsd:import namespace="http://schemas.microsoft.com/office/2006/documentManagement/types"/>
    <xsd:import namespace="http://schemas.microsoft.com/office/infopath/2007/PartnerControls"/>
    <xsd:element name="SharedWithUsers" ma:index="2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_ip_UnifiedCompliancePolicyProperties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944746DC-43DB-40D6-9BA2-B8789733D88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4d648a74-5c83-46a7-8e4c-7f989ae960a5"/>
    <ds:schemaRef ds:uri="6194e418-5875-4308-b033-74eb9c18136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E3BC7A63-ADBD-45F4-8D82-15AFB61C48F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DC3B24F-40D2-433B-A9FD-0C9FDD5A62D9}">
  <ds:schemaRefs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purl.org/dc/terms/"/>
    <ds:schemaRef ds:uri="http://schemas.microsoft.com/sharepoint/v3"/>
    <ds:schemaRef ds:uri="http://purl.org/dc/dcmitype/"/>
    <ds:schemaRef ds:uri="http://schemas.microsoft.com/office/infopath/2007/PartnerControls"/>
    <ds:schemaRef ds:uri="http://schemas.openxmlformats.org/package/2006/metadata/core-properties"/>
    <ds:schemaRef ds:uri="6194e418-5875-4308-b033-74eb9c181361"/>
    <ds:schemaRef ds:uri="4d648a74-5c83-46a7-8e4c-7f989ae960a5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121</TotalTime>
  <Words>459</Words>
  <Application>Microsoft Office PowerPoint</Application>
  <PresentationFormat>Widescreen</PresentationFormat>
  <Paragraphs>41</Paragraphs>
  <Slides>6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Tower Hamlets Mental Health   Annual Plan 2022-23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&lt;Service Name&gt; Annual Plan 2022-23</dc:title>
  <dc:creator>Waddon Gopal</dc:creator>
  <cp:lastModifiedBy>Amber Baksh de la Iglesia</cp:lastModifiedBy>
  <cp:revision>58</cp:revision>
  <dcterms:created xsi:type="dcterms:W3CDTF">2022-02-24T16:48:23Z</dcterms:created>
  <dcterms:modified xsi:type="dcterms:W3CDTF">2022-03-25T16:32:29Z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0x0101007B519BAE8345774E8669FA46DF2DD9E1</vt:lpwstr>
  </property>
</Properties>
</file>