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3.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4.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3" r:id="rId2"/>
    <p:sldMasterId id="2147483674" r:id="rId3"/>
    <p:sldMasterId id="2147483679" r:id="rId4"/>
    <p:sldMasterId id="2147483660" r:id="rId5"/>
  </p:sldMasterIdLst>
  <p:notesMasterIdLst>
    <p:notesMasterId r:id="rId15"/>
  </p:notesMasterIdLst>
  <p:sldIdLst>
    <p:sldId id="256" r:id="rId6"/>
    <p:sldId id="281" r:id="rId7"/>
    <p:sldId id="257" r:id="rId8"/>
    <p:sldId id="264" r:id="rId9"/>
    <p:sldId id="265" r:id="rId10"/>
    <p:sldId id="2457" r:id="rId11"/>
    <p:sldId id="2456" r:id="rId12"/>
    <p:sldId id="261" r:id="rId13"/>
    <p:sldId id="245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LKSWORTH, Rachel (NHS NEL CSU)" initials="HR(NC" lastIdx="1" clrIdx="0">
    <p:extLst>
      <p:ext uri="{19B8F6BF-5375-455C-9EA6-DF929625EA0E}">
        <p15:presenceInfo xmlns:p15="http://schemas.microsoft.com/office/powerpoint/2012/main" userId="S::r.halksworth@nhs.net::ec25230f-8549-4f90-a9ef-0b2749495658" providerId="AD"/>
      </p:ext>
    </p:extLst>
  </p:cmAuthor>
  <p:cmAuthor id="2" name="See Sarah  - Programme Director" initials="SS-PD" lastIdx="3" clrIdx="1">
    <p:extLst>
      <p:ext uri="{19B8F6BF-5375-455C-9EA6-DF929625EA0E}">
        <p15:presenceInfo xmlns:p15="http://schemas.microsoft.com/office/powerpoint/2012/main" userId="S-1-5-21-1014772837-2620791120-3047625621-32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60" autoAdjust="0"/>
    <p:restoredTop sz="96259"/>
  </p:normalViewPr>
  <p:slideViewPr>
    <p:cSldViewPr snapToGrid="0" snapToObjects="1">
      <p:cViewPr varScale="1">
        <p:scale>
          <a:sx n="96" d="100"/>
          <a:sy n="96" d="100"/>
        </p:scale>
        <p:origin x="18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1D6897-B84A-4215-BC0E-0C1E8BD1EE04}"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US"/>
        </a:p>
      </dgm:t>
    </dgm:pt>
    <dgm:pt modelId="{1380EAA8-7646-4A76-824F-3CAFDACF50BD}">
      <dgm:prSet phldrT="[Text]" custT="1"/>
      <dgm:spPr>
        <a:xfrm>
          <a:off x="1016000" y="0"/>
          <a:ext cx="4064000" cy="4064000"/>
        </a:xfrm>
        <a:solidFill>
          <a:srgbClr val="005C9E">
            <a:lumMod val="40000"/>
            <a:lumOff val="60000"/>
          </a:srgbClr>
        </a:solidFill>
        <a:ln w="25400" cap="flat" cmpd="sng" algn="ctr">
          <a:solidFill>
            <a:srgbClr val="FFFFFF">
              <a:hueOff val="0"/>
              <a:satOff val="0"/>
              <a:lumOff val="0"/>
              <a:alphaOff val="0"/>
            </a:srgbClr>
          </a:solidFill>
          <a:prstDash val="solid"/>
        </a:ln>
        <a:effectLst/>
      </dgm:spPr>
      <dgm:t>
        <a:bodyPr/>
        <a:lstStyle/>
        <a:p>
          <a:r>
            <a:rPr lang="en-GB" sz="1200" b="1" strike="noStrike" dirty="0">
              <a:solidFill>
                <a:srgbClr val="FFFFFF"/>
              </a:solidFill>
              <a:latin typeface=""/>
              <a:ea typeface="ＭＳ Ｐゴシック"/>
              <a:cs typeface=""/>
            </a:rPr>
            <a:t>Integrated Care System</a:t>
          </a:r>
        </a:p>
        <a:p>
          <a:endParaRPr lang="en-GB" sz="1200" b="1" strike="noStrike" dirty="0">
            <a:solidFill>
              <a:srgbClr val="FFFFFF"/>
            </a:solidFill>
            <a:latin typeface=""/>
            <a:ea typeface="ＭＳ Ｐゴシック"/>
            <a:cs typeface=""/>
          </a:endParaRPr>
        </a:p>
        <a:p>
          <a:endParaRPr lang="en-US" sz="1200" b="1" strike="noStrike" dirty="0">
            <a:solidFill>
              <a:srgbClr val="FFFFFF"/>
            </a:solidFill>
            <a:latin typeface=""/>
            <a:ea typeface="ＭＳ Ｐゴシック"/>
            <a:cs typeface=""/>
          </a:endParaRPr>
        </a:p>
      </dgm:t>
    </dgm:pt>
    <dgm:pt modelId="{E03219FA-4A7C-4AC6-8581-1A9B103C1352}" type="parTrans" cxnId="{EABF523D-815D-474F-9E2F-D003C3DF9555}">
      <dgm:prSet/>
      <dgm:spPr/>
      <dgm:t>
        <a:bodyPr/>
        <a:lstStyle/>
        <a:p>
          <a:endParaRPr lang="en-US" sz="1000" strike="sngStrike"/>
        </a:p>
      </dgm:t>
    </dgm:pt>
    <dgm:pt modelId="{34932303-B2ED-4255-8612-7497479F1584}" type="sibTrans" cxnId="{EABF523D-815D-474F-9E2F-D003C3DF9555}">
      <dgm:prSet/>
      <dgm:spPr/>
      <dgm:t>
        <a:bodyPr/>
        <a:lstStyle/>
        <a:p>
          <a:endParaRPr lang="en-US" sz="1000" strike="sngStrike"/>
        </a:p>
      </dgm:t>
    </dgm:pt>
    <dgm:pt modelId="{14491A92-074F-41AA-9943-330B79B6B85A}">
      <dgm:prSet phldrT="[Text]" custT="1"/>
      <dgm:spPr>
        <a:xfrm>
          <a:off x="1524000" y="1015999"/>
          <a:ext cx="3048000" cy="3048000"/>
        </a:xfrm>
        <a:solidFill>
          <a:schemeClr val="bg1">
            <a:lumMod val="50000"/>
          </a:schemeClr>
        </a:solidFill>
        <a:ln w="25400" cap="flat" cmpd="sng" algn="ctr">
          <a:solidFill>
            <a:srgbClr val="FFFFFF">
              <a:hueOff val="0"/>
              <a:satOff val="0"/>
              <a:lumOff val="0"/>
              <a:alphaOff val="0"/>
            </a:srgbClr>
          </a:solidFill>
          <a:prstDash val="solid"/>
        </a:ln>
        <a:effectLst/>
      </dgm:spPr>
      <dgm:t>
        <a:bodyPr/>
        <a:lstStyle/>
        <a:p>
          <a:r>
            <a:rPr lang="en-US" sz="1200" b="1" strike="noStrike" dirty="0">
              <a:solidFill>
                <a:srgbClr val="FFFFFF"/>
              </a:solidFill>
              <a:latin typeface=""/>
              <a:ea typeface="ＭＳ Ｐゴシック"/>
              <a:cs typeface=""/>
            </a:rPr>
            <a:t>Larger-scale General Practice </a:t>
          </a:r>
          <a:r>
            <a:rPr lang="en-US" sz="1200" b="1" strike="noStrike" dirty="0" err="1">
              <a:solidFill>
                <a:srgbClr val="FFFFFF"/>
              </a:solidFill>
              <a:latin typeface=""/>
              <a:ea typeface="ＭＳ Ｐゴシック"/>
              <a:cs typeface=""/>
            </a:rPr>
            <a:t>Organisation</a:t>
          </a:r>
          <a:endParaRPr lang="en-US" sz="1200" b="1" strike="noStrike" dirty="0">
            <a:solidFill>
              <a:srgbClr val="FFFFFF"/>
            </a:solidFill>
            <a:latin typeface=""/>
            <a:ea typeface="ＭＳ Ｐゴシック"/>
            <a:cs typeface=""/>
          </a:endParaRPr>
        </a:p>
      </dgm:t>
    </dgm:pt>
    <dgm:pt modelId="{9AF71D25-5DC8-4230-883D-5D4524E475C4}" type="parTrans" cxnId="{7B36733C-A689-4910-B6E8-B38A667564A5}">
      <dgm:prSet/>
      <dgm:spPr/>
      <dgm:t>
        <a:bodyPr/>
        <a:lstStyle/>
        <a:p>
          <a:endParaRPr lang="en-US" sz="1000" strike="sngStrike"/>
        </a:p>
      </dgm:t>
    </dgm:pt>
    <dgm:pt modelId="{9E5C8B56-8415-439C-8E0C-B891920B3A89}" type="sibTrans" cxnId="{7B36733C-A689-4910-B6E8-B38A667564A5}">
      <dgm:prSet/>
      <dgm:spPr/>
      <dgm:t>
        <a:bodyPr/>
        <a:lstStyle/>
        <a:p>
          <a:endParaRPr lang="en-US" sz="1000" strike="sngStrike"/>
        </a:p>
      </dgm:t>
    </dgm:pt>
    <dgm:pt modelId="{EAA1A5FE-FD1A-4EE2-A08F-7FE2BEF91442}">
      <dgm:prSet phldrT="[Text]" custT="1"/>
      <dgm:spPr>
        <a:xfrm>
          <a:off x="2032000" y="2032000"/>
          <a:ext cx="2032000" cy="2032000"/>
        </a:xfrm>
        <a:solidFill>
          <a:srgbClr val="00B050"/>
        </a:solidFill>
        <a:ln w="25400" cap="flat" cmpd="sng" algn="ctr">
          <a:solidFill>
            <a:srgbClr val="FFFFFF">
              <a:hueOff val="0"/>
              <a:satOff val="0"/>
              <a:lumOff val="0"/>
              <a:alphaOff val="0"/>
            </a:srgbClr>
          </a:solidFill>
          <a:prstDash val="solid"/>
        </a:ln>
        <a:effectLst/>
      </dgm:spPr>
      <dgm:t>
        <a:bodyPr/>
        <a:lstStyle/>
        <a:p>
          <a:r>
            <a:rPr lang="en-US" sz="1200" b="1" strike="noStrike" dirty="0">
              <a:solidFill>
                <a:srgbClr val="FFFFFF"/>
              </a:solidFill>
              <a:latin typeface=""/>
              <a:ea typeface="ＭＳ Ｐゴシック"/>
              <a:cs typeface=""/>
            </a:rPr>
            <a:t>General Practice Based Team</a:t>
          </a:r>
        </a:p>
      </dgm:t>
    </dgm:pt>
    <dgm:pt modelId="{55A43141-7796-481D-B195-CE14483C6030}" type="parTrans" cxnId="{C950408C-72AF-41D3-B0FB-23C29B415A4C}">
      <dgm:prSet/>
      <dgm:spPr/>
      <dgm:t>
        <a:bodyPr/>
        <a:lstStyle/>
        <a:p>
          <a:endParaRPr lang="en-US" sz="1000" strike="sngStrike"/>
        </a:p>
      </dgm:t>
    </dgm:pt>
    <dgm:pt modelId="{F7244DDD-0C93-49A3-8AE7-731E11AA79D5}" type="sibTrans" cxnId="{C950408C-72AF-41D3-B0FB-23C29B415A4C}">
      <dgm:prSet/>
      <dgm:spPr/>
      <dgm:t>
        <a:bodyPr/>
        <a:lstStyle/>
        <a:p>
          <a:endParaRPr lang="en-US" sz="1000" strike="sngStrike"/>
        </a:p>
      </dgm:t>
    </dgm:pt>
    <dgm:pt modelId="{7637F8EB-1905-4C93-9C88-360B0108D039}">
      <dgm:prSet custT="1"/>
      <dgm:spPr>
        <a:solidFill>
          <a:srgbClr val="8C8C8C"/>
        </a:solidFill>
        <a:ln>
          <a:solidFill>
            <a:srgbClr val="D6D6D6"/>
          </a:solidFill>
        </a:ln>
      </dgm:spPr>
      <dgm:t>
        <a:bodyPr/>
        <a:lstStyle/>
        <a:p>
          <a:r>
            <a:rPr lang="en-GB" sz="1200" b="1" dirty="0"/>
            <a:t>Primary Care Network</a:t>
          </a:r>
        </a:p>
      </dgm:t>
    </dgm:pt>
    <dgm:pt modelId="{D4F8915B-D891-4126-B8A8-D92F8DBA3CC1}" type="parTrans" cxnId="{DC00D7FD-65B5-46DA-A8D8-659B57282FC6}">
      <dgm:prSet/>
      <dgm:spPr/>
      <dgm:t>
        <a:bodyPr/>
        <a:lstStyle/>
        <a:p>
          <a:endParaRPr lang="en-GB"/>
        </a:p>
      </dgm:t>
    </dgm:pt>
    <dgm:pt modelId="{2DF2C837-B421-4456-BA10-DED6E1C49B0D}" type="sibTrans" cxnId="{DC00D7FD-65B5-46DA-A8D8-659B57282FC6}">
      <dgm:prSet/>
      <dgm:spPr/>
      <dgm:t>
        <a:bodyPr/>
        <a:lstStyle/>
        <a:p>
          <a:endParaRPr lang="en-GB"/>
        </a:p>
      </dgm:t>
    </dgm:pt>
    <dgm:pt modelId="{C75AA061-C957-4F5D-90BE-BB842710FFFE}" type="pres">
      <dgm:prSet presAssocID="{B11D6897-B84A-4215-BC0E-0C1E8BD1EE04}" presName="Name0" presStyleCnt="0">
        <dgm:presLayoutVars>
          <dgm:chMax val="7"/>
          <dgm:resizeHandles val="exact"/>
        </dgm:presLayoutVars>
      </dgm:prSet>
      <dgm:spPr/>
      <dgm:t>
        <a:bodyPr/>
        <a:lstStyle/>
        <a:p>
          <a:endParaRPr lang="en-US"/>
        </a:p>
      </dgm:t>
    </dgm:pt>
    <dgm:pt modelId="{784D1364-ADC6-4F4E-8776-25574DA09F7C}" type="pres">
      <dgm:prSet presAssocID="{B11D6897-B84A-4215-BC0E-0C1E8BD1EE04}" presName="comp1" presStyleCnt="0"/>
      <dgm:spPr/>
    </dgm:pt>
    <dgm:pt modelId="{353EF07D-2421-42BE-ABE3-73F4A26248E0}" type="pres">
      <dgm:prSet presAssocID="{B11D6897-B84A-4215-BC0E-0C1E8BD1EE04}" presName="circle1" presStyleLbl="node1" presStyleIdx="0" presStyleCnt="4" custScaleY="87678"/>
      <dgm:spPr>
        <a:prstGeom prst="ellipse">
          <a:avLst/>
        </a:prstGeom>
      </dgm:spPr>
      <dgm:t>
        <a:bodyPr/>
        <a:lstStyle/>
        <a:p>
          <a:endParaRPr lang="en-US"/>
        </a:p>
      </dgm:t>
    </dgm:pt>
    <dgm:pt modelId="{BB27850E-A998-432C-9508-11F6DE013828}" type="pres">
      <dgm:prSet presAssocID="{B11D6897-B84A-4215-BC0E-0C1E8BD1EE04}" presName="c1text" presStyleLbl="node1" presStyleIdx="0" presStyleCnt="4">
        <dgm:presLayoutVars>
          <dgm:bulletEnabled val="1"/>
        </dgm:presLayoutVars>
      </dgm:prSet>
      <dgm:spPr/>
      <dgm:t>
        <a:bodyPr/>
        <a:lstStyle/>
        <a:p>
          <a:endParaRPr lang="en-US"/>
        </a:p>
      </dgm:t>
    </dgm:pt>
    <dgm:pt modelId="{A6C8063E-5C7D-4CBF-93F4-65B7966EC53A}" type="pres">
      <dgm:prSet presAssocID="{B11D6897-B84A-4215-BC0E-0C1E8BD1EE04}" presName="comp2" presStyleCnt="0"/>
      <dgm:spPr/>
    </dgm:pt>
    <dgm:pt modelId="{5F0CC2E8-66B4-4428-8148-F38463C5E7BA}" type="pres">
      <dgm:prSet presAssocID="{B11D6897-B84A-4215-BC0E-0C1E8BD1EE04}" presName="circle2" presStyleLbl="node1" presStyleIdx="1" presStyleCnt="4" custScaleX="117647" custScaleY="97375"/>
      <dgm:spPr>
        <a:prstGeom prst="ellipse">
          <a:avLst/>
        </a:prstGeom>
      </dgm:spPr>
      <dgm:t>
        <a:bodyPr/>
        <a:lstStyle/>
        <a:p>
          <a:endParaRPr lang="en-US"/>
        </a:p>
      </dgm:t>
    </dgm:pt>
    <dgm:pt modelId="{420E5B22-9EB0-4CFF-B89E-053E8FA86691}" type="pres">
      <dgm:prSet presAssocID="{B11D6897-B84A-4215-BC0E-0C1E8BD1EE04}" presName="c2text" presStyleLbl="node1" presStyleIdx="1" presStyleCnt="4">
        <dgm:presLayoutVars>
          <dgm:bulletEnabled val="1"/>
        </dgm:presLayoutVars>
      </dgm:prSet>
      <dgm:spPr/>
      <dgm:t>
        <a:bodyPr/>
        <a:lstStyle/>
        <a:p>
          <a:endParaRPr lang="en-US"/>
        </a:p>
      </dgm:t>
    </dgm:pt>
    <dgm:pt modelId="{DB1D10EF-CCFD-44B1-B0FA-3D4D20248CCA}" type="pres">
      <dgm:prSet presAssocID="{B11D6897-B84A-4215-BC0E-0C1E8BD1EE04}" presName="comp3" presStyleCnt="0"/>
      <dgm:spPr/>
    </dgm:pt>
    <dgm:pt modelId="{F4357FFF-5B41-4A93-943A-C4886EA47BF5}" type="pres">
      <dgm:prSet presAssocID="{B11D6897-B84A-4215-BC0E-0C1E8BD1EE04}" presName="circle3" presStyleLbl="node1" presStyleIdx="2" presStyleCnt="4" custScaleX="138989" custScaleY="106332" custLinFactNeighborX="-1380" custLinFactNeighborY="-442"/>
      <dgm:spPr>
        <a:prstGeom prst="ellipse">
          <a:avLst/>
        </a:prstGeom>
      </dgm:spPr>
      <dgm:t>
        <a:bodyPr/>
        <a:lstStyle/>
        <a:p>
          <a:endParaRPr lang="en-US"/>
        </a:p>
      </dgm:t>
    </dgm:pt>
    <dgm:pt modelId="{D9319C37-7E0B-4062-B9C8-D9C444754D2A}" type="pres">
      <dgm:prSet presAssocID="{B11D6897-B84A-4215-BC0E-0C1E8BD1EE04}" presName="c3text" presStyleLbl="node1" presStyleIdx="2" presStyleCnt="4">
        <dgm:presLayoutVars>
          <dgm:bulletEnabled val="1"/>
        </dgm:presLayoutVars>
      </dgm:prSet>
      <dgm:spPr/>
      <dgm:t>
        <a:bodyPr/>
        <a:lstStyle/>
        <a:p>
          <a:endParaRPr lang="en-US"/>
        </a:p>
      </dgm:t>
    </dgm:pt>
    <dgm:pt modelId="{82C940DA-AF49-4296-9794-1E1500290623}" type="pres">
      <dgm:prSet presAssocID="{B11D6897-B84A-4215-BC0E-0C1E8BD1EE04}" presName="comp4" presStyleCnt="0"/>
      <dgm:spPr/>
    </dgm:pt>
    <dgm:pt modelId="{4BFA9730-178B-47FC-83B0-751C6A71174D}" type="pres">
      <dgm:prSet presAssocID="{B11D6897-B84A-4215-BC0E-0C1E8BD1EE04}" presName="circle4" presStyleLbl="node1" presStyleIdx="3" presStyleCnt="4" custScaleX="138989" custScaleY="98844"/>
      <dgm:spPr/>
      <dgm:t>
        <a:bodyPr/>
        <a:lstStyle/>
        <a:p>
          <a:endParaRPr lang="en-US"/>
        </a:p>
      </dgm:t>
    </dgm:pt>
    <dgm:pt modelId="{3ADA4F81-58B8-4BC4-86FC-E935E3994007}" type="pres">
      <dgm:prSet presAssocID="{B11D6897-B84A-4215-BC0E-0C1E8BD1EE04}" presName="c4text" presStyleLbl="node1" presStyleIdx="3" presStyleCnt="4">
        <dgm:presLayoutVars>
          <dgm:bulletEnabled val="1"/>
        </dgm:presLayoutVars>
      </dgm:prSet>
      <dgm:spPr/>
      <dgm:t>
        <a:bodyPr/>
        <a:lstStyle/>
        <a:p>
          <a:endParaRPr lang="en-US"/>
        </a:p>
      </dgm:t>
    </dgm:pt>
  </dgm:ptLst>
  <dgm:cxnLst>
    <dgm:cxn modelId="{D7D1A3E0-9A43-407B-AB51-D76C6427A193}" type="presOf" srcId="{EAA1A5FE-FD1A-4EE2-A08F-7FE2BEF91442}" destId="{3ADA4F81-58B8-4BC4-86FC-E935E3994007}" srcOrd="1" destOrd="0" presId="urn:microsoft.com/office/officeart/2005/8/layout/venn2"/>
    <dgm:cxn modelId="{7450F951-FCE4-4019-9BDF-2B05F7C245A1}" type="presOf" srcId="{14491A92-074F-41AA-9943-330B79B6B85A}" destId="{5F0CC2E8-66B4-4428-8148-F38463C5E7BA}" srcOrd="0" destOrd="0" presId="urn:microsoft.com/office/officeart/2005/8/layout/venn2"/>
    <dgm:cxn modelId="{7B36733C-A689-4910-B6E8-B38A667564A5}" srcId="{B11D6897-B84A-4215-BC0E-0C1E8BD1EE04}" destId="{14491A92-074F-41AA-9943-330B79B6B85A}" srcOrd="1" destOrd="0" parTransId="{9AF71D25-5DC8-4230-883D-5D4524E475C4}" sibTransId="{9E5C8B56-8415-439C-8E0C-B891920B3A89}"/>
    <dgm:cxn modelId="{426DA27D-C413-4FFB-9DC3-E15BC5D7CC22}" type="presOf" srcId="{7637F8EB-1905-4C93-9C88-360B0108D039}" destId="{F4357FFF-5B41-4A93-943A-C4886EA47BF5}" srcOrd="0" destOrd="0" presId="urn:microsoft.com/office/officeart/2005/8/layout/venn2"/>
    <dgm:cxn modelId="{C950408C-72AF-41D3-B0FB-23C29B415A4C}" srcId="{B11D6897-B84A-4215-BC0E-0C1E8BD1EE04}" destId="{EAA1A5FE-FD1A-4EE2-A08F-7FE2BEF91442}" srcOrd="3" destOrd="0" parTransId="{55A43141-7796-481D-B195-CE14483C6030}" sibTransId="{F7244DDD-0C93-49A3-8AE7-731E11AA79D5}"/>
    <dgm:cxn modelId="{E83B5D3D-1DFF-4236-BCF3-36358252AED5}" type="presOf" srcId="{1380EAA8-7646-4A76-824F-3CAFDACF50BD}" destId="{353EF07D-2421-42BE-ABE3-73F4A26248E0}" srcOrd="0" destOrd="0" presId="urn:microsoft.com/office/officeart/2005/8/layout/venn2"/>
    <dgm:cxn modelId="{B5443364-384C-4DBF-AE7C-0180205FCF40}" type="presOf" srcId="{1380EAA8-7646-4A76-824F-3CAFDACF50BD}" destId="{BB27850E-A998-432C-9508-11F6DE013828}" srcOrd="1" destOrd="0" presId="urn:microsoft.com/office/officeart/2005/8/layout/venn2"/>
    <dgm:cxn modelId="{46AD0F61-AE4E-4B04-98B2-6674353874CD}" type="presOf" srcId="{EAA1A5FE-FD1A-4EE2-A08F-7FE2BEF91442}" destId="{4BFA9730-178B-47FC-83B0-751C6A71174D}" srcOrd="0" destOrd="0" presId="urn:microsoft.com/office/officeart/2005/8/layout/venn2"/>
    <dgm:cxn modelId="{6D3C06F5-D81F-4088-924D-C230F484C1F8}" type="presOf" srcId="{7637F8EB-1905-4C93-9C88-360B0108D039}" destId="{D9319C37-7E0B-4062-B9C8-D9C444754D2A}" srcOrd="1" destOrd="0" presId="urn:microsoft.com/office/officeart/2005/8/layout/venn2"/>
    <dgm:cxn modelId="{BDB2BB5B-5426-4517-8943-1011317A13D9}" type="presOf" srcId="{14491A92-074F-41AA-9943-330B79B6B85A}" destId="{420E5B22-9EB0-4CFF-B89E-053E8FA86691}" srcOrd="1" destOrd="0" presId="urn:microsoft.com/office/officeart/2005/8/layout/venn2"/>
    <dgm:cxn modelId="{EABF523D-815D-474F-9E2F-D003C3DF9555}" srcId="{B11D6897-B84A-4215-BC0E-0C1E8BD1EE04}" destId="{1380EAA8-7646-4A76-824F-3CAFDACF50BD}" srcOrd="0" destOrd="0" parTransId="{E03219FA-4A7C-4AC6-8581-1A9B103C1352}" sibTransId="{34932303-B2ED-4255-8612-7497479F1584}"/>
    <dgm:cxn modelId="{C688221C-17E7-4B75-A487-22A0330D9C11}" type="presOf" srcId="{B11D6897-B84A-4215-BC0E-0C1E8BD1EE04}" destId="{C75AA061-C957-4F5D-90BE-BB842710FFFE}" srcOrd="0" destOrd="0" presId="urn:microsoft.com/office/officeart/2005/8/layout/venn2"/>
    <dgm:cxn modelId="{DC00D7FD-65B5-46DA-A8D8-659B57282FC6}" srcId="{B11D6897-B84A-4215-BC0E-0C1E8BD1EE04}" destId="{7637F8EB-1905-4C93-9C88-360B0108D039}" srcOrd="2" destOrd="0" parTransId="{D4F8915B-D891-4126-B8A8-D92F8DBA3CC1}" sibTransId="{2DF2C837-B421-4456-BA10-DED6E1C49B0D}"/>
    <dgm:cxn modelId="{8716A9C4-15B3-4198-B28E-EAFBCDF36D45}" type="presParOf" srcId="{C75AA061-C957-4F5D-90BE-BB842710FFFE}" destId="{784D1364-ADC6-4F4E-8776-25574DA09F7C}" srcOrd="0" destOrd="0" presId="urn:microsoft.com/office/officeart/2005/8/layout/venn2"/>
    <dgm:cxn modelId="{F27EE2A5-3C53-4A90-9FE3-F51083609BFB}" type="presParOf" srcId="{784D1364-ADC6-4F4E-8776-25574DA09F7C}" destId="{353EF07D-2421-42BE-ABE3-73F4A26248E0}" srcOrd="0" destOrd="0" presId="urn:microsoft.com/office/officeart/2005/8/layout/venn2"/>
    <dgm:cxn modelId="{3E3C58D0-58E6-4DA8-BFE3-342E0063EFD6}" type="presParOf" srcId="{784D1364-ADC6-4F4E-8776-25574DA09F7C}" destId="{BB27850E-A998-432C-9508-11F6DE013828}" srcOrd="1" destOrd="0" presId="urn:microsoft.com/office/officeart/2005/8/layout/venn2"/>
    <dgm:cxn modelId="{1BACE378-5101-4700-B354-850C198CCB06}" type="presParOf" srcId="{C75AA061-C957-4F5D-90BE-BB842710FFFE}" destId="{A6C8063E-5C7D-4CBF-93F4-65B7966EC53A}" srcOrd="1" destOrd="0" presId="urn:microsoft.com/office/officeart/2005/8/layout/venn2"/>
    <dgm:cxn modelId="{4D280148-811C-44B6-AC52-72C928470467}" type="presParOf" srcId="{A6C8063E-5C7D-4CBF-93F4-65B7966EC53A}" destId="{5F0CC2E8-66B4-4428-8148-F38463C5E7BA}" srcOrd="0" destOrd="0" presId="urn:microsoft.com/office/officeart/2005/8/layout/venn2"/>
    <dgm:cxn modelId="{6AEE085F-102D-42DB-91F9-6857A42EEB1B}" type="presParOf" srcId="{A6C8063E-5C7D-4CBF-93F4-65B7966EC53A}" destId="{420E5B22-9EB0-4CFF-B89E-053E8FA86691}" srcOrd="1" destOrd="0" presId="urn:microsoft.com/office/officeart/2005/8/layout/venn2"/>
    <dgm:cxn modelId="{0B19EA52-4AD0-48CE-AF1E-E508963ACC67}" type="presParOf" srcId="{C75AA061-C957-4F5D-90BE-BB842710FFFE}" destId="{DB1D10EF-CCFD-44B1-B0FA-3D4D20248CCA}" srcOrd="2" destOrd="0" presId="urn:microsoft.com/office/officeart/2005/8/layout/venn2"/>
    <dgm:cxn modelId="{9B837903-2CD1-4965-A30D-2E04AF76B897}" type="presParOf" srcId="{DB1D10EF-CCFD-44B1-B0FA-3D4D20248CCA}" destId="{F4357FFF-5B41-4A93-943A-C4886EA47BF5}" srcOrd="0" destOrd="0" presId="urn:microsoft.com/office/officeart/2005/8/layout/venn2"/>
    <dgm:cxn modelId="{2E6F554A-50C8-45CE-80F9-FEA6607AE942}" type="presParOf" srcId="{DB1D10EF-CCFD-44B1-B0FA-3D4D20248CCA}" destId="{D9319C37-7E0B-4062-B9C8-D9C444754D2A}" srcOrd="1" destOrd="0" presId="urn:microsoft.com/office/officeart/2005/8/layout/venn2"/>
    <dgm:cxn modelId="{CF69D0CF-086A-41C0-A223-104DC2ABBB8D}" type="presParOf" srcId="{C75AA061-C957-4F5D-90BE-BB842710FFFE}" destId="{82C940DA-AF49-4296-9794-1E1500290623}" srcOrd="3" destOrd="0" presId="urn:microsoft.com/office/officeart/2005/8/layout/venn2"/>
    <dgm:cxn modelId="{BE2AED3D-442B-4A40-951C-07BD015E2811}" type="presParOf" srcId="{82C940DA-AF49-4296-9794-1E1500290623}" destId="{4BFA9730-178B-47FC-83B0-751C6A71174D}" srcOrd="0" destOrd="0" presId="urn:microsoft.com/office/officeart/2005/8/layout/venn2"/>
    <dgm:cxn modelId="{367CDBD1-0C17-4F0D-842E-36AA4C32A396}" type="presParOf" srcId="{82C940DA-AF49-4296-9794-1E1500290623}" destId="{3ADA4F81-58B8-4BC4-86FC-E935E3994007}"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3EF07D-2421-42BE-ABE3-73F4A26248E0}">
      <dsp:nvSpPr>
        <dsp:cNvPr id="0" name=""/>
        <dsp:cNvSpPr/>
      </dsp:nvSpPr>
      <dsp:spPr>
        <a:xfrm>
          <a:off x="0" y="105152"/>
          <a:ext cx="4865352" cy="4265844"/>
        </a:xfrm>
        <a:prstGeom prst="ellipse">
          <a:avLst/>
        </a:prstGeom>
        <a:solidFill>
          <a:srgbClr val="005C9E">
            <a:lumMod val="40000"/>
            <a:lumOff val="60000"/>
          </a:srgbClr>
        </a:solidFill>
        <a:ln w="254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GB" sz="1200" b="1" strike="noStrike" kern="1200" dirty="0">
              <a:solidFill>
                <a:srgbClr val="FFFFFF"/>
              </a:solidFill>
              <a:latin typeface=""/>
              <a:ea typeface="ＭＳ Ｐゴシック"/>
              <a:cs typeface=""/>
            </a:rPr>
            <a:t>Integrated Care System</a:t>
          </a:r>
        </a:p>
        <a:p>
          <a:pPr lvl="0" algn="ctr" defTabSz="533400">
            <a:lnSpc>
              <a:spcPct val="90000"/>
            </a:lnSpc>
            <a:spcBef>
              <a:spcPct val="0"/>
            </a:spcBef>
            <a:spcAft>
              <a:spcPct val="35000"/>
            </a:spcAft>
          </a:pPr>
          <a:endParaRPr lang="en-GB" sz="1200" b="1" strike="noStrike" kern="1200" dirty="0">
            <a:solidFill>
              <a:srgbClr val="FFFFFF"/>
            </a:solidFill>
            <a:latin typeface=""/>
            <a:ea typeface="ＭＳ Ｐゴシック"/>
            <a:cs typeface=""/>
          </a:endParaRPr>
        </a:p>
        <a:p>
          <a:pPr lvl="0" algn="ctr" defTabSz="533400">
            <a:lnSpc>
              <a:spcPct val="90000"/>
            </a:lnSpc>
            <a:spcBef>
              <a:spcPct val="0"/>
            </a:spcBef>
            <a:spcAft>
              <a:spcPct val="35000"/>
            </a:spcAft>
          </a:pPr>
          <a:endParaRPr lang="en-US" sz="1200" b="1" strike="noStrike" kern="1200" dirty="0">
            <a:solidFill>
              <a:srgbClr val="FFFFFF"/>
            </a:solidFill>
            <a:latin typeface=""/>
            <a:ea typeface="ＭＳ Ｐゴシック"/>
            <a:cs typeface=""/>
          </a:endParaRPr>
        </a:p>
      </dsp:txBody>
      <dsp:txXfrm>
        <a:off x="1752500" y="318444"/>
        <a:ext cx="1360352" cy="639876"/>
      </dsp:txXfrm>
    </dsp:sp>
    <dsp:sp modelId="{5F0CC2E8-66B4-4428-8148-F38463C5E7BA}">
      <dsp:nvSpPr>
        <dsp:cNvPr id="0" name=""/>
        <dsp:cNvSpPr/>
      </dsp:nvSpPr>
      <dsp:spPr>
        <a:xfrm>
          <a:off x="143099" y="829554"/>
          <a:ext cx="4579153" cy="3790109"/>
        </a:xfrm>
        <a:prstGeom prst="ellipse">
          <a:avLst/>
        </a:prstGeom>
        <a:solidFill>
          <a:schemeClr val="bg1">
            <a:lumMod val="50000"/>
          </a:schemeClr>
        </a:solidFill>
        <a:ln w="254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1" strike="noStrike" kern="1200" dirty="0">
              <a:solidFill>
                <a:srgbClr val="FFFFFF"/>
              </a:solidFill>
              <a:latin typeface=""/>
              <a:ea typeface="ＭＳ Ｐゴシック"/>
              <a:cs typeface=""/>
            </a:rPr>
            <a:t>Larger-scale General Practice </a:t>
          </a:r>
          <a:r>
            <a:rPr lang="en-US" sz="1200" b="1" strike="noStrike" kern="1200" dirty="0" err="1">
              <a:solidFill>
                <a:srgbClr val="FFFFFF"/>
              </a:solidFill>
              <a:latin typeface=""/>
              <a:ea typeface="ＭＳ Ｐゴシック"/>
              <a:cs typeface=""/>
            </a:rPr>
            <a:t>Organisation</a:t>
          </a:r>
          <a:endParaRPr lang="en-US" sz="1200" b="1" strike="noStrike" kern="1200" dirty="0">
            <a:solidFill>
              <a:srgbClr val="FFFFFF"/>
            </a:solidFill>
            <a:latin typeface=""/>
            <a:ea typeface="ＭＳ Ｐゴシック"/>
            <a:cs typeface=""/>
          </a:endParaRPr>
        </a:p>
      </dsp:txBody>
      <dsp:txXfrm>
        <a:off x="1632469" y="1056961"/>
        <a:ext cx="1600414" cy="682219"/>
      </dsp:txXfrm>
    </dsp:sp>
    <dsp:sp modelId="{F4357FFF-5B41-4A93-943A-C4886EA47BF5}">
      <dsp:nvSpPr>
        <dsp:cNvPr id="0" name=""/>
        <dsp:cNvSpPr/>
      </dsp:nvSpPr>
      <dsp:spPr>
        <a:xfrm>
          <a:off x="363699" y="1646213"/>
          <a:ext cx="4057383" cy="3104056"/>
        </a:xfrm>
        <a:prstGeom prst="ellipse">
          <a:avLst/>
        </a:prstGeom>
        <a:solidFill>
          <a:srgbClr val="8C8C8C"/>
        </a:solidFill>
        <a:ln w="12700" cap="flat" cmpd="sng" algn="ctr">
          <a:solidFill>
            <a:srgbClr val="D6D6D6"/>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GB" sz="1200" b="1" kern="1200" dirty="0"/>
            <a:t>Primary Care Network</a:t>
          </a:r>
        </a:p>
      </dsp:txBody>
      <dsp:txXfrm>
        <a:off x="1447021" y="1879017"/>
        <a:ext cx="1890740" cy="698412"/>
      </dsp:txXfrm>
    </dsp:sp>
    <dsp:sp modelId="{4BFA9730-178B-47FC-83B0-751C6A71174D}">
      <dsp:nvSpPr>
        <dsp:cNvPr id="0" name=""/>
        <dsp:cNvSpPr/>
      </dsp:nvSpPr>
      <dsp:spPr>
        <a:xfrm>
          <a:off x="1080215" y="2735858"/>
          <a:ext cx="2704922" cy="1923643"/>
        </a:xfrm>
        <a:prstGeom prst="ellipse">
          <a:avLst/>
        </a:prstGeom>
        <a:solidFill>
          <a:srgbClr val="00B050"/>
        </a:solidFill>
        <a:ln w="254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1" strike="noStrike" kern="1200" dirty="0">
              <a:solidFill>
                <a:srgbClr val="FFFFFF"/>
              </a:solidFill>
              <a:latin typeface=""/>
              <a:ea typeface="ＭＳ Ｐゴシック"/>
              <a:cs typeface=""/>
            </a:rPr>
            <a:t>General Practice Based Team</a:t>
          </a:r>
        </a:p>
      </dsp:txBody>
      <dsp:txXfrm>
        <a:off x="1476342" y="3216769"/>
        <a:ext cx="1912668" cy="961821"/>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D84739-1178-4E34-988C-32AF28951F86}" type="datetimeFigureOut">
              <a:rPr lang="en-GB" smtClean="0"/>
              <a:t>26/05/2022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7CD142-06C2-421B-AB0E-98D76D74FF1C}" type="slidenum">
              <a:rPr lang="en-GB" smtClean="0"/>
              <a:t>‹#›</a:t>
            </a:fld>
            <a:endParaRPr lang="en-GB"/>
          </a:p>
        </p:txBody>
      </p:sp>
    </p:spTree>
    <p:extLst>
      <p:ext uri="{BB962C8B-B14F-4D97-AF65-F5344CB8AC3E}">
        <p14:creationId xmlns:p14="http://schemas.microsoft.com/office/powerpoint/2010/main" val="34334530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57CD142-06C2-421B-AB0E-98D76D74FF1C}" type="slidenum">
              <a:rPr lang="en-GB" smtClean="0"/>
              <a:t>2</a:t>
            </a:fld>
            <a:endParaRPr lang="en-GB"/>
          </a:p>
        </p:txBody>
      </p:sp>
    </p:spTree>
    <p:extLst>
      <p:ext uri="{BB962C8B-B14F-4D97-AF65-F5344CB8AC3E}">
        <p14:creationId xmlns:p14="http://schemas.microsoft.com/office/powerpoint/2010/main" val="3817187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dab80ee98e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1" name="Google Shape;271;gdab80ee98e_0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61766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dab80ee98e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1" name="Google Shape;271;gdab80ee98e_0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584694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A710AF4-5794-364D-B2A2-7C79A149F872}"/>
              </a:ext>
              <a:ext uri="{C183D7F6-B498-43B3-948B-1728B52AA6E4}">
                <adec:decorative xmlns:adec="http://schemas.microsoft.com/office/drawing/2017/decorative" xmlns=""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61807583-4662-D24D-B83C-596374474405}"/>
              </a:ext>
            </a:extLst>
          </p:cNvPr>
          <p:cNvSpPr>
            <a:spLocks noGrp="1"/>
          </p:cNvSpPr>
          <p:nvPr>
            <p:ph type="ctrTitle"/>
          </p:nvPr>
        </p:nvSpPr>
        <p:spPr>
          <a:xfrm>
            <a:off x="737419" y="1553501"/>
            <a:ext cx="8257494" cy="2667937"/>
          </a:xfrm>
        </p:spPr>
        <p:txBody>
          <a:bodyPr lIns="0" tIns="0" rIns="0" bIns="0" anchor="b">
            <a:normAutofit/>
          </a:bodyPr>
          <a:lstStyle>
            <a:lvl1pPr algn="l">
              <a:defRPr sz="4800">
                <a:solidFill>
                  <a:schemeClr val="bg1"/>
                </a:solidFill>
              </a:defRPr>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DBA3E4B4-9958-BF44-B9D5-43B2409D5AB2}"/>
              </a:ext>
            </a:extLst>
          </p:cNvPr>
          <p:cNvSpPr>
            <a:spLocks noGrp="1"/>
          </p:cNvSpPr>
          <p:nvPr>
            <p:ph type="subTitle" idx="1"/>
          </p:nvPr>
        </p:nvSpPr>
        <p:spPr>
          <a:xfrm>
            <a:off x="737419" y="4672082"/>
            <a:ext cx="8257494" cy="1104897"/>
          </a:xfrm>
        </p:spPr>
        <p:txBody>
          <a:bodyPr lIns="0" tIns="0" rIns="0" bIns="0">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cxnSp>
        <p:nvCxnSpPr>
          <p:cNvPr id="10" name="Straight Connector 9">
            <a:extLst>
              <a:ext uri="{FF2B5EF4-FFF2-40B4-BE49-F238E27FC236}">
                <a16:creationId xmlns:a16="http://schemas.microsoft.com/office/drawing/2014/main" id="{C9EEA930-263A-CB4D-A212-A936C70EA948}"/>
              </a:ext>
            </a:extLst>
          </p:cNvPr>
          <p:cNvCxnSpPr>
            <a:cxnSpLocks/>
          </p:cNvCxnSpPr>
          <p:nvPr userDrawn="1"/>
        </p:nvCxnSpPr>
        <p:spPr>
          <a:xfrm>
            <a:off x="737419" y="4448969"/>
            <a:ext cx="8257494"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7757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ontent">
  <p:cSld name="1_Title and Content">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334436" y="188916"/>
            <a:ext cx="11523133" cy="503783"/>
          </a:xfrm>
          <a:prstGeom prst="rect">
            <a:avLst/>
          </a:prstGeom>
          <a:solidFill>
            <a:srgbClr val="0072C6"/>
          </a:solidFill>
          <a:ln>
            <a:noFill/>
          </a:ln>
        </p:spPr>
        <p:txBody>
          <a:bodyPr spcFirstLastPara="1" wrap="square" lIns="91425" tIns="45700" rIns="91425" bIns="45700" anchor="t" anchorCtr="0">
            <a:noAutofit/>
          </a:bodyPr>
          <a:lstStyle>
            <a:lvl1pPr marR="0" lvl="0" algn="l" rtl="0">
              <a:spcBef>
                <a:spcPts val="560"/>
              </a:spcBef>
              <a:spcAft>
                <a:spcPts val="0"/>
              </a:spcAft>
              <a:buClr>
                <a:schemeClr val="lt1"/>
              </a:buClr>
              <a:buSzPts val="2400"/>
              <a:buFont typeface="Arial Black"/>
              <a:buNone/>
              <a:defRPr sz="23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700"/>
            </a:lvl2pPr>
            <a:lvl3pPr lvl="2">
              <a:spcBef>
                <a:spcPts val="0"/>
              </a:spcBef>
              <a:spcAft>
                <a:spcPts val="0"/>
              </a:spcAft>
              <a:buSzPts val="1400"/>
              <a:buNone/>
              <a:defRPr sz="1700"/>
            </a:lvl3pPr>
            <a:lvl4pPr lvl="3">
              <a:spcBef>
                <a:spcPts val="0"/>
              </a:spcBef>
              <a:spcAft>
                <a:spcPts val="0"/>
              </a:spcAft>
              <a:buSzPts val="1400"/>
              <a:buNone/>
              <a:defRPr sz="1700"/>
            </a:lvl4pPr>
            <a:lvl5pPr lvl="4">
              <a:spcBef>
                <a:spcPts val="0"/>
              </a:spcBef>
              <a:spcAft>
                <a:spcPts val="0"/>
              </a:spcAft>
              <a:buSzPts val="1400"/>
              <a:buNone/>
              <a:defRPr sz="1700"/>
            </a:lvl5pPr>
            <a:lvl6pPr lvl="5">
              <a:spcBef>
                <a:spcPts val="0"/>
              </a:spcBef>
              <a:spcAft>
                <a:spcPts val="0"/>
              </a:spcAft>
              <a:buSzPts val="1400"/>
              <a:buNone/>
              <a:defRPr sz="1700"/>
            </a:lvl6pPr>
            <a:lvl7pPr lvl="6">
              <a:spcBef>
                <a:spcPts val="0"/>
              </a:spcBef>
              <a:spcAft>
                <a:spcPts val="0"/>
              </a:spcAft>
              <a:buSzPts val="1400"/>
              <a:buNone/>
              <a:defRPr sz="1700"/>
            </a:lvl7pPr>
            <a:lvl8pPr lvl="7">
              <a:spcBef>
                <a:spcPts val="0"/>
              </a:spcBef>
              <a:spcAft>
                <a:spcPts val="0"/>
              </a:spcAft>
              <a:buSzPts val="1400"/>
              <a:buNone/>
              <a:defRPr sz="1700"/>
            </a:lvl8pPr>
            <a:lvl9pPr lvl="8">
              <a:spcBef>
                <a:spcPts val="0"/>
              </a:spcBef>
              <a:spcAft>
                <a:spcPts val="0"/>
              </a:spcAft>
              <a:buSzPts val="1400"/>
              <a:buNone/>
              <a:defRPr sz="1700"/>
            </a:lvl9pPr>
          </a:lstStyle>
          <a:p>
            <a:endParaRPr/>
          </a:p>
        </p:txBody>
      </p:sp>
      <p:sp>
        <p:nvSpPr>
          <p:cNvPr id="11" name="Google Shape;11;p2"/>
          <p:cNvSpPr txBox="1">
            <a:spLocks noGrp="1"/>
          </p:cNvSpPr>
          <p:nvPr>
            <p:ph type="body" idx="1"/>
          </p:nvPr>
        </p:nvSpPr>
        <p:spPr>
          <a:xfrm>
            <a:off x="334436" y="692699"/>
            <a:ext cx="11523133" cy="432047"/>
          </a:xfrm>
          <a:prstGeom prst="rect">
            <a:avLst/>
          </a:prstGeom>
          <a:noFill/>
          <a:ln>
            <a:noFill/>
          </a:ln>
        </p:spPr>
        <p:txBody>
          <a:bodyPr spcFirstLastPara="1" wrap="square" lIns="0" tIns="0" rIns="0" bIns="0" anchor="t" anchorCtr="0">
            <a:normAutofit/>
          </a:bodyPr>
          <a:lstStyle>
            <a:lvl1pPr marL="426848" lvl="0" indent="-213424" algn="l">
              <a:lnSpc>
                <a:spcPct val="100000"/>
              </a:lnSpc>
              <a:spcBef>
                <a:spcPts val="560"/>
              </a:spcBef>
              <a:spcAft>
                <a:spcPts val="0"/>
              </a:spcAft>
              <a:buClr>
                <a:schemeClr val="accent5"/>
              </a:buClr>
              <a:buSzPts val="2200"/>
              <a:buNone/>
              <a:defRPr sz="2100">
                <a:solidFill>
                  <a:schemeClr val="accent5"/>
                </a:solidFill>
                <a:latin typeface="Arial"/>
                <a:ea typeface="Arial"/>
                <a:cs typeface="Arial"/>
                <a:sym typeface="Arial"/>
              </a:defRPr>
            </a:lvl1pPr>
            <a:lvl2pPr marL="853696" lvl="1" indent="-320136" algn="l">
              <a:lnSpc>
                <a:spcPct val="100000"/>
              </a:lnSpc>
              <a:spcBef>
                <a:spcPts val="560"/>
              </a:spcBef>
              <a:spcAft>
                <a:spcPts val="0"/>
              </a:spcAft>
              <a:buClr>
                <a:schemeClr val="accent5"/>
              </a:buClr>
              <a:buSzPts val="1800"/>
              <a:buChar char="•"/>
              <a:defRPr/>
            </a:lvl2pPr>
            <a:lvl3pPr marL="1280544" lvl="2" indent="-320136" algn="l">
              <a:lnSpc>
                <a:spcPct val="100000"/>
              </a:lnSpc>
              <a:spcBef>
                <a:spcPts val="560"/>
              </a:spcBef>
              <a:spcAft>
                <a:spcPts val="0"/>
              </a:spcAft>
              <a:buClr>
                <a:schemeClr val="accent5"/>
              </a:buClr>
              <a:buSzPts val="1800"/>
              <a:buChar char="–"/>
              <a:defRPr/>
            </a:lvl3pPr>
            <a:lvl4pPr marL="1707392" lvl="3" indent="-320136" algn="l">
              <a:lnSpc>
                <a:spcPct val="100000"/>
              </a:lnSpc>
              <a:spcBef>
                <a:spcPts val="560"/>
              </a:spcBef>
              <a:spcAft>
                <a:spcPts val="0"/>
              </a:spcAft>
              <a:buClr>
                <a:schemeClr val="accent5"/>
              </a:buClr>
              <a:buSzPts val="1800"/>
              <a:buChar char="•"/>
              <a:defRPr/>
            </a:lvl4pPr>
            <a:lvl5pPr marL="2134240" lvl="4" indent="-320136" algn="l">
              <a:lnSpc>
                <a:spcPct val="100000"/>
              </a:lnSpc>
              <a:spcBef>
                <a:spcPts val="560"/>
              </a:spcBef>
              <a:spcAft>
                <a:spcPts val="0"/>
              </a:spcAft>
              <a:buClr>
                <a:schemeClr val="accent5"/>
              </a:buClr>
              <a:buSzPts val="1800"/>
              <a:buChar char="–"/>
              <a:defRPr/>
            </a:lvl5pPr>
            <a:lvl6pPr marL="2561088" lvl="5" indent="-213424" algn="l">
              <a:lnSpc>
                <a:spcPct val="100000"/>
              </a:lnSpc>
              <a:spcBef>
                <a:spcPts val="560"/>
              </a:spcBef>
              <a:spcAft>
                <a:spcPts val="0"/>
              </a:spcAft>
              <a:buClr>
                <a:schemeClr val="dk2"/>
              </a:buClr>
              <a:buSzPts val="1800"/>
              <a:buNone/>
              <a:defRPr/>
            </a:lvl6pPr>
            <a:lvl7pPr marL="2987936" lvl="6" indent="-320136" algn="l">
              <a:spcBef>
                <a:spcPts val="560"/>
              </a:spcBef>
              <a:spcAft>
                <a:spcPts val="0"/>
              </a:spcAft>
              <a:buClr>
                <a:schemeClr val="dk1"/>
              </a:buClr>
              <a:buSzPts val="1800"/>
              <a:buChar char="•"/>
              <a:defRPr/>
            </a:lvl7pPr>
            <a:lvl8pPr marL="3414784" lvl="7" indent="-320136" algn="l">
              <a:spcBef>
                <a:spcPts val="336"/>
              </a:spcBef>
              <a:spcAft>
                <a:spcPts val="0"/>
              </a:spcAft>
              <a:buClr>
                <a:schemeClr val="dk1"/>
              </a:buClr>
              <a:buSzPts val="1800"/>
              <a:buChar char="•"/>
              <a:defRPr/>
            </a:lvl8pPr>
            <a:lvl9pPr marL="3841632" lvl="8" indent="-320136" algn="l">
              <a:spcBef>
                <a:spcPts val="336"/>
              </a:spcBef>
              <a:spcAft>
                <a:spcPts val="0"/>
              </a:spcAft>
              <a:buClr>
                <a:schemeClr val="dk1"/>
              </a:buClr>
              <a:buSzPts val="1800"/>
              <a:buChar char="•"/>
              <a:defRPr/>
            </a:lvl9pPr>
          </a:lstStyle>
          <a:p>
            <a:endParaRPr/>
          </a:p>
        </p:txBody>
      </p:sp>
      <p:sp>
        <p:nvSpPr>
          <p:cNvPr id="12" name="Google Shape;12;p2"/>
          <p:cNvSpPr txBox="1">
            <a:spLocks noGrp="1"/>
          </p:cNvSpPr>
          <p:nvPr>
            <p:ph type="sldNum" idx="12"/>
          </p:nvPr>
        </p:nvSpPr>
        <p:spPr>
          <a:xfrm>
            <a:off x="9011840" y="638133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US" smtClean="0"/>
              <a:pPr/>
              <a:t>‹#›</a:t>
            </a:fld>
            <a:endParaRPr lang="en-US"/>
          </a:p>
        </p:txBody>
      </p:sp>
      <p:sp>
        <p:nvSpPr>
          <p:cNvPr id="13" name="Google Shape;13;p2"/>
          <p:cNvSpPr txBox="1">
            <a:spLocks noGrp="1"/>
          </p:cNvSpPr>
          <p:nvPr>
            <p:ph type="body" idx="2"/>
          </p:nvPr>
        </p:nvSpPr>
        <p:spPr>
          <a:xfrm>
            <a:off x="334436" y="1341442"/>
            <a:ext cx="11523133" cy="4967287"/>
          </a:xfrm>
          <a:prstGeom prst="rect">
            <a:avLst/>
          </a:prstGeom>
          <a:noFill/>
          <a:ln>
            <a:noFill/>
          </a:ln>
        </p:spPr>
        <p:txBody>
          <a:bodyPr spcFirstLastPara="1" wrap="square" lIns="0" tIns="0" rIns="0" bIns="0" anchor="t" anchorCtr="0">
            <a:normAutofit/>
          </a:bodyPr>
          <a:lstStyle>
            <a:lvl1pPr marL="426848" lvl="0" indent="-213424" algn="l">
              <a:lnSpc>
                <a:spcPct val="100000"/>
              </a:lnSpc>
              <a:spcBef>
                <a:spcPts val="560"/>
              </a:spcBef>
              <a:spcAft>
                <a:spcPts val="0"/>
              </a:spcAft>
              <a:buClr>
                <a:schemeClr val="accent5"/>
              </a:buClr>
              <a:buSzPts val="1800"/>
              <a:buNone/>
              <a:defRPr/>
            </a:lvl1pPr>
            <a:lvl2pPr marL="853696" lvl="1" indent="-320136" algn="l">
              <a:lnSpc>
                <a:spcPct val="100000"/>
              </a:lnSpc>
              <a:spcBef>
                <a:spcPts val="560"/>
              </a:spcBef>
              <a:spcAft>
                <a:spcPts val="0"/>
              </a:spcAft>
              <a:buClr>
                <a:schemeClr val="accent5"/>
              </a:buClr>
              <a:buSzPts val="1800"/>
              <a:buChar char="•"/>
              <a:defRPr/>
            </a:lvl2pPr>
            <a:lvl3pPr marL="1280544" lvl="2" indent="-320136" algn="l">
              <a:lnSpc>
                <a:spcPct val="100000"/>
              </a:lnSpc>
              <a:spcBef>
                <a:spcPts val="560"/>
              </a:spcBef>
              <a:spcAft>
                <a:spcPts val="0"/>
              </a:spcAft>
              <a:buClr>
                <a:schemeClr val="accent5"/>
              </a:buClr>
              <a:buSzPts val="1800"/>
              <a:buChar char="–"/>
              <a:defRPr/>
            </a:lvl3pPr>
            <a:lvl4pPr marL="1707392" lvl="3" indent="-320136" algn="l">
              <a:lnSpc>
                <a:spcPct val="100000"/>
              </a:lnSpc>
              <a:spcBef>
                <a:spcPts val="560"/>
              </a:spcBef>
              <a:spcAft>
                <a:spcPts val="0"/>
              </a:spcAft>
              <a:buClr>
                <a:schemeClr val="accent5"/>
              </a:buClr>
              <a:buSzPts val="1800"/>
              <a:buChar char="•"/>
              <a:defRPr/>
            </a:lvl4pPr>
            <a:lvl5pPr marL="2134240" lvl="4" indent="-320136" algn="l">
              <a:lnSpc>
                <a:spcPct val="100000"/>
              </a:lnSpc>
              <a:spcBef>
                <a:spcPts val="560"/>
              </a:spcBef>
              <a:spcAft>
                <a:spcPts val="0"/>
              </a:spcAft>
              <a:buClr>
                <a:schemeClr val="accent5"/>
              </a:buClr>
              <a:buSzPts val="1800"/>
              <a:buChar char="–"/>
              <a:defRPr/>
            </a:lvl5pPr>
            <a:lvl6pPr marL="2561088" lvl="5" indent="-213424" algn="l">
              <a:lnSpc>
                <a:spcPct val="100000"/>
              </a:lnSpc>
              <a:spcBef>
                <a:spcPts val="560"/>
              </a:spcBef>
              <a:spcAft>
                <a:spcPts val="0"/>
              </a:spcAft>
              <a:buClr>
                <a:schemeClr val="dk2"/>
              </a:buClr>
              <a:buSzPts val="1800"/>
              <a:buNone/>
              <a:defRPr/>
            </a:lvl6pPr>
            <a:lvl7pPr marL="2987936" lvl="6" indent="-320136" algn="l">
              <a:spcBef>
                <a:spcPts val="560"/>
              </a:spcBef>
              <a:spcAft>
                <a:spcPts val="0"/>
              </a:spcAft>
              <a:buClr>
                <a:schemeClr val="dk1"/>
              </a:buClr>
              <a:buSzPts val="1800"/>
              <a:buChar char="•"/>
              <a:defRPr/>
            </a:lvl7pPr>
            <a:lvl8pPr marL="3414784" lvl="7" indent="-320136" algn="l">
              <a:spcBef>
                <a:spcPts val="336"/>
              </a:spcBef>
              <a:spcAft>
                <a:spcPts val="0"/>
              </a:spcAft>
              <a:buClr>
                <a:schemeClr val="dk1"/>
              </a:buClr>
              <a:buSzPts val="1800"/>
              <a:buChar char="•"/>
              <a:defRPr/>
            </a:lvl8pPr>
            <a:lvl9pPr marL="3841632" lvl="8" indent="-320136" algn="l">
              <a:spcBef>
                <a:spcPts val="336"/>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246922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551974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a:buClr>
                <a:srgbClr val="0071BC"/>
              </a:buClr>
              <a:defRPr/>
            </a:lvl1pPr>
            <a:lvl2pPr>
              <a:buClr>
                <a:srgbClr val="0071BC"/>
              </a:buClr>
              <a:defRPr/>
            </a:lvl2pPr>
            <a:lvl3pPr>
              <a:buClr>
                <a:srgbClr val="0071BC"/>
              </a:buClr>
              <a:defRPr/>
            </a:lvl3pPr>
            <a:lvl4pPr>
              <a:buClr>
                <a:srgbClr val="0071BC"/>
              </a:buClr>
              <a:defRPr/>
            </a:lvl4pPr>
            <a:lvl5pPr>
              <a:buClr>
                <a:srgbClr val="0071BC"/>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393622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083C0-2BE1-884D-B665-83AD712967E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8DCAEFB-E782-714F-B467-B8AF336281B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Slide Number Placeholder 5">
            <a:extLst>
              <a:ext uri="{FF2B5EF4-FFF2-40B4-BE49-F238E27FC236}">
                <a16:creationId xmlns:a16="http://schemas.microsoft.com/office/drawing/2014/main" id="{C8E87ECD-225B-8144-826E-A903AE9A1D32}"/>
              </a:ext>
            </a:extLst>
          </p:cNvPr>
          <p:cNvSpPr>
            <a:spLocks noGrp="1"/>
          </p:cNvSpPr>
          <p:nvPr>
            <p:ph type="sldNum" sz="quarter" idx="12"/>
          </p:nvPr>
        </p:nvSpPr>
        <p:spPr/>
        <p:txBody>
          <a:bodyPr/>
          <a:lstStyle/>
          <a:p>
            <a:fld id="{3ECFC03C-1AA6-4349-8A54-8712A94068CB}" type="slidenum">
              <a:rPr lang="en-US" smtClean="0"/>
              <a:t>‹#›</a:t>
            </a:fld>
            <a:endParaRPr lang="en-US"/>
          </a:p>
        </p:txBody>
      </p:sp>
    </p:spTree>
    <p:extLst>
      <p:ext uri="{BB962C8B-B14F-4D97-AF65-F5344CB8AC3E}">
        <p14:creationId xmlns:p14="http://schemas.microsoft.com/office/powerpoint/2010/main" val="4236148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9BA3F-D089-2D4A-878B-810B4FD8F6C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8A91AF96-2456-4540-95E4-40C8C022D746}"/>
              </a:ext>
            </a:extLst>
          </p:cNvPr>
          <p:cNvSpPr>
            <a:spLocks noGrp="1"/>
          </p:cNvSpPr>
          <p:nvPr>
            <p:ph sz="half" idx="1"/>
          </p:nvPr>
        </p:nvSpPr>
        <p:spPr>
          <a:xfrm>
            <a:off x="838200" y="1825625"/>
            <a:ext cx="5105400" cy="435133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a:extLst>
              <a:ext uri="{FF2B5EF4-FFF2-40B4-BE49-F238E27FC236}">
                <a16:creationId xmlns:a16="http://schemas.microsoft.com/office/drawing/2014/main" id="{30D93F7B-A44B-744E-8C77-83E3D2CDD5D9}"/>
              </a:ext>
            </a:extLst>
          </p:cNvPr>
          <p:cNvSpPr>
            <a:spLocks noGrp="1"/>
          </p:cNvSpPr>
          <p:nvPr>
            <p:ph sz="half" idx="2"/>
          </p:nvPr>
        </p:nvSpPr>
        <p:spPr>
          <a:xfrm>
            <a:off x="6172200" y="1825625"/>
            <a:ext cx="4969565" cy="435133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7" name="Slide Number Placeholder 6">
            <a:extLst>
              <a:ext uri="{FF2B5EF4-FFF2-40B4-BE49-F238E27FC236}">
                <a16:creationId xmlns:a16="http://schemas.microsoft.com/office/drawing/2014/main" id="{BA960AEF-8A3A-8944-B81E-54796E1656C1}"/>
              </a:ext>
            </a:extLst>
          </p:cNvPr>
          <p:cNvSpPr>
            <a:spLocks noGrp="1"/>
          </p:cNvSpPr>
          <p:nvPr>
            <p:ph type="sldNum" sz="quarter" idx="12"/>
          </p:nvPr>
        </p:nvSpPr>
        <p:spPr/>
        <p:txBody>
          <a:bodyPr/>
          <a:lstStyle/>
          <a:p>
            <a:fld id="{3ECFC03C-1AA6-4349-8A54-8712A94068CB}" type="slidenum">
              <a:rPr lang="en-US" smtClean="0"/>
              <a:t>‹#›</a:t>
            </a:fld>
            <a:endParaRPr lang="en-US"/>
          </a:p>
        </p:txBody>
      </p:sp>
    </p:spTree>
    <p:extLst>
      <p:ext uri="{BB962C8B-B14F-4D97-AF65-F5344CB8AC3E}">
        <p14:creationId xmlns:p14="http://schemas.microsoft.com/office/powerpoint/2010/main" val="2402887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Section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27220BA-A5FC-6344-8A9A-0A1B48EFE6E8}"/>
              </a:ext>
              <a:ext uri="{C183D7F6-B498-43B3-948B-1728B52AA6E4}">
                <adec:decorative xmlns:adec="http://schemas.microsoft.com/office/drawing/2017/decorative" xmlns=""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61807583-4662-D24D-B83C-596374474405}"/>
              </a:ext>
            </a:extLst>
          </p:cNvPr>
          <p:cNvSpPr>
            <a:spLocks noGrp="1"/>
          </p:cNvSpPr>
          <p:nvPr>
            <p:ph type="ctrTitle"/>
          </p:nvPr>
        </p:nvSpPr>
        <p:spPr>
          <a:xfrm>
            <a:off x="1669774" y="2723322"/>
            <a:ext cx="8736496" cy="1458360"/>
          </a:xfrm>
        </p:spPr>
        <p:txBody>
          <a:bodyPr lIns="0" tIns="0" rIns="0" bIns="0" anchor="b">
            <a:normAutofit/>
          </a:bodyPr>
          <a:lstStyle>
            <a:lvl1pPr algn="ctr">
              <a:defRPr sz="4800">
                <a:solidFill>
                  <a:schemeClr val="bg1"/>
                </a:solidFill>
              </a:defRPr>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DBA3E4B4-9958-BF44-B9D5-43B2409D5AB2}"/>
              </a:ext>
            </a:extLst>
          </p:cNvPr>
          <p:cNvSpPr>
            <a:spLocks noGrp="1"/>
          </p:cNvSpPr>
          <p:nvPr>
            <p:ph type="subTitle" idx="1"/>
          </p:nvPr>
        </p:nvSpPr>
        <p:spPr>
          <a:xfrm>
            <a:off x="1669774" y="4395065"/>
            <a:ext cx="8736496" cy="1104897"/>
          </a:xfrm>
        </p:spPr>
        <p:txBody>
          <a:bodyPr lIns="0" tIns="0" rIns="0" bIns="0">
            <a:norm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Tree>
    <p:extLst>
      <p:ext uri="{BB962C8B-B14F-4D97-AF65-F5344CB8AC3E}">
        <p14:creationId xmlns:p14="http://schemas.microsoft.com/office/powerpoint/2010/main" val="1906661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lvl1pPr>
              <a:buClr>
                <a:srgbClr val="0071BC"/>
              </a:buClr>
              <a:defRPr/>
            </a:lvl1pPr>
            <a:lvl2pPr>
              <a:buClr>
                <a:srgbClr val="0071BC"/>
              </a:buClr>
              <a:defRPr/>
            </a:lvl2pPr>
            <a:lvl3pPr>
              <a:buClr>
                <a:srgbClr val="0071BC"/>
              </a:buClr>
              <a:defRPr/>
            </a:lvl3pPr>
            <a:lvl4pPr>
              <a:buClr>
                <a:srgbClr val="0071BC"/>
              </a:buClr>
              <a:defRPr/>
            </a:lvl4pPr>
            <a:lvl5pPr>
              <a:buClr>
                <a:srgbClr val="0071BC"/>
              </a:buCl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3393622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A7867625-2666-4065-A076-18E729BB1CEC}" type="datetimeFigureOut">
              <a:rPr lang="en-GB" smtClean="0"/>
              <a:t>26/05/2022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5E01E0D-5BAF-4EE7-B927-9F54345CA562}" type="slidenum">
              <a:rPr lang="en-GB" smtClean="0"/>
              <a:t>‹#›</a:t>
            </a:fld>
            <a:endParaRPr lang="en-GB"/>
          </a:p>
        </p:txBody>
      </p:sp>
    </p:spTree>
    <p:extLst>
      <p:ext uri="{BB962C8B-B14F-4D97-AF65-F5344CB8AC3E}">
        <p14:creationId xmlns:p14="http://schemas.microsoft.com/office/powerpoint/2010/main" val="2419963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lvl1pPr>
              <a:buClr>
                <a:srgbClr val="0071BC"/>
              </a:buClr>
              <a:defRPr/>
            </a:lvl1pPr>
            <a:lvl2pPr>
              <a:buClr>
                <a:srgbClr val="0071BC"/>
              </a:buClr>
              <a:defRPr/>
            </a:lvl2pPr>
            <a:lvl3pPr>
              <a:buClr>
                <a:srgbClr val="0071BC"/>
              </a:buClr>
              <a:defRPr/>
            </a:lvl3pPr>
            <a:lvl4pPr>
              <a:buClr>
                <a:srgbClr val="0071BC"/>
              </a:buClr>
              <a:defRPr/>
            </a:lvl4pPr>
            <a:lvl5pPr>
              <a:buClr>
                <a:srgbClr val="0071BC"/>
              </a:buCl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A7867625-2666-4065-A076-18E729BB1CEC}" type="datetimeFigureOut">
              <a:rPr lang="en-GB" smtClean="0"/>
              <a:t>26/05/2022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5E01E0D-5BAF-4EE7-B927-9F54345CA562}" type="slidenum">
              <a:rPr lang="en-GB" smtClean="0"/>
              <a:t>‹#›</a:t>
            </a:fld>
            <a:endParaRPr lang="en-GB"/>
          </a:p>
        </p:txBody>
      </p:sp>
    </p:spTree>
    <p:extLst>
      <p:ext uri="{BB962C8B-B14F-4D97-AF65-F5344CB8AC3E}">
        <p14:creationId xmlns:p14="http://schemas.microsoft.com/office/powerpoint/2010/main" val="2049878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A710AF4-5794-364D-B2A2-7C79A149F872}"/>
              </a:ext>
              <a:ext uri="{C183D7F6-B498-43B3-948B-1728B52AA6E4}">
                <adec:decorative xmlns:adec="http://schemas.microsoft.com/office/drawing/2017/decorative" xmlns=""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61807583-4662-D24D-B83C-596374474405}"/>
              </a:ext>
            </a:extLst>
          </p:cNvPr>
          <p:cNvSpPr>
            <a:spLocks noGrp="1"/>
          </p:cNvSpPr>
          <p:nvPr>
            <p:ph type="ctrTitle"/>
          </p:nvPr>
        </p:nvSpPr>
        <p:spPr>
          <a:xfrm>
            <a:off x="737419" y="1553501"/>
            <a:ext cx="8257494" cy="2667937"/>
          </a:xfrm>
        </p:spPr>
        <p:txBody>
          <a:bodyPr lIns="0" tIns="0" rIns="0" bIns="0" anchor="b">
            <a:normAutofit/>
          </a:bodyPr>
          <a:lstStyle>
            <a:lvl1pPr algn="l">
              <a:defRPr sz="4800">
                <a:solidFill>
                  <a:schemeClr val="bg1"/>
                </a:solidFill>
              </a:defRPr>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DBA3E4B4-9958-BF44-B9D5-43B2409D5AB2}"/>
              </a:ext>
            </a:extLst>
          </p:cNvPr>
          <p:cNvSpPr>
            <a:spLocks noGrp="1"/>
          </p:cNvSpPr>
          <p:nvPr>
            <p:ph type="subTitle" idx="1"/>
          </p:nvPr>
        </p:nvSpPr>
        <p:spPr>
          <a:xfrm>
            <a:off x="737419" y="4672082"/>
            <a:ext cx="8257494" cy="1104897"/>
          </a:xfrm>
        </p:spPr>
        <p:txBody>
          <a:bodyPr lIns="0" tIns="0" rIns="0" bIns="0">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cxnSp>
        <p:nvCxnSpPr>
          <p:cNvPr id="10" name="Straight Connector 9">
            <a:extLst>
              <a:ext uri="{FF2B5EF4-FFF2-40B4-BE49-F238E27FC236}">
                <a16:creationId xmlns:a16="http://schemas.microsoft.com/office/drawing/2014/main" id="{C9EEA930-263A-CB4D-A212-A936C70EA948}"/>
              </a:ext>
            </a:extLst>
          </p:cNvPr>
          <p:cNvCxnSpPr>
            <a:cxnSpLocks/>
          </p:cNvCxnSpPr>
          <p:nvPr userDrawn="1"/>
        </p:nvCxnSpPr>
        <p:spPr>
          <a:xfrm>
            <a:off x="737419" y="4448969"/>
            <a:ext cx="8257494"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7631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083C0-2BE1-884D-B665-83AD712967E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8DCAEFB-E782-714F-B467-B8AF336281B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Slide Number Placeholder 5">
            <a:extLst>
              <a:ext uri="{FF2B5EF4-FFF2-40B4-BE49-F238E27FC236}">
                <a16:creationId xmlns:a16="http://schemas.microsoft.com/office/drawing/2014/main" id="{C8E87ECD-225B-8144-826E-A903AE9A1D32}"/>
              </a:ext>
            </a:extLst>
          </p:cNvPr>
          <p:cNvSpPr>
            <a:spLocks noGrp="1"/>
          </p:cNvSpPr>
          <p:nvPr>
            <p:ph type="sldNum" sz="quarter" idx="12"/>
          </p:nvPr>
        </p:nvSpPr>
        <p:spPr/>
        <p:txBody>
          <a:bodyPr/>
          <a:lstStyle/>
          <a:p>
            <a:fld id="{3ECFC03C-1AA6-4349-8A54-8712A94068CB}" type="slidenum">
              <a:rPr lang="en-US" smtClean="0"/>
              <a:t>‹#›</a:t>
            </a:fld>
            <a:endParaRPr lang="en-US"/>
          </a:p>
        </p:txBody>
      </p:sp>
    </p:spTree>
    <p:extLst>
      <p:ext uri="{BB962C8B-B14F-4D97-AF65-F5344CB8AC3E}">
        <p14:creationId xmlns:p14="http://schemas.microsoft.com/office/powerpoint/2010/main" val="17458894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2.xml"/><Relationship Id="rId1" Type="http://schemas.openxmlformats.org/officeDocument/2006/relationships/slideLayout" Target="../slideLayouts/slideLayout11.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5CC4EB08-0A20-2048-B986-D240D4E13430}"/>
              </a:ext>
              <a:ext uri="{C183D7F6-B498-43B3-948B-1728B52AA6E4}">
                <adec:decorative xmlns:adec="http://schemas.microsoft.com/office/drawing/2017/decorative" xmlns="" val="1"/>
              </a:ext>
            </a:extLst>
          </p:cNvPr>
          <p:cNvPicPr>
            <a:picLocks noChangeAspect="1"/>
          </p:cNvPicPr>
          <p:nvPr userDrawn="1"/>
        </p:nvPicPr>
        <p:blipFill>
          <a:blip r:embed="rId6"/>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1DF59C6C-7E42-0748-9A62-A4D4E733A7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560B1692-D5F2-FC4D-A2CB-C67BFCCBB1F9}"/>
              </a:ext>
            </a:extLst>
          </p:cNvPr>
          <p:cNvSpPr>
            <a:spLocks noGrp="1"/>
          </p:cNvSpPr>
          <p:nvPr>
            <p:ph type="body" idx="1"/>
          </p:nvPr>
        </p:nvSpPr>
        <p:spPr>
          <a:xfrm>
            <a:off x="838200" y="1825625"/>
            <a:ext cx="10344665"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Slide Number Placeholder 5">
            <a:extLst>
              <a:ext uri="{FF2B5EF4-FFF2-40B4-BE49-F238E27FC236}">
                <a16:creationId xmlns:a16="http://schemas.microsoft.com/office/drawing/2014/main" id="{0423C810-055E-8846-BAD4-F5E946A135EB}"/>
              </a:ext>
            </a:extLst>
          </p:cNvPr>
          <p:cNvSpPr>
            <a:spLocks noGrp="1"/>
          </p:cNvSpPr>
          <p:nvPr>
            <p:ph type="sldNum" sz="quarter" idx="4"/>
          </p:nvPr>
        </p:nvSpPr>
        <p:spPr>
          <a:xfrm>
            <a:off x="838200" y="6455206"/>
            <a:ext cx="2743200" cy="365125"/>
          </a:xfrm>
          <a:prstGeom prst="rect">
            <a:avLst/>
          </a:prstGeom>
        </p:spPr>
        <p:txBody>
          <a:bodyPr vert="horz" lIns="91440" tIns="45720" rIns="91440" bIns="45720" rtlCol="0" anchor="ctr"/>
          <a:lstStyle>
            <a:lvl1pPr algn="l">
              <a:defRPr sz="1200">
                <a:solidFill>
                  <a:schemeClr val="bg1"/>
                </a:solidFill>
              </a:defRPr>
            </a:lvl1pPr>
          </a:lstStyle>
          <a:p>
            <a:fld id="{3ECFC03C-1AA6-4349-8A54-8712A94068CB}" type="slidenum">
              <a:rPr lang="en-US" smtClean="0"/>
              <a:pPr/>
              <a:t>‹#›</a:t>
            </a:fld>
            <a:endParaRPr lang="en-US" dirty="0"/>
          </a:p>
        </p:txBody>
      </p:sp>
    </p:spTree>
    <p:extLst>
      <p:ext uri="{BB962C8B-B14F-4D97-AF65-F5344CB8AC3E}">
        <p14:creationId xmlns:p14="http://schemas.microsoft.com/office/powerpoint/2010/main" val="2452043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Lst>
  <p:txStyles>
    <p:titleStyle>
      <a:lvl1pPr algn="l" defTabSz="914400" rtl="0" eaLnBrk="1" latinLnBrk="0" hangingPunct="1">
        <a:lnSpc>
          <a:spcPct val="90000"/>
        </a:lnSpc>
        <a:spcBef>
          <a:spcPct val="0"/>
        </a:spcBef>
        <a:buNone/>
        <a:defRPr sz="4400" b="1" kern="1200" spc="-100" baseline="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600"/>
        </a:spcAft>
        <a:buClr>
          <a:schemeClr val="tx1"/>
        </a:buClr>
        <a:buFont typeface="Arial" panose="020B0604020202020204" pitchFamily="34" charset="0"/>
        <a:buChar char="•"/>
        <a:defRPr sz="2800" kern="1200">
          <a:solidFill>
            <a:srgbClr val="000000"/>
          </a:solidFill>
          <a:latin typeface="+mn-lt"/>
          <a:ea typeface="+mn-ea"/>
          <a:cs typeface="+mn-cs"/>
        </a:defRPr>
      </a:lvl1pPr>
      <a:lvl2pPr marL="685800" indent="-228600" algn="l" defTabSz="914400" rtl="0" eaLnBrk="1" latinLnBrk="0" hangingPunct="1">
        <a:lnSpc>
          <a:spcPct val="100000"/>
        </a:lnSpc>
        <a:spcBef>
          <a:spcPts val="500"/>
        </a:spcBef>
        <a:spcAft>
          <a:spcPts val="600"/>
        </a:spcAft>
        <a:buClr>
          <a:schemeClr val="tx1"/>
        </a:buClr>
        <a:buFont typeface="Arial" panose="020B0604020202020204" pitchFamily="34" charset="0"/>
        <a:buChar char="•"/>
        <a:defRPr sz="2400" kern="1200">
          <a:solidFill>
            <a:srgbClr val="000000"/>
          </a:solidFill>
          <a:latin typeface="+mn-lt"/>
          <a:ea typeface="+mn-ea"/>
          <a:cs typeface="+mn-cs"/>
        </a:defRPr>
      </a:lvl2pPr>
      <a:lvl3pPr marL="1143000" indent="-228600" algn="l" defTabSz="914400" rtl="0" eaLnBrk="1" latinLnBrk="0" hangingPunct="1">
        <a:lnSpc>
          <a:spcPct val="100000"/>
        </a:lnSpc>
        <a:spcBef>
          <a:spcPts val="500"/>
        </a:spcBef>
        <a:spcAft>
          <a:spcPts val="600"/>
        </a:spcAft>
        <a:buClr>
          <a:schemeClr val="tx1"/>
        </a:buClr>
        <a:buFont typeface="Arial" panose="020B0604020202020204" pitchFamily="34" charset="0"/>
        <a:buChar char="•"/>
        <a:defRPr sz="2000" kern="1200">
          <a:solidFill>
            <a:srgbClr val="000000"/>
          </a:solidFill>
          <a:latin typeface="+mn-lt"/>
          <a:ea typeface="+mn-ea"/>
          <a:cs typeface="+mn-cs"/>
        </a:defRPr>
      </a:lvl3pPr>
      <a:lvl4pPr marL="1600200" indent="-228600" algn="l" defTabSz="914400" rtl="0" eaLnBrk="1" latinLnBrk="0" hangingPunct="1">
        <a:lnSpc>
          <a:spcPct val="100000"/>
        </a:lnSpc>
        <a:spcBef>
          <a:spcPts val="500"/>
        </a:spcBef>
        <a:spcAft>
          <a:spcPts val="600"/>
        </a:spcAft>
        <a:buClr>
          <a:schemeClr val="tx1"/>
        </a:buClr>
        <a:buFont typeface="Arial" panose="020B0604020202020204" pitchFamily="34" charset="0"/>
        <a:buChar char="•"/>
        <a:defRPr sz="1800" kern="1200">
          <a:solidFill>
            <a:srgbClr val="000000"/>
          </a:solidFill>
          <a:latin typeface="+mn-lt"/>
          <a:ea typeface="+mn-ea"/>
          <a:cs typeface="+mn-cs"/>
        </a:defRPr>
      </a:lvl4pPr>
      <a:lvl5pPr marL="2057400" indent="-228600" algn="l" defTabSz="914400" rtl="0" eaLnBrk="1" latinLnBrk="0" hangingPunct="1">
        <a:lnSpc>
          <a:spcPct val="100000"/>
        </a:lnSpc>
        <a:spcBef>
          <a:spcPts val="500"/>
        </a:spcBef>
        <a:spcAft>
          <a:spcPts val="600"/>
        </a:spcAft>
        <a:buClr>
          <a:schemeClr val="tx1"/>
        </a:buClr>
        <a:buFont typeface="Arial" panose="020B0604020202020204" pitchFamily="34" charset="0"/>
        <a:buChar char="•"/>
        <a:defRPr sz="18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6396425"/>
            <a:ext cx="12192000" cy="489284"/>
          </a:xfrm>
          <a:prstGeom prst="rect">
            <a:avLst/>
          </a:prstGeom>
          <a:solidFill>
            <a:srgbClr val="0071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365125"/>
            <a:ext cx="8209547" cy="1325563"/>
          </a:xfrm>
          <a:prstGeom prst="rect">
            <a:avLst/>
          </a:prstGeom>
        </p:spPr>
        <p:txBody>
          <a:bodyPr vert="horz" lIns="91440" tIns="45720" rIns="91440" bIns="45720" rtlCol="0" anchor="ctr">
            <a:normAutofit/>
          </a:bodyPr>
          <a:lstStyle/>
          <a:p>
            <a:r>
              <a:rPr lang="en-GB"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75393" y="374361"/>
            <a:ext cx="2516570" cy="632402"/>
          </a:xfrm>
          <a:prstGeom prst="rect">
            <a:avLst/>
          </a:prstGeom>
        </p:spPr>
      </p:pic>
      <p:sp>
        <p:nvSpPr>
          <p:cNvPr id="5" name="TextBox 4">
            <a:extLst>
              <a:ext uri="{FF2B5EF4-FFF2-40B4-BE49-F238E27FC236}">
                <a16:creationId xmlns:a16="http://schemas.microsoft.com/office/drawing/2014/main" id="{04C7B7AA-76CC-4FA0-B1CB-97BC0657B7D7}"/>
              </a:ext>
            </a:extLst>
          </p:cNvPr>
          <p:cNvSpPr txBox="1"/>
          <p:nvPr>
            <p:extLst>
              <p:ext uri="{1162E1C5-73C7-4A58-AE30-91384D911F3F}">
                <p184:classification xmlns:p184="http://schemas.microsoft.com/office/powerpoint/2018/4/main" xmlns="" val="ftr"/>
              </p:ext>
            </p:extLst>
          </p:nvPr>
        </p:nvSpPr>
        <p:spPr>
          <a:xfrm>
            <a:off x="0" y="6705600"/>
            <a:ext cx="488950" cy="152400"/>
          </a:xfrm>
          <a:prstGeom prst="rect">
            <a:avLst/>
          </a:prstGeom>
        </p:spPr>
        <p:txBody>
          <a:bodyPr horzOverflow="overflow" lIns="0" tIns="0" rIns="0" bIns="0">
            <a:spAutoFit/>
          </a:bodyPr>
          <a:lstStyle/>
          <a:p>
            <a:pPr algn="l"/>
            <a:r>
              <a:rPr lang="en-US" sz="1000">
                <a:solidFill>
                  <a:srgbClr val="000000"/>
                </a:solidFill>
                <a:latin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3320071579"/>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b="0"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491" userDrawn="1">
          <p15:clr>
            <a:srgbClr val="F26B43"/>
          </p15:clr>
        </p15:guide>
        <p15:guide id="2" orient="horz" pos="232"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6368716"/>
            <a:ext cx="12192000" cy="489284"/>
          </a:xfrm>
          <a:prstGeom prst="rect">
            <a:avLst/>
          </a:prstGeom>
          <a:solidFill>
            <a:srgbClr val="0071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365125"/>
            <a:ext cx="8209547" cy="1325563"/>
          </a:xfrm>
          <a:prstGeom prst="rect">
            <a:avLst/>
          </a:prstGeom>
        </p:spPr>
        <p:txBody>
          <a:bodyPr vert="horz" lIns="91440" tIns="45720" rIns="91440" bIns="45720" rtlCol="0" anchor="ctr">
            <a:normAutofit/>
          </a:bodyPr>
          <a:lstStyle/>
          <a:p>
            <a:r>
              <a:rPr lang="en-GB"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Date Placeholder 3"/>
          <p:cNvSpPr>
            <a:spLocks noGrp="1"/>
          </p:cNvSpPr>
          <p:nvPr>
            <p:ph type="dt" sz="half" idx="2"/>
          </p:nvPr>
        </p:nvSpPr>
        <p:spPr>
          <a:xfrm>
            <a:off x="838200" y="6460217"/>
            <a:ext cx="2743200" cy="365125"/>
          </a:xfrm>
          <a:prstGeom prst="rect">
            <a:avLst/>
          </a:prstGeom>
        </p:spPr>
        <p:txBody>
          <a:bodyPr vert="horz" lIns="91440" tIns="45720" rIns="91440" bIns="45720" rtlCol="0" anchor="ctr"/>
          <a:lstStyle>
            <a:lvl1pPr algn="l">
              <a:defRPr sz="1100" b="0" i="0">
                <a:solidFill>
                  <a:schemeClr val="bg1"/>
                </a:solidFill>
                <a:latin typeface="Arial" panose="020B0604020202020204" pitchFamily="34" charset="0"/>
                <a:cs typeface="Arial" panose="020B0604020202020204" pitchFamily="34" charset="0"/>
              </a:defRPr>
            </a:lvl1pPr>
          </a:lstStyle>
          <a:p>
            <a:fld id="{A7867625-2666-4065-A076-18E729BB1CEC}" type="datetimeFigureOut">
              <a:rPr lang="en-GB" smtClean="0"/>
              <a:pPr/>
              <a:t>26/05/2022</a:t>
            </a:fld>
            <a:endParaRPr lang="en-GB" dirty="0"/>
          </a:p>
        </p:txBody>
      </p:sp>
      <p:sp>
        <p:nvSpPr>
          <p:cNvPr id="5" name="Footer Placeholder 4"/>
          <p:cNvSpPr>
            <a:spLocks noGrp="1"/>
          </p:cNvSpPr>
          <p:nvPr>
            <p:ph type="ftr" sz="quarter" idx="3"/>
          </p:nvPr>
        </p:nvSpPr>
        <p:spPr>
          <a:xfrm>
            <a:off x="4038600" y="6460217"/>
            <a:ext cx="4114800" cy="365125"/>
          </a:xfrm>
          <a:prstGeom prst="rect">
            <a:avLst/>
          </a:prstGeom>
        </p:spPr>
        <p:txBody>
          <a:bodyPr vert="horz" lIns="91440" tIns="45720" rIns="91440" bIns="45720" rtlCol="0" anchor="ctr"/>
          <a:lstStyle>
            <a:lvl1pPr algn="ctr">
              <a:defRPr sz="1100" b="0" i="0">
                <a:solidFill>
                  <a:schemeClr val="bg1"/>
                </a:solidFill>
                <a:latin typeface="Arial" panose="020B0604020202020204" pitchFamily="34" charset="0"/>
                <a:cs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8610600" y="6460217"/>
            <a:ext cx="2743200" cy="365125"/>
          </a:xfrm>
          <a:prstGeom prst="rect">
            <a:avLst/>
          </a:prstGeom>
        </p:spPr>
        <p:txBody>
          <a:bodyPr vert="horz" lIns="91440" tIns="45720" rIns="91440" bIns="45720" rtlCol="0" anchor="ctr"/>
          <a:lstStyle>
            <a:lvl1pPr algn="r">
              <a:defRPr sz="1100" b="0" i="0">
                <a:solidFill>
                  <a:schemeClr val="bg1"/>
                </a:solidFill>
                <a:latin typeface="Arial" panose="020B0604020202020204" pitchFamily="34" charset="0"/>
                <a:cs typeface="Arial" panose="020B0604020202020204" pitchFamily="34" charset="0"/>
              </a:defRPr>
            </a:lvl1pPr>
          </a:lstStyle>
          <a:p>
            <a:fld id="{F5E01E0D-5BAF-4EE7-B927-9F54345CA562}" type="slidenum">
              <a:rPr lang="en-GB" smtClean="0"/>
              <a:pPr/>
              <a:t>‹#›</a:t>
            </a:fld>
            <a:endParaRPr lang="en-GB" dirty="0"/>
          </a:p>
        </p:txBody>
      </p:sp>
      <p:pic>
        <p:nvPicPr>
          <p:cNvPr id="7" name="Picture 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768373" y="365125"/>
            <a:ext cx="2121672" cy="668169"/>
          </a:xfrm>
          <a:prstGeom prst="rect">
            <a:avLst/>
          </a:prstGeom>
        </p:spPr>
      </p:pic>
    </p:spTree>
    <p:extLst>
      <p:ext uri="{BB962C8B-B14F-4D97-AF65-F5344CB8AC3E}">
        <p14:creationId xmlns:p14="http://schemas.microsoft.com/office/powerpoint/2010/main" val="3246853705"/>
      </p:ext>
    </p:extLst>
  </p:cSld>
  <p:clrMap bg1="lt1" tx1="dk1" bg2="lt2" tx2="dk2" accent1="accent1" accent2="accent2" accent3="accent3" accent4="accent4" accent5="accent5" accent6="accent6" hlink="hlink" folHlink="folHlink"/>
  <p:sldLayoutIdLst>
    <p:sldLayoutId id="2147483671" r:id="rId1"/>
    <p:sldLayoutId id="2147483675" r:id="rId2"/>
    <p:sldLayoutId id="2147483680" r:id="rId3"/>
  </p:sldLayoutIdLst>
  <p:txStyles>
    <p:titleStyle>
      <a:lvl1pPr algn="l" defTabSz="914400" rtl="0" eaLnBrk="1" latinLnBrk="0" hangingPunct="1">
        <a:lnSpc>
          <a:spcPct val="90000"/>
        </a:lnSpc>
        <a:spcBef>
          <a:spcPct val="0"/>
        </a:spcBef>
        <a:buNone/>
        <a:defRPr sz="4400" b="0"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5CC4EB08-0A20-2048-B986-D240D4E13430}"/>
              </a:ext>
              <a:ext uri="{C183D7F6-B498-43B3-948B-1728B52AA6E4}">
                <adec:decorative xmlns:adec="http://schemas.microsoft.com/office/drawing/2017/decorative" xmlns="" val="1"/>
              </a:ext>
            </a:extLst>
          </p:cNvPr>
          <p:cNvPicPr>
            <a:picLocks noChangeAspect="1"/>
          </p:cNvPicPr>
          <p:nvPr userDrawn="1"/>
        </p:nvPicPr>
        <p:blipFill>
          <a:blip r:embed="rId4"/>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1DF59C6C-7E42-0748-9A62-A4D4E733A7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560B1692-D5F2-FC4D-A2CB-C67BFCCBB1F9}"/>
              </a:ext>
            </a:extLst>
          </p:cNvPr>
          <p:cNvSpPr>
            <a:spLocks noGrp="1"/>
          </p:cNvSpPr>
          <p:nvPr>
            <p:ph type="body" idx="1"/>
          </p:nvPr>
        </p:nvSpPr>
        <p:spPr>
          <a:xfrm>
            <a:off x="838200" y="1825625"/>
            <a:ext cx="10344665"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Slide Number Placeholder 5">
            <a:extLst>
              <a:ext uri="{FF2B5EF4-FFF2-40B4-BE49-F238E27FC236}">
                <a16:creationId xmlns:a16="http://schemas.microsoft.com/office/drawing/2014/main" id="{0423C810-055E-8846-BAD4-F5E946A135EB}"/>
              </a:ext>
            </a:extLst>
          </p:cNvPr>
          <p:cNvSpPr>
            <a:spLocks noGrp="1"/>
          </p:cNvSpPr>
          <p:nvPr>
            <p:ph type="sldNum" sz="quarter" idx="4"/>
          </p:nvPr>
        </p:nvSpPr>
        <p:spPr>
          <a:xfrm>
            <a:off x="838200" y="6455206"/>
            <a:ext cx="2743200" cy="365125"/>
          </a:xfrm>
          <a:prstGeom prst="rect">
            <a:avLst/>
          </a:prstGeom>
        </p:spPr>
        <p:txBody>
          <a:bodyPr vert="horz" lIns="91440" tIns="45720" rIns="91440" bIns="45720" rtlCol="0" anchor="ctr"/>
          <a:lstStyle>
            <a:lvl1pPr algn="l">
              <a:defRPr sz="1200">
                <a:solidFill>
                  <a:schemeClr val="bg1"/>
                </a:solidFill>
              </a:defRPr>
            </a:lvl1pPr>
          </a:lstStyle>
          <a:p>
            <a:fld id="{3ECFC03C-1AA6-4349-8A54-8712A94068CB}" type="slidenum">
              <a:rPr lang="en-US" smtClean="0"/>
              <a:pPr/>
              <a:t>‹#›</a:t>
            </a:fld>
            <a:endParaRPr lang="en-US" dirty="0"/>
          </a:p>
        </p:txBody>
      </p:sp>
    </p:spTree>
    <p:extLst>
      <p:ext uri="{BB962C8B-B14F-4D97-AF65-F5344CB8AC3E}">
        <p14:creationId xmlns:p14="http://schemas.microsoft.com/office/powerpoint/2010/main" val="2945355006"/>
      </p:ext>
    </p:extLst>
  </p:cSld>
  <p:clrMap bg1="lt1" tx1="dk1" bg2="lt2" tx2="dk2" accent1="accent1" accent2="accent2" accent3="accent3" accent4="accent4" accent5="accent5" accent6="accent6" hlink="hlink" folHlink="folHlink"/>
  <p:sldLayoutIdLst>
    <p:sldLayoutId id="2147483673" r:id="rId1"/>
    <p:sldLayoutId id="2147483681" r:id="rId2"/>
  </p:sldLayoutIdLst>
  <p:txStyles>
    <p:titleStyle>
      <a:lvl1pPr algn="l" defTabSz="914400" rtl="0" eaLnBrk="1" latinLnBrk="0" hangingPunct="1">
        <a:lnSpc>
          <a:spcPct val="90000"/>
        </a:lnSpc>
        <a:spcBef>
          <a:spcPct val="0"/>
        </a:spcBef>
        <a:buNone/>
        <a:defRPr sz="4400" b="1" kern="1200" spc="-100" baseline="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600"/>
        </a:spcAft>
        <a:buClr>
          <a:schemeClr val="tx1"/>
        </a:buClr>
        <a:buFont typeface="Arial" panose="020B0604020202020204" pitchFamily="34" charset="0"/>
        <a:buChar char="•"/>
        <a:defRPr sz="2800" kern="1200">
          <a:solidFill>
            <a:srgbClr val="000000"/>
          </a:solidFill>
          <a:latin typeface="+mn-lt"/>
          <a:ea typeface="+mn-ea"/>
          <a:cs typeface="+mn-cs"/>
        </a:defRPr>
      </a:lvl1pPr>
      <a:lvl2pPr marL="685800" indent="-228600" algn="l" defTabSz="914400" rtl="0" eaLnBrk="1" latinLnBrk="0" hangingPunct="1">
        <a:lnSpc>
          <a:spcPct val="100000"/>
        </a:lnSpc>
        <a:spcBef>
          <a:spcPts val="500"/>
        </a:spcBef>
        <a:spcAft>
          <a:spcPts val="600"/>
        </a:spcAft>
        <a:buClr>
          <a:schemeClr val="tx1"/>
        </a:buClr>
        <a:buFont typeface="Arial" panose="020B0604020202020204" pitchFamily="34" charset="0"/>
        <a:buChar char="•"/>
        <a:defRPr sz="2400" kern="1200">
          <a:solidFill>
            <a:srgbClr val="000000"/>
          </a:solidFill>
          <a:latin typeface="+mn-lt"/>
          <a:ea typeface="+mn-ea"/>
          <a:cs typeface="+mn-cs"/>
        </a:defRPr>
      </a:lvl2pPr>
      <a:lvl3pPr marL="1143000" indent="-228600" algn="l" defTabSz="914400" rtl="0" eaLnBrk="1" latinLnBrk="0" hangingPunct="1">
        <a:lnSpc>
          <a:spcPct val="100000"/>
        </a:lnSpc>
        <a:spcBef>
          <a:spcPts val="500"/>
        </a:spcBef>
        <a:spcAft>
          <a:spcPts val="600"/>
        </a:spcAft>
        <a:buClr>
          <a:schemeClr val="tx1"/>
        </a:buClr>
        <a:buFont typeface="Arial" panose="020B0604020202020204" pitchFamily="34" charset="0"/>
        <a:buChar char="•"/>
        <a:defRPr sz="2000" kern="1200">
          <a:solidFill>
            <a:srgbClr val="000000"/>
          </a:solidFill>
          <a:latin typeface="+mn-lt"/>
          <a:ea typeface="+mn-ea"/>
          <a:cs typeface="+mn-cs"/>
        </a:defRPr>
      </a:lvl3pPr>
      <a:lvl4pPr marL="1600200" indent="-228600" algn="l" defTabSz="914400" rtl="0" eaLnBrk="1" latinLnBrk="0" hangingPunct="1">
        <a:lnSpc>
          <a:spcPct val="100000"/>
        </a:lnSpc>
        <a:spcBef>
          <a:spcPts val="500"/>
        </a:spcBef>
        <a:spcAft>
          <a:spcPts val="600"/>
        </a:spcAft>
        <a:buClr>
          <a:schemeClr val="tx1"/>
        </a:buClr>
        <a:buFont typeface="Arial" panose="020B0604020202020204" pitchFamily="34" charset="0"/>
        <a:buChar char="•"/>
        <a:defRPr sz="1800" kern="1200">
          <a:solidFill>
            <a:srgbClr val="000000"/>
          </a:solidFill>
          <a:latin typeface="+mn-lt"/>
          <a:ea typeface="+mn-ea"/>
          <a:cs typeface="+mn-cs"/>
        </a:defRPr>
      </a:lvl4pPr>
      <a:lvl5pPr marL="2057400" indent="-228600" algn="l" defTabSz="914400" rtl="0" eaLnBrk="1" latinLnBrk="0" hangingPunct="1">
        <a:lnSpc>
          <a:spcPct val="100000"/>
        </a:lnSpc>
        <a:spcBef>
          <a:spcPts val="500"/>
        </a:spcBef>
        <a:spcAft>
          <a:spcPts val="600"/>
        </a:spcAft>
        <a:buClr>
          <a:schemeClr val="tx1"/>
        </a:buClr>
        <a:buFont typeface="Arial" panose="020B0604020202020204" pitchFamily="34" charset="0"/>
        <a:buChar char="•"/>
        <a:defRPr sz="18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6396425"/>
            <a:ext cx="12192000" cy="489284"/>
          </a:xfrm>
          <a:prstGeom prst="rect">
            <a:avLst/>
          </a:prstGeom>
          <a:solidFill>
            <a:srgbClr val="0071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365125"/>
            <a:ext cx="8209547"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375393" y="374361"/>
            <a:ext cx="2516570" cy="632402"/>
          </a:xfrm>
          <a:prstGeom prst="rect">
            <a:avLst/>
          </a:prstGeom>
        </p:spPr>
      </p:pic>
      <p:sp>
        <p:nvSpPr>
          <p:cNvPr id="5" name="TextBox 4">
            <a:extLst>
              <a:ext uri="{FF2B5EF4-FFF2-40B4-BE49-F238E27FC236}">
                <a16:creationId xmlns:a16="http://schemas.microsoft.com/office/drawing/2014/main" id="{C2542306-9EA1-4562-9D11-383E56A2E367}"/>
              </a:ext>
            </a:extLst>
          </p:cNvPr>
          <p:cNvSpPr txBox="1"/>
          <p:nvPr userDrawn="1">
            <p:extLst>
              <p:ext uri="{1162E1C5-73C7-4A58-AE30-91384D911F3F}">
                <p184:classification xmlns:p184="http://schemas.microsoft.com/office/powerpoint/2018/4/main" xmlns="" val="ftr"/>
              </p:ext>
            </p:extLst>
          </p:nvPr>
        </p:nvSpPr>
        <p:spPr>
          <a:xfrm>
            <a:off x="0" y="6705600"/>
            <a:ext cx="1047750" cy="152400"/>
          </a:xfrm>
          <a:prstGeom prst="rect">
            <a:avLst/>
          </a:prstGeom>
        </p:spPr>
        <p:txBody>
          <a:bodyPr horzOverflow="overflow" lIns="0" tIns="0" rIns="0" bIns="0">
            <a:spAutoFit/>
          </a:bodyPr>
          <a:lstStyle/>
          <a:p>
            <a:pPr algn="l"/>
            <a:r>
              <a:rPr lang="en-GB" sz="1000">
                <a:solidFill>
                  <a:srgbClr val="000000"/>
                </a:solidFill>
                <a:latin typeface="Calibri" panose="020F0502020204030204" pitchFamily="34" charset="0"/>
                <a:cs typeface="Calibri" panose="020F0502020204030204" pitchFamily="34" charset="0"/>
              </a:rPr>
              <a:t>OFFICIAL-SENSITIVE</a:t>
            </a:r>
          </a:p>
        </p:txBody>
      </p:sp>
    </p:spTree>
    <p:extLst>
      <p:ext uri="{BB962C8B-B14F-4D97-AF65-F5344CB8AC3E}">
        <p14:creationId xmlns:p14="http://schemas.microsoft.com/office/powerpoint/2010/main" val="3320071579"/>
      </p:ext>
    </p:extLst>
  </p:cSld>
  <p:clrMap bg1="lt1" tx1="dk1" bg2="lt2" tx2="dk2" accent1="accent1" accent2="accent2" accent3="accent3" accent4="accent4" accent5="accent5" accent6="accent6" hlink="hlink" folHlink="folHlink"/>
  <p:sldLayoutIdLst>
    <p:sldLayoutId id="2147483666" r:id="rId1"/>
    <p:sldLayoutId id="2147483662" r:id="rId2"/>
  </p:sldLayoutIdLst>
  <p:hf hdr="0" ftr="0" dt="0"/>
  <p:txStyles>
    <p:titleStyle>
      <a:lvl1pPr algn="l" defTabSz="914400" rtl="0" eaLnBrk="1" latinLnBrk="0" hangingPunct="1">
        <a:lnSpc>
          <a:spcPct val="90000"/>
        </a:lnSpc>
        <a:spcBef>
          <a:spcPct val="0"/>
        </a:spcBef>
        <a:buNone/>
        <a:defRPr sz="4400" b="0"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491" userDrawn="1">
          <p15:clr>
            <a:srgbClr val="F26B43"/>
          </p15:clr>
        </p15:guide>
        <p15:guide id="2" orient="horz" pos="23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0.xml"/><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10.xml"/><Relationship Id="rId1" Type="http://schemas.openxmlformats.org/officeDocument/2006/relationships/video" Target="https://www.youtube.com/embed/l-2-UJTAPNI?start=1&amp;feature=oembed"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0.xml"/><Relationship Id="rId6" Type="http://schemas.openxmlformats.org/officeDocument/2006/relationships/image" Target="../media/image10.png"/><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C1308-1C98-A041-A375-218DBCB1D1E3}"/>
              </a:ext>
            </a:extLst>
          </p:cNvPr>
          <p:cNvSpPr>
            <a:spLocks noGrp="1"/>
          </p:cNvSpPr>
          <p:nvPr>
            <p:ph type="ctrTitle"/>
          </p:nvPr>
        </p:nvSpPr>
        <p:spPr/>
        <p:txBody>
          <a:bodyPr>
            <a:normAutofit/>
          </a:bodyPr>
          <a:lstStyle/>
          <a:p>
            <a:r>
              <a:rPr lang="en-US" dirty="0"/>
              <a:t>Care Coordinators in Primary Care</a:t>
            </a:r>
          </a:p>
        </p:txBody>
      </p:sp>
      <p:sp>
        <p:nvSpPr>
          <p:cNvPr id="3" name="Subtitle 2">
            <a:extLst>
              <a:ext uri="{FF2B5EF4-FFF2-40B4-BE49-F238E27FC236}">
                <a16:creationId xmlns:a16="http://schemas.microsoft.com/office/drawing/2014/main" id="{58B7DBE4-8A64-4344-AA54-4F6F3B8F5B56}"/>
              </a:ext>
            </a:extLst>
          </p:cNvPr>
          <p:cNvSpPr>
            <a:spLocks noGrp="1"/>
          </p:cNvSpPr>
          <p:nvPr>
            <p:ph type="subTitle" idx="1"/>
          </p:nvPr>
        </p:nvSpPr>
        <p:spPr/>
        <p:txBody>
          <a:bodyPr>
            <a:normAutofit/>
          </a:bodyPr>
          <a:lstStyle/>
          <a:p>
            <a:r>
              <a:rPr lang="en-US" dirty="0"/>
              <a:t>Presenters: Zehra Safdar, Primary Care workforce Transformation Manager</a:t>
            </a:r>
            <a:br>
              <a:rPr lang="en-US" dirty="0"/>
            </a:br>
            <a:r>
              <a:rPr lang="en-US" dirty="0"/>
              <a:t>Date: May 2022</a:t>
            </a:r>
          </a:p>
        </p:txBody>
      </p:sp>
    </p:spTree>
    <p:extLst>
      <p:ext uri="{BB962C8B-B14F-4D97-AF65-F5344CB8AC3E}">
        <p14:creationId xmlns:p14="http://schemas.microsoft.com/office/powerpoint/2010/main" val="1417499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8D0F221-CD6B-4684-BA8B-8EA59FA7DA06}"/>
              </a:ext>
            </a:extLst>
          </p:cNvPr>
          <p:cNvSpPr>
            <a:spLocks noGrp="1"/>
          </p:cNvSpPr>
          <p:nvPr>
            <p:ph type="title"/>
          </p:nvPr>
        </p:nvSpPr>
        <p:spPr>
          <a:xfrm>
            <a:off x="155713" y="139838"/>
            <a:ext cx="10515600" cy="788803"/>
          </a:xfrm>
        </p:spPr>
        <p:txBody>
          <a:bodyPr/>
          <a:lstStyle/>
          <a:p>
            <a:r>
              <a:rPr lang="en-GB" dirty="0"/>
              <a:t>Primary Care in the landscape of NEL</a:t>
            </a:r>
          </a:p>
        </p:txBody>
      </p:sp>
      <p:graphicFrame>
        <p:nvGraphicFramePr>
          <p:cNvPr id="5" name="Diagram 4">
            <a:extLst>
              <a:ext uri="{FF2B5EF4-FFF2-40B4-BE49-F238E27FC236}">
                <a16:creationId xmlns:a16="http://schemas.microsoft.com/office/drawing/2014/main" id="{2F0BE3F7-6BCE-499A-95D0-D5BA541EE119}"/>
              </a:ext>
            </a:extLst>
          </p:cNvPr>
          <p:cNvGraphicFramePr/>
          <p:nvPr>
            <p:extLst>
              <p:ext uri="{D42A27DB-BD31-4B8C-83A1-F6EECF244321}">
                <p14:modId xmlns:p14="http://schemas.microsoft.com/office/powerpoint/2010/main" val="1434601839"/>
              </p:ext>
            </p:extLst>
          </p:nvPr>
        </p:nvGraphicFramePr>
        <p:xfrm>
          <a:off x="1991682" y="888920"/>
          <a:ext cx="4865353" cy="4868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a:extLst>
              <a:ext uri="{FF2B5EF4-FFF2-40B4-BE49-F238E27FC236}">
                <a16:creationId xmlns:a16="http://schemas.microsoft.com/office/drawing/2014/main" id="{823419EF-E901-49B2-87DE-0B6E14F67BDF}"/>
              </a:ext>
            </a:extLst>
          </p:cNvPr>
          <p:cNvSpPr/>
          <p:nvPr/>
        </p:nvSpPr>
        <p:spPr bwMode="auto">
          <a:xfrm>
            <a:off x="6945113" y="1065653"/>
            <a:ext cx="4087812" cy="673100"/>
          </a:xfrm>
          <a:prstGeom prst="rect">
            <a:avLst/>
          </a:prstGeom>
          <a:solidFill>
            <a:srgbClr val="72C4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42900">
              <a:defRPr/>
            </a:pPr>
            <a:r>
              <a:rPr lang="en-GB" sz="825" b="1" dirty="0">
                <a:solidFill>
                  <a:prstClr val="white"/>
                </a:solidFill>
              </a:rPr>
              <a:t>General practice as the foundation of a wider Integrated Care System, working in partnership with other health and care providers to collaboratively manage and provide integrated services to a defined population within a shared budget </a:t>
            </a:r>
          </a:p>
        </p:txBody>
      </p:sp>
      <p:sp>
        <p:nvSpPr>
          <p:cNvPr id="7" name="Rectangle 6">
            <a:extLst>
              <a:ext uri="{FF2B5EF4-FFF2-40B4-BE49-F238E27FC236}">
                <a16:creationId xmlns:a16="http://schemas.microsoft.com/office/drawing/2014/main" id="{A82335DE-C24C-45A1-81BD-EB7FA63EBE53}"/>
              </a:ext>
            </a:extLst>
          </p:cNvPr>
          <p:cNvSpPr/>
          <p:nvPr/>
        </p:nvSpPr>
        <p:spPr bwMode="auto">
          <a:xfrm>
            <a:off x="6945113" y="1852612"/>
            <a:ext cx="4087812" cy="1576388"/>
          </a:xfrm>
          <a:prstGeom prst="rect">
            <a:avLst/>
          </a:prstGeom>
          <a:solidFill>
            <a:srgbClr val="7F7F7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42900">
              <a:defRPr/>
            </a:pPr>
            <a:r>
              <a:rPr lang="en-GB" sz="825" b="1" dirty="0">
                <a:solidFill>
                  <a:prstClr val="white"/>
                </a:solidFill>
              </a:rPr>
              <a:t>Usually at a borough level and often a single formal organisation e.g. Federation, this is the platform to provide the scale to develop and train a broad workforce, create shared operational systems and quality improvement approaches including use of locally owned data, support the delivery of collective back office functions to reduce waste and enhance efficiency, develop integrated unscheduled and elective care services for the whole population, and provide professional leadership and the ‘voice for general practice in the local health economy </a:t>
            </a:r>
          </a:p>
        </p:txBody>
      </p:sp>
      <p:sp>
        <p:nvSpPr>
          <p:cNvPr id="8" name="Rectangle 7">
            <a:extLst>
              <a:ext uri="{FF2B5EF4-FFF2-40B4-BE49-F238E27FC236}">
                <a16:creationId xmlns:a16="http://schemas.microsoft.com/office/drawing/2014/main" id="{3965B3ED-DEF5-4649-ABF3-E6AF6B69158E}"/>
              </a:ext>
            </a:extLst>
          </p:cNvPr>
          <p:cNvSpPr/>
          <p:nvPr/>
        </p:nvSpPr>
        <p:spPr bwMode="auto">
          <a:xfrm>
            <a:off x="6945113" y="3581052"/>
            <a:ext cx="4087812" cy="1184275"/>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42900">
              <a:defRPr/>
            </a:pPr>
            <a:r>
              <a:rPr lang="en-GB" sz="825" b="1" dirty="0">
                <a:solidFill>
                  <a:prstClr val="white"/>
                </a:solidFill>
              </a:rPr>
              <a:t>Primary Care Networks  - Serving populations of 30,000 – 50,000, bringing together groups of practices and other community providers around a natural geography. Support multi disciplinary working to deliver joined up, local and holistic care for patients. Key scale to integrated community based services around patients’ needs who require collaboration between service providers and long-term care coordination</a:t>
            </a:r>
          </a:p>
        </p:txBody>
      </p:sp>
      <p:sp>
        <p:nvSpPr>
          <p:cNvPr id="9" name="Rectangle 8">
            <a:extLst>
              <a:ext uri="{FF2B5EF4-FFF2-40B4-BE49-F238E27FC236}">
                <a16:creationId xmlns:a16="http://schemas.microsoft.com/office/drawing/2014/main" id="{91541907-6A6F-4151-A132-FBA195CE57E3}"/>
              </a:ext>
            </a:extLst>
          </p:cNvPr>
          <p:cNvSpPr/>
          <p:nvPr/>
        </p:nvSpPr>
        <p:spPr bwMode="auto">
          <a:xfrm>
            <a:off x="6945113" y="4844694"/>
            <a:ext cx="4087812" cy="67151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42900">
              <a:defRPr/>
            </a:pPr>
            <a:r>
              <a:rPr lang="en-GB" sz="825" b="1" dirty="0">
                <a:solidFill>
                  <a:prstClr val="white"/>
                </a:solidFill>
              </a:rPr>
              <a:t>General practice  holds a primary care contract GMS, PMS or APMS and is responsible for the registered list of patients </a:t>
            </a:r>
          </a:p>
        </p:txBody>
      </p:sp>
      <p:grpSp>
        <p:nvGrpSpPr>
          <p:cNvPr id="10" name="Group 1">
            <a:extLst>
              <a:ext uri="{FF2B5EF4-FFF2-40B4-BE49-F238E27FC236}">
                <a16:creationId xmlns:a16="http://schemas.microsoft.com/office/drawing/2014/main" id="{8D1BF758-FD00-4C98-ADEE-2793A667DEC0}"/>
              </a:ext>
            </a:extLst>
          </p:cNvPr>
          <p:cNvGrpSpPr>
            <a:grpSpLocks/>
          </p:cNvGrpSpPr>
          <p:nvPr/>
        </p:nvGrpSpPr>
        <p:grpSpPr bwMode="auto">
          <a:xfrm>
            <a:off x="622188" y="851685"/>
            <a:ext cx="1036638" cy="4989513"/>
            <a:chOff x="185738" y="850900"/>
            <a:chExt cx="911225" cy="4990062"/>
          </a:xfrm>
        </p:grpSpPr>
        <p:sp>
          <p:nvSpPr>
            <p:cNvPr id="11" name="Rectangle 10">
              <a:extLst>
                <a:ext uri="{FF2B5EF4-FFF2-40B4-BE49-F238E27FC236}">
                  <a16:creationId xmlns:a16="http://schemas.microsoft.com/office/drawing/2014/main" id="{5240C592-3B94-4999-967E-48CABF444819}"/>
                </a:ext>
              </a:extLst>
            </p:cNvPr>
            <p:cNvSpPr/>
            <p:nvPr/>
          </p:nvSpPr>
          <p:spPr bwMode="auto">
            <a:xfrm>
              <a:off x="188529" y="1028720"/>
              <a:ext cx="869362" cy="566800"/>
            </a:xfrm>
            <a:prstGeom prst="rect">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42900">
                <a:defRPr/>
              </a:pPr>
              <a:endParaRPr lang="en-GB" sz="1350">
                <a:solidFill>
                  <a:prstClr val="white"/>
                </a:solidFill>
              </a:endParaRPr>
            </a:p>
          </p:txBody>
        </p:sp>
        <p:sp>
          <p:nvSpPr>
            <p:cNvPr id="12" name="Rectangle 11">
              <a:extLst>
                <a:ext uri="{FF2B5EF4-FFF2-40B4-BE49-F238E27FC236}">
                  <a16:creationId xmlns:a16="http://schemas.microsoft.com/office/drawing/2014/main" id="{FA21061B-EA10-435A-AF80-C835B4FC094E}"/>
                </a:ext>
              </a:extLst>
            </p:cNvPr>
            <p:cNvSpPr/>
            <p:nvPr/>
          </p:nvSpPr>
          <p:spPr bwMode="auto">
            <a:xfrm>
              <a:off x="185738" y="850900"/>
              <a:ext cx="869362" cy="182583"/>
            </a:xfrm>
            <a:prstGeom prst="rect">
              <a:avLst/>
            </a:prstGeom>
            <a:solidFill>
              <a:srgbClr val="72C4FF"/>
            </a:solidFill>
            <a:ln>
              <a:solidFill>
                <a:srgbClr val="72C4F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defTabSz="342900">
                <a:defRPr/>
              </a:pPr>
              <a:r>
                <a:rPr lang="en-GB" sz="675" b="1" dirty="0">
                  <a:solidFill>
                    <a:prstClr val="white"/>
                  </a:solidFill>
                </a:rPr>
                <a:t>NEL ELHCP</a:t>
              </a:r>
            </a:p>
          </p:txBody>
        </p:sp>
        <p:grpSp>
          <p:nvGrpSpPr>
            <p:cNvPr id="13" name="Group 12">
              <a:extLst>
                <a:ext uri="{FF2B5EF4-FFF2-40B4-BE49-F238E27FC236}">
                  <a16:creationId xmlns:a16="http://schemas.microsoft.com/office/drawing/2014/main" id="{3AC23A8D-E2FA-4AA0-BF4F-4815D57FAE24}"/>
                </a:ext>
              </a:extLst>
            </p:cNvPr>
            <p:cNvGrpSpPr/>
            <p:nvPr/>
          </p:nvGrpSpPr>
          <p:grpSpPr bwMode="auto">
            <a:xfrm>
              <a:off x="211999" y="1085680"/>
              <a:ext cx="782300" cy="399478"/>
              <a:chOff x="5452817" y="4212109"/>
              <a:chExt cx="2079648" cy="1292462"/>
            </a:xfrm>
            <a:solidFill>
              <a:srgbClr val="72C4FF"/>
            </a:solidFill>
          </p:grpSpPr>
          <p:sp>
            <p:nvSpPr>
              <p:cNvPr id="35" name="Freeform 17">
                <a:extLst>
                  <a:ext uri="{FF2B5EF4-FFF2-40B4-BE49-F238E27FC236}">
                    <a16:creationId xmlns:a16="http://schemas.microsoft.com/office/drawing/2014/main" id="{072412A6-34AB-4107-A00E-9422C3275FEC}"/>
                  </a:ext>
                </a:extLst>
              </p:cNvPr>
              <p:cNvSpPr>
                <a:spLocks/>
              </p:cNvSpPr>
              <p:nvPr/>
            </p:nvSpPr>
            <p:spPr bwMode="gray">
              <a:xfrm>
                <a:off x="6649363" y="4395601"/>
                <a:ext cx="883102" cy="1108970"/>
              </a:xfrm>
              <a:custGeom>
                <a:avLst/>
                <a:gdLst>
                  <a:gd name="T0" fmla="*/ 2147483646 w 1176"/>
                  <a:gd name="T1" fmla="*/ 2147483646 h 1460"/>
                  <a:gd name="T2" fmla="*/ 2147483646 w 1176"/>
                  <a:gd name="T3" fmla="*/ 2147483646 h 1460"/>
                  <a:gd name="T4" fmla="*/ 2147483646 w 1176"/>
                  <a:gd name="T5" fmla="*/ 2147483646 h 1460"/>
                  <a:gd name="T6" fmla="*/ 2147483646 w 1176"/>
                  <a:gd name="T7" fmla="*/ 2147483646 h 1460"/>
                  <a:gd name="T8" fmla="*/ 2147483646 w 1176"/>
                  <a:gd name="T9" fmla="*/ 2147483646 h 1460"/>
                  <a:gd name="T10" fmla="*/ 2147483646 w 1176"/>
                  <a:gd name="T11" fmla="*/ 2147483646 h 1460"/>
                  <a:gd name="T12" fmla="*/ 2147483646 w 1176"/>
                  <a:gd name="T13" fmla="*/ 2147483646 h 1460"/>
                  <a:gd name="T14" fmla="*/ 2147483646 w 1176"/>
                  <a:gd name="T15" fmla="*/ 2147483646 h 1460"/>
                  <a:gd name="T16" fmla="*/ 2147483646 w 1176"/>
                  <a:gd name="T17" fmla="*/ 2147483646 h 1460"/>
                  <a:gd name="T18" fmla="*/ 2147483646 w 1176"/>
                  <a:gd name="T19" fmla="*/ 2147483646 h 1460"/>
                  <a:gd name="T20" fmla="*/ 2147483646 w 1176"/>
                  <a:gd name="T21" fmla="*/ 2147483646 h 1460"/>
                  <a:gd name="T22" fmla="*/ 2147483646 w 1176"/>
                  <a:gd name="T23" fmla="*/ 2147483646 h 1460"/>
                  <a:gd name="T24" fmla="*/ 2147483646 w 1176"/>
                  <a:gd name="T25" fmla="*/ 2147483646 h 1460"/>
                  <a:gd name="T26" fmla="*/ 2147483646 w 1176"/>
                  <a:gd name="T27" fmla="*/ 2147483646 h 1460"/>
                  <a:gd name="T28" fmla="*/ 2147483646 w 1176"/>
                  <a:gd name="T29" fmla="*/ 2147483646 h 1460"/>
                  <a:gd name="T30" fmla="*/ 2147483646 w 1176"/>
                  <a:gd name="T31" fmla="*/ 2147483646 h 1460"/>
                  <a:gd name="T32" fmla="*/ 2147483646 w 1176"/>
                  <a:gd name="T33" fmla="*/ 2147483646 h 1460"/>
                  <a:gd name="T34" fmla="*/ 2147483646 w 1176"/>
                  <a:gd name="T35" fmla="*/ 0 h 1460"/>
                  <a:gd name="T36" fmla="*/ 2147483646 w 1176"/>
                  <a:gd name="T37" fmla="*/ 2147483646 h 1460"/>
                  <a:gd name="T38" fmla="*/ 2147483646 w 1176"/>
                  <a:gd name="T39" fmla="*/ 2147483646 h 1460"/>
                  <a:gd name="T40" fmla="*/ 2147483646 w 1176"/>
                  <a:gd name="T41" fmla="*/ 2147483646 h 1460"/>
                  <a:gd name="T42" fmla="*/ 2147483646 w 1176"/>
                  <a:gd name="T43" fmla="*/ 2147483646 h 1460"/>
                  <a:gd name="T44" fmla="*/ 2147483646 w 1176"/>
                  <a:gd name="T45" fmla="*/ 2147483646 h 1460"/>
                  <a:gd name="T46" fmla="*/ 2147483646 w 1176"/>
                  <a:gd name="T47" fmla="*/ 2147483646 h 1460"/>
                  <a:gd name="T48" fmla="*/ 2147483646 w 1176"/>
                  <a:gd name="T49" fmla="*/ 2147483646 h 1460"/>
                  <a:gd name="T50" fmla="*/ 2147483646 w 1176"/>
                  <a:gd name="T51" fmla="*/ 2147483646 h 1460"/>
                  <a:gd name="T52" fmla="*/ 2147483646 w 1176"/>
                  <a:gd name="T53" fmla="*/ 2147483646 h 1460"/>
                  <a:gd name="T54" fmla="*/ 2147483646 w 1176"/>
                  <a:gd name="T55" fmla="*/ 2147483646 h 1460"/>
                  <a:gd name="T56" fmla="*/ 2147483646 w 1176"/>
                  <a:gd name="T57" fmla="*/ 2147483646 h 1460"/>
                  <a:gd name="T58" fmla="*/ 2147483646 w 1176"/>
                  <a:gd name="T59" fmla="*/ 2147483646 h 1460"/>
                  <a:gd name="T60" fmla="*/ 2147483646 w 1176"/>
                  <a:gd name="T61" fmla="*/ 2147483646 h 1460"/>
                  <a:gd name="T62" fmla="*/ 2147483646 w 1176"/>
                  <a:gd name="T63" fmla="*/ 2147483646 h 1460"/>
                  <a:gd name="T64" fmla="*/ 2147483646 w 1176"/>
                  <a:gd name="T65" fmla="*/ 2147483646 h 1460"/>
                  <a:gd name="T66" fmla="*/ 2147483646 w 1176"/>
                  <a:gd name="T67" fmla="*/ 2147483646 h 1460"/>
                  <a:gd name="T68" fmla="*/ 2147483646 w 1176"/>
                  <a:gd name="T69" fmla="*/ 2147483646 h 1460"/>
                  <a:gd name="T70" fmla="*/ 2147483646 w 1176"/>
                  <a:gd name="T71" fmla="*/ 2147483646 h 1460"/>
                  <a:gd name="T72" fmla="*/ 2147483646 w 1176"/>
                  <a:gd name="T73" fmla="*/ 2147483646 h 1460"/>
                  <a:gd name="T74" fmla="*/ 2147483646 w 1176"/>
                  <a:gd name="T75" fmla="*/ 2147483646 h 146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176"/>
                  <a:gd name="T115" fmla="*/ 0 h 1460"/>
                  <a:gd name="T116" fmla="*/ 1176 w 1176"/>
                  <a:gd name="T117" fmla="*/ 1460 h 146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176" h="1460">
                    <a:moveTo>
                      <a:pt x="21" y="1184"/>
                    </a:moveTo>
                    <a:lnTo>
                      <a:pt x="64" y="1064"/>
                    </a:lnTo>
                    <a:lnTo>
                      <a:pt x="71" y="1042"/>
                    </a:lnTo>
                    <a:lnTo>
                      <a:pt x="142" y="943"/>
                    </a:lnTo>
                    <a:lnTo>
                      <a:pt x="191" y="901"/>
                    </a:lnTo>
                    <a:lnTo>
                      <a:pt x="199" y="872"/>
                    </a:lnTo>
                    <a:lnTo>
                      <a:pt x="227" y="844"/>
                    </a:lnTo>
                    <a:lnTo>
                      <a:pt x="234" y="830"/>
                    </a:lnTo>
                    <a:lnTo>
                      <a:pt x="262" y="780"/>
                    </a:lnTo>
                    <a:lnTo>
                      <a:pt x="234" y="752"/>
                    </a:lnTo>
                    <a:lnTo>
                      <a:pt x="234" y="730"/>
                    </a:lnTo>
                    <a:lnTo>
                      <a:pt x="241" y="667"/>
                    </a:lnTo>
                    <a:lnTo>
                      <a:pt x="191" y="638"/>
                    </a:lnTo>
                    <a:lnTo>
                      <a:pt x="156" y="652"/>
                    </a:lnTo>
                    <a:lnTo>
                      <a:pt x="99" y="652"/>
                    </a:lnTo>
                    <a:lnTo>
                      <a:pt x="50" y="596"/>
                    </a:lnTo>
                    <a:lnTo>
                      <a:pt x="0" y="575"/>
                    </a:lnTo>
                    <a:lnTo>
                      <a:pt x="43" y="560"/>
                    </a:lnTo>
                    <a:lnTo>
                      <a:pt x="43" y="461"/>
                    </a:lnTo>
                    <a:lnTo>
                      <a:pt x="57" y="447"/>
                    </a:lnTo>
                    <a:lnTo>
                      <a:pt x="71" y="426"/>
                    </a:lnTo>
                    <a:lnTo>
                      <a:pt x="85" y="305"/>
                    </a:lnTo>
                    <a:lnTo>
                      <a:pt x="78" y="270"/>
                    </a:lnTo>
                    <a:lnTo>
                      <a:pt x="92" y="185"/>
                    </a:lnTo>
                    <a:lnTo>
                      <a:pt x="99" y="135"/>
                    </a:lnTo>
                    <a:lnTo>
                      <a:pt x="43" y="15"/>
                    </a:lnTo>
                    <a:lnTo>
                      <a:pt x="85" y="15"/>
                    </a:lnTo>
                    <a:lnTo>
                      <a:pt x="128" y="29"/>
                    </a:lnTo>
                    <a:lnTo>
                      <a:pt x="206" y="50"/>
                    </a:lnTo>
                    <a:lnTo>
                      <a:pt x="241" y="57"/>
                    </a:lnTo>
                    <a:lnTo>
                      <a:pt x="333" y="29"/>
                    </a:lnTo>
                    <a:lnTo>
                      <a:pt x="418" y="43"/>
                    </a:lnTo>
                    <a:lnTo>
                      <a:pt x="439" y="43"/>
                    </a:lnTo>
                    <a:lnTo>
                      <a:pt x="468" y="57"/>
                    </a:lnTo>
                    <a:lnTo>
                      <a:pt x="517" y="36"/>
                    </a:lnTo>
                    <a:lnTo>
                      <a:pt x="610" y="0"/>
                    </a:lnTo>
                    <a:lnTo>
                      <a:pt x="787" y="206"/>
                    </a:lnTo>
                    <a:lnTo>
                      <a:pt x="815" y="277"/>
                    </a:lnTo>
                    <a:lnTo>
                      <a:pt x="787" y="291"/>
                    </a:lnTo>
                    <a:lnTo>
                      <a:pt x="751" y="334"/>
                    </a:lnTo>
                    <a:lnTo>
                      <a:pt x="794" y="348"/>
                    </a:lnTo>
                    <a:lnTo>
                      <a:pt x="858" y="390"/>
                    </a:lnTo>
                    <a:lnTo>
                      <a:pt x="836" y="461"/>
                    </a:lnTo>
                    <a:lnTo>
                      <a:pt x="872" y="539"/>
                    </a:lnTo>
                    <a:lnTo>
                      <a:pt x="921" y="660"/>
                    </a:lnTo>
                    <a:lnTo>
                      <a:pt x="928" y="738"/>
                    </a:lnTo>
                    <a:lnTo>
                      <a:pt x="1077" y="759"/>
                    </a:lnTo>
                    <a:lnTo>
                      <a:pt x="1077" y="837"/>
                    </a:lnTo>
                    <a:lnTo>
                      <a:pt x="1148" y="915"/>
                    </a:lnTo>
                    <a:lnTo>
                      <a:pt x="1176" y="1007"/>
                    </a:lnTo>
                    <a:lnTo>
                      <a:pt x="1176" y="1035"/>
                    </a:lnTo>
                    <a:lnTo>
                      <a:pt x="1155" y="1028"/>
                    </a:lnTo>
                    <a:lnTo>
                      <a:pt x="935" y="1028"/>
                    </a:lnTo>
                    <a:lnTo>
                      <a:pt x="935" y="1064"/>
                    </a:lnTo>
                    <a:lnTo>
                      <a:pt x="900" y="1064"/>
                    </a:lnTo>
                    <a:lnTo>
                      <a:pt x="843" y="1049"/>
                    </a:lnTo>
                    <a:lnTo>
                      <a:pt x="730" y="1064"/>
                    </a:lnTo>
                    <a:lnTo>
                      <a:pt x="695" y="1198"/>
                    </a:lnTo>
                    <a:lnTo>
                      <a:pt x="673" y="1198"/>
                    </a:lnTo>
                    <a:lnTo>
                      <a:pt x="638" y="1184"/>
                    </a:lnTo>
                    <a:lnTo>
                      <a:pt x="624" y="1085"/>
                    </a:lnTo>
                    <a:lnTo>
                      <a:pt x="524" y="1163"/>
                    </a:lnTo>
                    <a:lnTo>
                      <a:pt x="546" y="1276"/>
                    </a:lnTo>
                    <a:lnTo>
                      <a:pt x="439" y="1297"/>
                    </a:lnTo>
                    <a:lnTo>
                      <a:pt x="461" y="1361"/>
                    </a:lnTo>
                    <a:lnTo>
                      <a:pt x="432" y="1368"/>
                    </a:lnTo>
                    <a:lnTo>
                      <a:pt x="340" y="1397"/>
                    </a:lnTo>
                    <a:lnTo>
                      <a:pt x="312" y="1453"/>
                    </a:lnTo>
                    <a:lnTo>
                      <a:pt x="234" y="1446"/>
                    </a:lnTo>
                    <a:lnTo>
                      <a:pt x="184" y="1460"/>
                    </a:lnTo>
                    <a:lnTo>
                      <a:pt x="149" y="1439"/>
                    </a:lnTo>
                    <a:lnTo>
                      <a:pt x="128" y="1382"/>
                    </a:lnTo>
                    <a:lnTo>
                      <a:pt x="142" y="1326"/>
                    </a:lnTo>
                    <a:lnTo>
                      <a:pt x="114" y="1248"/>
                    </a:lnTo>
                    <a:lnTo>
                      <a:pt x="106" y="1234"/>
                    </a:lnTo>
                    <a:lnTo>
                      <a:pt x="43" y="1184"/>
                    </a:lnTo>
                    <a:lnTo>
                      <a:pt x="21" y="1184"/>
                    </a:lnTo>
                    <a:close/>
                  </a:path>
                </a:pathLst>
              </a:custGeom>
              <a:grpFill/>
              <a:ln w="9525" cap="flat" cmpd="sng">
                <a:solidFill>
                  <a:schemeClr val="bg1"/>
                </a:solidFill>
                <a:prstDash val="solid"/>
                <a:round/>
                <a:headEnd type="none" w="med" len="med"/>
                <a:tailEnd type="none" w="med" len="med"/>
              </a:ln>
            </p:spPr>
            <p:txBody>
              <a:bodyPr lIns="68450" tIns="34225" rIns="68450" bIns="34225"/>
              <a:lstStyle/>
              <a:p>
                <a:pPr defTabSz="342900">
                  <a:defRPr/>
                </a:pPr>
                <a:endParaRPr lang="en-GB" sz="1350">
                  <a:solidFill>
                    <a:prstClr val="black"/>
                  </a:solidFill>
                </a:endParaRPr>
              </a:p>
            </p:txBody>
          </p:sp>
          <p:sp>
            <p:nvSpPr>
              <p:cNvPr id="36" name="Freeform 2">
                <a:extLst>
                  <a:ext uri="{FF2B5EF4-FFF2-40B4-BE49-F238E27FC236}">
                    <a16:creationId xmlns:a16="http://schemas.microsoft.com/office/drawing/2014/main" id="{66D966F3-21B5-4D7D-99C6-CD16DFD08823}"/>
                  </a:ext>
                </a:extLst>
              </p:cNvPr>
              <p:cNvSpPr>
                <a:spLocks/>
              </p:cNvSpPr>
              <p:nvPr/>
            </p:nvSpPr>
            <p:spPr bwMode="gray">
              <a:xfrm>
                <a:off x="5452817" y="5097504"/>
                <a:ext cx="183136" cy="97981"/>
              </a:xfrm>
              <a:custGeom>
                <a:avLst/>
                <a:gdLst>
                  <a:gd name="T0" fmla="*/ 0 w 204"/>
                  <a:gd name="T1" fmla="*/ 2147483646 h 108"/>
                  <a:gd name="T2" fmla="*/ 2147483646 w 204"/>
                  <a:gd name="T3" fmla="*/ 2147483646 h 108"/>
                  <a:gd name="T4" fmla="*/ 2147483646 w 204"/>
                  <a:gd name="T5" fmla="*/ 2147483646 h 108"/>
                  <a:gd name="T6" fmla="*/ 2147483646 w 204"/>
                  <a:gd name="T7" fmla="*/ 2147483646 h 108"/>
                  <a:gd name="T8" fmla="*/ 2147483646 w 204"/>
                  <a:gd name="T9" fmla="*/ 0 h 108"/>
                  <a:gd name="T10" fmla="*/ 2147483646 w 204"/>
                  <a:gd name="T11" fmla="*/ 2147483646 h 108"/>
                  <a:gd name="T12" fmla="*/ 2147483646 w 204"/>
                  <a:gd name="T13" fmla="*/ 2147483646 h 108"/>
                  <a:gd name="T14" fmla="*/ 2147483646 w 204"/>
                  <a:gd name="T15" fmla="*/ 2147483646 h 108"/>
                  <a:gd name="T16" fmla="*/ 2147483646 w 204"/>
                  <a:gd name="T17" fmla="*/ 2147483646 h 108"/>
                  <a:gd name="T18" fmla="*/ 2147483646 w 204"/>
                  <a:gd name="T19" fmla="*/ 2147483646 h 108"/>
                  <a:gd name="T20" fmla="*/ 2147483646 w 204"/>
                  <a:gd name="T21" fmla="*/ 2147483646 h 108"/>
                  <a:gd name="T22" fmla="*/ 2147483646 w 204"/>
                  <a:gd name="T23" fmla="*/ 2147483646 h 108"/>
                  <a:gd name="T24" fmla="*/ 2147483646 w 204"/>
                  <a:gd name="T25" fmla="*/ 2147483646 h 108"/>
                  <a:gd name="T26" fmla="*/ 2147483646 w 204"/>
                  <a:gd name="T27" fmla="*/ 2147483646 h 108"/>
                  <a:gd name="T28" fmla="*/ 2147483646 w 204"/>
                  <a:gd name="T29" fmla="*/ 2147483646 h 108"/>
                  <a:gd name="T30" fmla="*/ 2147483646 w 204"/>
                  <a:gd name="T31" fmla="*/ 2147483646 h 108"/>
                  <a:gd name="T32" fmla="*/ 2147483646 w 204"/>
                  <a:gd name="T33" fmla="*/ 2147483646 h 108"/>
                  <a:gd name="T34" fmla="*/ 2147483646 w 204"/>
                  <a:gd name="T35" fmla="*/ 2147483646 h 108"/>
                  <a:gd name="T36" fmla="*/ 2147483646 w 204"/>
                  <a:gd name="T37" fmla="*/ 2147483646 h 108"/>
                  <a:gd name="T38" fmla="*/ 2147483646 w 204"/>
                  <a:gd name="T39" fmla="*/ 2147483646 h 108"/>
                  <a:gd name="T40" fmla="*/ 2147483646 w 204"/>
                  <a:gd name="T41" fmla="*/ 2147483646 h 108"/>
                  <a:gd name="T42" fmla="*/ 2147483646 w 204"/>
                  <a:gd name="T43" fmla="*/ 2147483646 h 108"/>
                  <a:gd name="T44" fmla="*/ 0 w 204"/>
                  <a:gd name="T45" fmla="*/ 2147483646 h 10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04"/>
                  <a:gd name="T70" fmla="*/ 0 h 108"/>
                  <a:gd name="T71" fmla="*/ 204 w 204"/>
                  <a:gd name="T72" fmla="*/ 108 h 108"/>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04" h="108">
                    <a:moveTo>
                      <a:pt x="0" y="85"/>
                    </a:moveTo>
                    <a:lnTo>
                      <a:pt x="2" y="19"/>
                    </a:lnTo>
                    <a:lnTo>
                      <a:pt x="54" y="10"/>
                    </a:lnTo>
                    <a:lnTo>
                      <a:pt x="93" y="1"/>
                    </a:lnTo>
                    <a:lnTo>
                      <a:pt x="105" y="0"/>
                    </a:lnTo>
                    <a:lnTo>
                      <a:pt x="149" y="31"/>
                    </a:lnTo>
                    <a:lnTo>
                      <a:pt x="153" y="16"/>
                    </a:lnTo>
                    <a:lnTo>
                      <a:pt x="159" y="25"/>
                    </a:lnTo>
                    <a:lnTo>
                      <a:pt x="182" y="4"/>
                    </a:lnTo>
                    <a:lnTo>
                      <a:pt x="204" y="72"/>
                    </a:lnTo>
                    <a:lnTo>
                      <a:pt x="204" y="105"/>
                    </a:lnTo>
                    <a:lnTo>
                      <a:pt x="176" y="103"/>
                    </a:lnTo>
                    <a:lnTo>
                      <a:pt x="165" y="84"/>
                    </a:lnTo>
                    <a:lnTo>
                      <a:pt x="138" y="91"/>
                    </a:lnTo>
                    <a:lnTo>
                      <a:pt x="132" y="84"/>
                    </a:lnTo>
                    <a:lnTo>
                      <a:pt x="119" y="91"/>
                    </a:lnTo>
                    <a:lnTo>
                      <a:pt x="110" y="78"/>
                    </a:lnTo>
                    <a:lnTo>
                      <a:pt x="93" y="108"/>
                    </a:lnTo>
                    <a:lnTo>
                      <a:pt x="81" y="99"/>
                    </a:lnTo>
                    <a:lnTo>
                      <a:pt x="48" y="93"/>
                    </a:lnTo>
                    <a:lnTo>
                      <a:pt x="27" y="90"/>
                    </a:lnTo>
                    <a:lnTo>
                      <a:pt x="14" y="84"/>
                    </a:lnTo>
                    <a:lnTo>
                      <a:pt x="0" y="85"/>
                    </a:lnTo>
                    <a:close/>
                  </a:path>
                </a:pathLst>
              </a:custGeom>
              <a:grpFill/>
              <a:ln w="9525" cap="flat" cmpd="sng">
                <a:solidFill>
                  <a:schemeClr val="bg1"/>
                </a:solidFill>
                <a:prstDash val="solid"/>
                <a:round/>
                <a:headEnd type="none" w="med" len="med"/>
                <a:tailEnd type="none" w="med" len="med"/>
              </a:ln>
            </p:spPr>
            <p:txBody>
              <a:bodyPr lIns="68450" tIns="34225" rIns="68450" bIns="34225"/>
              <a:lstStyle/>
              <a:p>
                <a:pPr defTabSz="342900">
                  <a:defRPr/>
                </a:pPr>
                <a:endParaRPr lang="en-GB" sz="1350">
                  <a:solidFill>
                    <a:prstClr val="black"/>
                  </a:solidFill>
                </a:endParaRPr>
              </a:p>
            </p:txBody>
          </p:sp>
          <p:sp>
            <p:nvSpPr>
              <p:cNvPr id="37" name="Freeform 3">
                <a:extLst>
                  <a:ext uri="{FF2B5EF4-FFF2-40B4-BE49-F238E27FC236}">
                    <a16:creationId xmlns:a16="http://schemas.microsoft.com/office/drawing/2014/main" id="{1F76F084-36CA-4974-8E7B-2AFF532E6FEE}"/>
                  </a:ext>
                </a:extLst>
              </p:cNvPr>
              <p:cNvSpPr>
                <a:spLocks/>
              </p:cNvSpPr>
              <p:nvPr/>
            </p:nvSpPr>
            <p:spPr bwMode="gray">
              <a:xfrm>
                <a:off x="6250514" y="4608488"/>
                <a:ext cx="596072" cy="693886"/>
              </a:xfrm>
              <a:custGeom>
                <a:avLst/>
                <a:gdLst>
                  <a:gd name="T0" fmla="*/ 2147483646 w 793"/>
                  <a:gd name="T1" fmla="*/ 2147483646 h 914"/>
                  <a:gd name="T2" fmla="*/ 2147483646 w 793"/>
                  <a:gd name="T3" fmla="*/ 2147483646 h 914"/>
                  <a:gd name="T4" fmla="*/ 2147483646 w 793"/>
                  <a:gd name="T5" fmla="*/ 2147483646 h 914"/>
                  <a:gd name="T6" fmla="*/ 2147483646 w 793"/>
                  <a:gd name="T7" fmla="*/ 2147483646 h 914"/>
                  <a:gd name="T8" fmla="*/ 2147483646 w 793"/>
                  <a:gd name="T9" fmla="*/ 2147483646 h 914"/>
                  <a:gd name="T10" fmla="*/ 2147483646 w 793"/>
                  <a:gd name="T11" fmla="*/ 2147483646 h 914"/>
                  <a:gd name="T12" fmla="*/ 2147483646 w 793"/>
                  <a:gd name="T13" fmla="*/ 2147483646 h 914"/>
                  <a:gd name="T14" fmla="*/ 0 w 793"/>
                  <a:gd name="T15" fmla="*/ 2147483646 h 914"/>
                  <a:gd name="T16" fmla="*/ 2147483646 w 793"/>
                  <a:gd name="T17" fmla="*/ 2147483646 h 914"/>
                  <a:gd name="T18" fmla="*/ 2147483646 w 793"/>
                  <a:gd name="T19" fmla="*/ 2147483646 h 914"/>
                  <a:gd name="T20" fmla="*/ 2147483646 w 793"/>
                  <a:gd name="T21" fmla="*/ 2147483646 h 914"/>
                  <a:gd name="T22" fmla="*/ 2147483646 w 793"/>
                  <a:gd name="T23" fmla="*/ 2147483646 h 914"/>
                  <a:gd name="T24" fmla="*/ 2147483646 w 793"/>
                  <a:gd name="T25" fmla="*/ 2147483646 h 914"/>
                  <a:gd name="T26" fmla="*/ 2147483646 w 793"/>
                  <a:gd name="T27" fmla="*/ 2147483646 h 914"/>
                  <a:gd name="T28" fmla="*/ 2147483646 w 793"/>
                  <a:gd name="T29" fmla="*/ 2147483646 h 914"/>
                  <a:gd name="T30" fmla="*/ 2147483646 w 793"/>
                  <a:gd name="T31" fmla="*/ 2147483646 h 914"/>
                  <a:gd name="T32" fmla="*/ 2147483646 w 793"/>
                  <a:gd name="T33" fmla="*/ 2147483646 h 914"/>
                  <a:gd name="T34" fmla="*/ 2147483646 w 793"/>
                  <a:gd name="T35" fmla="*/ 2147483646 h 914"/>
                  <a:gd name="T36" fmla="*/ 2147483646 w 793"/>
                  <a:gd name="T37" fmla="*/ 2147483646 h 914"/>
                  <a:gd name="T38" fmla="*/ 2147483646 w 793"/>
                  <a:gd name="T39" fmla="*/ 2147483646 h 914"/>
                  <a:gd name="T40" fmla="*/ 2147483646 w 793"/>
                  <a:gd name="T41" fmla="*/ 2147483646 h 914"/>
                  <a:gd name="T42" fmla="*/ 2147483646 w 793"/>
                  <a:gd name="T43" fmla="*/ 2147483646 h 914"/>
                  <a:gd name="T44" fmla="*/ 2147483646 w 793"/>
                  <a:gd name="T45" fmla="*/ 2147483646 h 914"/>
                  <a:gd name="T46" fmla="*/ 2147483646 w 793"/>
                  <a:gd name="T47" fmla="*/ 2147483646 h 914"/>
                  <a:gd name="T48" fmla="*/ 2147483646 w 793"/>
                  <a:gd name="T49" fmla="*/ 2147483646 h 914"/>
                  <a:gd name="T50" fmla="*/ 2147483646 w 793"/>
                  <a:gd name="T51" fmla="*/ 0 h 914"/>
                  <a:gd name="T52" fmla="*/ 2147483646 w 793"/>
                  <a:gd name="T53" fmla="*/ 2147483646 h 914"/>
                  <a:gd name="T54" fmla="*/ 2147483646 w 793"/>
                  <a:gd name="T55" fmla="*/ 2147483646 h 914"/>
                  <a:gd name="T56" fmla="*/ 2147483646 w 793"/>
                  <a:gd name="T57" fmla="*/ 2147483646 h 914"/>
                  <a:gd name="T58" fmla="*/ 2147483646 w 793"/>
                  <a:gd name="T59" fmla="*/ 2147483646 h 914"/>
                  <a:gd name="T60" fmla="*/ 2147483646 w 793"/>
                  <a:gd name="T61" fmla="*/ 2147483646 h 914"/>
                  <a:gd name="T62" fmla="*/ 2147483646 w 793"/>
                  <a:gd name="T63" fmla="*/ 2147483646 h 914"/>
                  <a:gd name="T64" fmla="*/ 2147483646 w 793"/>
                  <a:gd name="T65" fmla="*/ 2147483646 h 914"/>
                  <a:gd name="T66" fmla="*/ 2147483646 w 793"/>
                  <a:gd name="T67" fmla="*/ 2147483646 h 914"/>
                  <a:gd name="T68" fmla="*/ 2147483646 w 793"/>
                  <a:gd name="T69" fmla="*/ 2147483646 h 914"/>
                  <a:gd name="T70" fmla="*/ 2147483646 w 793"/>
                  <a:gd name="T71" fmla="*/ 2147483646 h 914"/>
                  <a:gd name="T72" fmla="*/ 2147483646 w 793"/>
                  <a:gd name="T73" fmla="*/ 2147483646 h 914"/>
                  <a:gd name="T74" fmla="*/ 2147483646 w 793"/>
                  <a:gd name="T75" fmla="*/ 2147483646 h 914"/>
                  <a:gd name="T76" fmla="*/ 2147483646 w 793"/>
                  <a:gd name="T77" fmla="*/ 2147483646 h 914"/>
                  <a:gd name="T78" fmla="*/ 2147483646 w 793"/>
                  <a:gd name="T79" fmla="*/ 2147483646 h 914"/>
                  <a:gd name="T80" fmla="*/ 2147483646 w 793"/>
                  <a:gd name="T81" fmla="*/ 2147483646 h 914"/>
                  <a:gd name="T82" fmla="*/ 2147483646 w 793"/>
                  <a:gd name="T83" fmla="*/ 2147483646 h 914"/>
                  <a:gd name="T84" fmla="*/ 2147483646 w 793"/>
                  <a:gd name="T85" fmla="*/ 2147483646 h 914"/>
                  <a:gd name="T86" fmla="*/ 2147483646 w 793"/>
                  <a:gd name="T87" fmla="*/ 2147483646 h 914"/>
                  <a:gd name="T88" fmla="*/ 2147483646 w 793"/>
                  <a:gd name="T89" fmla="*/ 2147483646 h 914"/>
                  <a:gd name="T90" fmla="*/ 2147483646 w 793"/>
                  <a:gd name="T91" fmla="*/ 2147483646 h 914"/>
                  <a:gd name="T92" fmla="*/ 2147483646 w 793"/>
                  <a:gd name="T93" fmla="*/ 2147483646 h 914"/>
                  <a:gd name="T94" fmla="*/ 2147483646 w 793"/>
                  <a:gd name="T95" fmla="*/ 2147483646 h 914"/>
                  <a:gd name="T96" fmla="*/ 2147483646 w 793"/>
                  <a:gd name="T97" fmla="*/ 2147483646 h 914"/>
                  <a:gd name="T98" fmla="*/ 2147483646 w 793"/>
                  <a:gd name="T99" fmla="*/ 2147483646 h 914"/>
                  <a:gd name="T100" fmla="*/ 2147483646 w 793"/>
                  <a:gd name="T101" fmla="*/ 2147483646 h 914"/>
                  <a:gd name="T102" fmla="*/ 2147483646 w 793"/>
                  <a:gd name="T103" fmla="*/ 2147483646 h 914"/>
                  <a:gd name="T104" fmla="*/ 2147483646 w 793"/>
                  <a:gd name="T105" fmla="*/ 2147483646 h 914"/>
                  <a:gd name="T106" fmla="*/ 2147483646 w 793"/>
                  <a:gd name="T107" fmla="*/ 2147483646 h 914"/>
                  <a:gd name="T108" fmla="*/ 2147483646 w 793"/>
                  <a:gd name="T109" fmla="*/ 2147483646 h 914"/>
                  <a:gd name="T110" fmla="*/ 2147483646 w 793"/>
                  <a:gd name="T111" fmla="*/ 2147483646 h 9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93"/>
                  <a:gd name="T169" fmla="*/ 0 h 914"/>
                  <a:gd name="T170" fmla="*/ 793 w 793"/>
                  <a:gd name="T171" fmla="*/ 914 h 91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93" h="914">
                    <a:moveTo>
                      <a:pt x="156" y="815"/>
                    </a:moveTo>
                    <a:lnTo>
                      <a:pt x="141" y="701"/>
                    </a:lnTo>
                    <a:lnTo>
                      <a:pt x="99" y="694"/>
                    </a:lnTo>
                    <a:lnTo>
                      <a:pt x="78" y="673"/>
                    </a:lnTo>
                    <a:lnTo>
                      <a:pt x="28" y="645"/>
                    </a:lnTo>
                    <a:lnTo>
                      <a:pt x="28" y="623"/>
                    </a:lnTo>
                    <a:lnTo>
                      <a:pt x="21" y="574"/>
                    </a:lnTo>
                    <a:lnTo>
                      <a:pt x="0" y="538"/>
                    </a:lnTo>
                    <a:lnTo>
                      <a:pt x="21" y="496"/>
                    </a:lnTo>
                    <a:lnTo>
                      <a:pt x="49" y="503"/>
                    </a:lnTo>
                    <a:lnTo>
                      <a:pt x="92" y="503"/>
                    </a:lnTo>
                    <a:lnTo>
                      <a:pt x="127" y="482"/>
                    </a:lnTo>
                    <a:lnTo>
                      <a:pt x="177" y="468"/>
                    </a:lnTo>
                    <a:lnTo>
                      <a:pt x="198" y="496"/>
                    </a:lnTo>
                    <a:lnTo>
                      <a:pt x="283" y="446"/>
                    </a:lnTo>
                    <a:lnTo>
                      <a:pt x="283" y="439"/>
                    </a:lnTo>
                    <a:lnTo>
                      <a:pt x="311" y="439"/>
                    </a:lnTo>
                    <a:lnTo>
                      <a:pt x="375" y="347"/>
                    </a:lnTo>
                    <a:lnTo>
                      <a:pt x="404" y="340"/>
                    </a:lnTo>
                    <a:lnTo>
                      <a:pt x="432" y="319"/>
                    </a:lnTo>
                    <a:lnTo>
                      <a:pt x="439" y="297"/>
                    </a:lnTo>
                    <a:lnTo>
                      <a:pt x="446" y="241"/>
                    </a:lnTo>
                    <a:lnTo>
                      <a:pt x="474" y="170"/>
                    </a:lnTo>
                    <a:lnTo>
                      <a:pt x="446" y="163"/>
                    </a:lnTo>
                    <a:lnTo>
                      <a:pt x="446" y="106"/>
                    </a:lnTo>
                    <a:lnTo>
                      <a:pt x="609" y="0"/>
                    </a:lnTo>
                    <a:lnTo>
                      <a:pt x="616" y="35"/>
                    </a:lnTo>
                    <a:lnTo>
                      <a:pt x="602" y="156"/>
                    </a:lnTo>
                    <a:lnTo>
                      <a:pt x="588" y="177"/>
                    </a:lnTo>
                    <a:lnTo>
                      <a:pt x="574" y="191"/>
                    </a:lnTo>
                    <a:lnTo>
                      <a:pt x="574" y="290"/>
                    </a:lnTo>
                    <a:lnTo>
                      <a:pt x="531" y="305"/>
                    </a:lnTo>
                    <a:lnTo>
                      <a:pt x="581" y="326"/>
                    </a:lnTo>
                    <a:lnTo>
                      <a:pt x="630" y="382"/>
                    </a:lnTo>
                    <a:lnTo>
                      <a:pt x="687" y="382"/>
                    </a:lnTo>
                    <a:lnTo>
                      <a:pt x="722" y="368"/>
                    </a:lnTo>
                    <a:lnTo>
                      <a:pt x="772" y="397"/>
                    </a:lnTo>
                    <a:lnTo>
                      <a:pt x="765" y="460"/>
                    </a:lnTo>
                    <a:lnTo>
                      <a:pt x="765" y="482"/>
                    </a:lnTo>
                    <a:lnTo>
                      <a:pt x="793" y="510"/>
                    </a:lnTo>
                    <a:lnTo>
                      <a:pt x="765" y="560"/>
                    </a:lnTo>
                    <a:lnTo>
                      <a:pt x="758" y="574"/>
                    </a:lnTo>
                    <a:lnTo>
                      <a:pt x="730" y="602"/>
                    </a:lnTo>
                    <a:lnTo>
                      <a:pt x="722" y="631"/>
                    </a:lnTo>
                    <a:lnTo>
                      <a:pt x="673" y="673"/>
                    </a:lnTo>
                    <a:lnTo>
                      <a:pt x="602" y="772"/>
                    </a:lnTo>
                    <a:lnTo>
                      <a:pt x="595" y="794"/>
                    </a:lnTo>
                    <a:lnTo>
                      <a:pt x="552" y="914"/>
                    </a:lnTo>
                    <a:lnTo>
                      <a:pt x="460" y="864"/>
                    </a:lnTo>
                    <a:lnTo>
                      <a:pt x="389" y="808"/>
                    </a:lnTo>
                    <a:lnTo>
                      <a:pt x="347" y="794"/>
                    </a:lnTo>
                    <a:lnTo>
                      <a:pt x="326" y="801"/>
                    </a:lnTo>
                    <a:lnTo>
                      <a:pt x="283" y="822"/>
                    </a:lnTo>
                    <a:lnTo>
                      <a:pt x="212" y="843"/>
                    </a:lnTo>
                    <a:lnTo>
                      <a:pt x="177" y="836"/>
                    </a:lnTo>
                    <a:lnTo>
                      <a:pt x="156" y="815"/>
                    </a:lnTo>
                    <a:close/>
                  </a:path>
                </a:pathLst>
              </a:custGeom>
              <a:grpFill/>
              <a:ln w="9525">
                <a:solidFill>
                  <a:schemeClr val="bg1"/>
                </a:solidFill>
                <a:round/>
                <a:headEnd/>
                <a:tailEnd/>
              </a:ln>
            </p:spPr>
            <p:txBody>
              <a:bodyPr lIns="68450" tIns="34225" rIns="68450" bIns="34225"/>
              <a:lstStyle/>
              <a:p>
                <a:pPr defTabSz="342900">
                  <a:defRPr/>
                </a:pPr>
                <a:endParaRPr lang="en-GB" sz="1350">
                  <a:solidFill>
                    <a:prstClr val="black"/>
                  </a:solidFill>
                </a:endParaRPr>
              </a:p>
            </p:txBody>
          </p:sp>
          <p:sp>
            <p:nvSpPr>
              <p:cNvPr id="38" name="Freeform 13">
                <a:extLst>
                  <a:ext uri="{FF2B5EF4-FFF2-40B4-BE49-F238E27FC236}">
                    <a16:creationId xmlns:a16="http://schemas.microsoft.com/office/drawing/2014/main" id="{FEFC6875-5833-441D-AA54-57FAF577466D}"/>
                  </a:ext>
                </a:extLst>
              </p:cNvPr>
              <p:cNvSpPr>
                <a:spLocks/>
              </p:cNvSpPr>
              <p:nvPr/>
            </p:nvSpPr>
            <p:spPr bwMode="gray">
              <a:xfrm>
                <a:off x="5537341" y="4671730"/>
                <a:ext cx="409414" cy="446260"/>
              </a:xfrm>
              <a:custGeom>
                <a:avLst/>
                <a:gdLst>
                  <a:gd name="T0" fmla="*/ 0 w 545"/>
                  <a:gd name="T1" fmla="*/ 2147483646 h 588"/>
                  <a:gd name="T2" fmla="*/ 2147483646 w 545"/>
                  <a:gd name="T3" fmla="*/ 2147483646 h 588"/>
                  <a:gd name="T4" fmla="*/ 2147483646 w 545"/>
                  <a:gd name="T5" fmla="*/ 2147483646 h 588"/>
                  <a:gd name="T6" fmla="*/ 2147483646 w 545"/>
                  <a:gd name="T7" fmla="*/ 2147483646 h 588"/>
                  <a:gd name="T8" fmla="*/ 2147483646 w 545"/>
                  <a:gd name="T9" fmla="*/ 2147483646 h 588"/>
                  <a:gd name="T10" fmla="*/ 2147483646 w 545"/>
                  <a:gd name="T11" fmla="*/ 2147483646 h 588"/>
                  <a:gd name="T12" fmla="*/ 2147483646 w 545"/>
                  <a:gd name="T13" fmla="*/ 2147483646 h 588"/>
                  <a:gd name="T14" fmla="*/ 2147483646 w 545"/>
                  <a:gd name="T15" fmla="*/ 0 h 588"/>
                  <a:gd name="T16" fmla="*/ 2147483646 w 545"/>
                  <a:gd name="T17" fmla="*/ 2147483646 h 588"/>
                  <a:gd name="T18" fmla="*/ 2147483646 w 545"/>
                  <a:gd name="T19" fmla="*/ 2147483646 h 588"/>
                  <a:gd name="T20" fmla="*/ 2147483646 w 545"/>
                  <a:gd name="T21" fmla="*/ 2147483646 h 588"/>
                  <a:gd name="T22" fmla="*/ 2147483646 w 545"/>
                  <a:gd name="T23" fmla="*/ 2147483646 h 588"/>
                  <a:gd name="T24" fmla="*/ 2147483646 w 545"/>
                  <a:gd name="T25" fmla="*/ 2147483646 h 588"/>
                  <a:gd name="T26" fmla="*/ 2147483646 w 545"/>
                  <a:gd name="T27" fmla="*/ 2147483646 h 588"/>
                  <a:gd name="T28" fmla="*/ 2147483646 w 545"/>
                  <a:gd name="T29" fmla="*/ 2147483646 h 588"/>
                  <a:gd name="T30" fmla="*/ 2147483646 w 545"/>
                  <a:gd name="T31" fmla="*/ 2147483646 h 588"/>
                  <a:gd name="T32" fmla="*/ 2147483646 w 545"/>
                  <a:gd name="T33" fmla="*/ 2147483646 h 588"/>
                  <a:gd name="T34" fmla="*/ 2147483646 w 545"/>
                  <a:gd name="T35" fmla="*/ 2147483646 h 588"/>
                  <a:gd name="T36" fmla="*/ 2147483646 w 545"/>
                  <a:gd name="T37" fmla="*/ 2147483646 h 588"/>
                  <a:gd name="T38" fmla="*/ 2147483646 w 545"/>
                  <a:gd name="T39" fmla="*/ 2147483646 h 588"/>
                  <a:gd name="T40" fmla="*/ 2147483646 w 545"/>
                  <a:gd name="T41" fmla="*/ 2147483646 h 588"/>
                  <a:gd name="T42" fmla="*/ 2147483646 w 545"/>
                  <a:gd name="T43" fmla="*/ 2147483646 h 588"/>
                  <a:gd name="T44" fmla="*/ 2147483646 w 545"/>
                  <a:gd name="T45" fmla="*/ 2147483646 h 588"/>
                  <a:gd name="T46" fmla="*/ 2147483646 w 545"/>
                  <a:gd name="T47" fmla="*/ 2147483646 h 588"/>
                  <a:gd name="T48" fmla="*/ 2147483646 w 545"/>
                  <a:gd name="T49" fmla="*/ 2147483646 h 588"/>
                  <a:gd name="T50" fmla="*/ 2147483646 w 545"/>
                  <a:gd name="T51" fmla="*/ 2147483646 h 588"/>
                  <a:gd name="T52" fmla="*/ 2147483646 w 545"/>
                  <a:gd name="T53" fmla="*/ 2147483646 h 588"/>
                  <a:gd name="T54" fmla="*/ 2147483646 w 545"/>
                  <a:gd name="T55" fmla="*/ 2147483646 h 588"/>
                  <a:gd name="T56" fmla="*/ 2147483646 w 545"/>
                  <a:gd name="T57" fmla="*/ 2147483646 h 588"/>
                  <a:gd name="T58" fmla="*/ 2147483646 w 545"/>
                  <a:gd name="T59" fmla="*/ 2147483646 h 588"/>
                  <a:gd name="T60" fmla="*/ 2147483646 w 545"/>
                  <a:gd name="T61" fmla="*/ 2147483646 h 588"/>
                  <a:gd name="T62" fmla="*/ 2147483646 w 545"/>
                  <a:gd name="T63" fmla="*/ 2147483646 h 588"/>
                  <a:gd name="T64" fmla="*/ 2147483646 w 545"/>
                  <a:gd name="T65" fmla="*/ 2147483646 h 588"/>
                  <a:gd name="T66" fmla="*/ 2147483646 w 545"/>
                  <a:gd name="T67" fmla="*/ 2147483646 h 588"/>
                  <a:gd name="T68" fmla="*/ 2147483646 w 545"/>
                  <a:gd name="T69" fmla="*/ 2147483646 h 588"/>
                  <a:gd name="T70" fmla="*/ 2147483646 w 545"/>
                  <a:gd name="T71" fmla="*/ 2147483646 h 588"/>
                  <a:gd name="T72" fmla="*/ 2147483646 w 545"/>
                  <a:gd name="T73" fmla="*/ 2147483646 h 588"/>
                  <a:gd name="T74" fmla="*/ 2147483646 w 545"/>
                  <a:gd name="T75" fmla="*/ 2147483646 h 588"/>
                  <a:gd name="T76" fmla="*/ 2147483646 w 545"/>
                  <a:gd name="T77" fmla="*/ 2147483646 h 588"/>
                  <a:gd name="T78" fmla="*/ 2147483646 w 545"/>
                  <a:gd name="T79" fmla="*/ 2147483646 h 588"/>
                  <a:gd name="T80" fmla="*/ 2147483646 w 545"/>
                  <a:gd name="T81" fmla="*/ 2147483646 h 588"/>
                  <a:gd name="T82" fmla="*/ 2147483646 w 545"/>
                  <a:gd name="T83" fmla="*/ 2147483646 h 588"/>
                  <a:gd name="T84" fmla="*/ 2147483646 w 545"/>
                  <a:gd name="T85" fmla="*/ 2147483646 h 588"/>
                  <a:gd name="T86" fmla="*/ 2147483646 w 545"/>
                  <a:gd name="T87" fmla="*/ 2147483646 h 588"/>
                  <a:gd name="T88" fmla="*/ 2147483646 w 545"/>
                  <a:gd name="T89" fmla="*/ 2147483646 h 588"/>
                  <a:gd name="T90" fmla="*/ 2147483646 w 545"/>
                  <a:gd name="T91" fmla="*/ 2147483646 h 588"/>
                  <a:gd name="T92" fmla="*/ 2147483646 w 545"/>
                  <a:gd name="T93" fmla="*/ 2147483646 h 588"/>
                  <a:gd name="T94" fmla="*/ 2147483646 w 545"/>
                  <a:gd name="T95" fmla="*/ 2147483646 h 588"/>
                  <a:gd name="T96" fmla="*/ 0 w 545"/>
                  <a:gd name="T97" fmla="*/ 2147483646 h 58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45"/>
                  <a:gd name="T148" fmla="*/ 0 h 588"/>
                  <a:gd name="T149" fmla="*/ 545 w 545"/>
                  <a:gd name="T150" fmla="*/ 588 h 58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45" h="588">
                    <a:moveTo>
                      <a:pt x="0" y="99"/>
                    </a:moveTo>
                    <a:lnTo>
                      <a:pt x="21" y="99"/>
                    </a:lnTo>
                    <a:lnTo>
                      <a:pt x="71" y="50"/>
                    </a:lnTo>
                    <a:lnTo>
                      <a:pt x="64" y="21"/>
                    </a:lnTo>
                    <a:lnTo>
                      <a:pt x="170" y="21"/>
                    </a:lnTo>
                    <a:lnTo>
                      <a:pt x="212" y="28"/>
                    </a:lnTo>
                    <a:lnTo>
                      <a:pt x="283" y="14"/>
                    </a:lnTo>
                    <a:lnTo>
                      <a:pt x="304" y="0"/>
                    </a:lnTo>
                    <a:lnTo>
                      <a:pt x="304" y="43"/>
                    </a:lnTo>
                    <a:lnTo>
                      <a:pt x="319" y="57"/>
                    </a:lnTo>
                    <a:lnTo>
                      <a:pt x="347" y="128"/>
                    </a:lnTo>
                    <a:lnTo>
                      <a:pt x="368" y="156"/>
                    </a:lnTo>
                    <a:lnTo>
                      <a:pt x="382" y="191"/>
                    </a:lnTo>
                    <a:lnTo>
                      <a:pt x="482" y="213"/>
                    </a:lnTo>
                    <a:lnTo>
                      <a:pt x="538" y="276"/>
                    </a:lnTo>
                    <a:lnTo>
                      <a:pt x="545" y="312"/>
                    </a:lnTo>
                    <a:lnTo>
                      <a:pt x="538" y="326"/>
                    </a:lnTo>
                    <a:lnTo>
                      <a:pt x="538" y="411"/>
                    </a:lnTo>
                    <a:lnTo>
                      <a:pt x="453" y="397"/>
                    </a:lnTo>
                    <a:lnTo>
                      <a:pt x="432" y="376"/>
                    </a:lnTo>
                    <a:lnTo>
                      <a:pt x="397" y="404"/>
                    </a:lnTo>
                    <a:lnTo>
                      <a:pt x="347" y="454"/>
                    </a:lnTo>
                    <a:lnTo>
                      <a:pt x="312" y="447"/>
                    </a:lnTo>
                    <a:lnTo>
                      <a:pt x="290" y="454"/>
                    </a:lnTo>
                    <a:lnTo>
                      <a:pt x="262" y="461"/>
                    </a:lnTo>
                    <a:lnTo>
                      <a:pt x="241" y="447"/>
                    </a:lnTo>
                    <a:lnTo>
                      <a:pt x="198" y="482"/>
                    </a:lnTo>
                    <a:lnTo>
                      <a:pt x="163" y="482"/>
                    </a:lnTo>
                    <a:lnTo>
                      <a:pt x="134" y="510"/>
                    </a:lnTo>
                    <a:lnTo>
                      <a:pt x="134" y="567"/>
                    </a:lnTo>
                    <a:lnTo>
                      <a:pt x="113" y="567"/>
                    </a:lnTo>
                    <a:lnTo>
                      <a:pt x="99" y="567"/>
                    </a:lnTo>
                    <a:lnTo>
                      <a:pt x="78" y="588"/>
                    </a:lnTo>
                    <a:lnTo>
                      <a:pt x="71" y="574"/>
                    </a:lnTo>
                    <a:lnTo>
                      <a:pt x="78" y="524"/>
                    </a:lnTo>
                    <a:lnTo>
                      <a:pt x="49" y="496"/>
                    </a:lnTo>
                    <a:lnTo>
                      <a:pt x="21" y="475"/>
                    </a:lnTo>
                    <a:lnTo>
                      <a:pt x="21" y="439"/>
                    </a:lnTo>
                    <a:lnTo>
                      <a:pt x="64" y="418"/>
                    </a:lnTo>
                    <a:lnTo>
                      <a:pt x="85" y="411"/>
                    </a:lnTo>
                    <a:lnTo>
                      <a:pt x="113" y="312"/>
                    </a:lnTo>
                    <a:lnTo>
                      <a:pt x="163" y="326"/>
                    </a:lnTo>
                    <a:lnTo>
                      <a:pt x="156" y="284"/>
                    </a:lnTo>
                    <a:lnTo>
                      <a:pt x="149" y="262"/>
                    </a:lnTo>
                    <a:lnTo>
                      <a:pt x="85" y="227"/>
                    </a:lnTo>
                    <a:lnTo>
                      <a:pt x="99" y="184"/>
                    </a:lnTo>
                    <a:lnTo>
                      <a:pt x="85" y="156"/>
                    </a:lnTo>
                    <a:lnTo>
                      <a:pt x="64" y="163"/>
                    </a:lnTo>
                    <a:lnTo>
                      <a:pt x="0" y="99"/>
                    </a:lnTo>
                    <a:close/>
                  </a:path>
                </a:pathLst>
              </a:custGeom>
              <a:grpFill/>
              <a:ln w="9525" cap="flat" cmpd="sng">
                <a:solidFill>
                  <a:schemeClr val="bg1"/>
                </a:solidFill>
                <a:prstDash val="solid"/>
                <a:round/>
                <a:headEnd type="none" w="med" len="med"/>
                <a:tailEnd type="none" w="med" len="med"/>
              </a:ln>
            </p:spPr>
            <p:txBody>
              <a:bodyPr lIns="68450" tIns="34225" rIns="68450" bIns="34225"/>
              <a:lstStyle/>
              <a:p>
                <a:pPr defTabSz="342900">
                  <a:defRPr/>
                </a:pPr>
                <a:endParaRPr lang="en-GB" sz="1350">
                  <a:solidFill>
                    <a:prstClr val="black"/>
                  </a:solidFill>
                </a:endParaRPr>
              </a:p>
            </p:txBody>
          </p:sp>
          <p:sp>
            <p:nvSpPr>
              <p:cNvPr id="39" name="Freeform 24">
                <a:extLst>
                  <a:ext uri="{FF2B5EF4-FFF2-40B4-BE49-F238E27FC236}">
                    <a16:creationId xmlns:a16="http://schemas.microsoft.com/office/drawing/2014/main" id="{FAC9FE16-BEF2-47F1-A995-8A3998E6B5F6}"/>
                  </a:ext>
                </a:extLst>
              </p:cNvPr>
              <p:cNvSpPr>
                <a:spLocks/>
              </p:cNvSpPr>
              <p:nvPr/>
            </p:nvSpPr>
            <p:spPr bwMode="gray">
              <a:xfrm>
                <a:off x="5850785" y="4857895"/>
                <a:ext cx="544125" cy="527318"/>
              </a:xfrm>
              <a:custGeom>
                <a:avLst/>
                <a:gdLst>
                  <a:gd name="T0" fmla="*/ 2147483646 w 723"/>
                  <a:gd name="T1" fmla="*/ 2147483646 h 695"/>
                  <a:gd name="T2" fmla="*/ 2147483646 w 723"/>
                  <a:gd name="T3" fmla="*/ 2147483646 h 695"/>
                  <a:gd name="T4" fmla="*/ 2147483646 w 723"/>
                  <a:gd name="T5" fmla="*/ 2147483646 h 695"/>
                  <a:gd name="T6" fmla="*/ 2147483646 w 723"/>
                  <a:gd name="T7" fmla="*/ 2147483646 h 695"/>
                  <a:gd name="T8" fmla="*/ 2147483646 w 723"/>
                  <a:gd name="T9" fmla="*/ 2147483646 h 695"/>
                  <a:gd name="T10" fmla="*/ 2147483646 w 723"/>
                  <a:gd name="T11" fmla="*/ 2147483646 h 695"/>
                  <a:gd name="T12" fmla="*/ 2147483646 w 723"/>
                  <a:gd name="T13" fmla="*/ 2147483646 h 695"/>
                  <a:gd name="T14" fmla="*/ 2147483646 w 723"/>
                  <a:gd name="T15" fmla="*/ 2147483646 h 695"/>
                  <a:gd name="T16" fmla="*/ 2147483646 w 723"/>
                  <a:gd name="T17" fmla="*/ 2147483646 h 695"/>
                  <a:gd name="T18" fmla="*/ 2147483646 w 723"/>
                  <a:gd name="T19" fmla="*/ 2147483646 h 695"/>
                  <a:gd name="T20" fmla="*/ 2147483646 w 723"/>
                  <a:gd name="T21" fmla="*/ 2147483646 h 695"/>
                  <a:gd name="T22" fmla="*/ 2147483646 w 723"/>
                  <a:gd name="T23" fmla="*/ 2147483646 h 695"/>
                  <a:gd name="T24" fmla="*/ 2147483646 w 723"/>
                  <a:gd name="T25" fmla="*/ 2147483646 h 695"/>
                  <a:gd name="T26" fmla="*/ 0 w 723"/>
                  <a:gd name="T27" fmla="*/ 2147483646 h 695"/>
                  <a:gd name="T28" fmla="*/ 2147483646 w 723"/>
                  <a:gd name="T29" fmla="*/ 2147483646 h 695"/>
                  <a:gd name="T30" fmla="*/ 2147483646 w 723"/>
                  <a:gd name="T31" fmla="*/ 2147483646 h 695"/>
                  <a:gd name="T32" fmla="*/ 2147483646 w 723"/>
                  <a:gd name="T33" fmla="*/ 2147483646 h 695"/>
                  <a:gd name="T34" fmla="*/ 2147483646 w 723"/>
                  <a:gd name="T35" fmla="*/ 2147483646 h 695"/>
                  <a:gd name="T36" fmla="*/ 2147483646 w 723"/>
                  <a:gd name="T37" fmla="*/ 2147483646 h 695"/>
                  <a:gd name="T38" fmla="*/ 2147483646 w 723"/>
                  <a:gd name="T39" fmla="*/ 2147483646 h 695"/>
                  <a:gd name="T40" fmla="*/ 2147483646 w 723"/>
                  <a:gd name="T41" fmla="*/ 2147483646 h 695"/>
                  <a:gd name="T42" fmla="*/ 2147483646 w 723"/>
                  <a:gd name="T43" fmla="*/ 2147483646 h 695"/>
                  <a:gd name="T44" fmla="*/ 2147483646 w 723"/>
                  <a:gd name="T45" fmla="*/ 2147483646 h 695"/>
                  <a:gd name="T46" fmla="*/ 2147483646 w 723"/>
                  <a:gd name="T47" fmla="*/ 2147483646 h 695"/>
                  <a:gd name="T48" fmla="*/ 2147483646 w 723"/>
                  <a:gd name="T49" fmla="*/ 2147483646 h 695"/>
                  <a:gd name="T50" fmla="*/ 2147483646 w 723"/>
                  <a:gd name="T51" fmla="*/ 2147483646 h 695"/>
                  <a:gd name="T52" fmla="*/ 2147483646 w 723"/>
                  <a:gd name="T53" fmla="*/ 2147483646 h 695"/>
                  <a:gd name="T54" fmla="*/ 2147483646 w 723"/>
                  <a:gd name="T55" fmla="*/ 2147483646 h 695"/>
                  <a:gd name="T56" fmla="*/ 2147483646 w 723"/>
                  <a:gd name="T57" fmla="*/ 2147483646 h 695"/>
                  <a:gd name="T58" fmla="*/ 2147483646 w 723"/>
                  <a:gd name="T59" fmla="*/ 0 h 695"/>
                  <a:gd name="T60" fmla="*/ 2147483646 w 723"/>
                  <a:gd name="T61" fmla="*/ 2147483646 h 695"/>
                  <a:gd name="T62" fmla="*/ 2147483646 w 723"/>
                  <a:gd name="T63" fmla="*/ 2147483646 h 695"/>
                  <a:gd name="T64" fmla="*/ 2147483646 w 723"/>
                  <a:gd name="T65" fmla="*/ 2147483646 h 695"/>
                  <a:gd name="T66" fmla="*/ 2147483646 w 723"/>
                  <a:gd name="T67" fmla="*/ 2147483646 h 695"/>
                  <a:gd name="T68" fmla="*/ 2147483646 w 723"/>
                  <a:gd name="T69" fmla="*/ 2147483646 h 695"/>
                  <a:gd name="T70" fmla="*/ 2147483646 w 723"/>
                  <a:gd name="T71" fmla="*/ 2147483646 h 695"/>
                  <a:gd name="T72" fmla="*/ 2147483646 w 723"/>
                  <a:gd name="T73" fmla="*/ 2147483646 h 695"/>
                  <a:gd name="T74" fmla="*/ 2147483646 w 723"/>
                  <a:gd name="T75" fmla="*/ 2147483646 h 695"/>
                  <a:gd name="T76" fmla="*/ 2147483646 w 723"/>
                  <a:gd name="T77" fmla="*/ 2147483646 h 695"/>
                  <a:gd name="T78" fmla="*/ 2147483646 w 723"/>
                  <a:gd name="T79" fmla="*/ 2147483646 h 695"/>
                  <a:gd name="T80" fmla="*/ 2147483646 w 723"/>
                  <a:gd name="T81" fmla="*/ 2147483646 h 695"/>
                  <a:gd name="T82" fmla="*/ 2147483646 w 723"/>
                  <a:gd name="T83" fmla="*/ 2147483646 h 695"/>
                  <a:gd name="T84" fmla="*/ 2147483646 w 723"/>
                  <a:gd name="T85" fmla="*/ 2147483646 h 695"/>
                  <a:gd name="T86" fmla="*/ 2147483646 w 723"/>
                  <a:gd name="T87" fmla="*/ 2147483646 h 695"/>
                  <a:gd name="T88" fmla="*/ 2147483646 w 723"/>
                  <a:gd name="T89" fmla="*/ 2147483646 h 695"/>
                  <a:gd name="T90" fmla="*/ 2147483646 w 723"/>
                  <a:gd name="T91" fmla="*/ 2147483646 h 695"/>
                  <a:gd name="T92" fmla="*/ 2147483646 w 723"/>
                  <a:gd name="T93" fmla="*/ 2147483646 h 695"/>
                  <a:gd name="T94" fmla="*/ 2147483646 w 723"/>
                  <a:gd name="T95" fmla="*/ 2147483646 h 695"/>
                  <a:gd name="T96" fmla="*/ 2147483646 w 723"/>
                  <a:gd name="T97" fmla="*/ 2147483646 h 695"/>
                  <a:gd name="T98" fmla="*/ 2147483646 w 723"/>
                  <a:gd name="T99" fmla="*/ 2147483646 h 695"/>
                  <a:gd name="T100" fmla="*/ 2147483646 w 723"/>
                  <a:gd name="T101" fmla="*/ 2147483646 h 695"/>
                  <a:gd name="T102" fmla="*/ 2147483646 w 723"/>
                  <a:gd name="T103" fmla="*/ 2147483646 h 695"/>
                  <a:gd name="T104" fmla="*/ 2147483646 w 723"/>
                  <a:gd name="T105" fmla="*/ 2147483646 h 695"/>
                  <a:gd name="T106" fmla="*/ 2147483646 w 723"/>
                  <a:gd name="T107" fmla="*/ 2147483646 h 695"/>
                  <a:gd name="T108" fmla="*/ 2147483646 w 723"/>
                  <a:gd name="T109" fmla="*/ 2147483646 h 695"/>
                  <a:gd name="T110" fmla="*/ 2147483646 w 723"/>
                  <a:gd name="T111" fmla="*/ 2147483646 h 695"/>
                  <a:gd name="T112" fmla="*/ 2147483646 w 723"/>
                  <a:gd name="T113" fmla="*/ 2147483646 h 69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723"/>
                  <a:gd name="T172" fmla="*/ 0 h 695"/>
                  <a:gd name="T173" fmla="*/ 723 w 723"/>
                  <a:gd name="T174" fmla="*/ 695 h 695"/>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723" h="695">
                    <a:moveTo>
                      <a:pt x="156" y="546"/>
                    </a:moveTo>
                    <a:lnTo>
                      <a:pt x="163" y="532"/>
                    </a:lnTo>
                    <a:lnTo>
                      <a:pt x="141" y="518"/>
                    </a:lnTo>
                    <a:lnTo>
                      <a:pt x="156" y="482"/>
                    </a:lnTo>
                    <a:lnTo>
                      <a:pt x="149" y="461"/>
                    </a:lnTo>
                    <a:lnTo>
                      <a:pt x="127" y="468"/>
                    </a:lnTo>
                    <a:lnTo>
                      <a:pt x="127" y="454"/>
                    </a:lnTo>
                    <a:lnTo>
                      <a:pt x="99" y="425"/>
                    </a:lnTo>
                    <a:lnTo>
                      <a:pt x="71" y="418"/>
                    </a:lnTo>
                    <a:lnTo>
                      <a:pt x="64" y="369"/>
                    </a:lnTo>
                    <a:lnTo>
                      <a:pt x="71" y="333"/>
                    </a:lnTo>
                    <a:lnTo>
                      <a:pt x="49" y="298"/>
                    </a:lnTo>
                    <a:lnTo>
                      <a:pt x="28" y="284"/>
                    </a:lnTo>
                    <a:lnTo>
                      <a:pt x="0" y="220"/>
                    </a:lnTo>
                    <a:lnTo>
                      <a:pt x="42" y="156"/>
                    </a:lnTo>
                    <a:lnTo>
                      <a:pt x="42" y="71"/>
                    </a:lnTo>
                    <a:lnTo>
                      <a:pt x="49" y="57"/>
                    </a:lnTo>
                    <a:lnTo>
                      <a:pt x="113" y="71"/>
                    </a:lnTo>
                    <a:lnTo>
                      <a:pt x="120" y="78"/>
                    </a:lnTo>
                    <a:lnTo>
                      <a:pt x="191" y="78"/>
                    </a:lnTo>
                    <a:lnTo>
                      <a:pt x="198" y="92"/>
                    </a:lnTo>
                    <a:lnTo>
                      <a:pt x="227" y="85"/>
                    </a:lnTo>
                    <a:lnTo>
                      <a:pt x="241" y="64"/>
                    </a:lnTo>
                    <a:lnTo>
                      <a:pt x="297" y="64"/>
                    </a:lnTo>
                    <a:lnTo>
                      <a:pt x="326" y="64"/>
                    </a:lnTo>
                    <a:lnTo>
                      <a:pt x="326" y="78"/>
                    </a:lnTo>
                    <a:lnTo>
                      <a:pt x="390" y="78"/>
                    </a:lnTo>
                    <a:lnTo>
                      <a:pt x="460" y="92"/>
                    </a:lnTo>
                    <a:lnTo>
                      <a:pt x="439" y="21"/>
                    </a:lnTo>
                    <a:lnTo>
                      <a:pt x="503" y="0"/>
                    </a:lnTo>
                    <a:lnTo>
                      <a:pt x="517" y="21"/>
                    </a:lnTo>
                    <a:lnTo>
                      <a:pt x="517" y="43"/>
                    </a:lnTo>
                    <a:lnTo>
                      <a:pt x="552" y="85"/>
                    </a:lnTo>
                    <a:lnTo>
                      <a:pt x="574" y="92"/>
                    </a:lnTo>
                    <a:lnTo>
                      <a:pt x="588" y="163"/>
                    </a:lnTo>
                    <a:lnTo>
                      <a:pt x="588" y="220"/>
                    </a:lnTo>
                    <a:lnTo>
                      <a:pt x="567" y="262"/>
                    </a:lnTo>
                    <a:lnTo>
                      <a:pt x="588" y="298"/>
                    </a:lnTo>
                    <a:lnTo>
                      <a:pt x="595" y="347"/>
                    </a:lnTo>
                    <a:lnTo>
                      <a:pt x="595" y="369"/>
                    </a:lnTo>
                    <a:lnTo>
                      <a:pt x="645" y="397"/>
                    </a:lnTo>
                    <a:lnTo>
                      <a:pt x="666" y="418"/>
                    </a:lnTo>
                    <a:lnTo>
                      <a:pt x="708" y="425"/>
                    </a:lnTo>
                    <a:lnTo>
                      <a:pt x="723" y="539"/>
                    </a:lnTo>
                    <a:lnTo>
                      <a:pt x="666" y="539"/>
                    </a:lnTo>
                    <a:lnTo>
                      <a:pt x="609" y="624"/>
                    </a:lnTo>
                    <a:lnTo>
                      <a:pt x="574" y="666"/>
                    </a:lnTo>
                    <a:lnTo>
                      <a:pt x="545" y="688"/>
                    </a:lnTo>
                    <a:lnTo>
                      <a:pt x="496" y="695"/>
                    </a:lnTo>
                    <a:lnTo>
                      <a:pt x="382" y="666"/>
                    </a:lnTo>
                    <a:lnTo>
                      <a:pt x="304" y="659"/>
                    </a:lnTo>
                    <a:lnTo>
                      <a:pt x="255" y="659"/>
                    </a:lnTo>
                    <a:lnTo>
                      <a:pt x="198" y="645"/>
                    </a:lnTo>
                    <a:lnTo>
                      <a:pt x="177" y="603"/>
                    </a:lnTo>
                    <a:lnTo>
                      <a:pt x="170" y="581"/>
                    </a:lnTo>
                    <a:lnTo>
                      <a:pt x="149" y="560"/>
                    </a:lnTo>
                    <a:lnTo>
                      <a:pt x="156" y="546"/>
                    </a:lnTo>
                    <a:close/>
                  </a:path>
                </a:pathLst>
              </a:custGeom>
              <a:grpFill/>
              <a:ln w="9525" cap="flat" cmpd="sng">
                <a:solidFill>
                  <a:schemeClr val="bg1"/>
                </a:solidFill>
                <a:prstDash val="solid"/>
                <a:round/>
                <a:headEnd type="none" w="med" len="med"/>
                <a:tailEnd type="none" w="med" len="med"/>
              </a:ln>
            </p:spPr>
            <p:txBody>
              <a:bodyPr lIns="68450" tIns="34225" rIns="68450" bIns="34225"/>
              <a:lstStyle/>
              <a:p>
                <a:pPr defTabSz="342900">
                  <a:defRPr/>
                </a:pPr>
                <a:endParaRPr lang="en-GB" sz="1350">
                  <a:solidFill>
                    <a:prstClr val="black"/>
                  </a:solidFill>
                </a:endParaRPr>
              </a:p>
            </p:txBody>
          </p:sp>
          <p:sp>
            <p:nvSpPr>
              <p:cNvPr id="40" name="Freeform 25">
                <a:extLst>
                  <a:ext uri="{FF2B5EF4-FFF2-40B4-BE49-F238E27FC236}">
                    <a16:creationId xmlns:a16="http://schemas.microsoft.com/office/drawing/2014/main" id="{A701198A-C332-4755-B652-0B6D8C8BD63D}"/>
                  </a:ext>
                </a:extLst>
              </p:cNvPr>
              <p:cNvSpPr>
                <a:spLocks/>
              </p:cNvSpPr>
              <p:nvPr/>
            </p:nvSpPr>
            <p:spPr bwMode="gray">
              <a:xfrm>
                <a:off x="6050650" y="4343047"/>
                <a:ext cx="702608" cy="693886"/>
              </a:xfrm>
              <a:custGeom>
                <a:avLst/>
                <a:gdLst>
                  <a:gd name="T0" fmla="*/ 2147483646 w 935"/>
                  <a:gd name="T1" fmla="*/ 2147483646 h 914"/>
                  <a:gd name="T2" fmla="*/ 0 w 935"/>
                  <a:gd name="T3" fmla="*/ 2147483646 h 914"/>
                  <a:gd name="T4" fmla="*/ 2147483646 w 935"/>
                  <a:gd name="T5" fmla="*/ 2147483646 h 914"/>
                  <a:gd name="T6" fmla="*/ 2147483646 w 935"/>
                  <a:gd name="T7" fmla="*/ 2147483646 h 914"/>
                  <a:gd name="T8" fmla="*/ 2147483646 w 935"/>
                  <a:gd name="T9" fmla="*/ 2147483646 h 914"/>
                  <a:gd name="T10" fmla="*/ 2147483646 w 935"/>
                  <a:gd name="T11" fmla="*/ 2147483646 h 914"/>
                  <a:gd name="T12" fmla="*/ 2147483646 w 935"/>
                  <a:gd name="T13" fmla="*/ 2147483646 h 914"/>
                  <a:gd name="T14" fmla="*/ 2147483646 w 935"/>
                  <a:gd name="T15" fmla="*/ 2147483646 h 914"/>
                  <a:gd name="T16" fmla="*/ 2147483646 w 935"/>
                  <a:gd name="T17" fmla="*/ 2147483646 h 914"/>
                  <a:gd name="T18" fmla="*/ 2147483646 w 935"/>
                  <a:gd name="T19" fmla="*/ 2147483646 h 914"/>
                  <a:gd name="T20" fmla="*/ 2147483646 w 935"/>
                  <a:gd name="T21" fmla="*/ 2147483646 h 914"/>
                  <a:gd name="T22" fmla="*/ 2147483646 w 935"/>
                  <a:gd name="T23" fmla="*/ 2147483646 h 914"/>
                  <a:gd name="T24" fmla="*/ 2147483646 w 935"/>
                  <a:gd name="T25" fmla="*/ 2147483646 h 914"/>
                  <a:gd name="T26" fmla="*/ 2147483646 w 935"/>
                  <a:gd name="T27" fmla="*/ 2147483646 h 914"/>
                  <a:gd name="T28" fmla="*/ 2147483646 w 935"/>
                  <a:gd name="T29" fmla="*/ 0 h 914"/>
                  <a:gd name="T30" fmla="*/ 2147483646 w 935"/>
                  <a:gd name="T31" fmla="*/ 2147483646 h 914"/>
                  <a:gd name="T32" fmla="*/ 2147483646 w 935"/>
                  <a:gd name="T33" fmla="*/ 2147483646 h 914"/>
                  <a:gd name="T34" fmla="*/ 2147483646 w 935"/>
                  <a:gd name="T35" fmla="*/ 2147483646 h 914"/>
                  <a:gd name="T36" fmla="*/ 2147483646 w 935"/>
                  <a:gd name="T37" fmla="*/ 2147483646 h 914"/>
                  <a:gd name="T38" fmla="*/ 2147483646 w 935"/>
                  <a:gd name="T39" fmla="*/ 2147483646 h 914"/>
                  <a:gd name="T40" fmla="*/ 2147483646 w 935"/>
                  <a:gd name="T41" fmla="*/ 2147483646 h 914"/>
                  <a:gd name="T42" fmla="*/ 2147483646 w 935"/>
                  <a:gd name="T43" fmla="*/ 2147483646 h 914"/>
                  <a:gd name="T44" fmla="*/ 2147483646 w 935"/>
                  <a:gd name="T45" fmla="*/ 2147483646 h 914"/>
                  <a:gd name="T46" fmla="*/ 2147483646 w 935"/>
                  <a:gd name="T47" fmla="*/ 2147483646 h 914"/>
                  <a:gd name="T48" fmla="*/ 2147483646 w 935"/>
                  <a:gd name="T49" fmla="*/ 2147483646 h 914"/>
                  <a:gd name="T50" fmla="*/ 2147483646 w 935"/>
                  <a:gd name="T51" fmla="*/ 2147483646 h 914"/>
                  <a:gd name="T52" fmla="*/ 2147483646 w 935"/>
                  <a:gd name="T53" fmla="*/ 2147483646 h 914"/>
                  <a:gd name="T54" fmla="*/ 2147483646 w 935"/>
                  <a:gd name="T55" fmla="*/ 2147483646 h 914"/>
                  <a:gd name="T56" fmla="*/ 2147483646 w 935"/>
                  <a:gd name="T57" fmla="*/ 2147483646 h 914"/>
                  <a:gd name="T58" fmla="*/ 2147483646 w 935"/>
                  <a:gd name="T59" fmla="*/ 2147483646 h 914"/>
                  <a:gd name="T60" fmla="*/ 2147483646 w 935"/>
                  <a:gd name="T61" fmla="*/ 2147483646 h 914"/>
                  <a:gd name="T62" fmla="*/ 2147483646 w 935"/>
                  <a:gd name="T63" fmla="*/ 2147483646 h 914"/>
                  <a:gd name="T64" fmla="*/ 2147483646 w 935"/>
                  <a:gd name="T65" fmla="*/ 2147483646 h 914"/>
                  <a:gd name="T66" fmla="*/ 2147483646 w 935"/>
                  <a:gd name="T67" fmla="*/ 2147483646 h 914"/>
                  <a:gd name="T68" fmla="*/ 2147483646 w 935"/>
                  <a:gd name="T69" fmla="*/ 2147483646 h 914"/>
                  <a:gd name="T70" fmla="*/ 2147483646 w 935"/>
                  <a:gd name="T71" fmla="*/ 2147483646 h 914"/>
                  <a:gd name="T72" fmla="*/ 2147483646 w 935"/>
                  <a:gd name="T73" fmla="*/ 2147483646 h 914"/>
                  <a:gd name="T74" fmla="*/ 2147483646 w 935"/>
                  <a:gd name="T75" fmla="*/ 2147483646 h 914"/>
                  <a:gd name="T76" fmla="*/ 2147483646 w 935"/>
                  <a:gd name="T77" fmla="*/ 2147483646 h 914"/>
                  <a:gd name="T78" fmla="*/ 2147483646 w 935"/>
                  <a:gd name="T79" fmla="*/ 2147483646 h 914"/>
                  <a:gd name="T80" fmla="*/ 2147483646 w 935"/>
                  <a:gd name="T81" fmla="*/ 2147483646 h 914"/>
                  <a:gd name="T82" fmla="*/ 2147483646 w 935"/>
                  <a:gd name="T83" fmla="*/ 2147483646 h 914"/>
                  <a:gd name="T84" fmla="*/ 2147483646 w 935"/>
                  <a:gd name="T85" fmla="*/ 2147483646 h 914"/>
                  <a:gd name="T86" fmla="*/ 2147483646 w 935"/>
                  <a:gd name="T87" fmla="*/ 2147483646 h 914"/>
                  <a:gd name="T88" fmla="*/ 2147483646 w 935"/>
                  <a:gd name="T89" fmla="*/ 2147483646 h 914"/>
                  <a:gd name="T90" fmla="*/ 2147483646 w 935"/>
                  <a:gd name="T91" fmla="*/ 2147483646 h 914"/>
                  <a:gd name="T92" fmla="*/ 2147483646 w 935"/>
                  <a:gd name="T93" fmla="*/ 2147483646 h 914"/>
                  <a:gd name="T94" fmla="*/ 2147483646 w 935"/>
                  <a:gd name="T95" fmla="*/ 2147483646 h 914"/>
                  <a:gd name="T96" fmla="*/ 2147483646 w 935"/>
                  <a:gd name="T97" fmla="*/ 2147483646 h 914"/>
                  <a:gd name="T98" fmla="*/ 2147483646 w 935"/>
                  <a:gd name="T99" fmla="*/ 2147483646 h 914"/>
                  <a:gd name="T100" fmla="*/ 2147483646 w 935"/>
                  <a:gd name="T101" fmla="*/ 2147483646 h 914"/>
                  <a:gd name="T102" fmla="*/ 2147483646 w 935"/>
                  <a:gd name="T103" fmla="*/ 2147483646 h 914"/>
                  <a:gd name="T104" fmla="*/ 2147483646 w 935"/>
                  <a:gd name="T105" fmla="*/ 2147483646 h 914"/>
                  <a:gd name="T106" fmla="*/ 2147483646 w 935"/>
                  <a:gd name="T107" fmla="*/ 2147483646 h 914"/>
                  <a:gd name="T108" fmla="*/ 2147483646 w 935"/>
                  <a:gd name="T109" fmla="*/ 2147483646 h 914"/>
                  <a:gd name="T110" fmla="*/ 2147483646 w 935"/>
                  <a:gd name="T111" fmla="*/ 2147483646 h 914"/>
                  <a:gd name="T112" fmla="*/ 2147483646 w 935"/>
                  <a:gd name="T113" fmla="*/ 2147483646 h 914"/>
                  <a:gd name="T114" fmla="*/ 2147483646 w 935"/>
                  <a:gd name="T115" fmla="*/ 2147483646 h 914"/>
                  <a:gd name="T116" fmla="*/ 2147483646 w 935"/>
                  <a:gd name="T117" fmla="*/ 2147483646 h 914"/>
                  <a:gd name="T118" fmla="*/ 2147483646 w 935"/>
                  <a:gd name="T119" fmla="*/ 2147483646 h 914"/>
                  <a:gd name="T120" fmla="*/ 2147483646 w 935"/>
                  <a:gd name="T121" fmla="*/ 2147483646 h 914"/>
                  <a:gd name="T122" fmla="*/ 2147483646 w 935"/>
                  <a:gd name="T123" fmla="*/ 2147483646 h 914"/>
                  <a:gd name="T124" fmla="*/ 2147483646 w 935"/>
                  <a:gd name="T125" fmla="*/ 2147483646 h 91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935"/>
                  <a:gd name="T190" fmla="*/ 0 h 914"/>
                  <a:gd name="T191" fmla="*/ 935 w 935"/>
                  <a:gd name="T192" fmla="*/ 914 h 91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935" h="914">
                    <a:moveTo>
                      <a:pt x="35" y="751"/>
                    </a:moveTo>
                    <a:lnTo>
                      <a:pt x="0" y="687"/>
                    </a:lnTo>
                    <a:lnTo>
                      <a:pt x="7" y="652"/>
                    </a:lnTo>
                    <a:lnTo>
                      <a:pt x="28" y="638"/>
                    </a:lnTo>
                    <a:lnTo>
                      <a:pt x="50" y="574"/>
                    </a:lnTo>
                    <a:lnTo>
                      <a:pt x="28" y="567"/>
                    </a:lnTo>
                    <a:lnTo>
                      <a:pt x="50" y="510"/>
                    </a:lnTo>
                    <a:lnTo>
                      <a:pt x="28" y="446"/>
                    </a:lnTo>
                    <a:lnTo>
                      <a:pt x="35" y="333"/>
                    </a:lnTo>
                    <a:lnTo>
                      <a:pt x="92" y="226"/>
                    </a:lnTo>
                    <a:lnTo>
                      <a:pt x="106" y="191"/>
                    </a:lnTo>
                    <a:lnTo>
                      <a:pt x="120" y="163"/>
                    </a:lnTo>
                    <a:lnTo>
                      <a:pt x="85" y="92"/>
                    </a:lnTo>
                    <a:lnTo>
                      <a:pt x="128" y="14"/>
                    </a:lnTo>
                    <a:lnTo>
                      <a:pt x="156" y="0"/>
                    </a:lnTo>
                    <a:lnTo>
                      <a:pt x="205" y="71"/>
                    </a:lnTo>
                    <a:lnTo>
                      <a:pt x="248" y="149"/>
                    </a:lnTo>
                    <a:lnTo>
                      <a:pt x="283" y="177"/>
                    </a:lnTo>
                    <a:lnTo>
                      <a:pt x="305" y="191"/>
                    </a:lnTo>
                    <a:lnTo>
                      <a:pt x="340" y="219"/>
                    </a:lnTo>
                    <a:lnTo>
                      <a:pt x="397" y="269"/>
                    </a:lnTo>
                    <a:lnTo>
                      <a:pt x="425" y="297"/>
                    </a:lnTo>
                    <a:lnTo>
                      <a:pt x="503" y="262"/>
                    </a:lnTo>
                    <a:lnTo>
                      <a:pt x="531" y="312"/>
                    </a:lnTo>
                    <a:lnTo>
                      <a:pt x="581" y="290"/>
                    </a:lnTo>
                    <a:lnTo>
                      <a:pt x="595" y="255"/>
                    </a:lnTo>
                    <a:lnTo>
                      <a:pt x="574" y="212"/>
                    </a:lnTo>
                    <a:lnTo>
                      <a:pt x="616" y="198"/>
                    </a:lnTo>
                    <a:lnTo>
                      <a:pt x="638" y="234"/>
                    </a:lnTo>
                    <a:lnTo>
                      <a:pt x="758" y="219"/>
                    </a:lnTo>
                    <a:lnTo>
                      <a:pt x="879" y="156"/>
                    </a:lnTo>
                    <a:lnTo>
                      <a:pt x="935" y="276"/>
                    </a:lnTo>
                    <a:lnTo>
                      <a:pt x="928" y="326"/>
                    </a:lnTo>
                    <a:lnTo>
                      <a:pt x="914" y="411"/>
                    </a:lnTo>
                    <a:lnTo>
                      <a:pt x="751" y="517"/>
                    </a:lnTo>
                    <a:lnTo>
                      <a:pt x="751" y="574"/>
                    </a:lnTo>
                    <a:lnTo>
                      <a:pt x="779" y="581"/>
                    </a:lnTo>
                    <a:lnTo>
                      <a:pt x="751" y="652"/>
                    </a:lnTo>
                    <a:lnTo>
                      <a:pt x="744" y="708"/>
                    </a:lnTo>
                    <a:lnTo>
                      <a:pt x="737" y="730"/>
                    </a:lnTo>
                    <a:lnTo>
                      <a:pt x="709" y="751"/>
                    </a:lnTo>
                    <a:lnTo>
                      <a:pt x="680" y="758"/>
                    </a:lnTo>
                    <a:lnTo>
                      <a:pt x="616" y="850"/>
                    </a:lnTo>
                    <a:lnTo>
                      <a:pt x="588" y="850"/>
                    </a:lnTo>
                    <a:lnTo>
                      <a:pt x="588" y="857"/>
                    </a:lnTo>
                    <a:lnTo>
                      <a:pt x="503" y="907"/>
                    </a:lnTo>
                    <a:lnTo>
                      <a:pt x="482" y="879"/>
                    </a:lnTo>
                    <a:lnTo>
                      <a:pt x="432" y="893"/>
                    </a:lnTo>
                    <a:lnTo>
                      <a:pt x="397" y="914"/>
                    </a:lnTo>
                    <a:lnTo>
                      <a:pt x="354" y="914"/>
                    </a:lnTo>
                    <a:lnTo>
                      <a:pt x="326" y="907"/>
                    </a:lnTo>
                    <a:lnTo>
                      <a:pt x="326" y="850"/>
                    </a:lnTo>
                    <a:lnTo>
                      <a:pt x="312" y="779"/>
                    </a:lnTo>
                    <a:lnTo>
                      <a:pt x="290" y="772"/>
                    </a:lnTo>
                    <a:lnTo>
                      <a:pt x="255" y="730"/>
                    </a:lnTo>
                    <a:lnTo>
                      <a:pt x="255" y="708"/>
                    </a:lnTo>
                    <a:lnTo>
                      <a:pt x="241" y="687"/>
                    </a:lnTo>
                    <a:lnTo>
                      <a:pt x="177" y="708"/>
                    </a:lnTo>
                    <a:lnTo>
                      <a:pt x="198" y="779"/>
                    </a:lnTo>
                    <a:lnTo>
                      <a:pt x="128" y="765"/>
                    </a:lnTo>
                    <a:lnTo>
                      <a:pt x="64" y="765"/>
                    </a:lnTo>
                    <a:lnTo>
                      <a:pt x="64" y="751"/>
                    </a:lnTo>
                    <a:lnTo>
                      <a:pt x="35" y="751"/>
                    </a:lnTo>
                    <a:close/>
                  </a:path>
                </a:pathLst>
              </a:custGeom>
              <a:grpFill/>
              <a:ln w="9525" cap="flat" cmpd="sng">
                <a:solidFill>
                  <a:schemeClr val="bg1"/>
                </a:solidFill>
                <a:prstDash val="solid"/>
                <a:round/>
                <a:headEnd type="none" w="med" len="med"/>
                <a:tailEnd type="none" w="med" len="med"/>
              </a:ln>
            </p:spPr>
            <p:txBody>
              <a:bodyPr lIns="68450" tIns="34225" rIns="68450" bIns="34225"/>
              <a:lstStyle/>
              <a:p>
                <a:pPr defTabSz="342900">
                  <a:defRPr/>
                </a:pPr>
                <a:endParaRPr lang="en-GB" sz="1350">
                  <a:solidFill>
                    <a:prstClr val="black"/>
                  </a:solidFill>
                </a:endParaRPr>
              </a:p>
            </p:txBody>
          </p:sp>
          <p:sp>
            <p:nvSpPr>
              <p:cNvPr id="41" name="Freeform 28">
                <a:extLst>
                  <a:ext uri="{FF2B5EF4-FFF2-40B4-BE49-F238E27FC236}">
                    <a16:creationId xmlns:a16="http://schemas.microsoft.com/office/drawing/2014/main" id="{CC53F5E2-C70C-471A-9933-14AF0CCF48F0}"/>
                  </a:ext>
                </a:extLst>
              </p:cNvPr>
              <p:cNvSpPr>
                <a:spLocks/>
              </p:cNvSpPr>
              <p:nvPr/>
            </p:nvSpPr>
            <p:spPr bwMode="gray">
              <a:xfrm>
                <a:off x="5574321" y="4956767"/>
                <a:ext cx="458720" cy="472982"/>
              </a:xfrm>
              <a:custGeom>
                <a:avLst/>
                <a:gdLst>
                  <a:gd name="T0" fmla="*/ 2147483646 w 610"/>
                  <a:gd name="T1" fmla="*/ 2147483646 h 623"/>
                  <a:gd name="T2" fmla="*/ 2147483646 w 610"/>
                  <a:gd name="T3" fmla="*/ 2147483646 h 623"/>
                  <a:gd name="T4" fmla="*/ 2147483646 w 610"/>
                  <a:gd name="T5" fmla="*/ 2147483646 h 623"/>
                  <a:gd name="T6" fmla="*/ 2147483646 w 610"/>
                  <a:gd name="T7" fmla="*/ 2147483646 h 623"/>
                  <a:gd name="T8" fmla="*/ 2147483646 w 610"/>
                  <a:gd name="T9" fmla="*/ 2147483646 h 623"/>
                  <a:gd name="T10" fmla="*/ 2147483646 w 610"/>
                  <a:gd name="T11" fmla="*/ 2147483646 h 623"/>
                  <a:gd name="T12" fmla="*/ 2147483646 w 610"/>
                  <a:gd name="T13" fmla="*/ 2147483646 h 623"/>
                  <a:gd name="T14" fmla="*/ 2147483646 w 610"/>
                  <a:gd name="T15" fmla="*/ 2147483646 h 623"/>
                  <a:gd name="T16" fmla="*/ 2147483646 w 610"/>
                  <a:gd name="T17" fmla="*/ 2147483646 h 623"/>
                  <a:gd name="T18" fmla="*/ 2147483646 w 610"/>
                  <a:gd name="T19" fmla="*/ 2147483646 h 623"/>
                  <a:gd name="T20" fmla="*/ 2147483646 w 610"/>
                  <a:gd name="T21" fmla="*/ 2147483646 h 623"/>
                  <a:gd name="T22" fmla="*/ 2147483646 w 610"/>
                  <a:gd name="T23" fmla="*/ 2147483646 h 623"/>
                  <a:gd name="T24" fmla="*/ 2147483646 w 610"/>
                  <a:gd name="T25" fmla="*/ 2147483646 h 623"/>
                  <a:gd name="T26" fmla="*/ 2147483646 w 610"/>
                  <a:gd name="T27" fmla="*/ 2147483646 h 623"/>
                  <a:gd name="T28" fmla="*/ 2147483646 w 610"/>
                  <a:gd name="T29" fmla="*/ 2147483646 h 623"/>
                  <a:gd name="T30" fmla="*/ 2147483646 w 610"/>
                  <a:gd name="T31" fmla="*/ 2147483646 h 623"/>
                  <a:gd name="T32" fmla="*/ 2147483646 w 610"/>
                  <a:gd name="T33" fmla="*/ 2147483646 h 623"/>
                  <a:gd name="T34" fmla="*/ 2147483646 w 610"/>
                  <a:gd name="T35" fmla="*/ 2147483646 h 623"/>
                  <a:gd name="T36" fmla="*/ 2147483646 w 610"/>
                  <a:gd name="T37" fmla="*/ 2147483646 h 623"/>
                  <a:gd name="T38" fmla="*/ 2147483646 w 610"/>
                  <a:gd name="T39" fmla="*/ 2147483646 h 623"/>
                  <a:gd name="T40" fmla="*/ 2147483646 w 610"/>
                  <a:gd name="T41" fmla="*/ 2147483646 h 623"/>
                  <a:gd name="T42" fmla="*/ 2147483646 w 610"/>
                  <a:gd name="T43" fmla="*/ 2147483646 h 623"/>
                  <a:gd name="T44" fmla="*/ 2147483646 w 610"/>
                  <a:gd name="T45" fmla="*/ 2147483646 h 623"/>
                  <a:gd name="T46" fmla="*/ 2147483646 w 610"/>
                  <a:gd name="T47" fmla="*/ 2147483646 h 623"/>
                  <a:gd name="T48" fmla="*/ 2147483646 w 610"/>
                  <a:gd name="T49" fmla="*/ 2147483646 h 623"/>
                  <a:gd name="T50" fmla="*/ 2147483646 w 610"/>
                  <a:gd name="T51" fmla="*/ 2147483646 h 623"/>
                  <a:gd name="T52" fmla="*/ 2147483646 w 610"/>
                  <a:gd name="T53" fmla="*/ 2147483646 h 623"/>
                  <a:gd name="T54" fmla="*/ 2147483646 w 610"/>
                  <a:gd name="T55" fmla="*/ 2147483646 h 623"/>
                  <a:gd name="T56" fmla="*/ 2147483646 w 610"/>
                  <a:gd name="T57" fmla="*/ 2147483646 h 623"/>
                  <a:gd name="T58" fmla="*/ 2147483646 w 610"/>
                  <a:gd name="T59" fmla="*/ 2147483646 h 623"/>
                  <a:gd name="T60" fmla="*/ 2147483646 w 610"/>
                  <a:gd name="T61" fmla="*/ 2147483646 h 623"/>
                  <a:gd name="T62" fmla="*/ 2147483646 w 610"/>
                  <a:gd name="T63" fmla="*/ 2147483646 h 62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610"/>
                  <a:gd name="T97" fmla="*/ 0 h 623"/>
                  <a:gd name="T98" fmla="*/ 610 w 610"/>
                  <a:gd name="T99" fmla="*/ 623 h 62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610" h="623">
                    <a:moveTo>
                      <a:pt x="121" y="404"/>
                    </a:moveTo>
                    <a:lnTo>
                      <a:pt x="57" y="361"/>
                    </a:lnTo>
                    <a:lnTo>
                      <a:pt x="0" y="326"/>
                    </a:lnTo>
                    <a:lnTo>
                      <a:pt x="7" y="297"/>
                    </a:lnTo>
                    <a:lnTo>
                      <a:pt x="36" y="290"/>
                    </a:lnTo>
                    <a:lnTo>
                      <a:pt x="50" y="311"/>
                    </a:lnTo>
                    <a:lnTo>
                      <a:pt x="64" y="311"/>
                    </a:lnTo>
                    <a:lnTo>
                      <a:pt x="85" y="311"/>
                    </a:lnTo>
                    <a:lnTo>
                      <a:pt x="85" y="269"/>
                    </a:lnTo>
                    <a:lnTo>
                      <a:pt x="64" y="241"/>
                    </a:lnTo>
                    <a:lnTo>
                      <a:pt x="57" y="212"/>
                    </a:lnTo>
                    <a:lnTo>
                      <a:pt x="64" y="191"/>
                    </a:lnTo>
                    <a:lnTo>
                      <a:pt x="85" y="191"/>
                    </a:lnTo>
                    <a:lnTo>
                      <a:pt x="85" y="134"/>
                    </a:lnTo>
                    <a:lnTo>
                      <a:pt x="114" y="106"/>
                    </a:lnTo>
                    <a:lnTo>
                      <a:pt x="149" y="106"/>
                    </a:lnTo>
                    <a:lnTo>
                      <a:pt x="192" y="71"/>
                    </a:lnTo>
                    <a:lnTo>
                      <a:pt x="213" y="85"/>
                    </a:lnTo>
                    <a:lnTo>
                      <a:pt x="241" y="78"/>
                    </a:lnTo>
                    <a:lnTo>
                      <a:pt x="263" y="71"/>
                    </a:lnTo>
                    <a:lnTo>
                      <a:pt x="298" y="78"/>
                    </a:lnTo>
                    <a:lnTo>
                      <a:pt x="348" y="28"/>
                    </a:lnTo>
                    <a:lnTo>
                      <a:pt x="383" y="0"/>
                    </a:lnTo>
                    <a:lnTo>
                      <a:pt x="404" y="21"/>
                    </a:lnTo>
                    <a:lnTo>
                      <a:pt x="489" y="35"/>
                    </a:lnTo>
                    <a:lnTo>
                      <a:pt x="447" y="99"/>
                    </a:lnTo>
                    <a:lnTo>
                      <a:pt x="475" y="163"/>
                    </a:lnTo>
                    <a:lnTo>
                      <a:pt x="496" y="177"/>
                    </a:lnTo>
                    <a:lnTo>
                      <a:pt x="518" y="212"/>
                    </a:lnTo>
                    <a:lnTo>
                      <a:pt x="511" y="248"/>
                    </a:lnTo>
                    <a:lnTo>
                      <a:pt x="518" y="297"/>
                    </a:lnTo>
                    <a:lnTo>
                      <a:pt x="546" y="304"/>
                    </a:lnTo>
                    <a:lnTo>
                      <a:pt x="574" y="333"/>
                    </a:lnTo>
                    <a:lnTo>
                      <a:pt x="574" y="347"/>
                    </a:lnTo>
                    <a:lnTo>
                      <a:pt x="596" y="340"/>
                    </a:lnTo>
                    <a:lnTo>
                      <a:pt x="603" y="361"/>
                    </a:lnTo>
                    <a:lnTo>
                      <a:pt x="588" y="397"/>
                    </a:lnTo>
                    <a:lnTo>
                      <a:pt x="610" y="411"/>
                    </a:lnTo>
                    <a:lnTo>
                      <a:pt x="603" y="425"/>
                    </a:lnTo>
                    <a:lnTo>
                      <a:pt x="567" y="418"/>
                    </a:lnTo>
                    <a:lnTo>
                      <a:pt x="525" y="418"/>
                    </a:lnTo>
                    <a:lnTo>
                      <a:pt x="496" y="439"/>
                    </a:lnTo>
                    <a:lnTo>
                      <a:pt x="482" y="453"/>
                    </a:lnTo>
                    <a:lnTo>
                      <a:pt x="475" y="474"/>
                    </a:lnTo>
                    <a:lnTo>
                      <a:pt x="482" y="510"/>
                    </a:lnTo>
                    <a:lnTo>
                      <a:pt x="489" y="567"/>
                    </a:lnTo>
                    <a:lnTo>
                      <a:pt x="475" y="602"/>
                    </a:lnTo>
                    <a:lnTo>
                      <a:pt x="454" y="616"/>
                    </a:lnTo>
                    <a:lnTo>
                      <a:pt x="418" y="623"/>
                    </a:lnTo>
                    <a:lnTo>
                      <a:pt x="376" y="609"/>
                    </a:lnTo>
                    <a:lnTo>
                      <a:pt x="362" y="581"/>
                    </a:lnTo>
                    <a:lnTo>
                      <a:pt x="340" y="538"/>
                    </a:lnTo>
                    <a:lnTo>
                      <a:pt x="348" y="503"/>
                    </a:lnTo>
                    <a:lnTo>
                      <a:pt x="348" y="474"/>
                    </a:lnTo>
                    <a:lnTo>
                      <a:pt x="355" y="432"/>
                    </a:lnTo>
                    <a:lnTo>
                      <a:pt x="348" y="397"/>
                    </a:lnTo>
                    <a:lnTo>
                      <a:pt x="312" y="375"/>
                    </a:lnTo>
                    <a:lnTo>
                      <a:pt x="270" y="354"/>
                    </a:lnTo>
                    <a:lnTo>
                      <a:pt x="248" y="361"/>
                    </a:lnTo>
                    <a:lnTo>
                      <a:pt x="206" y="375"/>
                    </a:lnTo>
                    <a:lnTo>
                      <a:pt x="185" y="389"/>
                    </a:lnTo>
                    <a:lnTo>
                      <a:pt x="170" y="397"/>
                    </a:lnTo>
                    <a:lnTo>
                      <a:pt x="149" y="404"/>
                    </a:lnTo>
                    <a:lnTo>
                      <a:pt x="135" y="404"/>
                    </a:lnTo>
                    <a:lnTo>
                      <a:pt x="121" y="404"/>
                    </a:lnTo>
                    <a:close/>
                  </a:path>
                </a:pathLst>
              </a:custGeom>
              <a:grpFill/>
              <a:ln w="9525" cap="flat" cmpd="sng">
                <a:solidFill>
                  <a:schemeClr val="bg1"/>
                </a:solidFill>
                <a:prstDash val="solid"/>
                <a:round/>
                <a:headEnd type="none" w="med" len="med"/>
                <a:tailEnd type="none" w="med" len="med"/>
              </a:ln>
            </p:spPr>
            <p:txBody>
              <a:bodyPr lIns="68450" tIns="34225" rIns="68450" bIns="34225"/>
              <a:lstStyle/>
              <a:p>
                <a:pPr defTabSz="342900">
                  <a:defRPr/>
                </a:pPr>
                <a:endParaRPr lang="en-GB" sz="1350">
                  <a:solidFill>
                    <a:prstClr val="black"/>
                  </a:solidFill>
                </a:endParaRPr>
              </a:p>
            </p:txBody>
          </p:sp>
          <p:sp>
            <p:nvSpPr>
              <p:cNvPr id="42" name="Freeform 29">
                <a:extLst>
                  <a:ext uri="{FF2B5EF4-FFF2-40B4-BE49-F238E27FC236}">
                    <a16:creationId xmlns:a16="http://schemas.microsoft.com/office/drawing/2014/main" id="{74BCC49B-C818-4218-AE1C-A44447350AFA}"/>
                  </a:ext>
                </a:extLst>
              </p:cNvPr>
              <p:cNvSpPr>
                <a:spLocks/>
              </p:cNvSpPr>
              <p:nvPr/>
            </p:nvSpPr>
            <p:spPr bwMode="gray">
              <a:xfrm>
                <a:off x="5731043" y="4212109"/>
                <a:ext cx="473688" cy="752674"/>
              </a:xfrm>
              <a:custGeom>
                <a:avLst/>
                <a:gdLst>
                  <a:gd name="T0" fmla="*/ 0 w 631"/>
                  <a:gd name="T1" fmla="*/ 2147483646 h 992"/>
                  <a:gd name="T2" fmla="*/ 0 w 631"/>
                  <a:gd name="T3" fmla="*/ 2147483646 h 992"/>
                  <a:gd name="T4" fmla="*/ 2147483646 w 631"/>
                  <a:gd name="T5" fmla="*/ 2147483646 h 992"/>
                  <a:gd name="T6" fmla="*/ 2147483646 w 631"/>
                  <a:gd name="T7" fmla="*/ 2147483646 h 992"/>
                  <a:gd name="T8" fmla="*/ 2147483646 w 631"/>
                  <a:gd name="T9" fmla="*/ 2147483646 h 992"/>
                  <a:gd name="T10" fmla="*/ 2147483646 w 631"/>
                  <a:gd name="T11" fmla="*/ 2147483646 h 992"/>
                  <a:gd name="T12" fmla="*/ 2147483646 w 631"/>
                  <a:gd name="T13" fmla="*/ 2147483646 h 992"/>
                  <a:gd name="T14" fmla="*/ 2147483646 w 631"/>
                  <a:gd name="T15" fmla="*/ 2147483646 h 992"/>
                  <a:gd name="T16" fmla="*/ 2147483646 w 631"/>
                  <a:gd name="T17" fmla="*/ 2147483646 h 992"/>
                  <a:gd name="T18" fmla="*/ 2147483646 w 631"/>
                  <a:gd name="T19" fmla="*/ 2147483646 h 992"/>
                  <a:gd name="T20" fmla="*/ 2147483646 w 631"/>
                  <a:gd name="T21" fmla="*/ 2147483646 h 992"/>
                  <a:gd name="T22" fmla="*/ 2147483646 w 631"/>
                  <a:gd name="T23" fmla="*/ 2147483646 h 992"/>
                  <a:gd name="T24" fmla="*/ 2147483646 w 631"/>
                  <a:gd name="T25" fmla="*/ 2147483646 h 992"/>
                  <a:gd name="T26" fmla="*/ 2147483646 w 631"/>
                  <a:gd name="T27" fmla="*/ 2147483646 h 992"/>
                  <a:gd name="T28" fmla="*/ 2147483646 w 631"/>
                  <a:gd name="T29" fmla="*/ 2147483646 h 992"/>
                  <a:gd name="T30" fmla="*/ 2147483646 w 631"/>
                  <a:gd name="T31" fmla="*/ 2147483646 h 992"/>
                  <a:gd name="T32" fmla="*/ 2147483646 w 631"/>
                  <a:gd name="T33" fmla="*/ 0 h 992"/>
                  <a:gd name="T34" fmla="*/ 2147483646 w 631"/>
                  <a:gd name="T35" fmla="*/ 2147483646 h 992"/>
                  <a:gd name="T36" fmla="*/ 2147483646 w 631"/>
                  <a:gd name="T37" fmla="*/ 2147483646 h 992"/>
                  <a:gd name="T38" fmla="*/ 2147483646 w 631"/>
                  <a:gd name="T39" fmla="*/ 2147483646 h 992"/>
                  <a:gd name="T40" fmla="*/ 2147483646 w 631"/>
                  <a:gd name="T41" fmla="*/ 2147483646 h 992"/>
                  <a:gd name="T42" fmla="*/ 2147483646 w 631"/>
                  <a:gd name="T43" fmla="*/ 2147483646 h 992"/>
                  <a:gd name="T44" fmla="*/ 2147483646 w 631"/>
                  <a:gd name="T45" fmla="*/ 2147483646 h 992"/>
                  <a:gd name="T46" fmla="*/ 2147483646 w 631"/>
                  <a:gd name="T47" fmla="*/ 2147483646 h 992"/>
                  <a:gd name="T48" fmla="*/ 2147483646 w 631"/>
                  <a:gd name="T49" fmla="*/ 2147483646 h 992"/>
                  <a:gd name="T50" fmla="*/ 2147483646 w 631"/>
                  <a:gd name="T51" fmla="*/ 2147483646 h 992"/>
                  <a:gd name="T52" fmla="*/ 2147483646 w 631"/>
                  <a:gd name="T53" fmla="*/ 2147483646 h 992"/>
                  <a:gd name="T54" fmla="*/ 2147483646 w 631"/>
                  <a:gd name="T55" fmla="*/ 2147483646 h 992"/>
                  <a:gd name="T56" fmla="*/ 2147483646 w 631"/>
                  <a:gd name="T57" fmla="*/ 2147483646 h 992"/>
                  <a:gd name="T58" fmla="*/ 2147483646 w 631"/>
                  <a:gd name="T59" fmla="*/ 2147483646 h 992"/>
                  <a:gd name="T60" fmla="*/ 2147483646 w 631"/>
                  <a:gd name="T61" fmla="*/ 2147483646 h 992"/>
                  <a:gd name="T62" fmla="*/ 2147483646 w 631"/>
                  <a:gd name="T63" fmla="*/ 2147483646 h 992"/>
                  <a:gd name="T64" fmla="*/ 2147483646 w 631"/>
                  <a:gd name="T65" fmla="*/ 2147483646 h 992"/>
                  <a:gd name="T66" fmla="*/ 2147483646 w 631"/>
                  <a:gd name="T67" fmla="*/ 2147483646 h 992"/>
                  <a:gd name="T68" fmla="*/ 2147483646 w 631"/>
                  <a:gd name="T69" fmla="*/ 2147483646 h 992"/>
                  <a:gd name="T70" fmla="*/ 2147483646 w 631"/>
                  <a:gd name="T71" fmla="*/ 2147483646 h 992"/>
                  <a:gd name="T72" fmla="*/ 2147483646 w 631"/>
                  <a:gd name="T73" fmla="*/ 2147483646 h 992"/>
                  <a:gd name="T74" fmla="*/ 2147483646 w 631"/>
                  <a:gd name="T75" fmla="*/ 2147483646 h 992"/>
                  <a:gd name="T76" fmla="*/ 2147483646 w 631"/>
                  <a:gd name="T77" fmla="*/ 2147483646 h 992"/>
                  <a:gd name="T78" fmla="*/ 2147483646 w 631"/>
                  <a:gd name="T79" fmla="*/ 2147483646 h 992"/>
                  <a:gd name="T80" fmla="*/ 2147483646 w 631"/>
                  <a:gd name="T81" fmla="*/ 2147483646 h 992"/>
                  <a:gd name="T82" fmla="*/ 2147483646 w 631"/>
                  <a:gd name="T83" fmla="*/ 2147483646 h 992"/>
                  <a:gd name="T84" fmla="*/ 2147483646 w 631"/>
                  <a:gd name="T85" fmla="*/ 2147483646 h 992"/>
                  <a:gd name="T86" fmla="*/ 2147483646 w 631"/>
                  <a:gd name="T87" fmla="*/ 2147483646 h 992"/>
                  <a:gd name="T88" fmla="*/ 2147483646 w 631"/>
                  <a:gd name="T89" fmla="*/ 2147483646 h 992"/>
                  <a:gd name="T90" fmla="*/ 2147483646 w 631"/>
                  <a:gd name="T91" fmla="*/ 2147483646 h 992"/>
                  <a:gd name="T92" fmla="*/ 2147483646 w 631"/>
                  <a:gd name="T93" fmla="*/ 2147483646 h 992"/>
                  <a:gd name="T94" fmla="*/ 2147483646 w 631"/>
                  <a:gd name="T95" fmla="*/ 2147483646 h 992"/>
                  <a:gd name="T96" fmla="*/ 0 w 631"/>
                  <a:gd name="T97" fmla="*/ 2147483646 h 992"/>
                  <a:gd name="T98" fmla="*/ 0 w 631"/>
                  <a:gd name="T99" fmla="*/ 2147483646 h 992"/>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31"/>
                  <a:gd name="T151" fmla="*/ 0 h 992"/>
                  <a:gd name="T152" fmla="*/ 631 w 631"/>
                  <a:gd name="T153" fmla="*/ 992 h 992"/>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31" h="992">
                    <a:moveTo>
                      <a:pt x="0" y="645"/>
                    </a:moveTo>
                    <a:lnTo>
                      <a:pt x="0" y="631"/>
                    </a:lnTo>
                    <a:lnTo>
                      <a:pt x="15" y="610"/>
                    </a:lnTo>
                    <a:lnTo>
                      <a:pt x="22" y="588"/>
                    </a:lnTo>
                    <a:lnTo>
                      <a:pt x="50" y="588"/>
                    </a:lnTo>
                    <a:lnTo>
                      <a:pt x="78" y="546"/>
                    </a:lnTo>
                    <a:lnTo>
                      <a:pt x="85" y="496"/>
                    </a:lnTo>
                    <a:lnTo>
                      <a:pt x="128" y="439"/>
                    </a:lnTo>
                    <a:lnTo>
                      <a:pt x="171" y="383"/>
                    </a:lnTo>
                    <a:lnTo>
                      <a:pt x="213" y="362"/>
                    </a:lnTo>
                    <a:lnTo>
                      <a:pt x="220" y="319"/>
                    </a:lnTo>
                    <a:lnTo>
                      <a:pt x="284" y="241"/>
                    </a:lnTo>
                    <a:lnTo>
                      <a:pt x="305" y="220"/>
                    </a:lnTo>
                    <a:lnTo>
                      <a:pt x="319" y="191"/>
                    </a:lnTo>
                    <a:lnTo>
                      <a:pt x="362" y="128"/>
                    </a:lnTo>
                    <a:lnTo>
                      <a:pt x="376" y="92"/>
                    </a:lnTo>
                    <a:lnTo>
                      <a:pt x="411" y="0"/>
                    </a:lnTo>
                    <a:lnTo>
                      <a:pt x="489" y="50"/>
                    </a:lnTo>
                    <a:lnTo>
                      <a:pt x="617" y="78"/>
                    </a:lnTo>
                    <a:lnTo>
                      <a:pt x="631" y="142"/>
                    </a:lnTo>
                    <a:lnTo>
                      <a:pt x="610" y="213"/>
                    </a:lnTo>
                    <a:lnTo>
                      <a:pt x="582" y="227"/>
                    </a:lnTo>
                    <a:lnTo>
                      <a:pt x="539" y="305"/>
                    </a:lnTo>
                    <a:lnTo>
                      <a:pt x="574" y="376"/>
                    </a:lnTo>
                    <a:lnTo>
                      <a:pt x="560" y="404"/>
                    </a:lnTo>
                    <a:lnTo>
                      <a:pt x="546" y="439"/>
                    </a:lnTo>
                    <a:lnTo>
                      <a:pt x="489" y="546"/>
                    </a:lnTo>
                    <a:lnTo>
                      <a:pt x="482" y="659"/>
                    </a:lnTo>
                    <a:lnTo>
                      <a:pt x="504" y="723"/>
                    </a:lnTo>
                    <a:lnTo>
                      <a:pt x="482" y="780"/>
                    </a:lnTo>
                    <a:lnTo>
                      <a:pt x="504" y="787"/>
                    </a:lnTo>
                    <a:lnTo>
                      <a:pt x="482" y="851"/>
                    </a:lnTo>
                    <a:lnTo>
                      <a:pt x="461" y="865"/>
                    </a:lnTo>
                    <a:lnTo>
                      <a:pt x="454" y="900"/>
                    </a:lnTo>
                    <a:lnTo>
                      <a:pt x="489" y="964"/>
                    </a:lnTo>
                    <a:lnTo>
                      <a:pt x="433" y="964"/>
                    </a:lnTo>
                    <a:lnTo>
                      <a:pt x="419" y="985"/>
                    </a:lnTo>
                    <a:lnTo>
                      <a:pt x="390" y="992"/>
                    </a:lnTo>
                    <a:lnTo>
                      <a:pt x="383" y="978"/>
                    </a:lnTo>
                    <a:lnTo>
                      <a:pt x="312" y="978"/>
                    </a:lnTo>
                    <a:lnTo>
                      <a:pt x="305" y="971"/>
                    </a:lnTo>
                    <a:lnTo>
                      <a:pt x="241" y="957"/>
                    </a:lnTo>
                    <a:lnTo>
                      <a:pt x="234" y="921"/>
                    </a:lnTo>
                    <a:lnTo>
                      <a:pt x="178" y="858"/>
                    </a:lnTo>
                    <a:lnTo>
                      <a:pt x="78" y="836"/>
                    </a:lnTo>
                    <a:lnTo>
                      <a:pt x="64" y="801"/>
                    </a:lnTo>
                    <a:lnTo>
                      <a:pt x="43" y="773"/>
                    </a:lnTo>
                    <a:lnTo>
                      <a:pt x="15" y="702"/>
                    </a:lnTo>
                    <a:lnTo>
                      <a:pt x="0" y="688"/>
                    </a:lnTo>
                    <a:lnTo>
                      <a:pt x="0" y="645"/>
                    </a:lnTo>
                    <a:close/>
                  </a:path>
                </a:pathLst>
              </a:custGeom>
              <a:grpFill/>
              <a:ln w="9525" cap="flat" cmpd="sng">
                <a:solidFill>
                  <a:schemeClr val="bg1"/>
                </a:solidFill>
                <a:prstDash val="solid"/>
                <a:round/>
                <a:headEnd type="none" w="med" len="med"/>
                <a:tailEnd type="none" w="med" len="med"/>
              </a:ln>
            </p:spPr>
            <p:txBody>
              <a:bodyPr lIns="68450" tIns="34225" rIns="68450" bIns="34225"/>
              <a:lstStyle/>
              <a:p>
                <a:pPr defTabSz="342900">
                  <a:defRPr/>
                </a:pPr>
                <a:endParaRPr lang="en-GB" sz="1350">
                  <a:solidFill>
                    <a:prstClr val="black"/>
                  </a:solidFill>
                </a:endParaRPr>
              </a:p>
            </p:txBody>
          </p:sp>
        </p:grpSp>
        <p:sp>
          <p:nvSpPr>
            <p:cNvPr id="14" name="Rectangle 13">
              <a:extLst>
                <a:ext uri="{FF2B5EF4-FFF2-40B4-BE49-F238E27FC236}">
                  <a16:creationId xmlns:a16="http://schemas.microsoft.com/office/drawing/2014/main" id="{1B586D32-872F-4D0F-A738-20A85C5BB7AD}"/>
                </a:ext>
              </a:extLst>
            </p:cNvPr>
            <p:cNvSpPr/>
            <p:nvPr/>
          </p:nvSpPr>
          <p:spPr bwMode="auto">
            <a:xfrm>
              <a:off x="209461" y="1887652"/>
              <a:ext cx="869361" cy="568388"/>
            </a:xfrm>
            <a:prstGeom prst="rect">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42900">
                <a:defRPr/>
              </a:pPr>
              <a:endParaRPr lang="en-GB" sz="1350">
                <a:solidFill>
                  <a:prstClr val="white"/>
                </a:solidFill>
              </a:endParaRPr>
            </a:p>
          </p:txBody>
        </p:sp>
        <p:grpSp>
          <p:nvGrpSpPr>
            <p:cNvPr id="15" name="Group 14">
              <a:extLst>
                <a:ext uri="{FF2B5EF4-FFF2-40B4-BE49-F238E27FC236}">
                  <a16:creationId xmlns:a16="http://schemas.microsoft.com/office/drawing/2014/main" id="{4F4BD0CF-37B1-4EB6-9124-F050714D8721}"/>
                </a:ext>
              </a:extLst>
            </p:cNvPr>
            <p:cNvGrpSpPr/>
            <p:nvPr/>
          </p:nvGrpSpPr>
          <p:grpSpPr bwMode="auto">
            <a:xfrm rot="21398262">
              <a:off x="236676" y="1952569"/>
              <a:ext cx="724053" cy="446661"/>
              <a:chOff x="1238860" y="33127"/>
              <a:chExt cx="6242299" cy="4566436"/>
            </a:xfrm>
            <a:solidFill>
              <a:srgbClr val="72C4FF"/>
            </a:solidFill>
          </p:grpSpPr>
          <p:sp>
            <p:nvSpPr>
              <p:cNvPr id="32" name="Freeform 30">
                <a:extLst>
                  <a:ext uri="{FF2B5EF4-FFF2-40B4-BE49-F238E27FC236}">
                    <a16:creationId xmlns:a16="http://schemas.microsoft.com/office/drawing/2014/main" id="{A3EADE10-26D7-448F-86D4-97948D04EE0A}"/>
                  </a:ext>
                </a:extLst>
              </p:cNvPr>
              <p:cNvSpPr>
                <a:spLocks/>
              </p:cNvSpPr>
              <p:nvPr/>
            </p:nvSpPr>
            <p:spPr bwMode="gray">
              <a:xfrm rot="21384705">
                <a:off x="1238860" y="33127"/>
                <a:ext cx="3483226" cy="2668602"/>
              </a:xfrm>
              <a:custGeom>
                <a:avLst/>
                <a:gdLst>
                  <a:gd name="T0" fmla="*/ 2147483647 w 935"/>
                  <a:gd name="T1" fmla="*/ 2147483647 h 914"/>
                  <a:gd name="T2" fmla="*/ 0 w 935"/>
                  <a:gd name="T3" fmla="*/ 2147483647 h 914"/>
                  <a:gd name="T4" fmla="*/ 2147483647 w 935"/>
                  <a:gd name="T5" fmla="*/ 2147483647 h 914"/>
                  <a:gd name="T6" fmla="*/ 2147483647 w 935"/>
                  <a:gd name="T7" fmla="*/ 2147483647 h 914"/>
                  <a:gd name="T8" fmla="*/ 2147483647 w 935"/>
                  <a:gd name="T9" fmla="*/ 2147483647 h 914"/>
                  <a:gd name="T10" fmla="*/ 2147483647 w 935"/>
                  <a:gd name="T11" fmla="*/ 2147483647 h 914"/>
                  <a:gd name="T12" fmla="*/ 2147483647 w 935"/>
                  <a:gd name="T13" fmla="*/ 2147483647 h 914"/>
                  <a:gd name="T14" fmla="*/ 2147483647 w 935"/>
                  <a:gd name="T15" fmla="*/ 2147483647 h 914"/>
                  <a:gd name="T16" fmla="*/ 2147483647 w 935"/>
                  <a:gd name="T17" fmla="*/ 2147483647 h 914"/>
                  <a:gd name="T18" fmla="*/ 2147483647 w 935"/>
                  <a:gd name="T19" fmla="*/ 2147483647 h 914"/>
                  <a:gd name="T20" fmla="*/ 2147483647 w 935"/>
                  <a:gd name="T21" fmla="*/ 2147483647 h 914"/>
                  <a:gd name="T22" fmla="*/ 2147483647 w 935"/>
                  <a:gd name="T23" fmla="*/ 2147483647 h 914"/>
                  <a:gd name="T24" fmla="*/ 2147483647 w 935"/>
                  <a:gd name="T25" fmla="*/ 2147483647 h 914"/>
                  <a:gd name="T26" fmla="*/ 2147483647 w 935"/>
                  <a:gd name="T27" fmla="*/ 2147483647 h 914"/>
                  <a:gd name="T28" fmla="*/ 2147483647 w 935"/>
                  <a:gd name="T29" fmla="*/ 0 h 914"/>
                  <a:gd name="T30" fmla="*/ 2147483647 w 935"/>
                  <a:gd name="T31" fmla="*/ 2147483647 h 914"/>
                  <a:gd name="T32" fmla="*/ 2147483647 w 935"/>
                  <a:gd name="T33" fmla="*/ 2147483647 h 914"/>
                  <a:gd name="T34" fmla="*/ 2147483647 w 935"/>
                  <a:gd name="T35" fmla="*/ 2147483647 h 914"/>
                  <a:gd name="T36" fmla="*/ 2147483647 w 935"/>
                  <a:gd name="T37" fmla="*/ 2147483647 h 914"/>
                  <a:gd name="T38" fmla="*/ 2147483647 w 935"/>
                  <a:gd name="T39" fmla="*/ 2147483647 h 914"/>
                  <a:gd name="T40" fmla="*/ 2147483647 w 935"/>
                  <a:gd name="T41" fmla="*/ 2147483647 h 914"/>
                  <a:gd name="T42" fmla="*/ 2147483647 w 935"/>
                  <a:gd name="T43" fmla="*/ 2147483647 h 914"/>
                  <a:gd name="T44" fmla="*/ 2147483647 w 935"/>
                  <a:gd name="T45" fmla="*/ 2147483647 h 914"/>
                  <a:gd name="T46" fmla="*/ 2147483647 w 935"/>
                  <a:gd name="T47" fmla="*/ 2147483647 h 914"/>
                  <a:gd name="T48" fmla="*/ 2147483647 w 935"/>
                  <a:gd name="T49" fmla="*/ 2147483647 h 914"/>
                  <a:gd name="T50" fmla="*/ 2147483647 w 935"/>
                  <a:gd name="T51" fmla="*/ 2147483647 h 914"/>
                  <a:gd name="T52" fmla="*/ 2147483647 w 935"/>
                  <a:gd name="T53" fmla="*/ 2147483647 h 914"/>
                  <a:gd name="T54" fmla="*/ 2147483647 w 935"/>
                  <a:gd name="T55" fmla="*/ 2147483647 h 914"/>
                  <a:gd name="T56" fmla="*/ 2147483647 w 935"/>
                  <a:gd name="T57" fmla="*/ 2147483647 h 914"/>
                  <a:gd name="T58" fmla="*/ 2147483647 w 935"/>
                  <a:gd name="T59" fmla="*/ 2147483647 h 914"/>
                  <a:gd name="T60" fmla="*/ 2147483647 w 935"/>
                  <a:gd name="T61" fmla="*/ 2147483647 h 914"/>
                  <a:gd name="T62" fmla="*/ 2147483647 w 935"/>
                  <a:gd name="T63" fmla="*/ 2147483647 h 914"/>
                  <a:gd name="T64" fmla="*/ 2147483647 w 935"/>
                  <a:gd name="T65" fmla="*/ 2147483647 h 914"/>
                  <a:gd name="T66" fmla="*/ 2147483647 w 935"/>
                  <a:gd name="T67" fmla="*/ 2147483647 h 914"/>
                  <a:gd name="T68" fmla="*/ 2147483647 w 935"/>
                  <a:gd name="T69" fmla="*/ 2147483647 h 914"/>
                  <a:gd name="T70" fmla="*/ 2147483647 w 935"/>
                  <a:gd name="T71" fmla="*/ 2147483647 h 914"/>
                  <a:gd name="T72" fmla="*/ 2147483647 w 935"/>
                  <a:gd name="T73" fmla="*/ 2147483647 h 914"/>
                  <a:gd name="T74" fmla="*/ 2147483647 w 935"/>
                  <a:gd name="T75" fmla="*/ 2147483647 h 914"/>
                  <a:gd name="T76" fmla="*/ 2147483647 w 935"/>
                  <a:gd name="T77" fmla="*/ 2147483647 h 914"/>
                  <a:gd name="T78" fmla="*/ 2147483647 w 935"/>
                  <a:gd name="T79" fmla="*/ 2147483647 h 914"/>
                  <a:gd name="T80" fmla="*/ 2147483647 w 935"/>
                  <a:gd name="T81" fmla="*/ 2147483647 h 914"/>
                  <a:gd name="T82" fmla="*/ 2147483647 w 935"/>
                  <a:gd name="T83" fmla="*/ 2147483647 h 914"/>
                  <a:gd name="T84" fmla="*/ 2147483647 w 935"/>
                  <a:gd name="T85" fmla="*/ 2147483647 h 914"/>
                  <a:gd name="T86" fmla="*/ 2147483647 w 935"/>
                  <a:gd name="T87" fmla="*/ 2147483647 h 914"/>
                  <a:gd name="T88" fmla="*/ 2147483647 w 935"/>
                  <a:gd name="T89" fmla="*/ 2147483647 h 914"/>
                  <a:gd name="T90" fmla="*/ 2147483647 w 935"/>
                  <a:gd name="T91" fmla="*/ 2147483647 h 914"/>
                  <a:gd name="T92" fmla="*/ 2147483647 w 935"/>
                  <a:gd name="T93" fmla="*/ 2147483647 h 914"/>
                  <a:gd name="T94" fmla="*/ 2147483647 w 935"/>
                  <a:gd name="T95" fmla="*/ 2147483647 h 914"/>
                  <a:gd name="T96" fmla="*/ 2147483647 w 935"/>
                  <a:gd name="T97" fmla="*/ 2147483647 h 914"/>
                  <a:gd name="T98" fmla="*/ 2147483647 w 935"/>
                  <a:gd name="T99" fmla="*/ 2147483647 h 914"/>
                  <a:gd name="T100" fmla="*/ 2147483647 w 935"/>
                  <a:gd name="T101" fmla="*/ 2147483647 h 914"/>
                  <a:gd name="T102" fmla="*/ 2147483647 w 935"/>
                  <a:gd name="T103" fmla="*/ 2147483647 h 914"/>
                  <a:gd name="T104" fmla="*/ 2147483647 w 935"/>
                  <a:gd name="T105" fmla="*/ 2147483647 h 914"/>
                  <a:gd name="T106" fmla="*/ 2147483647 w 935"/>
                  <a:gd name="T107" fmla="*/ 2147483647 h 914"/>
                  <a:gd name="T108" fmla="*/ 2147483647 w 935"/>
                  <a:gd name="T109" fmla="*/ 2147483647 h 914"/>
                  <a:gd name="T110" fmla="*/ 2147483647 w 935"/>
                  <a:gd name="T111" fmla="*/ 2147483647 h 914"/>
                  <a:gd name="T112" fmla="*/ 2147483647 w 935"/>
                  <a:gd name="T113" fmla="*/ 2147483647 h 914"/>
                  <a:gd name="T114" fmla="*/ 2147483647 w 935"/>
                  <a:gd name="T115" fmla="*/ 2147483647 h 914"/>
                  <a:gd name="T116" fmla="*/ 2147483647 w 935"/>
                  <a:gd name="T117" fmla="*/ 2147483647 h 914"/>
                  <a:gd name="T118" fmla="*/ 2147483647 w 935"/>
                  <a:gd name="T119" fmla="*/ 2147483647 h 914"/>
                  <a:gd name="T120" fmla="*/ 2147483647 w 935"/>
                  <a:gd name="T121" fmla="*/ 2147483647 h 914"/>
                  <a:gd name="T122" fmla="*/ 2147483647 w 935"/>
                  <a:gd name="T123" fmla="*/ 2147483647 h 914"/>
                  <a:gd name="T124" fmla="*/ 2147483647 w 935"/>
                  <a:gd name="T125" fmla="*/ 2147483647 h 91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935"/>
                  <a:gd name="T190" fmla="*/ 0 h 914"/>
                  <a:gd name="T191" fmla="*/ 935 w 935"/>
                  <a:gd name="T192" fmla="*/ 914 h 91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935" h="914">
                    <a:moveTo>
                      <a:pt x="35" y="751"/>
                    </a:moveTo>
                    <a:lnTo>
                      <a:pt x="0" y="687"/>
                    </a:lnTo>
                    <a:lnTo>
                      <a:pt x="7" y="652"/>
                    </a:lnTo>
                    <a:lnTo>
                      <a:pt x="28" y="638"/>
                    </a:lnTo>
                    <a:lnTo>
                      <a:pt x="50" y="574"/>
                    </a:lnTo>
                    <a:lnTo>
                      <a:pt x="28" y="567"/>
                    </a:lnTo>
                    <a:lnTo>
                      <a:pt x="50" y="510"/>
                    </a:lnTo>
                    <a:lnTo>
                      <a:pt x="28" y="446"/>
                    </a:lnTo>
                    <a:lnTo>
                      <a:pt x="35" y="333"/>
                    </a:lnTo>
                    <a:lnTo>
                      <a:pt x="92" y="226"/>
                    </a:lnTo>
                    <a:lnTo>
                      <a:pt x="106" y="191"/>
                    </a:lnTo>
                    <a:lnTo>
                      <a:pt x="120" y="163"/>
                    </a:lnTo>
                    <a:lnTo>
                      <a:pt x="85" y="92"/>
                    </a:lnTo>
                    <a:lnTo>
                      <a:pt x="128" y="14"/>
                    </a:lnTo>
                    <a:lnTo>
                      <a:pt x="156" y="0"/>
                    </a:lnTo>
                    <a:lnTo>
                      <a:pt x="205" y="71"/>
                    </a:lnTo>
                    <a:lnTo>
                      <a:pt x="248" y="149"/>
                    </a:lnTo>
                    <a:lnTo>
                      <a:pt x="283" y="177"/>
                    </a:lnTo>
                    <a:lnTo>
                      <a:pt x="305" y="191"/>
                    </a:lnTo>
                    <a:lnTo>
                      <a:pt x="340" y="219"/>
                    </a:lnTo>
                    <a:lnTo>
                      <a:pt x="397" y="269"/>
                    </a:lnTo>
                    <a:lnTo>
                      <a:pt x="425" y="297"/>
                    </a:lnTo>
                    <a:lnTo>
                      <a:pt x="503" y="262"/>
                    </a:lnTo>
                    <a:lnTo>
                      <a:pt x="531" y="312"/>
                    </a:lnTo>
                    <a:lnTo>
                      <a:pt x="581" y="290"/>
                    </a:lnTo>
                    <a:lnTo>
                      <a:pt x="595" y="255"/>
                    </a:lnTo>
                    <a:lnTo>
                      <a:pt x="574" y="212"/>
                    </a:lnTo>
                    <a:lnTo>
                      <a:pt x="616" y="198"/>
                    </a:lnTo>
                    <a:lnTo>
                      <a:pt x="638" y="234"/>
                    </a:lnTo>
                    <a:lnTo>
                      <a:pt x="758" y="219"/>
                    </a:lnTo>
                    <a:lnTo>
                      <a:pt x="879" y="156"/>
                    </a:lnTo>
                    <a:lnTo>
                      <a:pt x="935" y="276"/>
                    </a:lnTo>
                    <a:lnTo>
                      <a:pt x="928" y="326"/>
                    </a:lnTo>
                    <a:lnTo>
                      <a:pt x="914" y="411"/>
                    </a:lnTo>
                    <a:lnTo>
                      <a:pt x="751" y="517"/>
                    </a:lnTo>
                    <a:lnTo>
                      <a:pt x="751" y="574"/>
                    </a:lnTo>
                    <a:lnTo>
                      <a:pt x="779" y="581"/>
                    </a:lnTo>
                    <a:lnTo>
                      <a:pt x="751" y="652"/>
                    </a:lnTo>
                    <a:lnTo>
                      <a:pt x="744" y="708"/>
                    </a:lnTo>
                    <a:lnTo>
                      <a:pt x="737" y="730"/>
                    </a:lnTo>
                    <a:lnTo>
                      <a:pt x="709" y="751"/>
                    </a:lnTo>
                    <a:lnTo>
                      <a:pt x="680" y="758"/>
                    </a:lnTo>
                    <a:lnTo>
                      <a:pt x="616" y="850"/>
                    </a:lnTo>
                    <a:lnTo>
                      <a:pt x="588" y="850"/>
                    </a:lnTo>
                    <a:lnTo>
                      <a:pt x="588" y="857"/>
                    </a:lnTo>
                    <a:lnTo>
                      <a:pt x="503" y="907"/>
                    </a:lnTo>
                    <a:lnTo>
                      <a:pt x="482" y="879"/>
                    </a:lnTo>
                    <a:lnTo>
                      <a:pt x="432" y="893"/>
                    </a:lnTo>
                    <a:lnTo>
                      <a:pt x="397" y="914"/>
                    </a:lnTo>
                    <a:lnTo>
                      <a:pt x="354" y="914"/>
                    </a:lnTo>
                    <a:lnTo>
                      <a:pt x="326" y="907"/>
                    </a:lnTo>
                    <a:lnTo>
                      <a:pt x="326" y="850"/>
                    </a:lnTo>
                    <a:lnTo>
                      <a:pt x="312" y="779"/>
                    </a:lnTo>
                    <a:lnTo>
                      <a:pt x="290" y="772"/>
                    </a:lnTo>
                    <a:lnTo>
                      <a:pt x="255" y="730"/>
                    </a:lnTo>
                    <a:lnTo>
                      <a:pt x="255" y="708"/>
                    </a:lnTo>
                    <a:lnTo>
                      <a:pt x="241" y="687"/>
                    </a:lnTo>
                    <a:lnTo>
                      <a:pt x="177" y="708"/>
                    </a:lnTo>
                    <a:lnTo>
                      <a:pt x="198" y="779"/>
                    </a:lnTo>
                    <a:lnTo>
                      <a:pt x="128" y="765"/>
                    </a:lnTo>
                    <a:lnTo>
                      <a:pt x="64" y="765"/>
                    </a:lnTo>
                    <a:lnTo>
                      <a:pt x="64" y="751"/>
                    </a:lnTo>
                    <a:lnTo>
                      <a:pt x="35" y="751"/>
                    </a:lnTo>
                    <a:close/>
                  </a:path>
                </a:pathLst>
              </a:custGeom>
              <a:grpFill/>
              <a:ln w="9525" cap="flat" cmpd="sng">
                <a:solidFill>
                  <a:schemeClr val="bg1"/>
                </a:solidFill>
                <a:prstDash val="solid"/>
                <a:round/>
                <a:headEnd type="none" w="med" len="med"/>
                <a:tailEnd type="none" w="med" len="med"/>
              </a:ln>
            </p:spPr>
            <p:txBody>
              <a:bodyPr/>
              <a:lstStyle/>
              <a:p>
                <a:pPr defTabSz="342900">
                  <a:defRPr/>
                </a:pPr>
                <a:endParaRPr lang="en-GB" sz="675" dirty="0">
                  <a:solidFill>
                    <a:prstClr val="white"/>
                  </a:solidFill>
                </a:endParaRPr>
              </a:p>
            </p:txBody>
          </p:sp>
          <p:sp>
            <p:nvSpPr>
              <p:cNvPr id="33" name="Freeform 17">
                <a:extLst>
                  <a:ext uri="{FF2B5EF4-FFF2-40B4-BE49-F238E27FC236}">
                    <a16:creationId xmlns:a16="http://schemas.microsoft.com/office/drawing/2014/main" id="{0CA4E9F6-9BB9-4B2E-8A70-B5AC7B56C68A}"/>
                  </a:ext>
                </a:extLst>
              </p:cNvPr>
              <p:cNvSpPr>
                <a:spLocks/>
              </p:cNvSpPr>
              <p:nvPr/>
            </p:nvSpPr>
            <p:spPr bwMode="gray">
              <a:xfrm>
                <a:off x="4314624" y="353438"/>
                <a:ext cx="3166535" cy="4246125"/>
              </a:xfrm>
              <a:custGeom>
                <a:avLst/>
                <a:gdLst>
                  <a:gd name="T0" fmla="*/ 2147483647 w 1176"/>
                  <a:gd name="T1" fmla="*/ 2147483647 h 1460"/>
                  <a:gd name="T2" fmla="*/ 2147483647 w 1176"/>
                  <a:gd name="T3" fmla="*/ 2147483647 h 1460"/>
                  <a:gd name="T4" fmla="*/ 2147483647 w 1176"/>
                  <a:gd name="T5" fmla="*/ 2147483647 h 1460"/>
                  <a:gd name="T6" fmla="*/ 2147483647 w 1176"/>
                  <a:gd name="T7" fmla="*/ 2147483647 h 1460"/>
                  <a:gd name="T8" fmla="*/ 2147483647 w 1176"/>
                  <a:gd name="T9" fmla="*/ 2147483647 h 1460"/>
                  <a:gd name="T10" fmla="*/ 2147483647 w 1176"/>
                  <a:gd name="T11" fmla="*/ 2147483647 h 1460"/>
                  <a:gd name="T12" fmla="*/ 2147483647 w 1176"/>
                  <a:gd name="T13" fmla="*/ 2147483647 h 1460"/>
                  <a:gd name="T14" fmla="*/ 2147483647 w 1176"/>
                  <a:gd name="T15" fmla="*/ 2147483647 h 1460"/>
                  <a:gd name="T16" fmla="*/ 2147483647 w 1176"/>
                  <a:gd name="T17" fmla="*/ 2147483647 h 1460"/>
                  <a:gd name="T18" fmla="*/ 2147483647 w 1176"/>
                  <a:gd name="T19" fmla="*/ 2147483647 h 1460"/>
                  <a:gd name="T20" fmla="*/ 2147483647 w 1176"/>
                  <a:gd name="T21" fmla="*/ 2147483647 h 1460"/>
                  <a:gd name="T22" fmla="*/ 2147483647 w 1176"/>
                  <a:gd name="T23" fmla="*/ 2147483647 h 1460"/>
                  <a:gd name="T24" fmla="*/ 2147483647 w 1176"/>
                  <a:gd name="T25" fmla="*/ 2147483647 h 1460"/>
                  <a:gd name="T26" fmla="*/ 2147483647 w 1176"/>
                  <a:gd name="T27" fmla="*/ 2147483647 h 1460"/>
                  <a:gd name="T28" fmla="*/ 2147483647 w 1176"/>
                  <a:gd name="T29" fmla="*/ 2147483647 h 1460"/>
                  <a:gd name="T30" fmla="*/ 2147483647 w 1176"/>
                  <a:gd name="T31" fmla="*/ 2147483647 h 1460"/>
                  <a:gd name="T32" fmla="*/ 2147483647 w 1176"/>
                  <a:gd name="T33" fmla="*/ 2147483647 h 1460"/>
                  <a:gd name="T34" fmla="*/ 2147483647 w 1176"/>
                  <a:gd name="T35" fmla="*/ 0 h 1460"/>
                  <a:gd name="T36" fmla="*/ 2147483647 w 1176"/>
                  <a:gd name="T37" fmla="*/ 2147483647 h 1460"/>
                  <a:gd name="T38" fmla="*/ 2147483647 w 1176"/>
                  <a:gd name="T39" fmla="*/ 2147483647 h 1460"/>
                  <a:gd name="T40" fmla="*/ 2147483647 w 1176"/>
                  <a:gd name="T41" fmla="*/ 2147483647 h 1460"/>
                  <a:gd name="T42" fmla="*/ 2147483647 w 1176"/>
                  <a:gd name="T43" fmla="*/ 2147483647 h 1460"/>
                  <a:gd name="T44" fmla="*/ 2147483647 w 1176"/>
                  <a:gd name="T45" fmla="*/ 2147483647 h 1460"/>
                  <a:gd name="T46" fmla="*/ 2147483647 w 1176"/>
                  <a:gd name="T47" fmla="*/ 2147483647 h 1460"/>
                  <a:gd name="T48" fmla="*/ 2147483647 w 1176"/>
                  <a:gd name="T49" fmla="*/ 2147483647 h 1460"/>
                  <a:gd name="T50" fmla="*/ 2147483647 w 1176"/>
                  <a:gd name="T51" fmla="*/ 2147483647 h 1460"/>
                  <a:gd name="T52" fmla="*/ 2147483647 w 1176"/>
                  <a:gd name="T53" fmla="*/ 2147483647 h 1460"/>
                  <a:gd name="T54" fmla="*/ 2147483647 w 1176"/>
                  <a:gd name="T55" fmla="*/ 2147483647 h 1460"/>
                  <a:gd name="T56" fmla="*/ 2147483647 w 1176"/>
                  <a:gd name="T57" fmla="*/ 2147483647 h 1460"/>
                  <a:gd name="T58" fmla="*/ 2147483647 w 1176"/>
                  <a:gd name="T59" fmla="*/ 2147483647 h 1460"/>
                  <a:gd name="T60" fmla="*/ 2147483647 w 1176"/>
                  <a:gd name="T61" fmla="*/ 2147483647 h 1460"/>
                  <a:gd name="T62" fmla="*/ 2147483647 w 1176"/>
                  <a:gd name="T63" fmla="*/ 2147483647 h 1460"/>
                  <a:gd name="T64" fmla="*/ 2147483647 w 1176"/>
                  <a:gd name="T65" fmla="*/ 2147483647 h 1460"/>
                  <a:gd name="T66" fmla="*/ 2147483647 w 1176"/>
                  <a:gd name="T67" fmla="*/ 2147483647 h 1460"/>
                  <a:gd name="T68" fmla="*/ 2147483647 w 1176"/>
                  <a:gd name="T69" fmla="*/ 2147483647 h 1460"/>
                  <a:gd name="T70" fmla="*/ 2147483647 w 1176"/>
                  <a:gd name="T71" fmla="*/ 2147483647 h 1460"/>
                  <a:gd name="T72" fmla="*/ 2147483647 w 1176"/>
                  <a:gd name="T73" fmla="*/ 2147483647 h 1460"/>
                  <a:gd name="T74" fmla="*/ 2147483647 w 1176"/>
                  <a:gd name="T75" fmla="*/ 2147483647 h 146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176"/>
                  <a:gd name="T115" fmla="*/ 0 h 1460"/>
                  <a:gd name="T116" fmla="*/ 1176 w 1176"/>
                  <a:gd name="T117" fmla="*/ 1460 h 146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176" h="1460">
                    <a:moveTo>
                      <a:pt x="21" y="1184"/>
                    </a:moveTo>
                    <a:lnTo>
                      <a:pt x="64" y="1064"/>
                    </a:lnTo>
                    <a:lnTo>
                      <a:pt x="71" y="1042"/>
                    </a:lnTo>
                    <a:lnTo>
                      <a:pt x="142" y="943"/>
                    </a:lnTo>
                    <a:lnTo>
                      <a:pt x="191" y="901"/>
                    </a:lnTo>
                    <a:lnTo>
                      <a:pt x="199" y="872"/>
                    </a:lnTo>
                    <a:lnTo>
                      <a:pt x="227" y="844"/>
                    </a:lnTo>
                    <a:lnTo>
                      <a:pt x="234" y="830"/>
                    </a:lnTo>
                    <a:lnTo>
                      <a:pt x="262" y="780"/>
                    </a:lnTo>
                    <a:lnTo>
                      <a:pt x="234" y="752"/>
                    </a:lnTo>
                    <a:lnTo>
                      <a:pt x="234" y="730"/>
                    </a:lnTo>
                    <a:lnTo>
                      <a:pt x="241" y="667"/>
                    </a:lnTo>
                    <a:lnTo>
                      <a:pt x="191" y="638"/>
                    </a:lnTo>
                    <a:lnTo>
                      <a:pt x="156" y="652"/>
                    </a:lnTo>
                    <a:lnTo>
                      <a:pt x="99" y="652"/>
                    </a:lnTo>
                    <a:lnTo>
                      <a:pt x="50" y="596"/>
                    </a:lnTo>
                    <a:lnTo>
                      <a:pt x="0" y="575"/>
                    </a:lnTo>
                    <a:lnTo>
                      <a:pt x="43" y="560"/>
                    </a:lnTo>
                    <a:lnTo>
                      <a:pt x="43" y="461"/>
                    </a:lnTo>
                    <a:lnTo>
                      <a:pt x="57" y="447"/>
                    </a:lnTo>
                    <a:lnTo>
                      <a:pt x="71" y="426"/>
                    </a:lnTo>
                    <a:lnTo>
                      <a:pt x="85" y="305"/>
                    </a:lnTo>
                    <a:lnTo>
                      <a:pt x="78" y="270"/>
                    </a:lnTo>
                    <a:lnTo>
                      <a:pt x="92" y="185"/>
                    </a:lnTo>
                    <a:lnTo>
                      <a:pt x="99" y="135"/>
                    </a:lnTo>
                    <a:lnTo>
                      <a:pt x="43" y="15"/>
                    </a:lnTo>
                    <a:lnTo>
                      <a:pt x="85" y="15"/>
                    </a:lnTo>
                    <a:lnTo>
                      <a:pt x="128" y="29"/>
                    </a:lnTo>
                    <a:lnTo>
                      <a:pt x="206" y="50"/>
                    </a:lnTo>
                    <a:lnTo>
                      <a:pt x="241" y="57"/>
                    </a:lnTo>
                    <a:lnTo>
                      <a:pt x="333" y="29"/>
                    </a:lnTo>
                    <a:lnTo>
                      <a:pt x="418" y="43"/>
                    </a:lnTo>
                    <a:lnTo>
                      <a:pt x="439" y="43"/>
                    </a:lnTo>
                    <a:lnTo>
                      <a:pt x="468" y="57"/>
                    </a:lnTo>
                    <a:lnTo>
                      <a:pt x="517" y="36"/>
                    </a:lnTo>
                    <a:lnTo>
                      <a:pt x="610" y="0"/>
                    </a:lnTo>
                    <a:lnTo>
                      <a:pt x="787" y="206"/>
                    </a:lnTo>
                    <a:lnTo>
                      <a:pt x="815" y="277"/>
                    </a:lnTo>
                    <a:lnTo>
                      <a:pt x="787" y="291"/>
                    </a:lnTo>
                    <a:lnTo>
                      <a:pt x="751" y="334"/>
                    </a:lnTo>
                    <a:lnTo>
                      <a:pt x="794" y="348"/>
                    </a:lnTo>
                    <a:lnTo>
                      <a:pt x="858" y="390"/>
                    </a:lnTo>
                    <a:lnTo>
                      <a:pt x="836" y="461"/>
                    </a:lnTo>
                    <a:lnTo>
                      <a:pt x="872" y="539"/>
                    </a:lnTo>
                    <a:lnTo>
                      <a:pt x="921" y="660"/>
                    </a:lnTo>
                    <a:lnTo>
                      <a:pt x="928" y="738"/>
                    </a:lnTo>
                    <a:lnTo>
                      <a:pt x="1077" y="759"/>
                    </a:lnTo>
                    <a:lnTo>
                      <a:pt x="1077" y="837"/>
                    </a:lnTo>
                    <a:lnTo>
                      <a:pt x="1148" y="915"/>
                    </a:lnTo>
                    <a:lnTo>
                      <a:pt x="1176" y="1007"/>
                    </a:lnTo>
                    <a:lnTo>
                      <a:pt x="1176" y="1035"/>
                    </a:lnTo>
                    <a:lnTo>
                      <a:pt x="1155" y="1028"/>
                    </a:lnTo>
                    <a:lnTo>
                      <a:pt x="935" y="1028"/>
                    </a:lnTo>
                    <a:lnTo>
                      <a:pt x="935" y="1064"/>
                    </a:lnTo>
                    <a:lnTo>
                      <a:pt x="900" y="1064"/>
                    </a:lnTo>
                    <a:lnTo>
                      <a:pt x="843" y="1049"/>
                    </a:lnTo>
                    <a:lnTo>
                      <a:pt x="730" y="1064"/>
                    </a:lnTo>
                    <a:lnTo>
                      <a:pt x="695" y="1198"/>
                    </a:lnTo>
                    <a:lnTo>
                      <a:pt x="673" y="1198"/>
                    </a:lnTo>
                    <a:lnTo>
                      <a:pt x="638" y="1184"/>
                    </a:lnTo>
                    <a:lnTo>
                      <a:pt x="624" y="1085"/>
                    </a:lnTo>
                    <a:lnTo>
                      <a:pt x="524" y="1163"/>
                    </a:lnTo>
                    <a:lnTo>
                      <a:pt x="546" y="1276"/>
                    </a:lnTo>
                    <a:lnTo>
                      <a:pt x="439" y="1297"/>
                    </a:lnTo>
                    <a:lnTo>
                      <a:pt x="461" y="1361"/>
                    </a:lnTo>
                    <a:lnTo>
                      <a:pt x="432" y="1368"/>
                    </a:lnTo>
                    <a:lnTo>
                      <a:pt x="340" y="1397"/>
                    </a:lnTo>
                    <a:lnTo>
                      <a:pt x="312" y="1453"/>
                    </a:lnTo>
                    <a:lnTo>
                      <a:pt x="234" y="1446"/>
                    </a:lnTo>
                    <a:lnTo>
                      <a:pt x="184" y="1460"/>
                    </a:lnTo>
                    <a:lnTo>
                      <a:pt x="149" y="1439"/>
                    </a:lnTo>
                    <a:lnTo>
                      <a:pt x="128" y="1382"/>
                    </a:lnTo>
                    <a:lnTo>
                      <a:pt x="142" y="1326"/>
                    </a:lnTo>
                    <a:lnTo>
                      <a:pt x="114" y="1248"/>
                    </a:lnTo>
                    <a:lnTo>
                      <a:pt x="106" y="1234"/>
                    </a:lnTo>
                    <a:lnTo>
                      <a:pt x="43" y="1184"/>
                    </a:lnTo>
                    <a:lnTo>
                      <a:pt x="21" y="1184"/>
                    </a:lnTo>
                    <a:close/>
                  </a:path>
                </a:pathLst>
              </a:custGeom>
              <a:grpFill/>
              <a:ln w="9525" cap="flat" cmpd="sng">
                <a:solidFill>
                  <a:schemeClr val="bg1"/>
                </a:solidFill>
                <a:prstDash val="solid"/>
                <a:round/>
                <a:headEnd type="none" w="med" len="med"/>
                <a:tailEnd type="none" w="med" len="med"/>
              </a:ln>
            </p:spPr>
            <p:txBody>
              <a:bodyPr/>
              <a:lstStyle/>
              <a:p>
                <a:pPr defTabSz="342900">
                  <a:defRPr/>
                </a:pPr>
                <a:endParaRPr lang="en-GB" sz="450" dirty="0">
                  <a:solidFill>
                    <a:prstClr val="white"/>
                  </a:solidFill>
                </a:endParaRPr>
              </a:p>
            </p:txBody>
          </p:sp>
          <p:sp>
            <p:nvSpPr>
              <p:cNvPr id="34" name="Freeform 3">
                <a:extLst>
                  <a:ext uri="{FF2B5EF4-FFF2-40B4-BE49-F238E27FC236}">
                    <a16:creationId xmlns:a16="http://schemas.microsoft.com/office/drawing/2014/main" id="{0E21BD88-DAD8-4F08-8673-1BF422E69C10}"/>
                  </a:ext>
                </a:extLst>
              </p:cNvPr>
              <p:cNvSpPr>
                <a:spLocks/>
              </p:cNvSpPr>
              <p:nvPr/>
            </p:nvSpPr>
            <p:spPr bwMode="gray">
              <a:xfrm rot="21420269">
                <a:off x="2503958" y="1177643"/>
                <a:ext cx="2740888" cy="2669290"/>
              </a:xfrm>
              <a:custGeom>
                <a:avLst/>
                <a:gdLst>
                  <a:gd name="T0" fmla="*/ 2147483647 w 793"/>
                  <a:gd name="T1" fmla="*/ 2147483647 h 914"/>
                  <a:gd name="T2" fmla="*/ 2147483647 w 793"/>
                  <a:gd name="T3" fmla="*/ 2147483647 h 914"/>
                  <a:gd name="T4" fmla="*/ 2147483647 w 793"/>
                  <a:gd name="T5" fmla="*/ 2147483647 h 914"/>
                  <a:gd name="T6" fmla="*/ 2147483647 w 793"/>
                  <a:gd name="T7" fmla="*/ 2147483647 h 914"/>
                  <a:gd name="T8" fmla="*/ 2147483647 w 793"/>
                  <a:gd name="T9" fmla="*/ 2147483647 h 914"/>
                  <a:gd name="T10" fmla="*/ 2147483647 w 793"/>
                  <a:gd name="T11" fmla="*/ 2147483647 h 914"/>
                  <a:gd name="T12" fmla="*/ 2147483647 w 793"/>
                  <a:gd name="T13" fmla="*/ 2147483647 h 914"/>
                  <a:gd name="T14" fmla="*/ 0 w 793"/>
                  <a:gd name="T15" fmla="*/ 2147483647 h 914"/>
                  <a:gd name="T16" fmla="*/ 2147483647 w 793"/>
                  <a:gd name="T17" fmla="*/ 2147483647 h 914"/>
                  <a:gd name="T18" fmla="*/ 2147483647 w 793"/>
                  <a:gd name="T19" fmla="*/ 2147483647 h 914"/>
                  <a:gd name="T20" fmla="*/ 2147483647 w 793"/>
                  <a:gd name="T21" fmla="*/ 2147483647 h 914"/>
                  <a:gd name="T22" fmla="*/ 2147483647 w 793"/>
                  <a:gd name="T23" fmla="*/ 2147483647 h 914"/>
                  <a:gd name="T24" fmla="*/ 2147483647 w 793"/>
                  <a:gd name="T25" fmla="*/ 2147483647 h 914"/>
                  <a:gd name="T26" fmla="*/ 2147483647 w 793"/>
                  <a:gd name="T27" fmla="*/ 2147483647 h 914"/>
                  <a:gd name="T28" fmla="*/ 2147483647 w 793"/>
                  <a:gd name="T29" fmla="*/ 2147483647 h 914"/>
                  <a:gd name="T30" fmla="*/ 2147483647 w 793"/>
                  <a:gd name="T31" fmla="*/ 2147483647 h 914"/>
                  <a:gd name="T32" fmla="*/ 2147483647 w 793"/>
                  <a:gd name="T33" fmla="*/ 2147483647 h 914"/>
                  <a:gd name="T34" fmla="*/ 2147483647 w 793"/>
                  <a:gd name="T35" fmla="*/ 2147483647 h 914"/>
                  <a:gd name="T36" fmla="*/ 2147483647 w 793"/>
                  <a:gd name="T37" fmla="*/ 2147483647 h 914"/>
                  <a:gd name="T38" fmla="*/ 2147483647 w 793"/>
                  <a:gd name="T39" fmla="*/ 2147483647 h 914"/>
                  <a:gd name="T40" fmla="*/ 2147483647 w 793"/>
                  <a:gd name="T41" fmla="*/ 2147483647 h 914"/>
                  <a:gd name="T42" fmla="*/ 2147483647 w 793"/>
                  <a:gd name="T43" fmla="*/ 2147483647 h 914"/>
                  <a:gd name="T44" fmla="*/ 2147483647 w 793"/>
                  <a:gd name="T45" fmla="*/ 2147483647 h 914"/>
                  <a:gd name="T46" fmla="*/ 2147483647 w 793"/>
                  <a:gd name="T47" fmla="*/ 2147483647 h 914"/>
                  <a:gd name="T48" fmla="*/ 2147483647 w 793"/>
                  <a:gd name="T49" fmla="*/ 2147483647 h 914"/>
                  <a:gd name="T50" fmla="*/ 2147483647 w 793"/>
                  <a:gd name="T51" fmla="*/ 0 h 914"/>
                  <a:gd name="T52" fmla="*/ 2147483647 w 793"/>
                  <a:gd name="T53" fmla="*/ 2147483647 h 914"/>
                  <a:gd name="T54" fmla="*/ 2147483647 w 793"/>
                  <a:gd name="T55" fmla="*/ 2147483647 h 914"/>
                  <a:gd name="T56" fmla="*/ 2147483647 w 793"/>
                  <a:gd name="T57" fmla="*/ 2147483647 h 914"/>
                  <a:gd name="T58" fmla="*/ 2147483647 w 793"/>
                  <a:gd name="T59" fmla="*/ 2147483647 h 914"/>
                  <a:gd name="T60" fmla="*/ 2147483647 w 793"/>
                  <a:gd name="T61" fmla="*/ 2147483647 h 914"/>
                  <a:gd name="T62" fmla="*/ 2147483647 w 793"/>
                  <a:gd name="T63" fmla="*/ 2147483647 h 914"/>
                  <a:gd name="T64" fmla="*/ 2147483647 w 793"/>
                  <a:gd name="T65" fmla="*/ 2147483647 h 914"/>
                  <a:gd name="T66" fmla="*/ 2147483647 w 793"/>
                  <a:gd name="T67" fmla="*/ 2147483647 h 914"/>
                  <a:gd name="T68" fmla="*/ 2147483647 w 793"/>
                  <a:gd name="T69" fmla="*/ 2147483647 h 914"/>
                  <a:gd name="T70" fmla="*/ 2147483647 w 793"/>
                  <a:gd name="T71" fmla="*/ 2147483647 h 914"/>
                  <a:gd name="T72" fmla="*/ 2147483647 w 793"/>
                  <a:gd name="T73" fmla="*/ 2147483647 h 914"/>
                  <a:gd name="T74" fmla="*/ 2147483647 w 793"/>
                  <a:gd name="T75" fmla="*/ 2147483647 h 914"/>
                  <a:gd name="T76" fmla="*/ 2147483647 w 793"/>
                  <a:gd name="T77" fmla="*/ 2147483647 h 914"/>
                  <a:gd name="T78" fmla="*/ 2147483647 w 793"/>
                  <a:gd name="T79" fmla="*/ 2147483647 h 914"/>
                  <a:gd name="T80" fmla="*/ 2147483647 w 793"/>
                  <a:gd name="T81" fmla="*/ 2147483647 h 914"/>
                  <a:gd name="T82" fmla="*/ 2147483647 w 793"/>
                  <a:gd name="T83" fmla="*/ 2147483647 h 914"/>
                  <a:gd name="T84" fmla="*/ 2147483647 w 793"/>
                  <a:gd name="T85" fmla="*/ 2147483647 h 914"/>
                  <a:gd name="T86" fmla="*/ 2147483647 w 793"/>
                  <a:gd name="T87" fmla="*/ 2147483647 h 914"/>
                  <a:gd name="T88" fmla="*/ 2147483647 w 793"/>
                  <a:gd name="T89" fmla="*/ 2147483647 h 914"/>
                  <a:gd name="T90" fmla="*/ 2147483647 w 793"/>
                  <a:gd name="T91" fmla="*/ 2147483647 h 914"/>
                  <a:gd name="T92" fmla="*/ 2147483647 w 793"/>
                  <a:gd name="T93" fmla="*/ 2147483647 h 914"/>
                  <a:gd name="T94" fmla="*/ 2147483647 w 793"/>
                  <a:gd name="T95" fmla="*/ 2147483647 h 914"/>
                  <a:gd name="T96" fmla="*/ 2147483647 w 793"/>
                  <a:gd name="T97" fmla="*/ 2147483647 h 914"/>
                  <a:gd name="T98" fmla="*/ 2147483647 w 793"/>
                  <a:gd name="T99" fmla="*/ 2147483647 h 914"/>
                  <a:gd name="T100" fmla="*/ 2147483647 w 793"/>
                  <a:gd name="T101" fmla="*/ 2147483647 h 914"/>
                  <a:gd name="T102" fmla="*/ 2147483647 w 793"/>
                  <a:gd name="T103" fmla="*/ 2147483647 h 914"/>
                  <a:gd name="T104" fmla="*/ 2147483647 w 793"/>
                  <a:gd name="T105" fmla="*/ 2147483647 h 914"/>
                  <a:gd name="T106" fmla="*/ 2147483647 w 793"/>
                  <a:gd name="T107" fmla="*/ 2147483647 h 914"/>
                  <a:gd name="T108" fmla="*/ 2147483647 w 793"/>
                  <a:gd name="T109" fmla="*/ 2147483647 h 914"/>
                  <a:gd name="T110" fmla="*/ 2147483647 w 793"/>
                  <a:gd name="T111" fmla="*/ 2147483647 h 9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93"/>
                  <a:gd name="T169" fmla="*/ 0 h 914"/>
                  <a:gd name="T170" fmla="*/ 793 w 793"/>
                  <a:gd name="T171" fmla="*/ 914 h 91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93" h="914">
                    <a:moveTo>
                      <a:pt x="156" y="815"/>
                    </a:moveTo>
                    <a:lnTo>
                      <a:pt x="141" y="701"/>
                    </a:lnTo>
                    <a:lnTo>
                      <a:pt x="99" y="694"/>
                    </a:lnTo>
                    <a:lnTo>
                      <a:pt x="78" y="673"/>
                    </a:lnTo>
                    <a:lnTo>
                      <a:pt x="28" y="645"/>
                    </a:lnTo>
                    <a:lnTo>
                      <a:pt x="28" y="623"/>
                    </a:lnTo>
                    <a:lnTo>
                      <a:pt x="21" y="574"/>
                    </a:lnTo>
                    <a:lnTo>
                      <a:pt x="0" y="538"/>
                    </a:lnTo>
                    <a:lnTo>
                      <a:pt x="21" y="496"/>
                    </a:lnTo>
                    <a:lnTo>
                      <a:pt x="49" y="503"/>
                    </a:lnTo>
                    <a:lnTo>
                      <a:pt x="92" y="503"/>
                    </a:lnTo>
                    <a:lnTo>
                      <a:pt x="127" y="482"/>
                    </a:lnTo>
                    <a:lnTo>
                      <a:pt x="177" y="468"/>
                    </a:lnTo>
                    <a:lnTo>
                      <a:pt x="198" y="496"/>
                    </a:lnTo>
                    <a:lnTo>
                      <a:pt x="283" y="446"/>
                    </a:lnTo>
                    <a:lnTo>
                      <a:pt x="283" y="439"/>
                    </a:lnTo>
                    <a:lnTo>
                      <a:pt x="311" y="439"/>
                    </a:lnTo>
                    <a:lnTo>
                      <a:pt x="375" y="347"/>
                    </a:lnTo>
                    <a:lnTo>
                      <a:pt x="404" y="340"/>
                    </a:lnTo>
                    <a:lnTo>
                      <a:pt x="432" y="319"/>
                    </a:lnTo>
                    <a:lnTo>
                      <a:pt x="439" y="297"/>
                    </a:lnTo>
                    <a:lnTo>
                      <a:pt x="446" y="241"/>
                    </a:lnTo>
                    <a:lnTo>
                      <a:pt x="474" y="170"/>
                    </a:lnTo>
                    <a:lnTo>
                      <a:pt x="446" y="163"/>
                    </a:lnTo>
                    <a:lnTo>
                      <a:pt x="446" y="106"/>
                    </a:lnTo>
                    <a:lnTo>
                      <a:pt x="609" y="0"/>
                    </a:lnTo>
                    <a:lnTo>
                      <a:pt x="616" y="35"/>
                    </a:lnTo>
                    <a:lnTo>
                      <a:pt x="602" y="156"/>
                    </a:lnTo>
                    <a:lnTo>
                      <a:pt x="588" y="177"/>
                    </a:lnTo>
                    <a:lnTo>
                      <a:pt x="574" y="191"/>
                    </a:lnTo>
                    <a:lnTo>
                      <a:pt x="574" y="290"/>
                    </a:lnTo>
                    <a:lnTo>
                      <a:pt x="531" y="305"/>
                    </a:lnTo>
                    <a:lnTo>
                      <a:pt x="581" y="326"/>
                    </a:lnTo>
                    <a:lnTo>
                      <a:pt x="630" y="382"/>
                    </a:lnTo>
                    <a:lnTo>
                      <a:pt x="687" y="382"/>
                    </a:lnTo>
                    <a:lnTo>
                      <a:pt x="722" y="368"/>
                    </a:lnTo>
                    <a:lnTo>
                      <a:pt x="772" y="397"/>
                    </a:lnTo>
                    <a:lnTo>
                      <a:pt x="765" y="460"/>
                    </a:lnTo>
                    <a:lnTo>
                      <a:pt x="765" y="482"/>
                    </a:lnTo>
                    <a:lnTo>
                      <a:pt x="793" y="510"/>
                    </a:lnTo>
                    <a:lnTo>
                      <a:pt x="765" y="560"/>
                    </a:lnTo>
                    <a:lnTo>
                      <a:pt x="758" y="574"/>
                    </a:lnTo>
                    <a:lnTo>
                      <a:pt x="730" y="602"/>
                    </a:lnTo>
                    <a:lnTo>
                      <a:pt x="722" y="631"/>
                    </a:lnTo>
                    <a:lnTo>
                      <a:pt x="673" y="673"/>
                    </a:lnTo>
                    <a:lnTo>
                      <a:pt x="602" y="772"/>
                    </a:lnTo>
                    <a:lnTo>
                      <a:pt x="595" y="794"/>
                    </a:lnTo>
                    <a:lnTo>
                      <a:pt x="552" y="914"/>
                    </a:lnTo>
                    <a:lnTo>
                      <a:pt x="460" y="864"/>
                    </a:lnTo>
                    <a:lnTo>
                      <a:pt x="389" y="808"/>
                    </a:lnTo>
                    <a:lnTo>
                      <a:pt x="347" y="794"/>
                    </a:lnTo>
                    <a:lnTo>
                      <a:pt x="326" y="801"/>
                    </a:lnTo>
                    <a:lnTo>
                      <a:pt x="283" y="822"/>
                    </a:lnTo>
                    <a:lnTo>
                      <a:pt x="212" y="843"/>
                    </a:lnTo>
                    <a:lnTo>
                      <a:pt x="177" y="836"/>
                    </a:lnTo>
                    <a:lnTo>
                      <a:pt x="156" y="815"/>
                    </a:lnTo>
                    <a:close/>
                  </a:path>
                </a:pathLst>
              </a:custGeom>
              <a:grpFill/>
              <a:ln w="9525">
                <a:solidFill>
                  <a:schemeClr val="bg1"/>
                </a:solidFill>
                <a:round/>
                <a:headEnd/>
                <a:tailEnd/>
              </a:ln>
            </p:spPr>
            <p:txBody>
              <a:bodyPr/>
              <a:lstStyle/>
              <a:p>
                <a:pPr defTabSz="342900">
                  <a:defRPr/>
                </a:pPr>
                <a:endParaRPr lang="en-GB" sz="675" dirty="0">
                  <a:solidFill>
                    <a:prstClr val="white"/>
                  </a:solidFill>
                </a:endParaRPr>
              </a:p>
            </p:txBody>
          </p:sp>
        </p:grpSp>
        <p:sp>
          <p:nvSpPr>
            <p:cNvPr id="16" name="Rectangle 15">
              <a:extLst>
                <a:ext uri="{FF2B5EF4-FFF2-40B4-BE49-F238E27FC236}">
                  <a16:creationId xmlns:a16="http://schemas.microsoft.com/office/drawing/2014/main" id="{51BE26E6-E773-4CE9-B0FA-0EE21959258D}"/>
                </a:ext>
              </a:extLst>
            </p:cNvPr>
            <p:cNvSpPr/>
            <p:nvPr/>
          </p:nvSpPr>
          <p:spPr bwMode="auto">
            <a:xfrm>
              <a:off x="208065" y="1711420"/>
              <a:ext cx="869362" cy="180995"/>
            </a:xfrm>
            <a:prstGeom prst="rect">
              <a:avLst/>
            </a:prstGeom>
            <a:solidFill>
              <a:srgbClr val="72C4FF"/>
            </a:solidFill>
            <a:ln>
              <a:solidFill>
                <a:srgbClr val="72C4F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defTabSz="342900">
                <a:defRPr/>
              </a:pPr>
              <a:r>
                <a:rPr lang="en-GB" sz="675" b="1" dirty="0">
                  <a:solidFill>
                    <a:prstClr val="white"/>
                  </a:solidFill>
                </a:rPr>
                <a:t>BHR ICS</a:t>
              </a:r>
            </a:p>
          </p:txBody>
        </p:sp>
        <p:sp>
          <p:nvSpPr>
            <p:cNvPr id="17" name="Rectangle 16">
              <a:extLst>
                <a:ext uri="{FF2B5EF4-FFF2-40B4-BE49-F238E27FC236}">
                  <a16:creationId xmlns:a16="http://schemas.microsoft.com/office/drawing/2014/main" id="{91C0BDAE-2239-41D2-86F2-B8D29729141A}"/>
                </a:ext>
              </a:extLst>
            </p:cNvPr>
            <p:cNvSpPr/>
            <p:nvPr/>
          </p:nvSpPr>
          <p:spPr bwMode="auto">
            <a:xfrm>
              <a:off x="208065" y="2719594"/>
              <a:ext cx="869362" cy="5683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42900">
                <a:defRPr/>
              </a:pPr>
              <a:endParaRPr lang="en-GB" sz="1350">
                <a:solidFill>
                  <a:prstClr val="white"/>
                </a:solidFill>
              </a:endParaRPr>
            </a:p>
          </p:txBody>
        </p:sp>
        <p:grpSp>
          <p:nvGrpSpPr>
            <p:cNvPr id="18" name="Group 17">
              <a:extLst>
                <a:ext uri="{FF2B5EF4-FFF2-40B4-BE49-F238E27FC236}">
                  <a16:creationId xmlns:a16="http://schemas.microsoft.com/office/drawing/2014/main" id="{E3353374-E607-4B18-BA88-98890259B49C}"/>
                </a:ext>
              </a:extLst>
            </p:cNvPr>
            <p:cNvGrpSpPr/>
            <p:nvPr/>
          </p:nvGrpSpPr>
          <p:grpSpPr bwMode="auto">
            <a:xfrm rot="21398262">
              <a:off x="245968" y="2718886"/>
              <a:ext cx="813961" cy="551193"/>
              <a:chOff x="767205" y="-1001561"/>
              <a:chExt cx="7017422" cy="5635117"/>
            </a:xfrm>
            <a:solidFill>
              <a:srgbClr val="7F7F7F"/>
            </a:solidFill>
          </p:grpSpPr>
          <p:sp>
            <p:nvSpPr>
              <p:cNvPr id="29" name="Freeform 25">
                <a:extLst>
                  <a:ext uri="{FF2B5EF4-FFF2-40B4-BE49-F238E27FC236}">
                    <a16:creationId xmlns:a16="http://schemas.microsoft.com/office/drawing/2014/main" id="{4A4DCDEF-C6A9-4A46-88D7-65B7798BC309}"/>
                  </a:ext>
                </a:extLst>
              </p:cNvPr>
              <p:cNvSpPr>
                <a:spLocks/>
              </p:cNvSpPr>
              <p:nvPr/>
            </p:nvSpPr>
            <p:spPr bwMode="gray">
              <a:xfrm rot="21384705">
                <a:off x="767205" y="-1001561"/>
                <a:ext cx="3483227" cy="2668598"/>
              </a:xfrm>
              <a:custGeom>
                <a:avLst/>
                <a:gdLst>
                  <a:gd name="T0" fmla="*/ 2147483647 w 935"/>
                  <a:gd name="T1" fmla="*/ 2147483647 h 914"/>
                  <a:gd name="T2" fmla="*/ 0 w 935"/>
                  <a:gd name="T3" fmla="*/ 2147483647 h 914"/>
                  <a:gd name="T4" fmla="*/ 2147483647 w 935"/>
                  <a:gd name="T5" fmla="*/ 2147483647 h 914"/>
                  <a:gd name="T6" fmla="*/ 2147483647 w 935"/>
                  <a:gd name="T7" fmla="*/ 2147483647 h 914"/>
                  <a:gd name="T8" fmla="*/ 2147483647 w 935"/>
                  <a:gd name="T9" fmla="*/ 2147483647 h 914"/>
                  <a:gd name="T10" fmla="*/ 2147483647 w 935"/>
                  <a:gd name="T11" fmla="*/ 2147483647 h 914"/>
                  <a:gd name="T12" fmla="*/ 2147483647 w 935"/>
                  <a:gd name="T13" fmla="*/ 2147483647 h 914"/>
                  <a:gd name="T14" fmla="*/ 2147483647 w 935"/>
                  <a:gd name="T15" fmla="*/ 2147483647 h 914"/>
                  <a:gd name="T16" fmla="*/ 2147483647 w 935"/>
                  <a:gd name="T17" fmla="*/ 2147483647 h 914"/>
                  <a:gd name="T18" fmla="*/ 2147483647 w 935"/>
                  <a:gd name="T19" fmla="*/ 2147483647 h 914"/>
                  <a:gd name="T20" fmla="*/ 2147483647 w 935"/>
                  <a:gd name="T21" fmla="*/ 2147483647 h 914"/>
                  <a:gd name="T22" fmla="*/ 2147483647 w 935"/>
                  <a:gd name="T23" fmla="*/ 2147483647 h 914"/>
                  <a:gd name="T24" fmla="*/ 2147483647 w 935"/>
                  <a:gd name="T25" fmla="*/ 2147483647 h 914"/>
                  <a:gd name="T26" fmla="*/ 2147483647 w 935"/>
                  <a:gd name="T27" fmla="*/ 2147483647 h 914"/>
                  <a:gd name="T28" fmla="*/ 2147483647 w 935"/>
                  <a:gd name="T29" fmla="*/ 0 h 914"/>
                  <a:gd name="T30" fmla="*/ 2147483647 w 935"/>
                  <a:gd name="T31" fmla="*/ 2147483647 h 914"/>
                  <a:gd name="T32" fmla="*/ 2147483647 w 935"/>
                  <a:gd name="T33" fmla="*/ 2147483647 h 914"/>
                  <a:gd name="T34" fmla="*/ 2147483647 w 935"/>
                  <a:gd name="T35" fmla="*/ 2147483647 h 914"/>
                  <a:gd name="T36" fmla="*/ 2147483647 w 935"/>
                  <a:gd name="T37" fmla="*/ 2147483647 h 914"/>
                  <a:gd name="T38" fmla="*/ 2147483647 w 935"/>
                  <a:gd name="T39" fmla="*/ 2147483647 h 914"/>
                  <a:gd name="T40" fmla="*/ 2147483647 w 935"/>
                  <a:gd name="T41" fmla="*/ 2147483647 h 914"/>
                  <a:gd name="T42" fmla="*/ 2147483647 w 935"/>
                  <a:gd name="T43" fmla="*/ 2147483647 h 914"/>
                  <a:gd name="T44" fmla="*/ 2147483647 w 935"/>
                  <a:gd name="T45" fmla="*/ 2147483647 h 914"/>
                  <a:gd name="T46" fmla="*/ 2147483647 w 935"/>
                  <a:gd name="T47" fmla="*/ 2147483647 h 914"/>
                  <a:gd name="T48" fmla="*/ 2147483647 w 935"/>
                  <a:gd name="T49" fmla="*/ 2147483647 h 914"/>
                  <a:gd name="T50" fmla="*/ 2147483647 w 935"/>
                  <a:gd name="T51" fmla="*/ 2147483647 h 914"/>
                  <a:gd name="T52" fmla="*/ 2147483647 w 935"/>
                  <a:gd name="T53" fmla="*/ 2147483647 h 914"/>
                  <a:gd name="T54" fmla="*/ 2147483647 w 935"/>
                  <a:gd name="T55" fmla="*/ 2147483647 h 914"/>
                  <a:gd name="T56" fmla="*/ 2147483647 w 935"/>
                  <a:gd name="T57" fmla="*/ 2147483647 h 914"/>
                  <a:gd name="T58" fmla="*/ 2147483647 w 935"/>
                  <a:gd name="T59" fmla="*/ 2147483647 h 914"/>
                  <a:gd name="T60" fmla="*/ 2147483647 w 935"/>
                  <a:gd name="T61" fmla="*/ 2147483647 h 914"/>
                  <a:gd name="T62" fmla="*/ 2147483647 w 935"/>
                  <a:gd name="T63" fmla="*/ 2147483647 h 914"/>
                  <a:gd name="T64" fmla="*/ 2147483647 w 935"/>
                  <a:gd name="T65" fmla="*/ 2147483647 h 914"/>
                  <a:gd name="T66" fmla="*/ 2147483647 w 935"/>
                  <a:gd name="T67" fmla="*/ 2147483647 h 914"/>
                  <a:gd name="T68" fmla="*/ 2147483647 w 935"/>
                  <a:gd name="T69" fmla="*/ 2147483647 h 914"/>
                  <a:gd name="T70" fmla="*/ 2147483647 w 935"/>
                  <a:gd name="T71" fmla="*/ 2147483647 h 914"/>
                  <a:gd name="T72" fmla="*/ 2147483647 w 935"/>
                  <a:gd name="T73" fmla="*/ 2147483647 h 914"/>
                  <a:gd name="T74" fmla="*/ 2147483647 w 935"/>
                  <a:gd name="T75" fmla="*/ 2147483647 h 914"/>
                  <a:gd name="T76" fmla="*/ 2147483647 w 935"/>
                  <a:gd name="T77" fmla="*/ 2147483647 h 914"/>
                  <a:gd name="T78" fmla="*/ 2147483647 w 935"/>
                  <a:gd name="T79" fmla="*/ 2147483647 h 914"/>
                  <a:gd name="T80" fmla="*/ 2147483647 w 935"/>
                  <a:gd name="T81" fmla="*/ 2147483647 h 914"/>
                  <a:gd name="T82" fmla="*/ 2147483647 w 935"/>
                  <a:gd name="T83" fmla="*/ 2147483647 h 914"/>
                  <a:gd name="T84" fmla="*/ 2147483647 w 935"/>
                  <a:gd name="T85" fmla="*/ 2147483647 h 914"/>
                  <a:gd name="T86" fmla="*/ 2147483647 w 935"/>
                  <a:gd name="T87" fmla="*/ 2147483647 h 914"/>
                  <a:gd name="T88" fmla="*/ 2147483647 w 935"/>
                  <a:gd name="T89" fmla="*/ 2147483647 h 914"/>
                  <a:gd name="T90" fmla="*/ 2147483647 w 935"/>
                  <a:gd name="T91" fmla="*/ 2147483647 h 914"/>
                  <a:gd name="T92" fmla="*/ 2147483647 w 935"/>
                  <a:gd name="T93" fmla="*/ 2147483647 h 914"/>
                  <a:gd name="T94" fmla="*/ 2147483647 w 935"/>
                  <a:gd name="T95" fmla="*/ 2147483647 h 914"/>
                  <a:gd name="T96" fmla="*/ 2147483647 w 935"/>
                  <a:gd name="T97" fmla="*/ 2147483647 h 914"/>
                  <a:gd name="T98" fmla="*/ 2147483647 w 935"/>
                  <a:gd name="T99" fmla="*/ 2147483647 h 914"/>
                  <a:gd name="T100" fmla="*/ 2147483647 w 935"/>
                  <a:gd name="T101" fmla="*/ 2147483647 h 914"/>
                  <a:gd name="T102" fmla="*/ 2147483647 w 935"/>
                  <a:gd name="T103" fmla="*/ 2147483647 h 914"/>
                  <a:gd name="T104" fmla="*/ 2147483647 w 935"/>
                  <a:gd name="T105" fmla="*/ 2147483647 h 914"/>
                  <a:gd name="T106" fmla="*/ 2147483647 w 935"/>
                  <a:gd name="T107" fmla="*/ 2147483647 h 914"/>
                  <a:gd name="T108" fmla="*/ 2147483647 w 935"/>
                  <a:gd name="T109" fmla="*/ 2147483647 h 914"/>
                  <a:gd name="T110" fmla="*/ 2147483647 w 935"/>
                  <a:gd name="T111" fmla="*/ 2147483647 h 914"/>
                  <a:gd name="T112" fmla="*/ 2147483647 w 935"/>
                  <a:gd name="T113" fmla="*/ 2147483647 h 914"/>
                  <a:gd name="T114" fmla="*/ 2147483647 w 935"/>
                  <a:gd name="T115" fmla="*/ 2147483647 h 914"/>
                  <a:gd name="T116" fmla="*/ 2147483647 w 935"/>
                  <a:gd name="T117" fmla="*/ 2147483647 h 914"/>
                  <a:gd name="T118" fmla="*/ 2147483647 w 935"/>
                  <a:gd name="T119" fmla="*/ 2147483647 h 914"/>
                  <a:gd name="T120" fmla="*/ 2147483647 w 935"/>
                  <a:gd name="T121" fmla="*/ 2147483647 h 914"/>
                  <a:gd name="T122" fmla="*/ 2147483647 w 935"/>
                  <a:gd name="T123" fmla="*/ 2147483647 h 914"/>
                  <a:gd name="T124" fmla="*/ 2147483647 w 935"/>
                  <a:gd name="T125" fmla="*/ 2147483647 h 91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935"/>
                  <a:gd name="T190" fmla="*/ 0 h 914"/>
                  <a:gd name="T191" fmla="*/ 935 w 935"/>
                  <a:gd name="T192" fmla="*/ 914 h 91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935" h="914">
                    <a:moveTo>
                      <a:pt x="35" y="751"/>
                    </a:moveTo>
                    <a:lnTo>
                      <a:pt x="0" y="687"/>
                    </a:lnTo>
                    <a:lnTo>
                      <a:pt x="7" y="652"/>
                    </a:lnTo>
                    <a:lnTo>
                      <a:pt x="28" y="638"/>
                    </a:lnTo>
                    <a:lnTo>
                      <a:pt x="50" y="574"/>
                    </a:lnTo>
                    <a:lnTo>
                      <a:pt x="28" y="567"/>
                    </a:lnTo>
                    <a:lnTo>
                      <a:pt x="50" y="510"/>
                    </a:lnTo>
                    <a:lnTo>
                      <a:pt x="28" y="446"/>
                    </a:lnTo>
                    <a:lnTo>
                      <a:pt x="35" y="333"/>
                    </a:lnTo>
                    <a:lnTo>
                      <a:pt x="92" y="226"/>
                    </a:lnTo>
                    <a:lnTo>
                      <a:pt x="106" y="191"/>
                    </a:lnTo>
                    <a:lnTo>
                      <a:pt x="120" y="163"/>
                    </a:lnTo>
                    <a:lnTo>
                      <a:pt x="85" y="92"/>
                    </a:lnTo>
                    <a:lnTo>
                      <a:pt x="128" y="14"/>
                    </a:lnTo>
                    <a:lnTo>
                      <a:pt x="156" y="0"/>
                    </a:lnTo>
                    <a:lnTo>
                      <a:pt x="205" y="71"/>
                    </a:lnTo>
                    <a:lnTo>
                      <a:pt x="248" y="149"/>
                    </a:lnTo>
                    <a:lnTo>
                      <a:pt x="283" y="177"/>
                    </a:lnTo>
                    <a:lnTo>
                      <a:pt x="305" y="191"/>
                    </a:lnTo>
                    <a:lnTo>
                      <a:pt x="340" y="219"/>
                    </a:lnTo>
                    <a:lnTo>
                      <a:pt x="397" y="269"/>
                    </a:lnTo>
                    <a:lnTo>
                      <a:pt x="425" y="297"/>
                    </a:lnTo>
                    <a:lnTo>
                      <a:pt x="503" y="262"/>
                    </a:lnTo>
                    <a:lnTo>
                      <a:pt x="531" y="312"/>
                    </a:lnTo>
                    <a:lnTo>
                      <a:pt x="581" y="290"/>
                    </a:lnTo>
                    <a:lnTo>
                      <a:pt x="595" y="255"/>
                    </a:lnTo>
                    <a:lnTo>
                      <a:pt x="574" y="212"/>
                    </a:lnTo>
                    <a:lnTo>
                      <a:pt x="616" y="198"/>
                    </a:lnTo>
                    <a:lnTo>
                      <a:pt x="638" y="234"/>
                    </a:lnTo>
                    <a:lnTo>
                      <a:pt x="758" y="219"/>
                    </a:lnTo>
                    <a:lnTo>
                      <a:pt x="879" y="156"/>
                    </a:lnTo>
                    <a:lnTo>
                      <a:pt x="935" y="276"/>
                    </a:lnTo>
                    <a:lnTo>
                      <a:pt x="928" y="326"/>
                    </a:lnTo>
                    <a:lnTo>
                      <a:pt x="914" y="411"/>
                    </a:lnTo>
                    <a:lnTo>
                      <a:pt x="751" y="517"/>
                    </a:lnTo>
                    <a:lnTo>
                      <a:pt x="751" y="574"/>
                    </a:lnTo>
                    <a:lnTo>
                      <a:pt x="779" y="581"/>
                    </a:lnTo>
                    <a:lnTo>
                      <a:pt x="751" y="652"/>
                    </a:lnTo>
                    <a:lnTo>
                      <a:pt x="744" y="708"/>
                    </a:lnTo>
                    <a:lnTo>
                      <a:pt x="737" y="730"/>
                    </a:lnTo>
                    <a:lnTo>
                      <a:pt x="709" y="751"/>
                    </a:lnTo>
                    <a:lnTo>
                      <a:pt x="680" y="758"/>
                    </a:lnTo>
                    <a:lnTo>
                      <a:pt x="616" y="850"/>
                    </a:lnTo>
                    <a:lnTo>
                      <a:pt x="588" y="850"/>
                    </a:lnTo>
                    <a:lnTo>
                      <a:pt x="588" y="857"/>
                    </a:lnTo>
                    <a:lnTo>
                      <a:pt x="503" y="907"/>
                    </a:lnTo>
                    <a:lnTo>
                      <a:pt x="482" y="879"/>
                    </a:lnTo>
                    <a:lnTo>
                      <a:pt x="432" y="893"/>
                    </a:lnTo>
                    <a:lnTo>
                      <a:pt x="397" y="914"/>
                    </a:lnTo>
                    <a:lnTo>
                      <a:pt x="354" y="914"/>
                    </a:lnTo>
                    <a:lnTo>
                      <a:pt x="326" y="907"/>
                    </a:lnTo>
                    <a:lnTo>
                      <a:pt x="326" y="850"/>
                    </a:lnTo>
                    <a:lnTo>
                      <a:pt x="312" y="779"/>
                    </a:lnTo>
                    <a:lnTo>
                      <a:pt x="290" y="772"/>
                    </a:lnTo>
                    <a:lnTo>
                      <a:pt x="255" y="730"/>
                    </a:lnTo>
                    <a:lnTo>
                      <a:pt x="255" y="708"/>
                    </a:lnTo>
                    <a:lnTo>
                      <a:pt x="241" y="687"/>
                    </a:lnTo>
                    <a:lnTo>
                      <a:pt x="177" y="708"/>
                    </a:lnTo>
                    <a:lnTo>
                      <a:pt x="198" y="779"/>
                    </a:lnTo>
                    <a:lnTo>
                      <a:pt x="128" y="765"/>
                    </a:lnTo>
                    <a:lnTo>
                      <a:pt x="64" y="765"/>
                    </a:lnTo>
                    <a:lnTo>
                      <a:pt x="64" y="751"/>
                    </a:lnTo>
                    <a:lnTo>
                      <a:pt x="35" y="751"/>
                    </a:lnTo>
                    <a:close/>
                  </a:path>
                </a:pathLst>
              </a:custGeom>
              <a:grpFill/>
              <a:ln w="9525" cap="flat" cmpd="sng">
                <a:solidFill>
                  <a:schemeClr val="bg1"/>
                </a:solidFill>
                <a:prstDash val="solid"/>
                <a:round/>
                <a:headEnd type="none" w="med" len="med"/>
                <a:tailEnd type="none" w="med" len="med"/>
              </a:ln>
            </p:spPr>
            <p:txBody>
              <a:bodyPr/>
              <a:lstStyle/>
              <a:p>
                <a:pPr defTabSz="342900">
                  <a:defRPr/>
                </a:pPr>
                <a:endParaRPr lang="en-GB" sz="675" dirty="0">
                  <a:solidFill>
                    <a:prstClr val="white"/>
                  </a:solidFill>
                </a:endParaRPr>
              </a:p>
            </p:txBody>
          </p:sp>
          <p:sp>
            <p:nvSpPr>
              <p:cNvPr id="30" name="Freeform 17">
                <a:extLst>
                  <a:ext uri="{FF2B5EF4-FFF2-40B4-BE49-F238E27FC236}">
                    <a16:creationId xmlns:a16="http://schemas.microsoft.com/office/drawing/2014/main" id="{01CA5942-FF48-4AD0-A326-C9B96F3F5FB0}"/>
                  </a:ext>
                </a:extLst>
              </p:cNvPr>
              <p:cNvSpPr>
                <a:spLocks/>
              </p:cNvSpPr>
              <p:nvPr/>
            </p:nvSpPr>
            <p:spPr bwMode="gray">
              <a:xfrm>
                <a:off x="4618097" y="368888"/>
                <a:ext cx="3166530" cy="4246121"/>
              </a:xfrm>
              <a:custGeom>
                <a:avLst/>
                <a:gdLst>
                  <a:gd name="T0" fmla="*/ 2147483647 w 1176"/>
                  <a:gd name="T1" fmla="*/ 2147483647 h 1460"/>
                  <a:gd name="T2" fmla="*/ 2147483647 w 1176"/>
                  <a:gd name="T3" fmla="*/ 2147483647 h 1460"/>
                  <a:gd name="T4" fmla="*/ 2147483647 w 1176"/>
                  <a:gd name="T5" fmla="*/ 2147483647 h 1460"/>
                  <a:gd name="T6" fmla="*/ 2147483647 w 1176"/>
                  <a:gd name="T7" fmla="*/ 2147483647 h 1460"/>
                  <a:gd name="T8" fmla="*/ 2147483647 w 1176"/>
                  <a:gd name="T9" fmla="*/ 2147483647 h 1460"/>
                  <a:gd name="T10" fmla="*/ 2147483647 w 1176"/>
                  <a:gd name="T11" fmla="*/ 2147483647 h 1460"/>
                  <a:gd name="T12" fmla="*/ 2147483647 w 1176"/>
                  <a:gd name="T13" fmla="*/ 2147483647 h 1460"/>
                  <a:gd name="T14" fmla="*/ 2147483647 w 1176"/>
                  <a:gd name="T15" fmla="*/ 2147483647 h 1460"/>
                  <a:gd name="T16" fmla="*/ 2147483647 w 1176"/>
                  <a:gd name="T17" fmla="*/ 2147483647 h 1460"/>
                  <a:gd name="T18" fmla="*/ 2147483647 w 1176"/>
                  <a:gd name="T19" fmla="*/ 2147483647 h 1460"/>
                  <a:gd name="T20" fmla="*/ 2147483647 w 1176"/>
                  <a:gd name="T21" fmla="*/ 2147483647 h 1460"/>
                  <a:gd name="T22" fmla="*/ 2147483647 w 1176"/>
                  <a:gd name="T23" fmla="*/ 2147483647 h 1460"/>
                  <a:gd name="T24" fmla="*/ 2147483647 w 1176"/>
                  <a:gd name="T25" fmla="*/ 2147483647 h 1460"/>
                  <a:gd name="T26" fmla="*/ 2147483647 w 1176"/>
                  <a:gd name="T27" fmla="*/ 2147483647 h 1460"/>
                  <a:gd name="T28" fmla="*/ 2147483647 w 1176"/>
                  <a:gd name="T29" fmla="*/ 2147483647 h 1460"/>
                  <a:gd name="T30" fmla="*/ 2147483647 w 1176"/>
                  <a:gd name="T31" fmla="*/ 2147483647 h 1460"/>
                  <a:gd name="T32" fmla="*/ 2147483647 w 1176"/>
                  <a:gd name="T33" fmla="*/ 2147483647 h 1460"/>
                  <a:gd name="T34" fmla="*/ 2147483647 w 1176"/>
                  <a:gd name="T35" fmla="*/ 0 h 1460"/>
                  <a:gd name="T36" fmla="*/ 2147483647 w 1176"/>
                  <a:gd name="T37" fmla="*/ 2147483647 h 1460"/>
                  <a:gd name="T38" fmla="*/ 2147483647 w 1176"/>
                  <a:gd name="T39" fmla="*/ 2147483647 h 1460"/>
                  <a:gd name="T40" fmla="*/ 2147483647 w 1176"/>
                  <a:gd name="T41" fmla="*/ 2147483647 h 1460"/>
                  <a:gd name="T42" fmla="*/ 2147483647 w 1176"/>
                  <a:gd name="T43" fmla="*/ 2147483647 h 1460"/>
                  <a:gd name="T44" fmla="*/ 2147483647 w 1176"/>
                  <a:gd name="T45" fmla="*/ 2147483647 h 1460"/>
                  <a:gd name="T46" fmla="*/ 2147483647 w 1176"/>
                  <a:gd name="T47" fmla="*/ 2147483647 h 1460"/>
                  <a:gd name="T48" fmla="*/ 2147483647 w 1176"/>
                  <a:gd name="T49" fmla="*/ 2147483647 h 1460"/>
                  <a:gd name="T50" fmla="*/ 2147483647 w 1176"/>
                  <a:gd name="T51" fmla="*/ 2147483647 h 1460"/>
                  <a:gd name="T52" fmla="*/ 2147483647 w 1176"/>
                  <a:gd name="T53" fmla="*/ 2147483647 h 1460"/>
                  <a:gd name="T54" fmla="*/ 2147483647 w 1176"/>
                  <a:gd name="T55" fmla="*/ 2147483647 h 1460"/>
                  <a:gd name="T56" fmla="*/ 2147483647 w 1176"/>
                  <a:gd name="T57" fmla="*/ 2147483647 h 1460"/>
                  <a:gd name="T58" fmla="*/ 2147483647 w 1176"/>
                  <a:gd name="T59" fmla="*/ 2147483647 h 1460"/>
                  <a:gd name="T60" fmla="*/ 2147483647 w 1176"/>
                  <a:gd name="T61" fmla="*/ 2147483647 h 1460"/>
                  <a:gd name="T62" fmla="*/ 2147483647 w 1176"/>
                  <a:gd name="T63" fmla="*/ 2147483647 h 1460"/>
                  <a:gd name="T64" fmla="*/ 2147483647 w 1176"/>
                  <a:gd name="T65" fmla="*/ 2147483647 h 1460"/>
                  <a:gd name="T66" fmla="*/ 2147483647 w 1176"/>
                  <a:gd name="T67" fmla="*/ 2147483647 h 1460"/>
                  <a:gd name="T68" fmla="*/ 2147483647 w 1176"/>
                  <a:gd name="T69" fmla="*/ 2147483647 h 1460"/>
                  <a:gd name="T70" fmla="*/ 2147483647 w 1176"/>
                  <a:gd name="T71" fmla="*/ 2147483647 h 1460"/>
                  <a:gd name="T72" fmla="*/ 2147483647 w 1176"/>
                  <a:gd name="T73" fmla="*/ 2147483647 h 1460"/>
                  <a:gd name="T74" fmla="*/ 2147483647 w 1176"/>
                  <a:gd name="T75" fmla="*/ 2147483647 h 146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176"/>
                  <a:gd name="T115" fmla="*/ 0 h 1460"/>
                  <a:gd name="T116" fmla="*/ 1176 w 1176"/>
                  <a:gd name="T117" fmla="*/ 1460 h 146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176" h="1460">
                    <a:moveTo>
                      <a:pt x="21" y="1184"/>
                    </a:moveTo>
                    <a:lnTo>
                      <a:pt x="64" y="1064"/>
                    </a:lnTo>
                    <a:lnTo>
                      <a:pt x="71" y="1042"/>
                    </a:lnTo>
                    <a:lnTo>
                      <a:pt x="142" y="943"/>
                    </a:lnTo>
                    <a:lnTo>
                      <a:pt x="191" y="901"/>
                    </a:lnTo>
                    <a:lnTo>
                      <a:pt x="199" y="872"/>
                    </a:lnTo>
                    <a:lnTo>
                      <a:pt x="227" y="844"/>
                    </a:lnTo>
                    <a:lnTo>
                      <a:pt x="234" y="830"/>
                    </a:lnTo>
                    <a:lnTo>
                      <a:pt x="262" y="780"/>
                    </a:lnTo>
                    <a:lnTo>
                      <a:pt x="234" y="752"/>
                    </a:lnTo>
                    <a:lnTo>
                      <a:pt x="234" y="730"/>
                    </a:lnTo>
                    <a:lnTo>
                      <a:pt x="241" y="667"/>
                    </a:lnTo>
                    <a:lnTo>
                      <a:pt x="191" y="638"/>
                    </a:lnTo>
                    <a:lnTo>
                      <a:pt x="156" y="652"/>
                    </a:lnTo>
                    <a:lnTo>
                      <a:pt x="99" y="652"/>
                    </a:lnTo>
                    <a:lnTo>
                      <a:pt x="50" y="596"/>
                    </a:lnTo>
                    <a:lnTo>
                      <a:pt x="0" y="575"/>
                    </a:lnTo>
                    <a:lnTo>
                      <a:pt x="43" y="560"/>
                    </a:lnTo>
                    <a:lnTo>
                      <a:pt x="43" y="461"/>
                    </a:lnTo>
                    <a:lnTo>
                      <a:pt x="57" y="447"/>
                    </a:lnTo>
                    <a:lnTo>
                      <a:pt x="71" y="426"/>
                    </a:lnTo>
                    <a:lnTo>
                      <a:pt x="85" y="305"/>
                    </a:lnTo>
                    <a:lnTo>
                      <a:pt x="78" y="270"/>
                    </a:lnTo>
                    <a:lnTo>
                      <a:pt x="92" y="185"/>
                    </a:lnTo>
                    <a:lnTo>
                      <a:pt x="99" y="135"/>
                    </a:lnTo>
                    <a:lnTo>
                      <a:pt x="43" y="15"/>
                    </a:lnTo>
                    <a:lnTo>
                      <a:pt x="85" y="15"/>
                    </a:lnTo>
                    <a:lnTo>
                      <a:pt x="128" y="29"/>
                    </a:lnTo>
                    <a:lnTo>
                      <a:pt x="206" y="50"/>
                    </a:lnTo>
                    <a:lnTo>
                      <a:pt x="241" y="57"/>
                    </a:lnTo>
                    <a:lnTo>
                      <a:pt x="333" y="29"/>
                    </a:lnTo>
                    <a:lnTo>
                      <a:pt x="418" y="43"/>
                    </a:lnTo>
                    <a:lnTo>
                      <a:pt x="439" y="43"/>
                    </a:lnTo>
                    <a:lnTo>
                      <a:pt x="468" y="57"/>
                    </a:lnTo>
                    <a:lnTo>
                      <a:pt x="517" y="36"/>
                    </a:lnTo>
                    <a:lnTo>
                      <a:pt x="610" y="0"/>
                    </a:lnTo>
                    <a:lnTo>
                      <a:pt x="787" y="206"/>
                    </a:lnTo>
                    <a:lnTo>
                      <a:pt x="815" y="277"/>
                    </a:lnTo>
                    <a:lnTo>
                      <a:pt x="787" y="291"/>
                    </a:lnTo>
                    <a:lnTo>
                      <a:pt x="751" y="334"/>
                    </a:lnTo>
                    <a:lnTo>
                      <a:pt x="794" y="348"/>
                    </a:lnTo>
                    <a:lnTo>
                      <a:pt x="858" y="390"/>
                    </a:lnTo>
                    <a:lnTo>
                      <a:pt x="836" y="461"/>
                    </a:lnTo>
                    <a:lnTo>
                      <a:pt x="872" y="539"/>
                    </a:lnTo>
                    <a:lnTo>
                      <a:pt x="921" y="660"/>
                    </a:lnTo>
                    <a:lnTo>
                      <a:pt x="928" y="738"/>
                    </a:lnTo>
                    <a:lnTo>
                      <a:pt x="1077" y="759"/>
                    </a:lnTo>
                    <a:lnTo>
                      <a:pt x="1077" y="837"/>
                    </a:lnTo>
                    <a:lnTo>
                      <a:pt x="1148" y="915"/>
                    </a:lnTo>
                    <a:lnTo>
                      <a:pt x="1176" y="1007"/>
                    </a:lnTo>
                    <a:lnTo>
                      <a:pt x="1176" y="1035"/>
                    </a:lnTo>
                    <a:lnTo>
                      <a:pt x="1155" y="1028"/>
                    </a:lnTo>
                    <a:lnTo>
                      <a:pt x="935" y="1028"/>
                    </a:lnTo>
                    <a:lnTo>
                      <a:pt x="935" y="1064"/>
                    </a:lnTo>
                    <a:lnTo>
                      <a:pt x="900" y="1064"/>
                    </a:lnTo>
                    <a:lnTo>
                      <a:pt x="843" y="1049"/>
                    </a:lnTo>
                    <a:lnTo>
                      <a:pt x="730" y="1064"/>
                    </a:lnTo>
                    <a:lnTo>
                      <a:pt x="695" y="1198"/>
                    </a:lnTo>
                    <a:lnTo>
                      <a:pt x="673" y="1198"/>
                    </a:lnTo>
                    <a:lnTo>
                      <a:pt x="638" y="1184"/>
                    </a:lnTo>
                    <a:lnTo>
                      <a:pt x="624" y="1085"/>
                    </a:lnTo>
                    <a:lnTo>
                      <a:pt x="524" y="1163"/>
                    </a:lnTo>
                    <a:lnTo>
                      <a:pt x="546" y="1276"/>
                    </a:lnTo>
                    <a:lnTo>
                      <a:pt x="439" y="1297"/>
                    </a:lnTo>
                    <a:lnTo>
                      <a:pt x="461" y="1361"/>
                    </a:lnTo>
                    <a:lnTo>
                      <a:pt x="432" y="1368"/>
                    </a:lnTo>
                    <a:lnTo>
                      <a:pt x="340" y="1397"/>
                    </a:lnTo>
                    <a:lnTo>
                      <a:pt x="312" y="1453"/>
                    </a:lnTo>
                    <a:lnTo>
                      <a:pt x="234" y="1446"/>
                    </a:lnTo>
                    <a:lnTo>
                      <a:pt x="184" y="1460"/>
                    </a:lnTo>
                    <a:lnTo>
                      <a:pt x="149" y="1439"/>
                    </a:lnTo>
                    <a:lnTo>
                      <a:pt x="128" y="1382"/>
                    </a:lnTo>
                    <a:lnTo>
                      <a:pt x="142" y="1326"/>
                    </a:lnTo>
                    <a:lnTo>
                      <a:pt x="114" y="1248"/>
                    </a:lnTo>
                    <a:lnTo>
                      <a:pt x="106" y="1234"/>
                    </a:lnTo>
                    <a:lnTo>
                      <a:pt x="43" y="1184"/>
                    </a:lnTo>
                    <a:lnTo>
                      <a:pt x="21" y="1184"/>
                    </a:lnTo>
                    <a:close/>
                  </a:path>
                </a:pathLst>
              </a:custGeom>
              <a:grpFill/>
              <a:ln w="9525" cap="flat" cmpd="sng">
                <a:solidFill>
                  <a:schemeClr val="bg1"/>
                </a:solidFill>
                <a:prstDash val="solid"/>
                <a:round/>
                <a:headEnd type="none" w="med" len="med"/>
                <a:tailEnd type="none" w="med" len="med"/>
              </a:ln>
            </p:spPr>
            <p:txBody>
              <a:bodyPr/>
              <a:lstStyle/>
              <a:p>
                <a:pPr defTabSz="342900">
                  <a:defRPr/>
                </a:pPr>
                <a:endParaRPr lang="en-GB" sz="450" dirty="0">
                  <a:solidFill>
                    <a:prstClr val="white"/>
                  </a:solidFill>
                </a:endParaRPr>
              </a:p>
            </p:txBody>
          </p:sp>
          <p:sp>
            <p:nvSpPr>
              <p:cNvPr id="31" name="Freeform 3">
                <a:extLst>
                  <a:ext uri="{FF2B5EF4-FFF2-40B4-BE49-F238E27FC236}">
                    <a16:creationId xmlns:a16="http://schemas.microsoft.com/office/drawing/2014/main" id="{AF26A1F7-FBF0-41F6-94C7-7C77F94D43EA}"/>
                  </a:ext>
                </a:extLst>
              </p:cNvPr>
              <p:cNvSpPr>
                <a:spLocks/>
              </p:cNvSpPr>
              <p:nvPr/>
            </p:nvSpPr>
            <p:spPr bwMode="gray">
              <a:xfrm rot="21420269">
                <a:off x="1027267" y="1964266"/>
                <a:ext cx="2740891" cy="2669290"/>
              </a:xfrm>
              <a:custGeom>
                <a:avLst/>
                <a:gdLst>
                  <a:gd name="T0" fmla="*/ 2147483647 w 793"/>
                  <a:gd name="T1" fmla="*/ 2147483647 h 914"/>
                  <a:gd name="T2" fmla="*/ 2147483647 w 793"/>
                  <a:gd name="T3" fmla="*/ 2147483647 h 914"/>
                  <a:gd name="T4" fmla="*/ 2147483647 w 793"/>
                  <a:gd name="T5" fmla="*/ 2147483647 h 914"/>
                  <a:gd name="T6" fmla="*/ 2147483647 w 793"/>
                  <a:gd name="T7" fmla="*/ 2147483647 h 914"/>
                  <a:gd name="T8" fmla="*/ 2147483647 w 793"/>
                  <a:gd name="T9" fmla="*/ 2147483647 h 914"/>
                  <a:gd name="T10" fmla="*/ 2147483647 w 793"/>
                  <a:gd name="T11" fmla="*/ 2147483647 h 914"/>
                  <a:gd name="T12" fmla="*/ 2147483647 w 793"/>
                  <a:gd name="T13" fmla="*/ 2147483647 h 914"/>
                  <a:gd name="T14" fmla="*/ 0 w 793"/>
                  <a:gd name="T15" fmla="*/ 2147483647 h 914"/>
                  <a:gd name="T16" fmla="*/ 2147483647 w 793"/>
                  <a:gd name="T17" fmla="*/ 2147483647 h 914"/>
                  <a:gd name="T18" fmla="*/ 2147483647 w 793"/>
                  <a:gd name="T19" fmla="*/ 2147483647 h 914"/>
                  <a:gd name="T20" fmla="*/ 2147483647 w 793"/>
                  <a:gd name="T21" fmla="*/ 2147483647 h 914"/>
                  <a:gd name="T22" fmla="*/ 2147483647 w 793"/>
                  <a:gd name="T23" fmla="*/ 2147483647 h 914"/>
                  <a:gd name="T24" fmla="*/ 2147483647 w 793"/>
                  <a:gd name="T25" fmla="*/ 2147483647 h 914"/>
                  <a:gd name="T26" fmla="*/ 2147483647 w 793"/>
                  <a:gd name="T27" fmla="*/ 2147483647 h 914"/>
                  <a:gd name="T28" fmla="*/ 2147483647 w 793"/>
                  <a:gd name="T29" fmla="*/ 2147483647 h 914"/>
                  <a:gd name="T30" fmla="*/ 2147483647 w 793"/>
                  <a:gd name="T31" fmla="*/ 2147483647 h 914"/>
                  <a:gd name="T32" fmla="*/ 2147483647 w 793"/>
                  <a:gd name="T33" fmla="*/ 2147483647 h 914"/>
                  <a:gd name="T34" fmla="*/ 2147483647 w 793"/>
                  <a:gd name="T35" fmla="*/ 2147483647 h 914"/>
                  <a:gd name="T36" fmla="*/ 2147483647 w 793"/>
                  <a:gd name="T37" fmla="*/ 2147483647 h 914"/>
                  <a:gd name="T38" fmla="*/ 2147483647 w 793"/>
                  <a:gd name="T39" fmla="*/ 2147483647 h 914"/>
                  <a:gd name="T40" fmla="*/ 2147483647 w 793"/>
                  <a:gd name="T41" fmla="*/ 2147483647 h 914"/>
                  <a:gd name="T42" fmla="*/ 2147483647 w 793"/>
                  <a:gd name="T43" fmla="*/ 2147483647 h 914"/>
                  <a:gd name="T44" fmla="*/ 2147483647 w 793"/>
                  <a:gd name="T45" fmla="*/ 2147483647 h 914"/>
                  <a:gd name="T46" fmla="*/ 2147483647 w 793"/>
                  <a:gd name="T47" fmla="*/ 2147483647 h 914"/>
                  <a:gd name="T48" fmla="*/ 2147483647 w 793"/>
                  <a:gd name="T49" fmla="*/ 2147483647 h 914"/>
                  <a:gd name="T50" fmla="*/ 2147483647 w 793"/>
                  <a:gd name="T51" fmla="*/ 0 h 914"/>
                  <a:gd name="T52" fmla="*/ 2147483647 w 793"/>
                  <a:gd name="T53" fmla="*/ 2147483647 h 914"/>
                  <a:gd name="T54" fmla="*/ 2147483647 w 793"/>
                  <a:gd name="T55" fmla="*/ 2147483647 h 914"/>
                  <a:gd name="T56" fmla="*/ 2147483647 w 793"/>
                  <a:gd name="T57" fmla="*/ 2147483647 h 914"/>
                  <a:gd name="T58" fmla="*/ 2147483647 w 793"/>
                  <a:gd name="T59" fmla="*/ 2147483647 h 914"/>
                  <a:gd name="T60" fmla="*/ 2147483647 w 793"/>
                  <a:gd name="T61" fmla="*/ 2147483647 h 914"/>
                  <a:gd name="T62" fmla="*/ 2147483647 w 793"/>
                  <a:gd name="T63" fmla="*/ 2147483647 h 914"/>
                  <a:gd name="T64" fmla="*/ 2147483647 w 793"/>
                  <a:gd name="T65" fmla="*/ 2147483647 h 914"/>
                  <a:gd name="T66" fmla="*/ 2147483647 w 793"/>
                  <a:gd name="T67" fmla="*/ 2147483647 h 914"/>
                  <a:gd name="T68" fmla="*/ 2147483647 w 793"/>
                  <a:gd name="T69" fmla="*/ 2147483647 h 914"/>
                  <a:gd name="T70" fmla="*/ 2147483647 w 793"/>
                  <a:gd name="T71" fmla="*/ 2147483647 h 914"/>
                  <a:gd name="T72" fmla="*/ 2147483647 w 793"/>
                  <a:gd name="T73" fmla="*/ 2147483647 h 914"/>
                  <a:gd name="T74" fmla="*/ 2147483647 w 793"/>
                  <a:gd name="T75" fmla="*/ 2147483647 h 914"/>
                  <a:gd name="T76" fmla="*/ 2147483647 w 793"/>
                  <a:gd name="T77" fmla="*/ 2147483647 h 914"/>
                  <a:gd name="T78" fmla="*/ 2147483647 w 793"/>
                  <a:gd name="T79" fmla="*/ 2147483647 h 914"/>
                  <a:gd name="T80" fmla="*/ 2147483647 w 793"/>
                  <a:gd name="T81" fmla="*/ 2147483647 h 914"/>
                  <a:gd name="T82" fmla="*/ 2147483647 w 793"/>
                  <a:gd name="T83" fmla="*/ 2147483647 h 914"/>
                  <a:gd name="T84" fmla="*/ 2147483647 w 793"/>
                  <a:gd name="T85" fmla="*/ 2147483647 h 914"/>
                  <a:gd name="T86" fmla="*/ 2147483647 w 793"/>
                  <a:gd name="T87" fmla="*/ 2147483647 h 914"/>
                  <a:gd name="T88" fmla="*/ 2147483647 w 793"/>
                  <a:gd name="T89" fmla="*/ 2147483647 h 914"/>
                  <a:gd name="T90" fmla="*/ 2147483647 w 793"/>
                  <a:gd name="T91" fmla="*/ 2147483647 h 914"/>
                  <a:gd name="T92" fmla="*/ 2147483647 w 793"/>
                  <a:gd name="T93" fmla="*/ 2147483647 h 914"/>
                  <a:gd name="T94" fmla="*/ 2147483647 w 793"/>
                  <a:gd name="T95" fmla="*/ 2147483647 h 914"/>
                  <a:gd name="T96" fmla="*/ 2147483647 w 793"/>
                  <a:gd name="T97" fmla="*/ 2147483647 h 914"/>
                  <a:gd name="T98" fmla="*/ 2147483647 w 793"/>
                  <a:gd name="T99" fmla="*/ 2147483647 h 914"/>
                  <a:gd name="T100" fmla="*/ 2147483647 w 793"/>
                  <a:gd name="T101" fmla="*/ 2147483647 h 914"/>
                  <a:gd name="T102" fmla="*/ 2147483647 w 793"/>
                  <a:gd name="T103" fmla="*/ 2147483647 h 914"/>
                  <a:gd name="T104" fmla="*/ 2147483647 w 793"/>
                  <a:gd name="T105" fmla="*/ 2147483647 h 914"/>
                  <a:gd name="T106" fmla="*/ 2147483647 w 793"/>
                  <a:gd name="T107" fmla="*/ 2147483647 h 914"/>
                  <a:gd name="T108" fmla="*/ 2147483647 w 793"/>
                  <a:gd name="T109" fmla="*/ 2147483647 h 914"/>
                  <a:gd name="T110" fmla="*/ 2147483647 w 793"/>
                  <a:gd name="T111" fmla="*/ 2147483647 h 9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93"/>
                  <a:gd name="T169" fmla="*/ 0 h 914"/>
                  <a:gd name="T170" fmla="*/ 793 w 793"/>
                  <a:gd name="T171" fmla="*/ 914 h 91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93" h="914">
                    <a:moveTo>
                      <a:pt x="156" y="815"/>
                    </a:moveTo>
                    <a:lnTo>
                      <a:pt x="141" y="701"/>
                    </a:lnTo>
                    <a:lnTo>
                      <a:pt x="99" y="694"/>
                    </a:lnTo>
                    <a:lnTo>
                      <a:pt x="78" y="673"/>
                    </a:lnTo>
                    <a:lnTo>
                      <a:pt x="28" y="645"/>
                    </a:lnTo>
                    <a:lnTo>
                      <a:pt x="28" y="623"/>
                    </a:lnTo>
                    <a:lnTo>
                      <a:pt x="21" y="574"/>
                    </a:lnTo>
                    <a:lnTo>
                      <a:pt x="0" y="538"/>
                    </a:lnTo>
                    <a:lnTo>
                      <a:pt x="21" y="496"/>
                    </a:lnTo>
                    <a:lnTo>
                      <a:pt x="49" y="503"/>
                    </a:lnTo>
                    <a:lnTo>
                      <a:pt x="92" y="503"/>
                    </a:lnTo>
                    <a:lnTo>
                      <a:pt x="127" y="482"/>
                    </a:lnTo>
                    <a:lnTo>
                      <a:pt x="177" y="468"/>
                    </a:lnTo>
                    <a:lnTo>
                      <a:pt x="198" y="496"/>
                    </a:lnTo>
                    <a:lnTo>
                      <a:pt x="283" y="446"/>
                    </a:lnTo>
                    <a:lnTo>
                      <a:pt x="283" y="439"/>
                    </a:lnTo>
                    <a:lnTo>
                      <a:pt x="311" y="439"/>
                    </a:lnTo>
                    <a:lnTo>
                      <a:pt x="375" y="347"/>
                    </a:lnTo>
                    <a:lnTo>
                      <a:pt x="404" y="340"/>
                    </a:lnTo>
                    <a:lnTo>
                      <a:pt x="432" y="319"/>
                    </a:lnTo>
                    <a:lnTo>
                      <a:pt x="439" y="297"/>
                    </a:lnTo>
                    <a:lnTo>
                      <a:pt x="446" y="241"/>
                    </a:lnTo>
                    <a:lnTo>
                      <a:pt x="474" y="170"/>
                    </a:lnTo>
                    <a:lnTo>
                      <a:pt x="446" y="163"/>
                    </a:lnTo>
                    <a:lnTo>
                      <a:pt x="446" y="106"/>
                    </a:lnTo>
                    <a:lnTo>
                      <a:pt x="609" y="0"/>
                    </a:lnTo>
                    <a:lnTo>
                      <a:pt x="616" y="35"/>
                    </a:lnTo>
                    <a:lnTo>
                      <a:pt x="602" y="156"/>
                    </a:lnTo>
                    <a:lnTo>
                      <a:pt x="588" y="177"/>
                    </a:lnTo>
                    <a:lnTo>
                      <a:pt x="574" y="191"/>
                    </a:lnTo>
                    <a:lnTo>
                      <a:pt x="574" y="290"/>
                    </a:lnTo>
                    <a:lnTo>
                      <a:pt x="531" y="305"/>
                    </a:lnTo>
                    <a:lnTo>
                      <a:pt x="581" y="326"/>
                    </a:lnTo>
                    <a:lnTo>
                      <a:pt x="630" y="382"/>
                    </a:lnTo>
                    <a:lnTo>
                      <a:pt x="687" y="382"/>
                    </a:lnTo>
                    <a:lnTo>
                      <a:pt x="722" y="368"/>
                    </a:lnTo>
                    <a:lnTo>
                      <a:pt x="772" y="397"/>
                    </a:lnTo>
                    <a:lnTo>
                      <a:pt x="765" y="460"/>
                    </a:lnTo>
                    <a:lnTo>
                      <a:pt x="765" y="482"/>
                    </a:lnTo>
                    <a:lnTo>
                      <a:pt x="793" y="510"/>
                    </a:lnTo>
                    <a:lnTo>
                      <a:pt x="765" y="560"/>
                    </a:lnTo>
                    <a:lnTo>
                      <a:pt x="758" y="574"/>
                    </a:lnTo>
                    <a:lnTo>
                      <a:pt x="730" y="602"/>
                    </a:lnTo>
                    <a:lnTo>
                      <a:pt x="722" y="631"/>
                    </a:lnTo>
                    <a:lnTo>
                      <a:pt x="673" y="673"/>
                    </a:lnTo>
                    <a:lnTo>
                      <a:pt x="602" y="772"/>
                    </a:lnTo>
                    <a:lnTo>
                      <a:pt x="595" y="794"/>
                    </a:lnTo>
                    <a:lnTo>
                      <a:pt x="552" y="914"/>
                    </a:lnTo>
                    <a:lnTo>
                      <a:pt x="460" y="864"/>
                    </a:lnTo>
                    <a:lnTo>
                      <a:pt x="389" y="808"/>
                    </a:lnTo>
                    <a:lnTo>
                      <a:pt x="347" y="794"/>
                    </a:lnTo>
                    <a:lnTo>
                      <a:pt x="326" y="801"/>
                    </a:lnTo>
                    <a:lnTo>
                      <a:pt x="283" y="822"/>
                    </a:lnTo>
                    <a:lnTo>
                      <a:pt x="212" y="843"/>
                    </a:lnTo>
                    <a:lnTo>
                      <a:pt x="177" y="836"/>
                    </a:lnTo>
                    <a:lnTo>
                      <a:pt x="156" y="815"/>
                    </a:lnTo>
                    <a:close/>
                  </a:path>
                </a:pathLst>
              </a:custGeom>
              <a:grpFill/>
              <a:ln w="9525">
                <a:solidFill>
                  <a:schemeClr val="bg1"/>
                </a:solidFill>
                <a:round/>
                <a:headEnd/>
                <a:tailEnd/>
              </a:ln>
            </p:spPr>
            <p:txBody>
              <a:bodyPr/>
              <a:lstStyle/>
              <a:p>
                <a:pPr defTabSz="342900">
                  <a:defRPr/>
                </a:pPr>
                <a:endParaRPr lang="en-GB" sz="675" dirty="0">
                  <a:solidFill>
                    <a:prstClr val="white"/>
                  </a:solidFill>
                </a:endParaRPr>
              </a:p>
            </p:txBody>
          </p:sp>
        </p:grpSp>
        <p:sp>
          <p:nvSpPr>
            <p:cNvPr id="19" name="Rectangle 18">
              <a:extLst>
                <a:ext uri="{FF2B5EF4-FFF2-40B4-BE49-F238E27FC236}">
                  <a16:creationId xmlns:a16="http://schemas.microsoft.com/office/drawing/2014/main" id="{0F152D39-CD4F-4BCD-84F3-ACD29921B202}"/>
                </a:ext>
              </a:extLst>
            </p:cNvPr>
            <p:cNvSpPr/>
            <p:nvPr/>
          </p:nvSpPr>
          <p:spPr bwMode="auto">
            <a:xfrm>
              <a:off x="208065" y="2543361"/>
              <a:ext cx="869362" cy="180995"/>
            </a:xfrm>
            <a:prstGeom prst="rect">
              <a:avLst/>
            </a:prstGeom>
            <a:solidFill>
              <a:srgbClr val="7F7F7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defTabSz="342900">
                <a:defRPr/>
              </a:pPr>
              <a:r>
                <a:rPr lang="en-GB" sz="675" b="1" dirty="0">
                  <a:solidFill>
                    <a:prstClr val="white"/>
                  </a:solidFill>
                </a:rPr>
                <a:t>BOROUGH</a:t>
              </a:r>
            </a:p>
          </p:txBody>
        </p:sp>
        <p:sp>
          <p:nvSpPr>
            <p:cNvPr id="20" name="TextBox 35">
              <a:extLst>
                <a:ext uri="{FF2B5EF4-FFF2-40B4-BE49-F238E27FC236}">
                  <a16:creationId xmlns:a16="http://schemas.microsoft.com/office/drawing/2014/main" id="{F065B9C4-D65D-4960-B08A-D263E5294DE9}"/>
                </a:ext>
              </a:extLst>
            </p:cNvPr>
            <p:cNvSpPr txBox="1">
              <a:spLocks noChangeArrowheads="1"/>
            </p:cNvSpPr>
            <p:nvPr/>
          </p:nvSpPr>
          <p:spPr bwMode="auto">
            <a:xfrm>
              <a:off x="466223" y="2873598"/>
              <a:ext cx="327929" cy="3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defTabSz="342900">
                <a:defRPr/>
              </a:pPr>
              <a:r>
                <a:rPr lang="en-GB" altLang="en-US" sz="525" dirty="0">
                  <a:solidFill>
                    <a:prstClr val="black"/>
                  </a:solidFill>
                </a:rPr>
                <a:t>X3 </a:t>
              </a:r>
            </a:p>
            <a:p>
              <a:pPr algn="ctr" defTabSz="342900">
                <a:defRPr/>
              </a:pPr>
              <a:r>
                <a:rPr lang="en-GB" altLang="en-US" sz="525" dirty="0">
                  <a:solidFill>
                    <a:prstClr val="black"/>
                  </a:solidFill>
                </a:rPr>
                <a:t>BHR</a:t>
              </a:r>
            </a:p>
          </p:txBody>
        </p:sp>
        <p:sp>
          <p:nvSpPr>
            <p:cNvPr id="21" name="Rectangle 20">
              <a:extLst>
                <a:ext uri="{FF2B5EF4-FFF2-40B4-BE49-F238E27FC236}">
                  <a16:creationId xmlns:a16="http://schemas.microsoft.com/office/drawing/2014/main" id="{88486DAA-B0FE-4253-B7BC-253BDB55D009}"/>
                </a:ext>
              </a:extLst>
            </p:cNvPr>
            <p:cNvSpPr/>
            <p:nvPr/>
          </p:nvSpPr>
          <p:spPr bwMode="auto">
            <a:xfrm>
              <a:off x="227601" y="5210655"/>
              <a:ext cx="869362" cy="566800"/>
            </a:xfrm>
            <a:prstGeom prst="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42900">
                <a:defRPr/>
              </a:pPr>
              <a:endParaRPr lang="en-GB" sz="1350">
                <a:solidFill>
                  <a:prstClr val="white"/>
                </a:solidFill>
              </a:endParaRPr>
            </a:p>
          </p:txBody>
        </p:sp>
        <p:sp>
          <p:nvSpPr>
            <p:cNvPr id="22" name="Rectangle 21">
              <a:extLst>
                <a:ext uri="{FF2B5EF4-FFF2-40B4-BE49-F238E27FC236}">
                  <a16:creationId xmlns:a16="http://schemas.microsoft.com/office/drawing/2014/main" id="{8DD39B80-14F0-442C-9C21-E4AA7E6929B7}"/>
                </a:ext>
              </a:extLst>
            </p:cNvPr>
            <p:cNvSpPr/>
            <p:nvPr/>
          </p:nvSpPr>
          <p:spPr bwMode="auto">
            <a:xfrm>
              <a:off x="227601" y="5032835"/>
              <a:ext cx="869362" cy="182583"/>
            </a:xfrm>
            <a:prstGeom prst="rect">
              <a:avLst/>
            </a:prstGeom>
            <a:solidFill>
              <a:srgbClr val="00B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defTabSz="342900">
                <a:defRPr/>
              </a:pPr>
              <a:r>
                <a:rPr lang="en-GB" sz="675" b="1" dirty="0">
                  <a:solidFill>
                    <a:prstClr val="white"/>
                  </a:solidFill>
                </a:rPr>
                <a:t>Practice </a:t>
              </a:r>
            </a:p>
          </p:txBody>
        </p:sp>
        <p:pic>
          <p:nvPicPr>
            <p:cNvPr id="23" name="Picture 33" descr="C:\Documents and Settings\planee\Local Settings\Temp\Temporary Internet Files\Content.IE5\YMPSJ36M\MC900433918[1].png">
              <a:extLst>
                <a:ext uri="{FF2B5EF4-FFF2-40B4-BE49-F238E27FC236}">
                  <a16:creationId xmlns:a16="http://schemas.microsoft.com/office/drawing/2014/main" id="{8368F64A-E481-4922-85F6-D3E8AB08864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2" y="5209568"/>
              <a:ext cx="623887" cy="631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TextBox 47">
              <a:extLst>
                <a:ext uri="{FF2B5EF4-FFF2-40B4-BE49-F238E27FC236}">
                  <a16:creationId xmlns:a16="http://schemas.microsoft.com/office/drawing/2014/main" id="{EB26B4AC-645B-45C4-ABC4-45095FA7DC67}"/>
                </a:ext>
              </a:extLst>
            </p:cNvPr>
            <p:cNvSpPr txBox="1">
              <a:spLocks noChangeArrowheads="1"/>
            </p:cNvSpPr>
            <p:nvPr/>
          </p:nvSpPr>
          <p:spPr bwMode="auto">
            <a:xfrm>
              <a:off x="763452" y="5210655"/>
              <a:ext cx="330721" cy="2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defTabSz="342900">
                <a:defRPr/>
              </a:pPr>
              <a:r>
                <a:rPr lang="en-GB" altLang="en-US" sz="525" dirty="0">
                  <a:solidFill>
                    <a:prstClr val="black"/>
                  </a:solidFill>
                </a:rPr>
                <a:t>x119</a:t>
              </a:r>
            </a:p>
          </p:txBody>
        </p:sp>
        <p:sp>
          <p:nvSpPr>
            <p:cNvPr id="25" name="Rectangle 24">
              <a:extLst>
                <a:ext uri="{FF2B5EF4-FFF2-40B4-BE49-F238E27FC236}">
                  <a16:creationId xmlns:a16="http://schemas.microsoft.com/office/drawing/2014/main" id="{1DD14A03-FA2D-4D9F-94B5-56DBF1AB40C8}"/>
                </a:ext>
              </a:extLst>
            </p:cNvPr>
            <p:cNvSpPr/>
            <p:nvPr/>
          </p:nvSpPr>
          <p:spPr bwMode="auto">
            <a:xfrm>
              <a:off x="217834" y="4335846"/>
              <a:ext cx="869361" cy="568388"/>
            </a:xfrm>
            <a:prstGeom prst="rect">
              <a:avLst/>
            </a:prstGeom>
            <a:solidFill>
              <a:schemeClr val="bg1"/>
            </a:solidFill>
            <a:ln>
              <a:solidFill>
                <a:srgbClr val="8C8C8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42900">
                <a:defRPr/>
              </a:pPr>
              <a:endParaRPr lang="en-GB" sz="1350">
                <a:solidFill>
                  <a:prstClr val="white"/>
                </a:solidFill>
              </a:endParaRPr>
            </a:p>
          </p:txBody>
        </p:sp>
        <p:sp>
          <p:nvSpPr>
            <p:cNvPr id="26" name="Rectangle 25">
              <a:extLst>
                <a:ext uri="{FF2B5EF4-FFF2-40B4-BE49-F238E27FC236}">
                  <a16:creationId xmlns:a16="http://schemas.microsoft.com/office/drawing/2014/main" id="{B9B348BA-B8B3-40B5-AE9B-3EB3335B1949}"/>
                </a:ext>
              </a:extLst>
            </p:cNvPr>
            <p:cNvSpPr/>
            <p:nvPr/>
          </p:nvSpPr>
          <p:spPr bwMode="auto">
            <a:xfrm>
              <a:off x="217834" y="4159614"/>
              <a:ext cx="869361" cy="180995"/>
            </a:xfrm>
            <a:prstGeom prst="rect">
              <a:avLst/>
            </a:prstGeom>
            <a:solidFill>
              <a:srgbClr val="8C8C8C"/>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defTabSz="342900">
                <a:defRPr/>
              </a:pPr>
              <a:r>
                <a:rPr lang="en-GB" sz="675" b="1" dirty="0">
                  <a:solidFill>
                    <a:prstClr val="white"/>
                  </a:solidFill>
                </a:rPr>
                <a:t>PRIMARY CARE NETWORK</a:t>
              </a:r>
            </a:p>
          </p:txBody>
        </p:sp>
        <p:sp>
          <p:nvSpPr>
            <p:cNvPr id="27" name="TextBox 57">
              <a:extLst>
                <a:ext uri="{FF2B5EF4-FFF2-40B4-BE49-F238E27FC236}">
                  <a16:creationId xmlns:a16="http://schemas.microsoft.com/office/drawing/2014/main" id="{63F8995B-FE54-48BC-9D1E-EFF4BD1823AD}"/>
                </a:ext>
              </a:extLst>
            </p:cNvPr>
            <p:cNvSpPr txBox="1">
              <a:spLocks noChangeArrowheads="1"/>
            </p:cNvSpPr>
            <p:nvPr/>
          </p:nvSpPr>
          <p:spPr bwMode="auto">
            <a:xfrm>
              <a:off x="254001" y="4428218"/>
              <a:ext cx="7620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342900">
                <a:defRPr>
                  <a:solidFill>
                    <a:schemeClr val="tx1"/>
                  </a:solidFill>
                  <a:latin typeface="Arial" panose="020B0604020202020204" pitchFamily="34" charset="0"/>
                  <a:ea typeface="ＭＳ Ｐゴシック" panose="020B0600070205080204" pitchFamily="34" charset="-128"/>
                </a:defRPr>
              </a:lvl1pPr>
              <a:lvl2pPr marL="742950" indent="-285750" defTabSz="342900">
                <a:defRPr>
                  <a:solidFill>
                    <a:schemeClr val="tx1"/>
                  </a:solidFill>
                  <a:latin typeface="Arial" panose="020B0604020202020204" pitchFamily="34" charset="0"/>
                  <a:ea typeface="ＭＳ Ｐゴシック" panose="020B0600070205080204" pitchFamily="34" charset="-128"/>
                </a:defRPr>
              </a:lvl2pPr>
              <a:lvl3pPr marL="1143000" indent="-228600" defTabSz="342900">
                <a:defRPr>
                  <a:solidFill>
                    <a:schemeClr val="tx1"/>
                  </a:solidFill>
                  <a:latin typeface="Arial" panose="020B0604020202020204" pitchFamily="34" charset="0"/>
                  <a:ea typeface="ＭＳ Ｐゴシック" panose="020B0600070205080204" pitchFamily="34" charset="-128"/>
                </a:defRPr>
              </a:lvl3pPr>
              <a:lvl4pPr marL="1600200" indent="-228600" defTabSz="342900">
                <a:defRPr>
                  <a:solidFill>
                    <a:schemeClr val="tx1"/>
                  </a:solidFill>
                  <a:latin typeface="Arial" panose="020B0604020202020204" pitchFamily="34" charset="0"/>
                  <a:ea typeface="ＭＳ Ｐゴシック" panose="020B0600070205080204" pitchFamily="34" charset="-128"/>
                </a:defRPr>
              </a:lvl4pPr>
              <a:lvl5pPr marL="2057400" indent="-228600" defTabSz="342900">
                <a:defRPr>
                  <a:solidFill>
                    <a:schemeClr val="tx1"/>
                  </a:solidFill>
                  <a:latin typeface="Arial" panose="020B0604020202020204" pitchFamily="34" charset="0"/>
                  <a:ea typeface="ＭＳ Ｐゴシック" panose="020B0600070205080204" pitchFamily="34" charset="-128"/>
                </a:defRPr>
              </a:lvl5pPr>
              <a:lvl6pPr marL="2514600" indent="-228600" defTabSz="3429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3429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3429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3429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en-GB" altLang="en-US" sz="600" b="1">
                  <a:solidFill>
                    <a:srgbClr val="000000"/>
                  </a:solidFill>
                </a:rPr>
                <a:t>Primary Care at Scale</a:t>
              </a:r>
            </a:p>
          </p:txBody>
        </p:sp>
        <p:sp>
          <p:nvSpPr>
            <p:cNvPr id="28" name="TextBox 58">
              <a:extLst>
                <a:ext uri="{FF2B5EF4-FFF2-40B4-BE49-F238E27FC236}">
                  <a16:creationId xmlns:a16="http://schemas.microsoft.com/office/drawing/2014/main" id="{631B80C8-D638-4D71-AA68-C2368CF6E43A}"/>
                </a:ext>
              </a:extLst>
            </p:cNvPr>
            <p:cNvSpPr txBox="1">
              <a:spLocks noChangeArrowheads="1"/>
            </p:cNvSpPr>
            <p:nvPr/>
          </p:nvSpPr>
          <p:spPr bwMode="auto">
            <a:xfrm>
              <a:off x="477386" y="4334258"/>
              <a:ext cx="291647" cy="2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defTabSz="342900">
                <a:defRPr/>
              </a:pPr>
              <a:r>
                <a:rPr lang="en-GB" altLang="en-US" sz="525">
                  <a:solidFill>
                    <a:prstClr val="black"/>
                  </a:solidFill>
                </a:rPr>
                <a:t>x15</a:t>
              </a:r>
            </a:p>
          </p:txBody>
        </p:sp>
      </p:grpSp>
      <p:sp>
        <p:nvSpPr>
          <p:cNvPr id="43" name="Snip Single Corner Rectangle 41">
            <a:extLst>
              <a:ext uri="{FF2B5EF4-FFF2-40B4-BE49-F238E27FC236}">
                <a16:creationId xmlns:a16="http://schemas.microsoft.com/office/drawing/2014/main" id="{6FE17D69-DE76-4255-826E-BE0F22CA8148}"/>
              </a:ext>
            </a:extLst>
          </p:cNvPr>
          <p:cNvSpPr/>
          <p:nvPr/>
        </p:nvSpPr>
        <p:spPr bwMode="auto">
          <a:xfrm>
            <a:off x="4056257" y="5757245"/>
            <a:ext cx="7210957" cy="631325"/>
          </a:xfrm>
          <a:prstGeom prst="snip1Rect">
            <a:avLst/>
          </a:prstGeom>
          <a:solidFill>
            <a:srgbClr val="F79646">
              <a:lumMod val="20000"/>
              <a:lumOff val="80000"/>
            </a:srgbClr>
          </a:solidFill>
          <a:ln w="25400" cap="flat" cmpd="sng" algn="ctr">
            <a:solidFill>
              <a:srgbClr val="F79646">
                <a:lumMod val="75000"/>
              </a:srgbClr>
            </a:solidFill>
            <a:prstDash val="solid"/>
          </a:ln>
          <a:effectLst/>
        </p:spPr>
        <p:txBody>
          <a:bodyPr tIns="0"/>
          <a:lstStyle/>
          <a:p>
            <a:pPr fontAlgn="ctr"/>
            <a:r>
              <a:rPr lang="en-GB" sz="1200" b="1" dirty="0">
                <a:solidFill>
                  <a:srgbClr val="000000"/>
                </a:solidFill>
              </a:rPr>
              <a:t>Partnership of East London Cooperatives (PELC) </a:t>
            </a:r>
            <a:r>
              <a:rPr lang="en-GB" sz="1200" dirty="0">
                <a:solidFill>
                  <a:srgbClr val="000000"/>
                </a:solidFill>
              </a:rPr>
              <a:t>– is a not-for-profit members-based organisation. Members are drawn from general practices in Barking &amp; Dagenham, Havering and Redbridge. </a:t>
            </a:r>
            <a:r>
              <a:rPr lang="en-GB" altLang="en-US" sz="1200" kern="0" dirty="0">
                <a:solidFill>
                  <a:srgbClr val="000000"/>
                </a:solidFill>
              </a:rPr>
              <a:t> </a:t>
            </a:r>
          </a:p>
        </p:txBody>
      </p:sp>
      <p:sp>
        <p:nvSpPr>
          <p:cNvPr id="45" name="Rectangle 44">
            <a:extLst>
              <a:ext uri="{FF2B5EF4-FFF2-40B4-BE49-F238E27FC236}">
                <a16:creationId xmlns:a16="http://schemas.microsoft.com/office/drawing/2014/main" id="{283EE6B2-4D45-4493-9A36-2C76094BD3D0}"/>
              </a:ext>
            </a:extLst>
          </p:cNvPr>
          <p:cNvSpPr/>
          <p:nvPr/>
        </p:nvSpPr>
        <p:spPr>
          <a:xfrm rot="16200000">
            <a:off x="17351" y="2863047"/>
            <a:ext cx="838200" cy="200025"/>
          </a:xfrm>
          <a:prstGeom prst="rect">
            <a:avLst/>
          </a:prstGeom>
          <a:solidFill>
            <a:srgbClr val="7F7F7F"/>
          </a:solidFill>
          <a:ln>
            <a:solidFill>
              <a:srgbClr val="7F7F7F"/>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GB" sz="1200" dirty="0">
                <a:solidFill>
                  <a:prstClr val="white"/>
                </a:solidFill>
              </a:rPr>
              <a:t>PLACE</a:t>
            </a:r>
          </a:p>
        </p:txBody>
      </p:sp>
      <p:sp>
        <p:nvSpPr>
          <p:cNvPr id="46" name="Rectangle 45">
            <a:extLst>
              <a:ext uri="{FF2B5EF4-FFF2-40B4-BE49-F238E27FC236}">
                <a16:creationId xmlns:a16="http://schemas.microsoft.com/office/drawing/2014/main" id="{D376C163-3653-46B7-A321-95C9A6C2AA3B}"/>
              </a:ext>
            </a:extLst>
          </p:cNvPr>
          <p:cNvSpPr/>
          <p:nvPr/>
        </p:nvSpPr>
        <p:spPr>
          <a:xfrm rot="16200000">
            <a:off x="-585900" y="4683911"/>
            <a:ext cx="2005013" cy="182562"/>
          </a:xfrm>
          <a:prstGeom prst="rect">
            <a:avLst/>
          </a:prstGeom>
          <a:solidFill>
            <a:srgbClr val="8C8C8C"/>
          </a:solidFill>
          <a:ln>
            <a:solidFill>
              <a:srgbClr val="8C8C8C"/>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GB" sz="1200" dirty="0">
                <a:solidFill>
                  <a:prstClr val="white"/>
                </a:solidFill>
              </a:rPr>
              <a:t>NEIGHBOURHOOD</a:t>
            </a:r>
          </a:p>
        </p:txBody>
      </p:sp>
      <p:sp>
        <p:nvSpPr>
          <p:cNvPr id="47" name="Rectangle 46">
            <a:extLst>
              <a:ext uri="{FF2B5EF4-FFF2-40B4-BE49-F238E27FC236}">
                <a16:creationId xmlns:a16="http://schemas.microsoft.com/office/drawing/2014/main" id="{61067FCB-9AFF-4870-9D81-F6A90143CDD7}"/>
              </a:ext>
            </a:extLst>
          </p:cNvPr>
          <p:cNvSpPr/>
          <p:nvPr/>
        </p:nvSpPr>
        <p:spPr>
          <a:xfrm rot="16200000">
            <a:off x="-324756" y="1557330"/>
            <a:ext cx="1508125" cy="176212"/>
          </a:xfrm>
          <a:prstGeom prst="rect">
            <a:avLst/>
          </a:prstGeom>
          <a:solidFill>
            <a:srgbClr val="72C4FF"/>
          </a:solidFill>
          <a:ln>
            <a:solidFill>
              <a:srgbClr val="72C4FF"/>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en-GB" sz="1200" dirty="0">
                <a:solidFill>
                  <a:prstClr val="white"/>
                </a:solidFill>
              </a:rPr>
              <a:t>SYSTEM</a:t>
            </a:r>
          </a:p>
        </p:txBody>
      </p:sp>
    </p:spTree>
    <p:extLst>
      <p:ext uri="{BB962C8B-B14F-4D97-AF65-F5344CB8AC3E}">
        <p14:creationId xmlns:p14="http://schemas.microsoft.com/office/powerpoint/2010/main" val="121678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39"/>
          <p:cNvSpPr txBox="1">
            <a:spLocks noGrp="1"/>
          </p:cNvSpPr>
          <p:nvPr>
            <p:ph type="sldNum" idx="12"/>
          </p:nvPr>
        </p:nvSpPr>
        <p:spPr>
          <a:xfrm>
            <a:off x="8818275" y="6185341"/>
            <a:ext cx="2656044" cy="340864"/>
          </a:xfrm>
          <a:prstGeom prst="rect">
            <a:avLst/>
          </a:prstGeom>
          <a:noFill/>
          <a:ln>
            <a:noFill/>
          </a:ln>
        </p:spPr>
        <p:txBody>
          <a:bodyPr spcFirstLastPara="1" vert="horz" wrap="square" lIns="85356" tIns="42667" rIns="85356" bIns="42667" rtlCol="0" anchor="ctr" anchorCtr="0">
            <a:noAutofit/>
          </a:bodyPr>
          <a:lstStyle/>
          <a:p>
            <a:fld id="{00000000-1234-1234-1234-123412341234}" type="slidenum">
              <a:rPr lang="en-US"/>
              <a:pPr/>
              <a:t>3</a:t>
            </a:fld>
            <a:endParaRPr/>
          </a:p>
        </p:txBody>
      </p:sp>
      <p:sp>
        <p:nvSpPr>
          <p:cNvPr id="274" name="Google Shape;274;p39"/>
          <p:cNvSpPr/>
          <p:nvPr/>
        </p:nvSpPr>
        <p:spPr>
          <a:xfrm>
            <a:off x="0" y="6117831"/>
            <a:ext cx="12192000" cy="741055"/>
          </a:xfrm>
          <a:prstGeom prst="rect">
            <a:avLst/>
          </a:prstGeom>
          <a:solidFill>
            <a:schemeClr val="accent5">
              <a:lumMod val="75000"/>
            </a:schemeClr>
          </a:solidFill>
          <a:ln>
            <a:noFill/>
          </a:ln>
        </p:spPr>
        <p:txBody>
          <a:bodyPr spcFirstLastPara="1" wrap="square" lIns="113808" tIns="56880" rIns="113808" bIns="56880" anchor="ctr" anchorCtr="0">
            <a:noAutofit/>
          </a:bodyPr>
          <a:lstStyle/>
          <a:p>
            <a:pPr algn="r"/>
            <a:endParaRPr lang="en-GB" sz="2700" b="1">
              <a:solidFill>
                <a:schemeClr val="lt1"/>
              </a:solidFill>
              <a:ea typeface="Calibri"/>
              <a:cs typeface="Calibri"/>
              <a:sym typeface="Calibri"/>
            </a:endParaRPr>
          </a:p>
        </p:txBody>
      </p:sp>
      <p:sp>
        <p:nvSpPr>
          <p:cNvPr id="275" name="Google Shape;275;p39"/>
          <p:cNvSpPr txBox="1">
            <a:spLocks noGrp="1"/>
          </p:cNvSpPr>
          <p:nvPr>
            <p:ph type="title"/>
          </p:nvPr>
        </p:nvSpPr>
        <p:spPr>
          <a:xfrm>
            <a:off x="223199" y="30240"/>
            <a:ext cx="11693347" cy="470263"/>
          </a:xfrm>
          <a:prstGeom prst="rect">
            <a:avLst/>
          </a:prstGeom>
          <a:solidFill>
            <a:schemeClr val="accent5">
              <a:lumMod val="75000"/>
            </a:schemeClr>
          </a:solidFill>
          <a:ln w="9525" cap="flat" cmpd="sng">
            <a:noFill/>
            <a:prstDash val="solid"/>
            <a:round/>
            <a:headEnd type="none" w="sm" len="sm"/>
            <a:tailEnd type="none" w="sm" len="sm"/>
          </a:ln>
        </p:spPr>
        <p:txBody>
          <a:bodyPr spcFirstLastPara="1" vert="horz" wrap="square" lIns="85356" tIns="42667" rIns="85356" bIns="42667" rtlCol="0" anchor="ctr" anchorCtr="0">
            <a:noAutofit/>
          </a:bodyPr>
          <a:lstStyle/>
          <a:p>
            <a:pPr algn="ctr">
              <a:spcBef>
                <a:spcPts val="0"/>
              </a:spcBef>
            </a:pPr>
            <a:r>
              <a:rPr lang="en-GB" sz="2700" b="1">
                <a:latin typeface="+mn-lt"/>
              </a:rPr>
              <a:t>What do the roles do</a:t>
            </a:r>
            <a:endParaRPr lang="en-US" b="1"/>
          </a:p>
        </p:txBody>
      </p:sp>
      <p:sp>
        <p:nvSpPr>
          <p:cNvPr id="6" name="TextBox 5">
            <a:extLst>
              <a:ext uri="{FF2B5EF4-FFF2-40B4-BE49-F238E27FC236}">
                <a16:creationId xmlns:a16="http://schemas.microsoft.com/office/drawing/2014/main" id="{0D456A07-8A38-4A47-805C-E6E3BF0E30CF}"/>
              </a:ext>
            </a:extLst>
          </p:cNvPr>
          <p:cNvSpPr txBox="1"/>
          <p:nvPr/>
        </p:nvSpPr>
        <p:spPr>
          <a:xfrm>
            <a:off x="846263" y="6120716"/>
            <a:ext cx="3601235" cy="692497"/>
          </a:xfrm>
          <a:prstGeom prst="rect">
            <a:avLst/>
          </a:prstGeom>
          <a:noFill/>
        </p:spPr>
        <p:txBody>
          <a:bodyPr wrap="square" lIns="91440" tIns="45720" rIns="91440" bIns="45720" rtlCol="0" anchor="t">
            <a:spAutoFit/>
          </a:bodyPr>
          <a:lstStyle/>
          <a:p>
            <a:pPr>
              <a:spcAft>
                <a:spcPts val="560"/>
              </a:spcAft>
            </a:pPr>
            <a:r>
              <a:rPr lang="en-GB" sz="1700" b="1">
                <a:solidFill>
                  <a:schemeClr val="bg1"/>
                </a:solidFill>
                <a:latin typeface="Calibri"/>
                <a:ea typeface="ヒラギノ角ゴ Pro W3"/>
              </a:rPr>
              <a:t>@SP_LDN</a:t>
            </a:r>
          </a:p>
          <a:p>
            <a:pPr>
              <a:spcAft>
                <a:spcPts val="560"/>
              </a:spcAft>
            </a:pPr>
            <a:r>
              <a:rPr lang="en-GB" sz="1700" b="1">
                <a:solidFill>
                  <a:schemeClr val="bg1"/>
                </a:solidFill>
                <a:latin typeface="Calibri"/>
                <a:ea typeface="ヒラギノ角ゴ Pro W3"/>
              </a:rPr>
              <a:t>hlp.socialprescribing@nhs.net</a:t>
            </a:r>
          </a:p>
        </p:txBody>
      </p:sp>
      <p:pic>
        <p:nvPicPr>
          <p:cNvPr id="10" name="Picture 9" descr="A white circle with a black background&#10;&#10;Description automatically generated with low confidence">
            <a:extLst>
              <a:ext uri="{FF2B5EF4-FFF2-40B4-BE49-F238E27FC236}">
                <a16:creationId xmlns:a16="http://schemas.microsoft.com/office/drawing/2014/main" id="{95A5704D-404D-423E-BD3D-3EE80A153342}"/>
              </a:ext>
            </a:extLst>
          </p:cNvPr>
          <p:cNvPicPr>
            <a:picLocks noChangeAspect="1"/>
          </p:cNvPicPr>
          <p:nvPr/>
        </p:nvPicPr>
        <p:blipFill>
          <a:blip r:embed="rId3"/>
          <a:stretch>
            <a:fillRect/>
          </a:stretch>
        </p:blipFill>
        <p:spPr>
          <a:xfrm>
            <a:off x="543071" y="6188870"/>
            <a:ext cx="258736" cy="219311"/>
          </a:xfrm>
          <a:prstGeom prst="rect">
            <a:avLst/>
          </a:prstGeom>
        </p:spPr>
      </p:pic>
      <p:pic>
        <p:nvPicPr>
          <p:cNvPr id="11" name="Picture 10" descr="Icon&#10;&#10;Description automatically generated">
            <a:extLst>
              <a:ext uri="{FF2B5EF4-FFF2-40B4-BE49-F238E27FC236}">
                <a16:creationId xmlns:a16="http://schemas.microsoft.com/office/drawing/2014/main" id="{6687AF67-52BC-4426-ABBF-31F3028731D3}"/>
              </a:ext>
            </a:extLst>
          </p:cNvPr>
          <p:cNvPicPr>
            <a:picLocks noChangeAspect="1"/>
          </p:cNvPicPr>
          <p:nvPr/>
        </p:nvPicPr>
        <p:blipFill>
          <a:blip r:embed="rId4"/>
          <a:stretch>
            <a:fillRect/>
          </a:stretch>
        </p:blipFill>
        <p:spPr>
          <a:xfrm>
            <a:off x="555609" y="6538900"/>
            <a:ext cx="233663" cy="183243"/>
          </a:xfrm>
          <a:prstGeom prst="rect">
            <a:avLst/>
          </a:prstGeom>
        </p:spPr>
      </p:pic>
      <p:pic>
        <p:nvPicPr>
          <p:cNvPr id="13" name="Google Shape;254;p37">
            <a:extLst>
              <a:ext uri="{FF2B5EF4-FFF2-40B4-BE49-F238E27FC236}">
                <a16:creationId xmlns:a16="http://schemas.microsoft.com/office/drawing/2014/main" id="{B698D69A-16E6-4411-9613-47533BB0F867}"/>
              </a:ext>
            </a:extLst>
          </p:cNvPr>
          <p:cNvPicPr preferRelativeResize="0">
            <a:picLocks noChangeAspect="1"/>
          </p:cNvPicPr>
          <p:nvPr/>
        </p:nvPicPr>
        <p:blipFill rotWithShape="1">
          <a:blip r:embed="rId5">
            <a:alphaModFix/>
          </a:blip>
          <a:srcRect t="-1161" b="11763"/>
          <a:stretch/>
        </p:blipFill>
        <p:spPr>
          <a:xfrm>
            <a:off x="9895934" y="6160147"/>
            <a:ext cx="2020612" cy="659047"/>
          </a:xfrm>
          <a:prstGeom prst="rect">
            <a:avLst/>
          </a:prstGeom>
          <a:noFill/>
          <a:ln>
            <a:noFill/>
          </a:ln>
        </p:spPr>
      </p:pic>
      <p:graphicFrame>
        <p:nvGraphicFramePr>
          <p:cNvPr id="2" name="Table 1">
            <a:extLst>
              <a:ext uri="{FF2B5EF4-FFF2-40B4-BE49-F238E27FC236}">
                <a16:creationId xmlns:a16="http://schemas.microsoft.com/office/drawing/2014/main" id="{C25F69A8-D7A3-4151-82A6-57FF173D3E97}"/>
              </a:ext>
            </a:extLst>
          </p:cNvPr>
          <p:cNvGraphicFramePr>
            <a:graphicFrameLocks noGrp="1"/>
          </p:cNvGraphicFramePr>
          <p:nvPr/>
        </p:nvGraphicFramePr>
        <p:xfrm>
          <a:off x="-47845" y="436491"/>
          <a:ext cx="12239845" cy="5937016"/>
        </p:xfrm>
        <a:graphic>
          <a:graphicData uri="http://schemas.openxmlformats.org/drawingml/2006/table">
            <a:tbl>
              <a:tblPr firstRow="1" bandRow="1">
                <a:tableStyleId>{93296810-A885-4BE3-A3E7-6D5BEEA58F35}</a:tableStyleId>
              </a:tblPr>
              <a:tblGrid>
                <a:gridCol w="4756680">
                  <a:extLst>
                    <a:ext uri="{9D8B030D-6E8A-4147-A177-3AD203B41FA5}">
                      <a16:colId xmlns:a16="http://schemas.microsoft.com/office/drawing/2014/main" val="4286870288"/>
                    </a:ext>
                  </a:extLst>
                </a:gridCol>
                <a:gridCol w="3717235">
                  <a:extLst>
                    <a:ext uri="{9D8B030D-6E8A-4147-A177-3AD203B41FA5}">
                      <a16:colId xmlns:a16="http://schemas.microsoft.com/office/drawing/2014/main" val="1989765467"/>
                    </a:ext>
                  </a:extLst>
                </a:gridCol>
                <a:gridCol w="3765930">
                  <a:extLst>
                    <a:ext uri="{9D8B030D-6E8A-4147-A177-3AD203B41FA5}">
                      <a16:colId xmlns:a16="http://schemas.microsoft.com/office/drawing/2014/main" val="3765461475"/>
                    </a:ext>
                  </a:extLst>
                </a:gridCol>
              </a:tblGrid>
              <a:tr h="279151">
                <a:tc>
                  <a:txBody>
                    <a:bodyPr/>
                    <a:lstStyle/>
                    <a:p>
                      <a:pPr algn="ctr">
                        <a:spcBef>
                          <a:spcPts val="400"/>
                        </a:spcBef>
                        <a:spcAft>
                          <a:spcPts val="400"/>
                        </a:spcAft>
                      </a:pPr>
                      <a:r>
                        <a:rPr lang="en-GB" sz="1400"/>
                        <a:t>Care Coordinators</a:t>
                      </a:r>
                    </a:p>
                  </a:txBody>
                  <a:tcPr marL="60397" marR="60397" marT="40264" marB="40264"/>
                </a:tc>
                <a:tc>
                  <a:txBody>
                    <a:bodyPr/>
                    <a:lstStyle/>
                    <a:p>
                      <a:pPr algn="ctr">
                        <a:spcBef>
                          <a:spcPts val="400"/>
                        </a:spcBef>
                        <a:spcAft>
                          <a:spcPts val="400"/>
                        </a:spcAft>
                      </a:pPr>
                      <a:r>
                        <a:rPr lang="en-GB" sz="1400"/>
                        <a:t>Health &amp; Wellbeing Coaches</a:t>
                      </a:r>
                    </a:p>
                  </a:txBody>
                  <a:tcPr marL="60397" marR="60397" marT="40264" marB="40264"/>
                </a:tc>
                <a:tc>
                  <a:txBody>
                    <a:bodyPr/>
                    <a:lstStyle/>
                    <a:p>
                      <a:pPr algn="ctr">
                        <a:spcBef>
                          <a:spcPts val="400"/>
                        </a:spcBef>
                        <a:spcAft>
                          <a:spcPts val="400"/>
                        </a:spcAft>
                      </a:pPr>
                      <a:r>
                        <a:rPr lang="en-GB" sz="1400"/>
                        <a:t>Social Prescribing Link Workers</a:t>
                      </a:r>
                    </a:p>
                  </a:txBody>
                  <a:tcPr marL="60397" marR="60397" marT="40264" marB="40264"/>
                </a:tc>
                <a:extLst>
                  <a:ext uri="{0D108BD9-81ED-4DB2-BD59-A6C34878D82A}">
                    <a16:rowId xmlns:a16="http://schemas.microsoft.com/office/drawing/2014/main" val="3112582303"/>
                  </a:ext>
                </a:extLst>
              </a:tr>
              <a:tr h="5157497">
                <a:tc>
                  <a:txBody>
                    <a:bodyPr/>
                    <a:lstStyle/>
                    <a:p>
                      <a:pPr marL="0" marR="0" lvl="0" indent="0" algn="l" defTabSz="853716" rtl="0" eaLnBrk="1" fontAlgn="auto" latinLnBrk="0" hangingPunct="1">
                        <a:lnSpc>
                          <a:spcPct val="100000"/>
                        </a:lnSpc>
                        <a:spcBef>
                          <a:spcPts val="1200"/>
                        </a:spcBef>
                        <a:spcAft>
                          <a:spcPts val="0"/>
                        </a:spcAft>
                        <a:buClrTx/>
                        <a:buSzTx/>
                        <a:buFontTx/>
                        <a:buNone/>
                        <a:tabLst/>
                        <a:defRPr sz="1500" b="1"/>
                      </a:pPr>
                      <a:r>
                        <a:rPr kumimoji="0" lang="en-GB" sz="1400" b="1" i="0" u="none" strike="noStrike" kern="0" cap="none" spc="0" normalizeH="0" baseline="0" noProof="0">
                          <a:ln>
                            <a:noFill/>
                          </a:ln>
                          <a:solidFill>
                            <a:srgbClr val="000000"/>
                          </a:solidFill>
                          <a:effectLst/>
                          <a:uLnTx/>
                          <a:uFillTx/>
                          <a:latin typeface="+mn-lt"/>
                          <a:cs typeface="Calibri"/>
                          <a:sym typeface="Calibri"/>
                        </a:rPr>
                        <a:t>Work along side clinicians and the MDT, acting as a point of contact connecting </a:t>
                      </a:r>
                      <a:r>
                        <a:rPr kumimoji="0" lang="en-GB" sz="1400" b="0" i="0" u="none" strike="noStrike" kern="0" cap="none" spc="0" normalizeH="0" baseline="0" noProof="0">
                          <a:ln>
                            <a:noFill/>
                          </a:ln>
                          <a:solidFill>
                            <a:srgbClr val="000000"/>
                          </a:solidFill>
                          <a:effectLst/>
                          <a:uLnTx/>
                          <a:uFillTx/>
                          <a:latin typeface="+mn-lt"/>
                          <a:cs typeface="Calibri"/>
                          <a:sym typeface="Calibri"/>
                        </a:rPr>
                        <a:t>patients, their clinicians and other teams involved in their care.</a:t>
                      </a:r>
                    </a:p>
                    <a:p>
                      <a:pPr marL="0" marR="0" lvl="0" indent="0" algn="l" defTabSz="853716" rtl="0" eaLnBrk="1" fontAlgn="auto" latinLnBrk="0" hangingPunct="1">
                        <a:lnSpc>
                          <a:spcPct val="100000"/>
                        </a:lnSpc>
                        <a:spcBef>
                          <a:spcPts val="1200"/>
                        </a:spcBef>
                        <a:spcAft>
                          <a:spcPts val="0"/>
                        </a:spcAft>
                        <a:buClrTx/>
                        <a:buSzTx/>
                        <a:buFontTx/>
                        <a:buNone/>
                        <a:tabLst/>
                        <a:defRPr sz="1500" b="1"/>
                      </a:pPr>
                      <a:r>
                        <a:rPr kumimoji="0" lang="en-GB" sz="1400" b="1" i="0" u="none" strike="noStrike" kern="0" cap="none" spc="0" normalizeH="0" baseline="0" noProof="0">
                          <a:ln>
                            <a:noFill/>
                          </a:ln>
                          <a:solidFill>
                            <a:srgbClr val="000000"/>
                          </a:solidFill>
                          <a:effectLst/>
                          <a:uLnTx/>
                          <a:uFillTx/>
                          <a:latin typeface="+mn-lt"/>
                          <a:cs typeface="Calibri"/>
                          <a:sym typeface="Calibri"/>
                        </a:rPr>
                        <a:t>Take time with patient, using personalised care support plannin</a:t>
                      </a:r>
                      <a:r>
                        <a:rPr kumimoji="0" lang="en-GB" sz="1400" b="0" i="0" u="none" strike="noStrike" kern="0" cap="none" spc="0" normalizeH="0" baseline="0" noProof="0">
                          <a:ln>
                            <a:noFill/>
                          </a:ln>
                          <a:solidFill>
                            <a:srgbClr val="000000"/>
                          </a:solidFill>
                          <a:effectLst/>
                          <a:uLnTx/>
                          <a:uFillTx/>
                          <a:latin typeface="+mn-lt"/>
                          <a:cs typeface="Calibri"/>
                          <a:sym typeface="Calibri"/>
                        </a:rPr>
                        <a:t>g over sessions to identify patient needs and offer to coordinate various aspects of their care.</a:t>
                      </a:r>
                    </a:p>
                    <a:p>
                      <a:pPr marL="0" marR="0" lvl="0" indent="0" algn="l" defTabSz="853716" rtl="0" eaLnBrk="1" fontAlgn="auto" latinLnBrk="0" hangingPunct="1">
                        <a:lnSpc>
                          <a:spcPct val="100000"/>
                        </a:lnSpc>
                        <a:spcBef>
                          <a:spcPts val="1200"/>
                        </a:spcBef>
                        <a:spcAft>
                          <a:spcPts val="0"/>
                        </a:spcAft>
                        <a:buClrTx/>
                        <a:buSzTx/>
                        <a:buFontTx/>
                        <a:buNone/>
                        <a:tabLst/>
                        <a:defRPr sz="1500" b="1"/>
                      </a:pPr>
                      <a:r>
                        <a:rPr kumimoji="0" lang="en-GB" sz="1400" b="1" i="0" u="none" strike="noStrike" kern="0" cap="none" spc="0" normalizeH="0" baseline="0" noProof="0">
                          <a:ln>
                            <a:noFill/>
                          </a:ln>
                          <a:solidFill>
                            <a:srgbClr val="000000"/>
                          </a:solidFill>
                          <a:effectLst/>
                          <a:uLnTx/>
                          <a:uFillTx/>
                          <a:latin typeface="+mn-lt"/>
                          <a:cs typeface="Calibri"/>
                          <a:sym typeface="Calibri"/>
                        </a:rPr>
                        <a:t>Act as a bridge </a:t>
                      </a:r>
                      <a:r>
                        <a:rPr kumimoji="0" lang="en-GB" sz="1400" b="0" i="0" u="none" strike="noStrike" kern="0" cap="none" spc="0" normalizeH="0" baseline="0" noProof="0">
                          <a:ln>
                            <a:noFill/>
                          </a:ln>
                          <a:solidFill>
                            <a:srgbClr val="000000"/>
                          </a:solidFill>
                          <a:effectLst/>
                          <a:uLnTx/>
                          <a:uFillTx/>
                          <a:latin typeface="+mn-lt"/>
                          <a:cs typeface="Calibri"/>
                          <a:sym typeface="Calibri"/>
                        </a:rPr>
                        <a:t>between primary care and the community.</a:t>
                      </a:r>
                    </a:p>
                    <a:p>
                      <a:pPr marL="0" marR="0" lvl="0" indent="0" algn="l" defTabSz="853716" rtl="0" eaLnBrk="1" fontAlgn="auto" latinLnBrk="0" hangingPunct="1">
                        <a:lnSpc>
                          <a:spcPct val="100000"/>
                        </a:lnSpc>
                        <a:spcBef>
                          <a:spcPts val="1200"/>
                        </a:spcBef>
                        <a:spcAft>
                          <a:spcPts val="0"/>
                        </a:spcAft>
                        <a:buClrTx/>
                        <a:buSzTx/>
                        <a:buFontTx/>
                        <a:buNone/>
                        <a:tabLst/>
                        <a:defRPr sz="1500" b="1"/>
                      </a:pPr>
                      <a:r>
                        <a:rPr kumimoji="0" lang="en-GB" sz="1400" b="1" i="0" u="none" strike="noStrike" kern="0" cap="none" spc="0" normalizeH="0" baseline="0" noProof="0">
                          <a:ln>
                            <a:noFill/>
                          </a:ln>
                          <a:solidFill>
                            <a:srgbClr val="000000"/>
                          </a:solidFill>
                          <a:effectLst/>
                          <a:uLnTx/>
                          <a:uFillTx/>
                          <a:latin typeface="+mn-lt"/>
                          <a:cs typeface="Calibri"/>
                          <a:sym typeface="Calibri"/>
                        </a:rPr>
                        <a:t>Manage their own caseload  of patients </a:t>
                      </a:r>
                      <a:r>
                        <a:rPr kumimoji="0" lang="en-GB" sz="1400" b="0" i="0" u="none" strike="noStrike" kern="0" cap="none" spc="0" normalizeH="0" baseline="0" noProof="0">
                          <a:ln>
                            <a:noFill/>
                          </a:ln>
                          <a:solidFill>
                            <a:srgbClr val="000000"/>
                          </a:solidFill>
                          <a:effectLst/>
                          <a:uLnTx/>
                          <a:uFillTx/>
                          <a:latin typeface="+mn-lt"/>
                          <a:cs typeface="Calibri"/>
                          <a:sym typeface="Calibri"/>
                        </a:rPr>
                        <a:t>offering</a:t>
                      </a:r>
                      <a:r>
                        <a:rPr kumimoji="0" lang="en-GB" sz="1400" b="1" i="0" u="none" strike="noStrike" kern="0" cap="none" spc="0" normalizeH="0" baseline="0" noProof="0">
                          <a:ln>
                            <a:noFill/>
                          </a:ln>
                          <a:solidFill>
                            <a:srgbClr val="000000"/>
                          </a:solidFill>
                          <a:effectLst/>
                          <a:uLnTx/>
                          <a:uFillTx/>
                          <a:latin typeface="+mn-lt"/>
                          <a:cs typeface="Calibri"/>
                          <a:sym typeface="Calibri"/>
                        </a:rPr>
                        <a:t>:</a:t>
                      </a:r>
                      <a:endParaRPr kumimoji="0" lang="en-GB" sz="1400" b="0" i="0" u="none" strike="noStrike" kern="0" cap="none" spc="0" normalizeH="0" baseline="0" noProof="0">
                        <a:ln>
                          <a:noFill/>
                        </a:ln>
                        <a:solidFill>
                          <a:srgbClr val="000000"/>
                        </a:solidFill>
                        <a:effectLst/>
                        <a:uLnTx/>
                        <a:uFillTx/>
                        <a:latin typeface="+mn-lt"/>
                        <a:cs typeface="Calibri"/>
                        <a:sym typeface="Calibri"/>
                      </a:endParaRPr>
                    </a:p>
                    <a:p>
                      <a:pPr marL="171450" marR="0" lvl="0" indent="-171450" algn="l" defTabSz="853716" rtl="0" eaLnBrk="1" fontAlgn="auto" latinLnBrk="0" hangingPunct="1">
                        <a:lnSpc>
                          <a:spcPct val="100000"/>
                        </a:lnSpc>
                        <a:spcBef>
                          <a:spcPts val="1200"/>
                        </a:spcBef>
                        <a:spcAft>
                          <a:spcPts val="0"/>
                        </a:spcAft>
                        <a:buClrTx/>
                        <a:buSzPct val="100000"/>
                        <a:buFont typeface="Arial"/>
                        <a:buChar char="•"/>
                        <a:tabLst/>
                        <a:defRPr sz="1500" b="1"/>
                      </a:pPr>
                      <a:r>
                        <a:rPr kumimoji="0" lang="en-GB" sz="1400" b="1" i="0" u="none" strike="noStrike" kern="0" cap="none" spc="0" normalizeH="0" baseline="0" noProof="0">
                          <a:ln>
                            <a:noFill/>
                          </a:ln>
                          <a:solidFill>
                            <a:srgbClr val="000000"/>
                          </a:solidFill>
                          <a:effectLst/>
                          <a:uLnTx/>
                          <a:uFillTx/>
                          <a:latin typeface="+mn-lt"/>
                          <a:cs typeface="Calibri"/>
                          <a:sym typeface="Calibri"/>
                        </a:rPr>
                        <a:t>Continuity of care</a:t>
                      </a:r>
                      <a:r>
                        <a:rPr kumimoji="0" lang="en-GB" sz="1400" b="0" i="0" u="none" strike="noStrike" kern="0" cap="none" spc="0" normalizeH="0" baseline="0" noProof="0">
                          <a:ln>
                            <a:noFill/>
                          </a:ln>
                          <a:solidFill>
                            <a:srgbClr val="000000"/>
                          </a:solidFill>
                          <a:effectLst/>
                          <a:uLnTx/>
                          <a:uFillTx/>
                          <a:latin typeface="+mn-lt"/>
                          <a:cs typeface="Calibri"/>
                          <a:sym typeface="Calibri"/>
                        </a:rPr>
                        <a:t> – a point of contact alongside busy clinicians with a chance for follow-ups</a:t>
                      </a:r>
                    </a:p>
                    <a:p>
                      <a:pPr marL="171450" marR="0" lvl="0" indent="-171450" algn="l" defTabSz="853716" rtl="0" eaLnBrk="1" fontAlgn="auto" latinLnBrk="0" hangingPunct="1">
                        <a:lnSpc>
                          <a:spcPct val="100000"/>
                        </a:lnSpc>
                        <a:spcBef>
                          <a:spcPts val="1200"/>
                        </a:spcBef>
                        <a:spcAft>
                          <a:spcPts val="0"/>
                        </a:spcAft>
                        <a:buClrTx/>
                        <a:buSzPct val="100000"/>
                        <a:buFont typeface="Arial"/>
                        <a:buChar char="•"/>
                        <a:tabLst/>
                        <a:defRPr sz="1500" b="1"/>
                      </a:pPr>
                      <a:r>
                        <a:rPr kumimoji="0" lang="en-GB" sz="1400" b="1" i="0" u="none" strike="noStrike" kern="0" cap="none" spc="0" normalizeH="0" baseline="0" noProof="0">
                          <a:ln>
                            <a:noFill/>
                          </a:ln>
                          <a:solidFill>
                            <a:srgbClr val="000000"/>
                          </a:solidFill>
                          <a:effectLst/>
                          <a:uLnTx/>
                          <a:uFillTx/>
                          <a:latin typeface="+mn-lt"/>
                          <a:cs typeface="Calibri"/>
                          <a:sym typeface="Calibri"/>
                        </a:rPr>
                        <a:t>Allyship &amp; advocacy </a:t>
                      </a:r>
                      <a:r>
                        <a:rPr kumimoji="0" lang="en-GB" sz="1400" b="0" i="0" u="none" strike="noStrike" kern="0" cap="none" spc="0" normalizeH="0" baseline="0" noProof="0">
                          <a:ln>
                            <a:noFill/>
                          </a:ln>
                          <a:solidFill>
                            <a:srgbClr val="000000"/>
                          </a:solidFill>
                          <a:effectLst/>
                          <a:uLnTx/>
                          <a:uFillTx/>
                          <a:latin typeface="+mn-lt"/>
                          <a:cs typeface="Calibri"/>
                          <a:sym typeface="Calibri"/>
                        </a:rPr>
                        <a:t>- conversations to support understanding health conditions and prepare for their appointments, ensuring needs are attended to</a:t>
                      </a:r>
                    </a:p>
                    <a:p>
                      <a:pPr marL="171450" marR="0" lvl="0" indent="-171450" algn="l" defTabSz="853716" rtl="0" eaLnBrk="1" fontAlgn="auto" latinLnBrk="0" hangingPunct="1">
                        <a:lnSpc>
                          <a:spcPct val="100000"/>
                        </a:lnSpc>
                        <a:spcBef>
                          <a:spcPts val="1200"/>
                        </a:spcBef>
                        <a:spcAft>
                          <a:spcPts val="0"/>
                        </a:spcAft>
                        <a:buClrTx/>
                        <a:buSzPct val="100000"/>
                        <a:buFont typeface="Arial"/>
                        <a:buChar char="•"/>
                        <a:tabLst/>
                        <a:defRPr sz="1500" b="1"/>
                      </a:pPr>
                      <a:r>
                        <a:rPr kumimoji="0" lang="en-GB" sz="1400" b="1" i="0" u="none" strike="noStrike" kern="0" cap="none" spc="0" normalizeH="0" baseline="0" noProof="0">
                          <a:ln>
                            <a:noFill/>
                          </a:ln>
                          <a:solidFill>
                            <a:srgbClr val="000000"/>
                          </a:solidFill>
                          <a:effectLst/>
                          <a:uLnTx/>
                          <a:uFillTx/>
                          <a:latin typeface="+mn-lt"/>
                          <a:cs typeface="Calibri"/>
                          <a:sym typeface="Calibri"/>
                        </a:rPr>
                        <a:t>Signposting</a:t>
                      </a:r>
                      <a:r>
                        <a:rPr kumimoji="0" lang="en-GB" sz="1400" b="0" i="0" u="none" strike="noStrike" kern="0" cap="none" spc="0" normalizeH="0" baseline="0" noProof="0">
                          <a:ln>
                            <a:noFill/>
                          </a:ln>
                          <a:solidFill>
                            <a:srgbClr val="000000"/>
                          </a:solidFill>
                          <a:effectLst/>
                          <a:uLnTx/>
                          <a:uFillTx/>
                          <a:latin typeface="+mn-lt"/>
                          <a:cs typeface="Calibri"/>
                          <a:sym typeface="Calibri"/>
                        </a:rPr>
                        <a:t> to other personalised care or team members as required e.g. SPLW.</a:t>
                      </a:r>
                    </a:p>
                    <a:p>
                      <a:pPr marL="171450" marR="0" lvl="0" indent="-171450" algn="l" defTabSz="853716" rtl="0" eaLnBrk="1" fontAlgn="auto" latinLnBrk="0" hangingPunct="1">
                        <a:lnSpc>
                          <a:spcPct val="100000"/>
                        </a:lnSpc>
                        <a:spcBef>
                          <a:spcPts val="1200"/>
                        </a:spcBef>
                        <a:spcAft>
                          <a:spcPts val="0"/>
                        </a:spcAft>
                        <a:buClrTx/>
                        <a:buSzPct val="100000"/>
                        <a:buFont typeface="Arial"/>
                        <a:buChar char="•"/>
                        <a:tabLst/>
                        <a:defRPr sz="1500" b="1"/>
                      </a:pPr>
                      <a:endParaRPr kumimoji="0" lang="en-GB" sz="100" b="0" i="0" u="none" strike="noStrike" kern="0" cap="none" spc="0" normalizeH="0" baseline="0" noProof="0">
                        <a:ln>
                          <a:noFill/>
                        </a:ln>
                        <a:solidFill>
                          <a:srgbClr val="000000"/>
                        </a:solidFill>
                        <a:effectLst/>
                        <a:uLnTx/>
                        <a:uFillTx/>
                        <a:latin typeface="+mn-lt"/>
                        <a:cs typeface="Calibri"/>
                        <a:sym typeface="Calibri"/>
                      </a:endParaRPr>
                    </a:p>
                    <a:p>
                      <a:pPr marL="0" marR="0" lvl="0" indent="0" algn="l" defTabSz="853716" rtl="0" eaLnBrk="1" fontAlgn="auto" latinLnBrk="0" hangingPunct="1">
                        <a:lnSpc>
                          <a:spcPct val="100000"/>
                        </a:lnSpc>
                        <a:spcBef>
                          <a:spcPts val="0"/>
                        </a:spcBef>
                        <a:spcAft>
                          <a:spcPts val="0"/>
                        </a:spcAft>
                        <a:buClrTx/>
                        <a:buSzTx/>
                        <a:buFontTx/>
                        <a:buNone/>
                        <a:tabLst/>
                        <a:defRPr sz="1500" b="1"/>
                      </a:pPr>
                      <a:r>
                        <a:rPr kumimoji="0" lang="en-GB" sz="1400" b="1" i="0" u="none" strike="noStrike" kern="0" cap="none" spc="0" normalizeH="0" baseline="0" noProof="0">
                          <a:ln>
                            <a:noFill/>
                          </a:ln>
                          <a:solidFill>
                            <a:srgbClr val="000000"/>
                          </a:solidFill>
                          <a:effectLst/>
                          <a:uLnTx/>
                          <a:uFillTx/>
                          <a:latin typeface="+mn-lt"/>
                          <a:cs typeface="Calibri"/>
                          <a:sym typeface="Calibri"/>
                        </a:rPr>
                        <a:t>Mostly support those with  long term conditions, vulnerable patients or those with complex needs.</a:t>
                      </a:r>
                      <a:r>
                        <a:rPr kumimoji="0" lang="en-GB" sz="1400" b="0" i="0" u="none" strike="noStrike" kern="0" cap="none" spc="0" normalizeH="0" baseline="0" noProof="0">
                          <a:ln>
                            <a:noFill/>
                          </a:ln>
                          <a:solidFill>
                            <a:srgbClr val="000000"/>
                          </a:solidFill>
                          <a:effectLst/>
                          <a:uLnTx/>
                          <a:uFillTx/>
                          <a:latin typeface="+mn-lt"/>
                          <a:cs typeface="Calibri"/>
                          <a:sym typeface="Calibri"/>
                        </a:rPr>
                        <a:t/>
                      </a:r>
                      <a:br>
                        <a:rPr kumimoji="0" lang="en-GB" sz="1400" b="0" i="0" u="none" strike="noStrike" kern="0" cap="none" spc="0" normalizeH="0" baseline="0" noProof="0">
                          <a:ln>
                            <a:noFill/>
                          </a:ln>
                          <a:solidFill>
                            <a:srgbClr val="000000"/>
                          </a:solidFill>
                          <a:effectLst/>
                          <a:uLnTx/>
                          <a:uFillTx/>
                          <a:latin typeface="+mn-lt"/>
                          <a:cs typeface="Calibri"/>
                          <a:sym typeface="Calibri"/>
                        </a:rPr>
                      </a:br>
                      <a:r>
                        <a:rPr kumimoji="0" lang="en-GB" sz="1400" b="0" i="0" u="none" strike="noStrike" kern="0" cap="none" spc="0" normalizeH="0" baseline="0" noProof="0">
                          <a:ln>
                            <a:noFill/>
                          </a:ln>
                          <a:solidFill>
                            <a:srgbClr val="000000"/>
                          </a:solidFill>
                          <a:effectLst/>
                          <a:uLnTx/>
                          <a:uFillTx/>
                          <a:latin typeface="+mn-lt"/>
                          <a:cs typeface="Calibri"/>
                          <a:sym typeface="Calibri"/>
                        </a:rPr>
                        <a:t>Can work with clinicians in certain defined areas: e.g. learning disabilities, cancer care, nursing home residents, or they may have a mixed case load. </a:t>
                      </a:r>
                    </a:p>
                  </a:txBody>
                  <a:tcPr marL="95112" marR="60397" marT="40264" marB="40264"/>
                </a:tc>
                <a:tc>
                  <a:txBody>
                    <a:bodyPr/>
                    <a:lstStyle/>
                    <a:p>
                      <a:endParaRPr lang="en-GB" sz="600" kern="1200">
                        <a:effectLst/>
                      </a:endParaRPr>
                    </a:p>
                    <a:p>
                      <a:pPr>
                        <a:spcAft>
                          <a:spcPts val="1200"/>
                        </a:spcAft>
                      </a:pPr>
                      <a:r>
                        <a:rPr lang="en-GB" sz="1400" b="0" kern="1200">
                          <a:effectLst/>
                        </a:rPr>
                        <a:t>Work with patients to help them take </a:t>
                      </a:r>
                      <a:r>
                        <a:rPr lang="en-GB" sz="1400" b="1" kern="1200">
                          <a:effectLst/>
                        </a:rPr>
                        <a:t>proactive steps </a:t>
                      </a:r>
                      <a:r>
                        <a:rPr lang="en-GB" sz="1400" b="0" kern="1200">
                          <a:effectLst/>
                        </a:rPr>
                        <a:t>to improve the way they manage their </a:t>
                      </a:r>
                      <a:r>
                        <a:rPr lang="en-GB" sz="1400" b="1" kern="1200">
                          <a:effectLst/>
                        </a:rPr>
                        <a:t>physical and mental health conditions</a:t>
                      </a:r>
                      <a:r>
                        <a:rPr lang="en-GB" sz="1400" b="0" kern="1200">
                          <a:effectLst/>
                        </a:rPr>
                        <a:t>:</a:t>
                      </a:r>
                    </a:p>
                    <a:p>
                      <a:pPr marL="171450" lvl="0" indent="-171450">
                        <a:spcAft>
                          <a:spcPts val="1200"/>
                        </a:spcAft>
                        <a:buFont typeface="Arial"/>
                        <a:buChar char="•"/>
                      </a:pPr>
                      <a:r>
                        <a:rPr lang="en-GB" sz="1400" b="1" kern="1200">
                          <a:effectLst/>
                        </a:rPr>
                        <a:t>Goal setting</a:t>
                      </a:r>
                      <a:r>
                        <a:rPr lang="en-GB" sz="1400" kern="1200">
                          <a:effectLst/>
                        </a:rPr>
                        <a:t> - Guide and support people with LTCs to set self-identified health and wellbeing goals</a:t>
                      </a:r>
                    </a:p>
                    <a:p>
                      <a:pPr marL="171450" marR="0" lvl="0" indent="-171450" algn="l" rtl="0" eaLnBrk="1" fontAlgn="auto" latinLnBrk="0" hangingPunct="1">
                        <a:lnSpc>
                          <a:spcPct val="100000"/>
                        </a:lnSpc>
                        <a:spcBef>
                          <a:spcPts val="0"/>
                        </a:spcBef>
                        <a:spcAft>
                          <a:spcPts val="1200"/>
                        </a:spcAft>
                        <a:buClrTx/>
                        <a:buSzTx/>
                        <a:buFont typeface="Arial"/>
                        <a:buChar char="•"/>
                      </a:pPr>
                      <a:r>
                        <a:rPr lang="en-GB" sz="1400" b="1" kern="1200">
                          <a:effectLst/>
                        </a:rPr>
                        <a:t>Behaviour change </a:t>
                      </a:r>
                      <a:r>
                        <a:rPr lang="en-GB" sz="1400" kern="1200">
                          <a:effectLst/>
                        </a:rPr>
                        <a:t>- Use specialist coaching and behaviour change techniques, usually over a number of sessions</a:t>
                      </a:r>
                    </a:p>
                    <a:p>
                      <a:pPr marL="171450" marR="0" lvl="0" indent="-171450" algn="l" defTabSz="853717" rtl="0" eaLnBrk="1" fontAlgn="auto" latinLnBrk="0" hangingPunct="1">
                        <a:lnSpc>
                          <a:spcPct val="100000"/>
                        </a:lnSpc>
                        <a:spcBef>
                          <a:spcPts val="0"/>
                        </a:spcBef>
                        <a:spcAft>
                          <a:spcPts val="1200"/>
                        </a:spcAft>
                        <a:buClrTx/>
                        <a:buSzTx/>
                        <a:buFont typeface="Arial"/>
                        <a:buChar char="•"/>
                        <a:tabLst/>
                        <a:defRPr/>
                      </a:pPr>
                      <a:r>
                        <a:rPr lang="en-GB" sz="1400" b="1" kern="1200">
                          <a:solidFill>
                            <a:schemeClr val="dk1"/>
                          </a:solidFill>
                          <a:effectLst/>
                          <a:latin typeface="+mn-lt"/>
                          <a:ea typeface="+mn-ea"/>
                          <a:cs typeface="+mn-cs"/>
                        </a:rPr>
                        <a:t>Help patients to develop their knowledge, skills and confidence </a:t>
                      </a:r>
                      <a:r>
                        <a:rPr lang="en-GB" sz="1400" kern="1200">
                          <a:solidFill>
                            <a:schemeClr val="dk1"/>
                          </a:solidFill>
                          <a:effectLst/>
                          <a:latin typeface="+mn-lt"/>
                          <a:ea typeface="+mn-ea"/>
                          <a:cs typeface="+mn-cs"/>
                        </a:rPr>
                        <a:t>in managing their own health to improve their quality of life</a:t>
                      </a:r>
                    </a:p>
                    <a:p>
                      <a:pPr marL="0" marR="0" lvl="0" indent="0" algn="l" rtl="0" eaLnBrk="1" fontAlgn="auto" latinLnBrk="0" hangingPunct="1">
                        <a:lnSpc>
                          <a:spcPct val="100000"/>
                        </a:lnSpc>
                        <a:spcBef>
                          <a:spcPts val="0"/>
                        </a:spcBef>
                        <a:spcAft>
                          <a:spcPts val="1200"/>
                        </a:spcAft>
                        <a:buClrTx/>
                        <a:buSzTx/>
                        <a:buFontTx/>
                        <a:buNone/>
                      </a:pPr>
                      <a:r>
                        <a:rPr lang="en-GB" sz="1400" b="1" kern="1200">
                          <a:effectLst/>
                        </a:rPr>
                        <a:t>Tend to support</a:t>
                      </a:r>
                      <a:r>
                        <a:rPr lang="en-GB" sz="1400" kern="1200">
                          <a:effectLst/>
                        </a:rPr>
                        <a:t> with physical and mental health conditions, and with one or more LTCs such as type 2 diabetes, COPD, or those at risk of developing a LTC.</a:t>
                      </a:r>
                    </a:p>
                  </a:txBody>
                  <a:tcPr marL="95112" marR="60397" marT="40264" marB="40264"/>
                </a:tc>
                <a:tc>
                  <a:txBody>
                    <a:bodyPr/>
                    <a:lstStyle/>
                    <a:p>
                      <a:pPr>
                        <a:spcBef>
                          <a:spcPts val="0"/>
                        </a:spcBef>
                        <a:spcAft>
                          <a:spcPts val="0"/>
                        </a:spcAft>
                      </a:pPr>
                      <a:endParaRPr lang="en-GB" sz="100" kern="1200">
                        <a:effectLst/>
                      </a:endParaRPr>
                    </a:p>
                    <a:p>
                      <a:pPr>
                        <a:spcBef>
                          <a:spcPts val="600"/>
                        </a:spcBef>
                        <a:spcAft>
                          <a:spcPts val="1200"/>
                        </a:spcAft>
                      </a:pPr>
                      <a:r>
                        <a:rPr lang="en-GB" sz="1400" b="1" kern="1200">
                          <a:effectLst/>
                        </a:rPr>
                        <a:t>Address wider issues (social determinants of health) </a:t>
                      </a:r>
                      <a:r>
                        <a:rPr lang="en-GB" sz="1400" kern="1200">
                          <a:effectLst/>
                        </a:rPr>
                        <a:t>that impact people’s health &amp; wellbeing.</a:t>
                      </a:r>
                    </a:p>
                    <a:p>
                      <a:pPr>
                        <a:spcBef>
                          <a:spcPts val="600"/>
                        </a:spcBef>
                        <a:spcAft>
                          <a:spcPts val="1200"/>
                        </a:spcAft>
                      </a:pPr>
                      <a:r>
                        <a:rPr lang="en-GB" sz="1400" b="1" kern="1200">
                          <a:effectLst/>
                        </a:rPr>
                        <a:t>Take time with patient</a:t>
                      </a:r>
                      <a:r>
                        <a:rPr lang="en-GB" sz="1400" b="0" kern="1200">
                          <a:effectLst/>
                        </a:rPr>
                        <a:t>, using personalised care support planning, motivational interviewing &amp; health coaching approaches</a:t>
                      </a:r>
                      <a:r>
                        <a:rPr lang="en-GB" sz="1400" kern="1200">
                          <a:effectLst/>
                        </a:rPr>
                        <a:t>,</a:t>
                      </a:r>
                      <a:r>
                        <a:rPr lang="en-GB" sz="1400" b="1" kern="1200">
                          <a:effectLst/>
                        </a:rPr>
                        <a:t> over several sessions to identify what matters to the person and connect them with:</a:t>
                      </a:r>
                      <a:endParaRPr lang="en-GB" sz="1400" kern="1200">
                        <a:effectLst/>
                      </a:endParaRPr>
                    </a:p>
                    <a:p>
                      <a:pPr marL="215900" lvl="0" indent="-215900">
                        <a:spcAft>
                          <a:spcPts val="600"/>
                        </a:spcAft>
                        <a:buFont typeface="Arial" panose="020B0604020202020204" pitchFamily="34" charset="0"/>
                        <a:buChar char="•"/>
                      </a:pPr>
                      <a:r>
                        <a:rPr lang="en-GB" sz="1400" kern="1200">
                          <a:effectLst/>
                        </a:rPr>
                        <a:t>practical, social and emotional support within their community</a:t>
                      </a:r>
                    </a:p>
                    <a:p>
                      <a:pPr marL="215900" lvl="0" indent="-215900">
                        <a:spcAft>
                          <a:spcPts val="1200"/>
                        </a:spcAft>
                        <a:buFont typeface="Arial" panose="020B0604020202020204" pitchFamily="34" charset="0"/>
                        <a:buChar char="•"/>
                      </a:pPr>
                      <a:r>
                        <a:rPr lang="en-GB" sz="1400" kern="1200">
                          <a:effectLst/>
                        </a:rPr>
                        <a:t>activities that promote wellbeing e.g.  arts, sports, natural environment.</a:t>
                      </a:r>
                    </a:p>
                    <a:p>
                      <a:pPr marL="0" marR="0" lvl="0" indent="0" algn="l" rtl="0" eaLnBrk="1" fontAlgn="auto" latinLnBrk="0" hangingPunct="1">
                        <a:lnSpc>
                          <a:spcPct val="100000"/>
                        </a:lnSpc>
                        <a:spcBef>
                          <a:spcPts val="0"/>
                        </a:spcBef>
                        <a:spcAft>
                          <a:spcPts val="1200"/>
                        </a:spcAft>
                        <a:buClrTx/>
                        <a:buSzTx/>
                        <a:buFont typeface="Arial" panose="020B0604020202020204" pitchFamily="34" charset="0"/>
                        <a:buNone/>
                      </a:pPr>
                      <a:r>
                        <a:rPr lang="en-GB" sz="1400" b="1" kern="1200">
                          <a:effectLst/>
                        </a:rPr>
                        <a:t>Act as a bridge between primary care and the community</a:t>
                      </a:r>
                      <a:r>
                        <a:rPr lang="en-GB" sz="1400" kern="1200">
                          <a:effectLst/>
                        </a:rPr>
                        <a:t> - Identify and nurture community assets by working with partners such as VCSE, LA and NHS.</a:t>
                      </a:r>
                    </a:p>
                    <a:p>
                      <a:pPr>
                        <a:spcAft>
                          <a:spcPts val="1200"/>
                        </a:spcAft>
                      </a:pPr>
                      <a:r>
                        <a:rPr lang="en-GB" sz="1400" b="1" kern="1200">
                          <a:effectLst/>
                        </a:rPr>
                        <a:t>Tend to support people</a:t>
                      </a:r>
                      <a:r>
                        <a:rPr lang="en-GB" sz="1400" kern="1200">
                          <a:effectLst/>
                        </a:rPr>
                        <a:t> experiencing loneliness, complex social needs, mental health needs or multiple LTCs.</a:t>
                      </a:r>
                    </a:p>
                  </a:txBody>
                  <a:tcPr marL="95112" marR="60397" marT="40264" marB="40264"/>
                </a:tc>
                <a:extLst>
                  <a:ext uri="{0D108BD9-81ED-4DB2-BD59-A6C34878D82A}">
                    <a16:rowId xmlns:a16="http://schemas.microsoft.com/office/drawing/2014/main" val="1551614752"/>
                  </a:ext>
                </a:extLst>
              </a:tr>
            </a:tbl>
          </a:graphicData>
        </a:graphic>
      </p:graphicFrame>
    </p:spTree>
    <p:extLst>
      <p:ext uri="{BB962C8B-B14F-4D97-AF65-F5344CB8AC3E}">
        <p14:creationId xmlns:p14="http://schemas.microsoft.com/office/powerpoint/2010/main" val="876332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2" name="Title 1"/>
          <p:cNvSpPr txBox="1">
            <a:spLocks noGrp="1"/>
          </p:cNvSpPr>
          <p:nvPr>
            <p:ph type="title"/>
          </p:nvPr>
        </p:nvSpPr>
        <p:spPr>
          <a:prstGeom prst="rect">
            <a:avLst/>
          </a:prstGeom>
        </p:spPr>
        <p:txBody>
          <a:bodyPr/>
          <a:lstStyle/>
          <a:p>
            <a:r>
              <a:t>Emerging contexts post COVID</a:t>
            </a:r>
          </a:p>
        </p:txBody>
      </p:sp>
      <p:sp>
        <p:nvSpPr>
          <p:cNvPr id="894" name="Text Placeholder 3"/>
          <p:cNvSpPr txBox="1">
            <a:spLocks noGrp="1"/>
          </p:cNvSpPr>
          <p:nvPr>
            <p:ph type="body" idx="2"/>
          </p:nvPr>
        </p:nvSpPr>
        <p:spPr>
          <a:xfrm>
            <a:off x="249370" y="692699"/>
            <a:ext cx="11523133" cy="5769392"/>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Autofit/>
          </a:bodyPr>
          <a:lstStyle/>
          <a:p>
            <a:pPr marL="426848" lvl="1" indent="0" defTabSz="614676">
              <a:lnSpc>
                <a:spcPct val="114998"/>
              </a:lnSpc>
              <a:spcBef>
                <a:spcPts val="2300"/>
              </a:spcBef>
              <a:buSzPct val="100000"/>
              <a:defRPr sz="1512">
                <a:solidFill>
                  <a:srgbClr val="000000"/>
                </a:solidFill>
              </a:defRPr>
            </a:pPr>
            <a:r>
              <a:rPr sz="1800">
                <a:latin typeface="Arial" panose="020B0604020202020204" pitchFamily="34" charset="0"/>
                <a:cs typeface="Arial" panose="020B0604020202020204" pitchFamily="34" charset="0"/>
              </a:rPr>
              <a:t>↑ patient needs + ↑ multiple / complex issues per appointment</a:t>
            </a:r>
          </a:p>
          <a:p>
            <a:pPr marL="426848" lvl="1" indent="0" defTabSz="614676">
              <a:lnSpc>
                <a:spcPct val="114998"/>
              </a:lnSpc>
              <a:spcBef>
                <a:spcPts val="2300"/>
              </a:spcBef>
              <a:buSzPct val="100000"/>
              <a:defRPr sz="1512">
                <a:solidFill>
                  <a:srgbClr val="000000"/>
                </a:solidFill>
              </a:defRPr>
            </a:pPr>
            <a:r>
              <a:rPr sz="1800">
                <a:latin typeface="Arial" panose="020B0604020202020204" pitchFamily="34" charset="0"/>
                <a:cs typeface="Arial" panose="020B0604020202020204" pitchFamily="34" charset="0"/>
              </a:rPr>
              <a:t>↑ difficulty navigating the system + ↑ barriers to accessing care </a:t>
            </a:r>
          </a:p>
          <a:p>
            <a:pPr marL="426848" lvl="1" indent="0" defTabSz="614676">
              <a:lnSpc>
                <a:spcPct val="114998"/>
              </a:lnSpc>
              <a:spcBef>
                <a:spcPts val="2300"/>
              </a:spcBef>
              <a:buSzPct val="100000"/>
              <a:defRPr sz="1512">
                <a:solidFill>
                  <a:srgbClr val="000000"/>
                </a:solidFill>
              </a:defRPr>
            </a:pPr>
            <a:r>
              <a:rPr sz="1800">
                <a:latin typeface="Arial" panose="020B0604020202020204" pitchFamily="34" charset="0"/>
                <a:cs typeface="Arial" panose="020B0604020202020204" pitchFamily="34" charset="0"/>
              </a:rPr>
              <a:t>↓ self-advocacy for the most vulnerable</a:t>
            </a:r>
          </a:p>
          <a:p>
            <a:pPr marL="426848" lvl="1" indent="0" defTabSz="614676">
              <a:lnSpc>
                <a:spcPct val="114998"/>
              </a:lnSpc>
              <a:spcBef>
                <a:spcPts val="2300"/>
              </a:spcBef>
              <a:buSzPct val="100000"/>
              <a:defRPr sz="1512">
                <a:solidFill>
                  <a:srgbClr val="000000"/>
                </a:solidFill>
              </a:defRPr>
            </a:pPr>
            <a:r>
              <a:rPr sz="1800">
                <a:latin typeface="Arial" panose="020B0604020202020204" pitchFamily="34" charset="0"/>
                <a:cs typeface="Arial" panose="020B0604020202020204" pitchFamily="34" charset="0"/>
              </a:rPr>
              <a:t>↓ GP capacity/time</a:t>
            </a:r>
          </a:p>
          <a:p>
            <a:pPr marL="426848" lvl="1" indent="0" defTabSz="614676">
              <a:lnSpc>
                <a:spcPct val="114998"/>
              </a:lnSpc>
              <a:spcBef>
                <a:spcPts val="2300"/>
              </a:spcBef>
              <a:buSzPct val="100000"/>
              <a:defRPr sz="1512">
                <a:solidFill>
                  <a:srgbClr val="000000"/>
                </a:solidFill>
              </a:defRPr>
            </a:pPr>
            <a:r>
              <a:rPr sz="1800">
                <a:latin typeface="Arial" panose="020B0604020202020204" pitchFamily="34" charset="0"/>
                <a:cs typeface="Arial" panose="020B0604020202020204" pitchFamily="34" charset="0"/>
              </a:rPr>
              <a:t>↓ continuity</a:t>
            </a:r>
          </a:p>
          <a:p>
            <a:pPr marL="426848" lvl="1" indent="0" defTabSz="614676">
              <a:lnSpc>
                <a:spcPct val="114998"/>
              </a:lnSpc>
              <a:spcBef>
                <a:spcPts val="2300"/>
              </a:spcBef>
              <a:buSzPct val="100000"/>
              <a:defRPr sz="1512">
                <a:solidFill>
                  <a:srgbClr val="000000"/>
                </a:solidFill>
              </a:defRPr>
            </a:pPr>
            <a:r>
              <a:rPr sz="1800">
                <a:latin typeface="Arial" panose="020B0604020202020204" pitchFamily="34" charset="0"/>
                <a:cs typeface="Arial" panose="020B0604020202020204" pitchFamily="34" charset="0"/>
              </a:rPr>
              <a:t>↑ GP anxiety, overwhelm, moral injury, burnout </a:t>
            </a:r>
          </a:p>
          <a:p>
            <a:pPr marL="426848" lvl="1" indent="0" defTabSz="614676">
              <a:lnSpc>
                <a:spcPct val="114998"/>
              </a:lnSpc>
              <a:spcBef>
                <a:spcPts val="2300"/>
              </a:spcBef>
              <a:buSzPct val="100000"/>
              <a:defRPr sz="1512">
                <a:solidFill>
                  <a:srgbClr val="000000"/>
                </a:solidFill>
              </a:defRPr>
            </a:pPr>
            <a:r>
              <a:rPr sz="1800">
                <a:latin typeface="Arial" panose="020B0604020202020204" pitchFamily="34" charset="0"/>
                <a:cs typeface="Arial" panose="020B0604020202020204" pitchFamily="34" charset="0"/>
              </a:rPr>
              <a:t>↑ patient dissatisfaction, anxiety, confusion, distress</a:t>
            </a:r>
          </a:p>
          <a:p>
            <a:pPr marL="426848" lvl="1" indent="0" defTabSz="614676">
              <a:lnSpc>
                <a:spcPct val="114998"/>
              </a:lnSpc>
              <a:spcBef>
                <a:spcPts val="2300"/>
              </a:spcBef>
              <a:buSzPct val="100000"/>
              <a:defRPr sz="1512">
                <a:solidFill>
                  <a:srgbClr val="000000"/>
                </a:solidFill>
              </a:defRPr>
            </a:pPr>
            <a:r>
              <a:rPr sz="1800">
                <a:latin typeface="Arial" panose="020B0604020202020204" pitchFamily="34" charset="0"/>
                <a:cs typeface="Arial" panose="020B0604020202020204" pitchFamily="34" charset="0"/>
              </a:rPr>
              <a:t>↑ risk of oversights, errors, inadequate care</a:t>
            </a:r>
          </a:p>
          <a:p>
            <a:pPr marL="426848" lvl="1" indent="0" defTabSz="614676">
              <a:lnSpc>
                <a:spcPct val="114998"/>
              </a:lnSpc>
              <a:spcBef>
                <a:spcPts val="2300"/>
              </a:spcBef>
              <a:buSzPct val="100000"/>
              <a:defRPr sz="1512">
                <a:solidFill>
                  <a:srgbClr val="000000"/>
                </a:solidFill>
              </a:defRPr>
            </a:pPr>
            <a:r>
              <a:rPr sz="1800">
                <a:latin typeface="Arial" panose="020B0604020202020204" pitchFamily="34" charset="0"/>
                <a:cs typeface="Arial" panose="020B0604020202020204" pitchFamily="34" charset="0"/>
              </a:rPr>
              <a:t> Potential magnification of inverse care law</a:t>
            </a:r>
          </a:p>
          <a:p>
            <a:pPr marL="426848" lvl="1" indent="0" defTabSz="614676">
              <a:lnSpc>
                <a:spcPct val="114998"/>
              </a:lnSpc>
              <a:spcBef>
                <a:spcPts val="2300"/>
              </a:spcBef>
              <a:buSzPct val="100000"/>
              <a:defRPr sz="1512">
                <a:solidFill>
                  <a:srgbClr val="000000"/>
                </a:solidFill>
              </a:defRPr>
            </a:pPr>
            <a:r>
              <a:rPr sz="1800">
                <a:latin typeface="Arial" panose="020B0604020202020204" pitchFamily="34" charset="0"/>
                <a:cs typeface="Arial" panose="020B0604020202020204" pitchFamily="34" charset="0"/>
              </a:rPr>
              <a:t>…..</a:t>
            </a:r>
          </a:p>
        </p:txBody>
      </p:sp>
    </p:spTree>
  </p:cSld>
  <p:clrMapOvr>
    <a:masterClrMapping/>
  </p:clrMapOvr>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p:tmAbs val="0"/>
                                  </p:iterate>
                                  <p:childTnLst>
                                    <p:set>
                                      <p:cBhvr>
                                        <p:cTn id="6" fill="hold"/>
                                        <p:tgtEl>
                                          <p:spTgt spid="894">
                                            <p:bg/>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iterate>
                                    <p:tmAbs val="0"/>
                                  </p:iterate>
                                  <p:childTnLst>
                                    <p:set>
                                      <p:cBhvr>
                                        <p:cTn id="9" fill="hold"/>
                                        <p:tgtEl>
                                          <p:spTgt spid="894">
                                            <p:txEl>
                                              <p:pRg st="0" end="0"/>
                                            </p:txEl>
                                          </p:spTgt>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0" nodeType="afterEffect">
                                  <p:stCondLst>
                                    <p:cond delay="0"/>
                                  </p:stCondLst>
                                  <p:iterate>
                                    <p:tmAbs val="0"/>
                                  </p:iterate>
                                  <p:childTnLst>
                                    <p:set>
                                      <p:cBhvr>
                                        <p:cTn id="12" fill="hold"/>
                                        <p:tgtEl>
                                          <p:spTgt spid="894">
                                            <p:txEl>
                                              <p:pRg st="1" end="1"/>
                                            </p:txEl>
                                          </p:spTgt>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0" nodeType="afterEffect">
                                  <p:stCondLst>
                                    <p:cond delay="0"/>
                                  </p:stCondLst>
                                  <p:iterate>
                                    <p:tmAbs val="0"/>
                                  </p:iterate>
                                  <p:childTnLst>
                                    <p:set>
                                      <p:cBhvr>
                                        <p:cTn id="15" fill="hold"/>
                                        <p:tgtEl>
                                          <p:spTgt spid="894">
                                            <p:txEl>
                                              <p:pRg st="2" end="2"/>
                                            </p:txEl>
                                          </p:spTgt>
                                        </p:tgtEl>
                                        <p:attrNameLst>
                                          <p:attrName>style.visibility</p:attrName>
                                        </p:attrNameLst>
                                      </p:cBhvr>
                                      <p:to>
                                        <p:strVal val="visible"/>
                                      </p:to>
                                    </p:set>
                                  </p:childTnLst>
                                </p:cTn>
                              </p:par>
                            </p:childTnLst>
                          </p:cTn>
                        </p:par>
                        <p:par>
                          <p:cTn id="16" fill="hold">
                            <p:stCondLst>
                              <p:cond delay="0"/>
                            </p:stCondLst>
                            <p:childTnLst>
                              <p:par>
                                <p:cTn id="17" presetID="1" presetClass="entr" presetSubtype="0" fill="hold" grpId="0" nodeType="afterEffect">
                                  <p:stCondLst>
                                    <p:cond delay="0"/>
                                  </p:stCondLst>
                                  <p:iterate>
                                    <p:tmAbs val="0"/>
                                  </p:iterate>
                                  <p:childTnLst>
                                    <p:set>
                                      <p:cBhvr>
                                        <p:cTn id="18" fill="hold"/>
                                        <p:tgtEl>
                                          <p:spTgt spid="894">
                                            <p:txEl>
                                              <p:pRg st="3" end="3"/>
                                            </p:txEl>
                                          </p:spTgt>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grpId="0" nodeType="afterEffect">
                                  <p:stCondLst>
                                    <p:cond delay="0"/>
                                  </p:stCondLst>
                                  <p:iterate>
                                    <p:tmAbs val="0"/>
                                  </p:iterate>
                                  <p:childTnLst>
                                    <p:set>
                                      <p:cBhvr>
                                        <p:cTn id="21" fill="hold"/>
                                        <p:tgtEl>
                                          <p:spTgt spid="894">
                                            <p:txEl>
                                              <p:pRg st="4" end="4"/>
                                            </p:txEl>
                                          </p:spTgt>
                                        </p:tgtEl>
                                        <p:attrNameLst>
                                          <p:attrName>style.visibility</p:attrName>
                                        </p:attrNameLst>
                                      </p:cBhvr>
                                      <p:to>
                                        <p:strVal val="visible"/>
                                      </p:to>
                                    </p:set>
                                  </p:childTnLst>
                                </p:cTn>
                              </p:par>
                            </p:childTnLst>
                          </p:cTn>
                        </p:par>
                        <p:par>
                          <p:cTn id="22" fill="hold">
                            <p:stCondLst>
                              <p:cond delay="0"/>
                            </p:stCondLst>
                            <p:childTnLst>
                              <p:par>
                                <p:cTn id="23" presetID="1" presetClass="entr" presetSubtype="0" fill="hold" grpId="0" nodeType="afterEffect">
                                  <p:stCondLst>
                                    <p:cond delay="0"/>
                                  </p:stCondLst>
                                  <p:iterate>
                                    <p:tmAbs val="0"/>
                                  </p:iterate>
                                  <p:childTnLst>
                                    <p:set>
                                      <p:cBhvr>
                                        <p:cTn id="24" fill="hold"/>
                                        <p:tgtEl>
                                          <p:spTgt spid="894">
                                            <p:txEl>
                                              <p:pRg st="5" end="5"/>
                                            </p:txEl>
                                          </p:spTgt>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grpId="0" nodeType="afterEffect">
                                  <p:stCondLst>
                                    <p:cond delay="0"/>
                                  </p:stCondLst>
                                  <p:iterate>
                                    <p:tmAbs val="0"/>
                                  </p:iterate>
                                  <p:childTnLst>
                                    <p:set>
                                      <p:cBhvr>
                                        <p:cTn id="27" fill="hold"/>
                                        <p:tgtEl>
                                          <p:spTgt spid="894">
                                            <p:txEl>
                                              <p:pRg st="6" end="6"/>
                                            </p:txEl>
                                          </p:spTgt>
                                        </p:tgtEl>
                                        <p:attrNameLst>
                                          <p:attrName>style.visibility</p:attrName>
                                        </p:attrNameLst>
                                      </p:cBhvr>
                                      <p:to>
                                        <p:strVal val="visible"/>
                                      </p:to>
                                    </p:set>
                                  </p:childTnLst>
                                </p:cTn>
                              </p:par>
                            </p:childTnLst>
                          </p:cTn>
                        </p:par>
                        <p:par>
                          <p:cTn id="28" fill="hold">
                            <p:stCondLst>
                              <p:cond delay="0"/>
                            </p:stCondLst>
                            <p:childTnLst>
                              <p:par>
                                <p:cTn id="29" presetID="1" presetClass="entr" presetSubtype="0" fill="hold" grpId="0" nodeType="afterEffect">
                                  <p:stCondLst>
                                    <p:cond delay="0"/>
                                  </p:stCondLst>
                                  <p:iterate>
                                    <p:tmAbs val="0"/>
                                  </p:iterate>
                                  <p:childTnLst>
                                    <p:set>
                                      <p:cBhvr>
                                        <p:cTn id="30" fill="hold"/>
                                        <p:tgtEl>
                                          <p:spTgt spid="894">
                                            <p:txEl>
                                              <p:pRg st="7" end="7"/>
                                            </p:txEl>
                                          </p:spTgt>
                                        </p:tgtEl>
                                        <p:attrNameLst>
                                          <p:attrName>style.visibility</p:attrName>
                                        </p:attrNameLst>
                                      </p:cBhvr>
                                      <p:to>
                                        <p:strVal val="visible"/>
                                      </p:to>
                                    </p:set>
                                  </p:childTnLst>
                                </p:cTn>
                              </p:par>
                            </p:childTnLst>
                          </p:cTn>
                        </p:par>
                        <p:par>
                          <p:cTn id="31" fill="hold">
                            <p:stCondLst>
                              <p:cond delay="0"/>
                            </p:stCondLst>
                            <p:childTnLst>
                              <p:par>
                                <p:cTn id="32" presetID="1" presetClass="entr" presetSubtype="0" fill="hold" grpId="0" nodeType="afterEffect">
                                  <p:stCondLst>
                                    <p:cond delay="0"/>
                                  </p:stCondLst>
                                  <p:iterate>
                                    <p:tmAbs val="0"/>
                                  </p:iterate>
                                  <p:childTnLst>
                                    <p:set>
                                      <p:cBhvr>
                                        <p:cTn id="33" fill="hold"/>
                                        <p:tgtEl>
                                          <p:spTgt spid="894">
                                            <p:txEl>
                                              <p:pRg st="8" end="8"/>
                                            </p:txEl>
                                          </p:spTgt>
                                        </p:tgtEl>
                                        <p:attrNameLst>
                                          <p:attrName>style.visibility</p:attrName>
                                        </p:attrNameLst>
                                      </p:cBhvr>
                                      <p:to>
                                        <p:strVal val="visible"/>
                                      </p:to>
                                    </p:set>
                                  </p:childTnLst>
                                </p:cTn>
                              </p:par>
                            </p:childTnLst>
                          </p:cTn>
                        </p:par>
                        <p:par>
                          <p:cTn id="34" fill="hold">
                            <p:stCondLst>
                              <p:cond delay="0"/>
                            </p:stCondLst>
                            <p:childTnLst>
                              <p:par>
                                <p:cTn id="35" presetID="1" presetClass="entr" presetSubtype="0" fill="hold" grpId="0" nodeType="afterEffect">
                                  <p:stCondLst>
                                    <p:cond delay="0"/>
                                  </p:stCondLst>
                                  <p:iterate>
                                    <p:tmAbs val="0"/>
                                  </p:iterate>
                                  <p:childTnLst>
                                    <p:set>
                                      <p:cBhvr>
                                        <p:cTn id="36" fill="hold"/>
                                        <p:tgtEl>
                                          <p:spTgt spid="89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4" grpId="0" build="p" bldLvl="5"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6" name="Title 1"/>
          <p:cNvSpPr txBox="1">
            <a:spLocks noGrp="1"/>
          </p:cNvSpPr>
          <p:nvPr>
            <p:ph type="title"/>
          </p:nvPr>
        </p:nvSpPr>
        <p:spPr>
          <a:prstGeom prst="rect">
            <a:avLst/>
          </a:prstGeom>
        </p:spPr>
        <p:txBody>
          <a:bodyPr/>
          <a:lstStyle/>
          <a:p>
            <a:r>
              <a:t>How can Care Coordinators add value</a:t>
            </a:r>
          </a:p>
        </p:txBody>
      </p:sp>
      <p:sp>
        <p:nvSpPr>
          <p:cNvPr id="2" name="Text Placeholder 1">
            <a:extLst>
              <a:ext uri="{FF2B5EF4-FFF2-40B4-BE49-F238E27FC236}">
                <a16:creationId xmlns:a16="http://schemas.microsoft.com/office/drawing/2014/main" id="{2014FF2D-9879-43CD-B2D2-5220E3A5E1DB}"/>
              </a:ext>
            </a:extLst>
          </p:cNvPr>
          <p:cNvSpPr>
            <a:spLocks noGrp="1"/>
          </p:cNvSpPr>
          <p:nvPr>
            <p:ph type="body" idx="1"/>
          </p:nvPr>
        </p:nvSpPr>
        <p:spPr/>
        <p:txBody>
          <a:bodyPr/>
          <a:lstStyle/>
          <a:p>
            <a:endParaRPr lang="en-GB"/>
          </a:p>
        </p:txBody>
      </p:sp>
      <p:sp>
        <p:nvSpPr>
          <p:cNvPr id="898" name="Text Placeholder 3"/>
          <p:cNvSpPr txBox="1">
            <a:spLocks noGrp="1"/>
          </p:cNvSpPr>
          <p:nvPr>
            <p:ph type="body" idx="2"/>
          </p:nvPr>
        </p:nvSpPr>
        <p:spPr>
          <a:xfrm>
            <a:off x="334433" y="692699"/>
            <a:ext cx="11523133" cy="496728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Autofit/>
          </a:bodyPr>
          <a:lstStyle/>
          <a:p>
            <a:pPr marL="160019" indent="-160019" defTabSz="648824">
              <a:lnSpc>
                <a:spcPct val="114998"/>
              </a:lnSpc>
              <a:spcBef>
                <a:spcPts val="3500"/>
              </a:spcBef>
              <a:buSzPct val="100000"/>
              <a:buChar char="•"/>
              <a:defRPr sz="1596">
                <a:solidFill>
                  <a:srgbClr val="000000"/>
                </a:solidFill>
              </a:defRPr>
            </a:pPr>
            <a:r>
              <a:rPr sz="1800" dirty="0">
                <a:latin typeface="Arial" panose="020B0604020202020204" pitchFamily="34" charset="0"/>
                <a:cs typeface="Arial" panose="020B0604020202020204" pitchFamily="34" charset="0"/>
              </a:rPr>
              <a:t>Improved </a:t>
            </a:r>
            <a:r>
              <a:rPr sz="1800" b="1" dirty="0" err="1">
                <a:latin typeface="Arial" panose="020B0604020202020204" pitchFamily="34" charset="0"/>
                <a:cs typeface="Arial" panose="020B0604020202020204" pitchFamily="34" charset="0"/>
              </a:rPr>
              <a:t>personalised</a:t>
            </a:r>
            <a:r>
              <a:rPr sz="1800" dirty="0">
                <a:latin typeface="Arial" panose="020B0604020202020204" pitchFamily="34" charset="0"/>
                <a:cs typeface="Arial" panose="020B0604020202020204" pitchFamily="34" charset="0"/>
              </a:rPr>
              <a:t> care + </a:t>
            </a:r>
            <a:r>
              <a:rPr sz="1800" b="1" dirty="0">
                <a:latin typeface="Arial" panose="020B0604020202020204" pitchFamily="34" charset="0"/>
                <a:cs typeface="Arial" panose="020B0604020202020204" pitchFamily="34" charset="0"/>
              </a:rPr>
              <a:t>self advocacy</a:t>
            </a:r>
          </a:p>
          <a:p>
            <a:pPr marL="160019" indent="-160019" defTabSz="648824">
              <a:lnSpc>
                <a:spcPct val="114998"/>
              </a:lnSpc>
              <a:spcBef>
                <a:spcPts val="3500"/>
              </a:spcBef>
              <a:buSzPct val="100000"/>
              <a:buChar char="•"/>
              <a:defRPr sz="1596">
                <a:solidFill>
                  <a:srgbClr val="000000"/>
                </a:solidFill>
              </a:defRPr>
            </a:pPr>
            <a:r>
              <a:rPr sz="1800" dirty="0">
                <a:latin typeface="Arial" panose="020B0604020202020204" pitchFamily="34" charset="0"/>
                <a:cs typeface="Arial" panose="020B0604020202020204" pitchFamily="34" charset="0"/>
              </a:rPr>
              <a:t>Improved </a:t>
            </a:r>
            <a:r>
              <a:rPr sz="1800" b="1" dirty="0">
                <a:latin typeface="Arial" panose="020B0604020202020204" pitchFamily="34" charset="0"/>
                <a:cs typeface="Arial" panose="020B0604020202020204" pitchFamily="34" charset="0"/>
              </a:rPr>
              <a:t>continuity</a:t>
            </a:r>
            <a:r>
              <a:rPr sz="1800" dirty="0">
                <a:latin typeface="Arial" panose="020B0604020202020204" pitchFamily="34" charset="0"/>
                <a:cs typeface="Arial" panose="020B0604020202020204" pitchFamily="34" charset="0"/>
              </a:rPr>
              <a:t> + </a:t>
            </a:r>
            <a:r>
              <a:rPr sz="1800" b="1" dirty="0">
                <a:latin typeface="Arial" panose="020B0604020202020204" pitchFamily="34" charset="0"/>
                <a:cs typeface="Arial" panose="020B0604020202020204" pitchFamily="34" charset="0"/>
              </a:rPr>
              <a:t>point of contact</a:t>
            </a:r>
          </a:p>
          <a:p>
            <a:pPr marL="160019" indent="-160019" defTabSz="648824">
              <a:lnSpc>
                <a:spcPct val="114998"/>
              </a:lnSpc>
              <a:spcBef>
                <a:spcPts val="3500"/>
              </a:spcBef>
              <a:buSzPct val="100000"/>
              <a:buChar char="•"/>
              <a:defRPr sz="1596">
                <a:solidFill>
                  <a:srgbClr val="000000"/>
                </a:solidFill>
              </a:defRPr>
            </a:pPr>
            <a:r>
              <a:rPr sz="1800" dirty="0">
                <a:latin typeface="Arial" panose="020B0604020202020204" pitchFamily="34" charset="0"/>
                <a:cs typeface="Arial" panose="020B0604020202020204" pitchFamily="34" charset="0"/>
              </a:rPr>
              <a:t>Improved </a:t>
            </a:r>
            <a:r>
              <a:rPr sz="1800" b="1" dirty="0">
                <a:latin typeface="Arial" panose="020B0604020202020204" pitchFamily="34" charset="0"/>
                <a:cs typeface="Arial" panose="020B0604020202020204" pitchFamily="34" charset="0"/>
              </a:rPr>
              <a:t>communication</a:t>
            </a:r>
            <a:r>
              <a:rPr sz="1800" dirty="0">
                <a:latin typeface="Arial" panose="020B0604020202020204" pitchFamily="34" charset="0"/>
                <a:cs typeface="Arial" panose="020B0604020202020204" pitchFamily="34" charset="0"/>
              </a:rPr>
              <a:t> + </a:t>
            </a:r>
            <a:r>
              <a:rPr sz="1800" b="1" dirty="0">
                <a:latin typeface="Arial" panose="020B0604020202020204" pitchFamily="34" charset="0"/>
                <a:cs typeface="Arial" panose="020B0604020202020204" pitchFamily="34" charset="0"/>
              </a:rPr>
              <a:t>coordination</a:t>
            </a:r>
          </a:p>
          <a:p>
            <a:pPr marL="160019" indent="-160019" defTabSz="648824">
              <a:lnSpc>
                <a:spcPct val="114998"/>
              </a:lnSpc>
              <a:spcBef>
                <a:spcPts val="3500"/>
              </a:spcBef>
              <a:buSzPct val="100000"/>
              <a:buChar char="•"/>
              <a:defRPr sz="1596">
                <a:solidFill>
                  <a:srgbClr val="000000"/>
                </a:solidFill>
              </a:defRPr>
            </a:pPr>
            <a:r>
              <a:rPr sz="1800" dirty="0">
                <a:latin typeface="Arial" panose="020B0604020202020204" pitchFamily="34" charset="0"/>
                <a:cs typeface="Arial" panose="020B0604020202020204" pitchFamily="34" charset="0"/>
              </a:rPr>
              <a:t>More </a:t>
            </a:r>
            <a:r>
              <a:rPr sz="1800" b="1" dirty="0">
                <a:latin typeface="Arial" panose="020B0604020202020204" pitchFamily="34" charset="0"/>
                <a:cs typeface="Arial" panose="020B0604020202020204" pitchFamily="34" charset="0"/>
              </a:rPr>
              <a:t>efficient/appropriate use of appointments</a:t>
            </a:r>
          </a:p>
          <a:p>
            <a:pPr marL="160019" indent="-160019" defTabSz="648824">
              <a:lnSpc>
                <a:spcPct val="114998"/>
              </a:lnSpc>
              <a:spcBef>
                <a:spcPts val="3500"/>
              </a:spcBef>
              <a:buSzPct val="100000"/>
              <a:buChar char="•"/>
              <a:defRPr sz="1596">
                <a:solidFill>
                  <a:srgbClr val="000000"/>
                </a:solidFill>
              </a:defRPr>
            </a:pPr>
            <a:r>
              <a:rPr sz="1800" dirty="0">
                <a:latin typeface="Arial" panose="020B0604020202020204" pitchFamily="34" charset="0"/>
                <a:cs typeface="Arial" panose="020B0604020202020204" pitchFamily="34" charset="0"/>
              </a:rPr>
              <a:t>↑ clinician time + capacity (+ ↓ overwhelm)</a:t>
            </a:r>
          </a:p>
          <a:p>
            <a:pPr marL="160019" indent="-160019" defTabSz="648824">
              <a:lnSpc>
                <a:spcPct val="114998"/>
              </a:lnSpc>
              <a:spcBef>
                <a:spcPts val="3500"/>
              </a:spcBef>
              <a:buSzPct val="100000"/>
              <a:buChar char="•"/>
              <a:defRPr sz="1596">
                <a:solidFill>
                  <a:srgbClr val="000000"/>
                </a:solidFill>
              </a:defRPr>
            </a:pPr>
            <a:r>
              <a:rPr sz="1800" dirty="0">
                <a:latin typeface="Arial" panose="020B0604020202020204" pitchFamily="34" charset="0"/>
                <a:cs typeface="Arial" panose="020B0604020202020204" pitchFamily="34" charset="0"/>
              </a:rPr>
              <a:t>↓ risk of oversights</a:t>
            </a:r>
          </a:p>
          <a:p>
            <a:pPr marL="160019" indent="-160019" defTabSz="648824">
              <a:lnSpc>
                <a:spcPct val="114998"/>
              </a:lnSpc>
              <a:spcBef>
                <a:spcPts val="3500"/>
              </a:spcBef>
              <a:buSzPct val="100000"/>
              <a:buChar char="•"/>
              <a:defRPr sz="1596">
                <a:solidFill>
                  <a:srgbClr val="000000"/>
                </a:solidFill>
              </a:defRPr>
            </a:pPr>
            <a:r>
              <a:rPr sz="1800" dirty="0">
                <a:latin typeface="Arial" panose="020B0604020202020204" pitchFamily="34" charset="0"/>
                <a:cs typeface="Arial" panose="020B0604020202020204" pitchFamily="34" charset="0"/>
              </a:rPr>
              <a:t>↓ health inequality</a:t>
            </a:r>
          </a:p>
          <a:p>
            <a:pPr marL="160019" indent="-160019" defTabSz="648824">
              <a:lnSpc>
                <a:spcPct val="114998"/>
              </a:lnSpc>
              <a:spcBef>
                <a:spcPts val="3500"/>
              </a:spcBef>
              <a:buSzPct val="100000"/>
              <a:buChar char="•"/>
              <a:defRPr sz="1596">
                <a:solidFill>
                  <a:srgbClr val="000000"/>
                </a:solidFill>
              </a:defRPr>
            </a:pPr>
            <a:r>
              <a:rPr sz="1800" dirty="0">
                <a:latin typeface="Arial" panose="020B0604020202020204" pitchFamily="34" charset="0"/>
                <a:cs typeface="Arial" panose="020B0604020202020204" pitchFamily="34" charset="0"/>
              </a:rPr>
              <a:t>……..</a:t>
            </a:r>
          </a:p>
        </p:txBody>
      </p:sp>
    </p:spTree>
  </p:cSld>
  <p:clrMapOvr>
    <a:masterClrMapping/>
  </p:clrMapOvr>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p:tmAbs val="0"/>
                                  </p:iterate>
                                  <p:childTnLst>
                                    <p:set>
                                      <p:cBhvr>
                                        <p:cTn id="6" fill="hold"/>
                                        <p:tgtEl>
                                          <p:spTgt spid="898">
                                            <p:bg/>
                                          </p:spTgt>
                                        </p:tgtEl>
                                        <p:attrNameLst>
                                          <p:attrName>style.visibility</p:attrName>
                                        </p:attrNameLst>
                                      </p:cBhvr>
                                      <p:to>
                                        <p:strVal val="visible"/>
                                      </p:to>
                                    </p:set>
                                  </p:childTnLst>
                                </p:cTn>
                              </p:par>
                              <p:par>
                                <p:cTn id="7" presetID="1" presetClass="entr" presetSubtype="0" fill="hold" grpId="0" nodeType="withEffect">
                                  <p:stCondLst>
                                    <p:cond delay="0"/>
                                  </p:stCondLst>
                                  <p:iterate>
                                    <p:tmAbs val="0"/>
                                  </p:iterate>
                                  <p:childTnLst>
                                    <p:set>
                                      <p:cBhvr>
                                        <p:cTn id="8" fill="hold"/>
                                        <p:tgtEl>
                                          <p:spTgt spid="898">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iterate>
                                    <p:tmAbs val="0"/>
                                  </p:iterate>
                                  <p:childTnLst>
                                    <p:set>
                                      <p:cBhvr>
                                        <p:cTn id="12" fill="hold"/>
                                        <p:tgtEl>
                                          <p:spTgt spid="898">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iterate>
                                    <p:tmAbs val="0"/>
                                  </p:iterate>
                                  <p:childTnLst>
                                    <p:set>
                                      <p:cBhvr>
                                        <p:cTn id="16" fill="hold"/>
                                        <p:tgtEl>
                                          <p:spTgt spid="898">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iterate>
                                    <p:tmAbs val="0"/>
                                  </p:iterate>
                                  <p:childTnLst>
                                    <p:set>
                                      <p:cBhvr>
                                        <p:cTn id="20" fill="hold"/>
                                        <p:tgtEl>
                                          <p:spTgt spid="898">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iterate>
                                    <p:tmAbs val="0"/>
                                  </p:iterate>
                                  <p:childTnLst>
                                    <p:set>
                                      <p:cBhvr>
                                        <p:cTn id="24" fill="hold"/>
                                        <p:tgtEl>
                                          <p:spTgt spid="898">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iterate>
                                    <p:tmAbs val="0"/>
                                  </p:iterate>
                                  <p:childTnLst>
                                    <p:set>
                                      <p:cBhvr>
                                        <p:cTn id="28" fill="hold"/>
                                        <p:tgtEl>
                                          <p:spTgt spid="898">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iterate>
                                    <p:tmAbs val="0"/>
                                  </p:iterate>
                                  <p:childTnLst>
                                    <p:set>
                                      <p:cBhvr>
                                        <p:cTn id="32" fill="hold"/>
                                        <p:tgtEl>
                                          <p:spTgt spid="898">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iterate>
                                    <p:tmAbs val="0"/>
                                  </p:iterate>
                                  <p:childTnLst>
                                    <p:set>
                                      <p:cBhvr>
                                        <p:cTn id="36" fill="hold"/>
                                        <p:tgtEl>
                                          <p:spTgt spid="89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8" grpId="0" build="p" bldLvl="5"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C3E76-8DCC-7F7C-F4C7-CB88EA44C9EA}"/>
              </a:ext>
            </a:extLst>
          </p:cNvPr>
          <p:cNvSpPr>
            <a:spLocks noGrp="1"/>
          </p:cNvSpPr>
          <p:nvPr>
            <p:ph type="title"/>
          </p:nvPr>
        </p:nvSpPr>
        <p:spPr/>
        <p:txBody>
          <a:bodyPr/>
          <a:lstStyle/>
          <a:p>
            <a:r>
              <a:rPr lang="en-US" dirty="0"/>
              <a:t>What do CC do ? </a:t>
            </a:r>
          </a:p>
        </p:txBody>
      </p:sp>
      <p:pic>
        <p:nvPicPr>
          <p:cNvPr id="5" name="Online Media 4" descr="Care Coordinators working in primary care networks">
            <a:hlinkClick r:id="" action="ppaction://media"/>
            <a:extLst>
              <a:ext uri="{FF2B5EF4-FFF2-40B4-BE49-F238E27FC236}">
                <a16:creationId xmlns:a16="http://schemas.microsoft.com/office/drawing/2014/main" id="{698839B5-F25E-D11B-4B63-0E0E109E4042}"/>
              </a:ext>
            </a:extLst>
          </p:cNvPr>
          <p:cNvPicPr>
            <a:picLocks noRot="1" noChangeAspect="1"/>
          </p:cNvPicPr>
          <p:nvPr>
            <a:videoFile r:link="rId1"/>
          </p:nvPr>
        </p:nvPicPr>
        <p:blipFill>
          <a:blip r:embed="rId3"/>
          <a:stretch>
            <a:fillRect/>
          </a:stretch>
        </p:blipFill>
        <p:spPr>
          <a:xfrm>
            <a:off x="1253837" y="813856"/>
            <a:ext cx="9257145" cy="5230287"/>
          </a:xfrm>
          <a:prstGeom prst="rect">
            <a:avLst/>
          </a:prstGeom>
        </p:spPr>
      </p:pic>
    </p:spTree>
    <p:extLst>
      <p:ext uri="{BB962C8B-B14F-4D97-AF65-F5344CB8AC3E}">
        <p14:creationId xmlns:p14="http://schemas.microsoft.com/office/powerpoint/2010/main" val="1102747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39"/>
          <p:cNvSpPr txBox="1">
            <a:spLocks noGrp="1"/>
          </p:cNvSpPr>
          <p:nvPr>
            <p:ph type="sldNum" idx="12"/>
          </p:nvPr>
        </p:nvSpPr>
        <p:spPr>
          <a:xfrm>
            <a:off x="8818274" y="6185341"/>
            <a:ext cx="2656044" cy="340864"/>
          </a:xfrm>
          <a:prstGeom prst="rect">
            <a:avLst/>
          </a:prstGeom>
          <a:noFill/>
          <a:ln>
            <a:noFill/>
          </a:ln>
        </p:spPr>
        <p:txBody>
          <a:bodyPr spcFirstLastPara="1" vert="horz" wrap="square" lIns="85356" tIns="42666" rIns="85356" bIns="42666" rtlCol="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100" b="0" i="0" u="none" strike="noStrike" kern="0" cap="none" spc="0" normalizeH="0" baseline="0" noProof="0">
                <a:ln>
                  <a:noFill/>
                </a:ln>
                <a:solidFill>
                  <a:prstClr val="black">
                    <a:tint val="75000"/>
                  </a:prstClr>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7</a:t>
            </a:fld>
            <a:endParaRPr kumimoji="0" sz="1100" b="0" i="0" u="none" strike="noStrike" kern="0" cap="none" spc="0" normalizeH="0" baseline="0" noProof="0">
              <a:ln>
                <a:noFill/>
              </a:ln>
              <a:solidFill>
                <a:prstClr val="black">
                  <a:tint val="75000"/>
                </a:prstClr>
              </a:solidFill>
              <a:effectLst/>
              <a:uLnTx/>
              <a:uFillTx/>
              <a:latin typeface="Arial"/>
              <a:cs typeface="Arial"/>
              <a:sym typeface="Arial"/>
            </a:endParaRPr>
          </a:p>
        </p:txBody>
      </p:sp>
      <p:sp>
        <p:nvSpPr>
          <p:cNvPr id="274" name="Google Shape;274;p39"/>
          <p:cNvSpPr/>
          <p:nvPr/>
        </p:nvSpPr>
        <p:spPr>
          <a:xfrm>
            <a:off x="0" y="6008267"/>
            <a:ext cx="12192000" cy="850617"/>
          </a:xfrm>
          <a:prstGeom prst="rect">
            <a:avLst/>
          </a:prstGeom>
          <a:solidFill>
            <a:schemeClr val="accent5">
              <a:lumMod val="75000"/>
            </a:schemeClr>
          </a:solidFill>
          <a:ln>
            <a:noFill/>
          </a:ln>
        </p:spPr>
        <p:txBody>
          <a:bodyPr spcFirstLastPara="1" wrap="square" lIns="113808" tIns="56880" rIns="113808" bIns="5688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GB" sz="2600" b="1" i="0" u="none" strike="noStrike" kern="0" cap="none" spc="0" normalizeH="0" baseline="0" noProof="0">
              <a:ln>
                <a:noFill/>
              </a:ln>
              <a:solidFill>
                <a:prstClr val="white"/>
              </a:solidFill>
              <a:effectLst/>
              <a:uLnTx/>
              <a:uFillTx/>
              <a:latin typeface="Arial"/>
              <a:ea typeface="Calibri"/>
              <a:cs typeface="Calibri"/>
              <a:sym typeface="Calibri"/>
            </a:endParaRPr>
          </a:p>
        </p:txBody>
      </p:sp>
      <p:sp>
        <p:nvSpPr>
          <p:cNvPr id="275" name="Google Shape;275;p39"/>
          <p:cNvSpPr txBox="1">
            <a:spLocks noGrp="1"/>
          </p:cNvSpPr>
          <p:nvPr>
            <p:ph type="title"/>
          </p:nvPr>
        </p:nvSpPr>
        <p:spPr>
          <a:xfrm>
            <a:off x="231673" y="130466"/>
            <a:ext cx="11693346" cy="470263"/>
          </a:xfrm>
          <a:prstGeom prst="rect">
            <a:avLst/>
          </a:prstGeom>
          <a:solidFill>
            <a:schemeClr val="accent5">
              <a:lumMod val="75000"/>
            </a:schemeClr>
          </a:solidFill>
          <a:ln w="9525" cap="flat" cmpd="sng">
            <a:noFill/>
            <a:prstDash val="solid"/>
            <a:round/>
            <a:headEnd type="none" w="sm" len="sm"/>
            <a:tailEnd type="none" w="sm" len="sm"/>
          </a:ln>
        </p:spPr>
        <p:txBody>
          <a:bodyPr spcFirstLastPara="1" vert="horz" wrap="square" lIns="85356" tIns="42666" rIns="85356" bIns="42666" rtlCol="0" anchor="ctr" anchorCtr="0">
            <a:noAutofit/>
          </a:bodyPr>
          <a:lstStyle/>
          <a:p>
            <a:pPr algn="ctr">
              <a:spcBef>
                <a:spcPts val="0"/>
              </a:spcBef>
            </a:pPr>
            <a:r>
              <a:rPr lang="en-GB" sz="2600">
                <a:latin typeface="Calibri"/>
              </a:rPr>
              <a:t>Health inequalities, inequities and primary care</a:t>
            </a:r>
            <a:endParaRPr lang="en-US" sz="2600">
              <a:latin typeface="Calibri"/>
            </a:endParaRPr>
          </a:p>
        </p:txBody>
      </p:sp>
      <p:sp>
        <p:nvSpPr>
          <p:cNvPr id="6" name="TextBox 5">
            <a:extLst>
              <a:ext uri="{FF2B5EF4-FFF2-40B4-BE49-F238E27FC236}">
                <a16:creationId xmlns:a16="http://schemas.microsoft.com/office/drawing/2014/main" id="{0D456A07-8A38-4A47-805C-E6E3BF0E30CF}"/>
              </a:ext>
            </a:extLst>
          </p:cNvPr>
          <p:cNvSpPr txBox="1"/>
          <p:nvPr/>
        </p:nvSpPr>
        <p:spPr>
          <a:xfrm>
            <a:off x="846263" y="6120715"/>
            <a:ext cx="3601234" cy="692497"/>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560"/>
              </a:spcAft>
              <a:buClr>
                <a:srgbClr val="000000"/>
              </a:buClr>
              <a:buSzTx/>
              <a:buFont typeface="Arial"/>
              <a:buNone/>
              <a:tabLst/>
              <a:defRPr/>
            </a:pPr>
            <a:r>
              <a:rPr kumimoji="0" lang="en-GB" sz="1700" b="1" i="0" u="none" strike="noStrike" kern="0" cap="none" spc="0" normalizeH="0" baseline="0" noProof="0">
                <a:ln>
                  <a:noFill/>
                </a:ln>
                <a:solidFill>
                  <a:prstClr val="white"/>
                </a:solidFill>
                <a:effectLst/>
                <a:uLnTx/>
                <a:uFillTx/>
                <a:latin typeface="Arial"/>
                <a:cs typeface="Arial"/>
                <a:sym typeface="Arial"/>
              </a:rPr>
              <a:t>@SP_LDN</a:t>
            </a:r>
          </a:p>
          <a:p>
            <a:pPr marL="0" marR="0" lvl="0" indent="0" algn="l" defTabSz="914400" rtl="0" eaLnBrk="1" fontAlgn="auto" latinLnBrk="0" hangingPunct="1">
              <a:lnSpc>
                <a:spcPct val="100000"/>
              </a:lnSpc>
              <a:spcBef>
                <a:spcPts val="0"/>
              </a:spcBef>
              <a:spcAft>
                <a:spcPts val="560"/>
              </a:spcAft>
              <a:buClr>
                <a:srgbClr val="000000"/>
              </a:buClr>
              <a:buSzTx/>
              <a:buFont typeface="Arial"/>
              <a:buNone/>
              <a:tabLst/>
              <a:defRPr/>
            </a:pPr>
            <a:r>
              <a:rPr kumimoji="0" lang="en-GB" sz="1700" b="1" i="0" u="none" strike="noStrike" kern="0" cap="none" spc="0" normalizeH="0" baseline="0" noProof="0">
                <a:ln>
                  <a:noFill/>
                </a:ln>
                <a:solidFill>
                  <a:prstClr val="white"/>
                </a:solidFill>
                <a:effectLst/>
                <a:uLnTx/>
                <a:uFillTx/>
                <a:latin typeface="Arial"/>
                <a:cs typeface="Arial"/>
                <a:sym typeface="Arial"/>
              </a:rPr>
              <a:t>hlp.socialprescribing@nhs.net</a:t>
            </a:r>
          </a:p>
        </p:txBody>
      </p:sp>
      <p:pic>
        <p:nvPicPr>
          <p:cNvPr id="10" name="Picture 9" descr="A white circle with a black background&#10;&#10;Description automatically generated with low confidence">
            <a:extLst>
              <a:ext uri="{FF2B5EF4-FFF2-40B4-BE49-F238E27FC236}">
                <a16:creationId xmlns:a16="http://schemas.microsoft.com/office/drawing/2014/main" id="{95A5704D-404D-423E-BD3D-3EE80A153342}"/>
              </a:ext>
            </a:extLst>
          </p:cNvPr>
          <p:cNvPicPr>
            <a:picLocks noChangeAspect="1"/>
          </p:cNvPicPr>
          <p:nvPr/>
        </p:nvPicPr>
        <p:blipFill>
          <a:blip r:embed="rId3"/>
          <a:stretch>
            <a:fillRect/>
          </a:stretch>
        </p:blipFill>
        <p:spPr>
          <a:xfrm>
            <a:off x="543070" y="6188870"/>
            <a:ext cx="258736" cy="219310"/>
          </a:xfrm>
          <a:prstGeom prst="rect">
            <a:avLst/>
          </a:prstGeom>
        </p:spPr>
      </p:pic>
      <p:pic>
        <p:nvPicPr>
          <p:cNvPr id="11" name="Picture 10" descr="Icon&#10;&#10;Description automatically generated">
            <a:extLst>
              <a:ext uri="{FF2B5EF4-FFF2-40B4-BE49-F238E27FC236}">
                <a16:creationId xmlns:a16="http://schemas.microsoft.com/office/drawing/2014/main" id="{6687AF67-52BC-4426-ABBF-31F3028731D3}"/>
              </a:ext>
            </a:extLst>
          </p:cNvPr>
          <p:cNvPicPr>
            <a:picLocks noChangeAspect="1"/>
          </p:cNvPicPr>
          <p:nvPr/>
        </p:nvPicPr>
        <p:blipFill>
          <a:blip r:embed="rId4"/>
          <a:stretch>
            <a:fillRect/>
          </a:stretch>
        </p:blipFill>
        <p:spPr>
          <a:xfrm>
            <a:off x="555608" y="6538900"/>
            <a:ext cx="233662" cy="183242"/>
          </a:xfrm>
          <a:prstGeom prst="rect">
            <a:avLst/>
          </a:prstGeom>
        </p:spPr>
      </p:pic>
      <p:pic>
        <p:nvPicPr>
          <p:cNvPr id="13" name="Google Shape;254;p37">
            <a:extLst>
              <a:ext uri="{FF2B5EF4-FFF2-40B4-BE49-F238E27FC236}">
                <a16:creationId xmlns:a16="http://schemas.microsoft.com/office/drawing/2014/main" id="{B698D69A-16E6-4411-9613-47533BB0F867}"/>
              </a:ext>
            </a:extLst>
          </p:cNvPr>
          <p:cNvPicPr preferRelativeResize="0">
            <a:picLocks noChangeAspect="1"/>
          </p:cNvPicPr>
          <p:nvPr/>
        </p:nvPicPr>
        <p:blipFill rotWithShape="1">
          <a:blip r:embed="rId5">
            <a:alphaModFix/>
          </a:blip>
          <a:srcRect t="-1161" b="11763"/>
          <a:stretch/>
        </p:blipFill>
        <p:spPr>
          <a:xfrm>
            <a:off x="10146296" y="6107428"/>
            <a:ext cx="1933031" cy="638593"/>
          </a:xfrm>
          <a:prstGeom prst="rect">
            <a:avLst/>
          </a:prstGeom>
          <a:noFill/>
          <a:ln>
            <a:noFill/>
          </a:ln>
        </p:spPr>
      </p:pic>
      <p:pic>
        <p:nvPicPr>
          <p:cNvPr id="14" name="Google Shape;253;p37">
            <a:extLst>
              <a:ext uri="{FF2B5EF4-FFF2-40B4-BE49-F238E27FC236}">
                <a16:creationId xmlns:a16="http://schemas.microsoft.com/office/drawing/2014/main" id="{BAA1482E-9DEF-4DB6-B1A7-668DFB03E954}"/>
              </a:ext>
            </a:extLst>
          </p:cNvPr>
          <p:cNvPicPr preferRelativeResize="0">
            <a:picLocks noChangeAspect="1"/>
          </p:cNvPicPr>
          <p:nvPr/>
        </p:nvPicPr>
        <p:blipFill rotWithShape="1">
          <a:blip r:embed="rId6">
            <a:alphaModFix/>
          </a:blip>
          <a:srcRect/>
          <a:stretch/>
        </p:blipFill>
        <p:spPr>
          <a:xfrm>
            <a:off x="9159005" y="6133472"/>
            <a:ext cx="824153" cy="583916"/>
          </a:xfrm>
          <a:prstGeom prst="rect">
            <a:avLst/>
          </a:prstGeom>
          <a:noFill/>
          <a:ln>
            <a:noFill/>
          </a:ln>
        </p:spPr>
      </p:pic>
      <p:sp>
        <p:nvSpPr>
          <p:cNvPr id="3" name="TextBox 2">
            <a:extLst>
              <a:ext uri="{FF2B5EF4-FFF2-40B4-BE49-F238E27FC236}">
                <a16:creationId xmlns:a16="http://schemas.microsoft.com/office/drawing/2014/main" id="{40D911A0-914E-4C00-A3B5-10684E60974A}"/>
              </a:ext>
            </a:extLst>
          </p:cNvPr>
          <p:cNvSpPr txBox="1"/>
          <p:nvPr/>
        </p:nvSpPr>
        <p:spPr>
          <a:xfrm>
            <a:off x="274320" y="944880"/>
            <a:ext cx="11643360" cy="34470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marR="0" lvl="0" indent="-342900" algn="l" defTabSz="914400" rtl="0" eaLnBrk="1" fontAlgn="auto" latinLnBrk="0" hangingPunct="1">
              <a:lnSpc>
                <a:spcPct val="100000"/>
              </a:lnSpc>
              <a:spcBef>
                <a:spcPts val="600"/>
              </a:spcBef>
              <a:spcAft>
                <a:spcPts val="600"/>
              </a:spcAft>
              <a:buClr>
                <a:srgbClr val="000000"/>
              </a:buClr>
              <a:buSzTx/>
              <a:buFont typeface="Arial"/>
              <a:buChar char="•"/>
              <a:tabLst/>
              <a:defRPr/>
            </a:pPr>
            <a:r>
              <a:rPr kumimoji="0" lang="en-US" sz="2000" b="0" i="0" u="none" strike="noStrike" kern="0" cap="none" spc="0" normalizeH="0" baseline="0" noProof="0">
                <a:ln>
                  <a:noFill/>
                </a:ln>
                <a:solidFill>
                  <a:srgbClr val="000000"/>
                </a:solidFill>
                <a:effectLst/>
                <a:uLnTx/>
                <a:uFillTx/>
                <a:latin typeface="Arial"/>
                <a:cs typeface="Arial"/>
                <a:sym typeface="Arial"/>
              </a:rPr>
              <a:t>Over 80% of health outcomes are socially determined   </a:t>
            </a:r>
            <a:endParaRPr kumimoji="0" lang="en-US" sz="2000" b="0" i="0" u="none" strike="noStrike" kern="0" cap="none" spc="0" normalizeH="0" baseline="0" noProof="0">
              <a:ln>
                <a:noFill/>
              </a:ln>
              <a:solidFill>
                <a:srgbClr val="000000"/>
              </a:solidFill>
              <a:effectLst/>
              <a:uLnTx/>
              <a:uFillTx/>
              <a:latin typeface="Calibri"/>
              <a:cs typeface="Arial"/>
              <a:sym typeface="Arial"/>
            </a:endParaRPr>
          </a:p>
          <a:p>
            <a:pPr marL="342900" indent="-342900">
              <a:spcBef>
                <a:spcPts val="600"/>
              </a:spcBef>
              <a:spcAft>
                <a:spcPts val="600"/>
              </a:spcAft>
              <a:buFont typeface="Arial"/>
              <a:buChar char="•"/>
              <a:defRPr/>
            </a:pPr>
            <a:r>
              <a:rPr lang="en-GB" sz="2000"/>
              <a:t>Health inequities</a:t>
            </a:r>
            <a:r>
              <a:rPr kumimoji="0" lang="en-GB" sz="2000" b="0" i="0" u="none" strike="noStrike" kern="0" cap="none" spc="0" normalizeH="0" baseline="0" noProof="0">
                <a:ln>
                  <a:noFill/>
                </a:ln>
                <a:solidFill>
                  <a:srgbClr val="000000"/>
                </a:solidFill>
                <a:effectLst/>
                <a:uLnTx/>
                <a:uFillTx/>
                <a:latin typeface="Arial"/>
                <a:cs typeface="Arial"/>
                <a:sym typeface="Arial"/>
              </a:rPr>
              <a:t>: systematic, avoidable and unfair differences in mental or physical health between groups of people</a:t>
            </a:r>
            <a:r>
              <a:rPr kumimoji="0" lang="en-US" sz="2000" b="0" i="0" u="none" strike="noStrike" kern="0" cap="none" spc="0" normalizeH="0" baseline="0" noProof="0">
                <a:ln>
                  <a:noFill/>
                </a:ln>
                <a:solidFill>
                  <a:srgbClr val="000000"/>
                </a:solidFill>
                <a:effectLst/>
                <a:uLnTx/>
                <a:uFillTx/>
                <a:latin typeface="Arial"/>
                <a:cs typeface="Arial"/>
                <a:sym typeface="Arial"/>
              </a:rPr>
              <a:t>   </a:t>
            </a:r>
          </a:p>
          <a:p>
            <a:pPr marL="342900" marR="0" lvl="0" indent="-342900" algn="l" defTabSz="914400" rtl="0" eaLnBrk="1" fontAlgn="auto" latinLnBrk="0" hangingPunct="1">
              <a:lnSpc>
                <a:spcPct val="100000"/>
              </a:lnSpc>
              <a:spcBef>
                <a:spcPts val="600"/>
              </a:spcBef>
              <a:spcAft>
                <a:spcPts val="600"/>
              </a:spcAft>
              <a:buClr>
                <a:srgbClr val="000000"/>
              </a:buClr>
              <a:buSzTx/>
              <a:buFont typeface="Arial"/>
              <a:buChar char="•"/>
              <a:tabLst/>
              <a:defRPr/>
            </a:pPr>
            <a:r>
              <a:rPr kumimoji="0" lang="en-GB" sz="2000" b="0" i="0" u="none" strike="noStrike" kern="0" cap="none" spc="0" normalizeH="0" baseline="0" noProof="0">
                <a:ln>
                  <a:noFill/>
                </a:ln>
                <a:solidFill>
                  <a:srgbClr val="000000"/>
                </a:solidFill>
                <a:effectLst/>
                <a:uLnTx/>
                <a:uFillTx/>
                <a:latin typeface="Arial"/>
                <a:cs typeface="Arial"/>
                <a:sym typeface="Arial"/>
              </a:rPr>
              <a:t>Health disparities are widening in the UK- highest in London</a:t>
            </a:r>
            <a:r>
              <a:rPr kumimoji="0" lang="en-US" sz="2000" b="0" i="0" u="none" strike="noStrike" kern="0" cap="none" spc="0" normalizeH="0" baseline="0" noProof="0">
                <a:ln>
                  <a:noFill/>
                </a:ln>
                <a:solidFill>
                  <a:srgbClr val="000000"/>
                </a:solidFill>
                <a:effectLst/>
                <a:uLnTx/>
                <a:uFillTx/>
                <a:latin typeface="Arial"/>
                <a:cs typeface="Arial"/>
                <a:sym typeface="Arial"/>
              </a:rPr>
              <a:t>   </a:t>
            </a:r>
          </a:p>
          <a:p>
            <a:pPr marL="342900" indent="-342900">
              <a:spcBef>
                <a:spcPts val="600"/>
              </a:spcBef>
              <a:spcAft>
                <a:spcPts val="600"/>
              </a:spcAft>
              <a:buFont typeface="Arial"/>
              <a:buChar char="•"/>
              <a:defRPr/>
            </a:pPr>
            <a:r>
              <a:rPr kumimoji="0" lang="en-GB" sz="2000" b="0" i="0" u="none" strike="noStrike" kern="0" cap="none" spc="0" normalizeH="0" baseline="0" noProof="0">
                <a:ln>
                  <a:noFill/>
                </a:ln>
                <a:solidFill>
                  <a:srgbClr val="000000"/>
                </a:solidFill>
                <a:effectLst/>
                <a:uLnTx/>
                <a:uFillTx/>
                <a:latin typeface="Arial"/>
                <a:cs typeface="Arial"/>
                <a:sym typeface="Arial"/>
              </a:rPr>
              <a:t>COVID-19: vital community health function of general practice (RCGP)</a:t>
            </a:r>
            <a:r>
              <a:rPr kumimoji="0" lang="en-US" sz="2000" b="0" i="0" u="none" strike="noStrike" kern="0" cap="none" spc="0" normalizeH="0" baseline="0" noProof="0">
                <a:ln>
                  <a:noFill/>
                </a:ln>
                <a:solidFill>
                  <a:srgbClr val="000000"/>
                </a:solidFill>
                <a:effectLst/>
                <a:uLnTx/>
                <a:uFillTx/>
                <a:latin typeface="Arial"/>
                <a:cs typeface="Arial"/>
                <a:sym typeface="Arial"/>
              </a:rPr>
              <a:t> </a:t>
            </a:r>
            <a:endParaRPr lang="en-US" sz="2000"/>
          </a:p>
          <a:p>
            <a:pPr marL="342900" indent="-342900">
              <a:spcBef>
                <a:spcPts val="600"/>
              </a:spcBef>
              <a:spcAft>
                <a:spcPts val="600"/>
              </a:spcAft>
              <a:buFont typeface="Arial"/>
              <a:buChar char="•"/>
              <a:defRPr/>
            </a:pPr>
            <a:r>
              <a:rPr lang="en-US" sz="2000"/>
              <a:t>Tackling </a:t>
            </a:r>
            <a:r>
              <a:rPr lang="en-US" sz="2000" err="1"/>
              <a:t>Neighbourhood</a:t>
            </a:r>
            <a:r>
              <a:rPr lang="en-US" sz="2000"/>
              <a:t> Health Inequalities Supplementary Guidance for PCNs- Feb 2022</a:t>
            </a:r>
            <a:r>
              <a:rPr kumimoji="0" lang="en-US" sz="2000" b="0" i="0" u="none" strike="noStrike" kern="0" cap="none" spc="0" normalizeH="0" baseline="0" noProof="0">
                <a:ln>
                  <a:noFill/>
                </a:ln>
                <a:solidFill>
                  <a:srgbClr val="000000"/>
                </a:solidFill>
                <a:effectLst/>
                <a:uLnTx/>
                <a:uFillTx/>
                <a:latin typeface="Arial"/>
                <a:cs typeface="Arial"/>
                <a:sym typeface="Arial"/>
              </a:rPr>
              <a:t> </a:t>
            </a:r>
            <a:endParaRPr lang="en-US"/>
          </a:p>
          <a:p>
            <a:pPr marL="342900" marR="0" lvl="0" indent="-342900" algn="l" defTabSz="914400" rtl="0" eaLnBrk="1" fontAlgn="auto" latinLnBrk="0" hangingPunct="1">
              <a:lnSpc>
                <a:spcPct val="100000"/>
              </a:lnSpc>
              <a:spcBef>
                <a:spcPts val="600"/>
              </a:spcBef>
              <a:spcAft>
                <a:spcPts val="600"/>
              </a:spcAft>
              <a:buClr>
                <a:srgbClr val="000000"/>
              </a:buClr>
              <a:buSzTx/>
              <a:buFont typeface="Arial"/>
              <a:buChar char="•"/>
              <a:tabLst/>
              <a:defRPr/>
            </a:pPr>
            <a:r>
              <a:rPr kumimoji="0" lang="en-GB" sz="2000" b="0" i="0" u="none" strike="noStrike" kern="0" cap="none" spc="0" normalizeH="0" baseline="0" noProof="0">
                <a:ln>
                  <a:noFill/>
                </a:ln>
                <a:solidFill>
                  <a:srgbClr val="000000"/>
                </a:solidFill>
                <a:effectLst/>
                <a:uLnTx/>
                <a:uFillTx/>
                <a:latin typeface="Arial"/>
                <a:cs typeface="Arial"/>
                <a:sym typeface="Arial"/>
              </a:rPr>
              <a:t>The exceptional potential of PCNs- “anchor institutions”</a:t>
            </a:r>
            <a:r>
              <a:rPr kumimoji="0" lang="en-US" sz="2000" b="0" i="0" u="none" strike="noStrike" kern="0" cap="none" spc="0" normalizeH="0" baseline="0" noProof="0">
                <a:ln>
                  <a:noFill/>
                </a:ln>
                <a:solidFill>
                  <a:srgbClr val="000000"/>
                </a:solidFill>
                <a:effectLst/>
                <a:uLnTx/>
                <a:uFillTx/>
                <a:latin typeface="Arial"/>
                <a:cs typeface="Arial"/>
                <a:sym typeface="Arial"/>
              </a:rPr>
              <a:t>  </a:t>
            </a:r>
          </a:p>
          <a:p>
            <a:pPr marL="285750" marR="0" lvl="0" indent="-285750" algn="l" defTabSz="914400" rtl="0" eaLnBrk="1" fontAlgn="auto" latinLnBrk="0" hangingPunct="1">
              <a:lnSpc>
                <a:spcPct val="100000"/>
              </a:lnSpc>
              <a:spcBef>
                <a:spcPts val="600"/>
              </a:spcBef>
              <a:spcAft>
                <a:spcPts val="600"/>
              </a:spcAft>
              <a:buClr>
                <a:srgbClr val="000000"/>
              </a:buClr>
              <a:buSzTx/>
              <a:buFont typeface="Arial"/>
              <a:buChar char="•"/>
              <a:tabLst/>
              <a:defRPr/>
            </a:pPr>
            <a:endParaRPr kumimoji="0" lang="en-US" sz="1800" b="0" i="0" u="none" strike="noStrike" kern="0" cap="none" spc="0" normalizeH="0" baseline="0" noProof="0">
              <a:ln>
                <a:noFill/>
              </a:ln>
              <a:solidFill>
                <a:srgbClr val="000000"/>
              </a:solidFill>
              <a:effectLst/>
              <a:uLnTx/>
              <a:uFillTx/>
              <a:latin typeface="Calibri"/>
              <a:cs typeface="Arial"/>
              <a:sym typeface="Arial"/>
            </a:endParaRPr>
          </a:p>
        </p:txBody>
      </p:sp>
      <p:sp>
        <p:nvSpPr>
          <p:cNvPr id="15" name="Content Placeholder 2">
            <a:extLst>
              <a:ext uri="{FF2B5EF4-FFF2-40B4-BE49-F238E27FC236}">
                <a16:creationId xmlns:a16="http://schemas.microsoft.com/office/drawing/2014/main" id="{5A2A27AD-3988-4632-A56E-120FC3934335}"/>
              </a:ext>
            </a:extLst>
          </p:cNvPr>
          <p:cNvSpPr>
            <a:spLocks noGrp="1"/>
          </p:cNvSpPr>
          <p:nvPr/>
        </p:nvSpPr>
        <p:spPr>
          <a:xfrm>
            <a:off x="477253" y="3647473"/>
            <a:ext cx="10515600" cy="435133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endParaRPr kumimoji="0" lang="en-GB" sz="2800" b="0" i="0" u="none" strike="noStrike" kern="1200" cap="none" spc="0" normalizeH="0" baseline="0" noProof="0">
              <a:ln>
                <a:noFill/>
              </a:ln>
              <a:effectLst/>
              <a:uLnTx/>
              <a:uFillTx/>
              <a:latin typeface="Calibri" panose="020F0502020204030204"/>
              <a:ea typeface="+mn-ea"/>
              <a:cs typeface="+mn-cs"/>
              <a:sym typeface="Arial"/>
            </a:endParaRPr>
          </a:p>
          <a:p>
            <a:pPr marL="685800" marR="0" lvl="1" indent="-228600" algn="l" defTabSz="914400" rtl="0" eaLnBrk="1" fontAlgn="auto" latinLnBrk="0" hangingPunct="1">
              <a:lnSpc>
                <a:spcPct val="90000"/>
              </a:lnSpc>
              <a:spcBef>
                <a:spcPts val="500"/>
              </a:spcBef>
              <a:spcAft>
                <a:spcPts val="0"/>
              </a:spcAft>
              <a:buClr>
                <a:srgbClr val="000000"/>
              </a:buClr>
              <a:buSzTx/>
              <a:buFont typeface="Arial" panose="020B0604020202020204" pitchFamily="34" charset="0"/>
              <a:buChar char="•"/>
              <a:tabLst/>
              <a:defRPr/>
            </a:pPr>
            <a:r>
              <a:rPr kumimoji="0" lang="en-GB" sz="2000" b="0" i="0" u="none" strike="noStrike" kern="1200" cap="none" spc="0" normalizeH="0" baseline="0" noProof="0">
                <a:ln>
                  <a:noFill/>
                </a:ln>
                <a:effectLst/>
                <a:uLnTx/>
                <a:uFillTx/>
                <a:latin typeface="Calibri" panose="020F0502020204030204"/>
                <a:ea typeface="+mn-ea"/>
                <a:cs typeface="+mn-cs"/>
                <a:sym typeface="Arial"/>
              </a:rPr>
              <a:t>Address and optimise individual and population health outcomes</a:t>
            </a:r>
            <a:endParaRPr kumimoji="0" lang="en-GB" sz="2000" b="0" i="0" u="none" strike="noStrike" kern="1200" cap="none" spc="0" normalizeH="0" baseline="0" noProof="0">
              <a:ln>
                <a:noFill/>
              </a:ln>
              <a:effectLst/>
              <a:uLnTx/>
              <a:uFillTx/>
              <a:latin typeface="Calibri" panose="020F0502020204030204"/>
              <a:ea typeface="+mn-ea"/>
              <a:cs typeface="Calibri"/>
              <a:sym typeface="Arial"/>
            </a:endParaRPr>
          </a:p>
          <a:p>
            <a:pPr marL="685800" marR="0" lvl="1" indent="-228600" algn="l" defTabSz="914400" rtl="0" eaLnBrk="1" fontAlgn="auto" latinLnBrk="0" hangingPunct="1">
              <a:lnSpc>
                <a:spcPct val="90000"/>
              </a:lnSpc>
              <a:spcBef>
                <a:spcPts val="500"/>
              </a:spcBef>
              <a:spcAft>
                <a:spcPts val="0"/>
              </a:spcAft>
              <a:buClr>
                <a:srgbClr val="000000"/>
              </a:buClr>
              <a:buSzTx/>
              <a:buFont typeface="Arial" panose="020B0604020202020204" pitchFamily="34" charset="0"/>
              <a:buChar char="•"/>
              <a:tabLst/>
              <a:defRPr/>
            </a:pPr>
            <a:r>
              <a:rPr kumimoji="0" lang="en-GB" sz="2000" b="0" i="0" u="none" strike="noStrike" kern="1200" cap="none" spc="0" normalizeH="0" baseline="0" noProof="0">
                <a:ln>
                  <a:noFill/>
                </a:ln>
                <a:effectLst/>
                <a:uLnTx/>
                <a:uFillTx/>
                <a:latin typeface="Calibri" panose="020F0502020204030204"/>
                <a:ea typeface="+mn-ea"/>
                <a:cs typeface="+mn-cs"/>
                <a:sym typeface="Arial"/>
              </a:rPr>
              <a:t>Drive engagement between primary care and communities</a:t>
            </a:r>
            <a:endParaRPr kumimoji="0" lang="en-GB" sz="2000" b="0" i="0" u="none" strike="noStrike" kern="1200" cap="none" spc="0" normalizeH="0" baseline="0" noProof="0">
              <a:ln>
                <a:noFill/>
              </a:ln>
              <a:effectLst/>
              <a:uLnTx/>
              <a:uFillTx/>
              <a:latin typeface="Calibri" panose="020F0502020204030204"/>
              <a:ea typeface="+mn-ea"/>
              <a:cs typeface="Calibri"/>
              <a:sym typeface="Arial"/>
            </a:endParaRPr>
          </a:p>
          <a:p>
            <a:pPr marL="685800" marR="0" lvl="1" indent="-228600" algn="l" defTabSz="914400" rtl="0" eaLnBrk="1" fontAlgn="auto" latinLnBrk="0" hangingPunct="1">
              <a:lnSpc>
                <a:spcPct val="90000"/>
              </a:lnSpc>
              <a:spcBef>
                <a:spcPts val="500"/>
              </a:spcBef>
              <a:spcAft>
                <a:spcPts val="0"/>
              </a:spcAft>
              <a:buClr>
                <a:srgbClr val="000000"/>
              </a:buClr>
              <a:buSzTx/>
              <a:buFont typeface="Arial" panose="020B0604020202020204" pitchFamily="34" charset="0"/>
              <a:buChar char="•"/>
              <a:tabLst/>
              <a:defRPr/>
            </a:pPr>
            <a:r>
              <a:rPr kumimoji="0" lang="en-GB" sz="2000" b="0" i="0" u="none" strike="noStrike" kern="1200" cap="none" spc="0" normalizeH="0" baseline="0" noProof="0">
                <a:ln>
                  <a:noFill/>
                </a:ln>
                <a:effectLst/>
                <a:uLnTx/>
                <a:uFillTx/>
                <a:latin typeface="Calibri" panose="020F0502020204030204"/>
                <a:ea typeface="+mn-ea"/>
                <a:cs typeface="+mn-cs"/>
                <a:sym typeface="Arial"/>
              </a:rPr>
              <a:t>Cross-sector working</a:t>
            </a:r>
            <a:endParaRPr kumimoji="0" lang="en-GB" sz="2000" b="0" i="0" u="none" strike="noStrike" kern="1200" cap="none" spc="0" normalizeH="0" baseline="0" noProof="0">
              <a:ln>
                <a:noFill/>
              </a:ln>
              <a:effectLst/>
              <a:uLnTx/>
              <a:uFillTx/>
              <a:latin typeface="Calibri" panose="020F0502020204030204"/>
              <a:ea typeface="+mn-ea"/>
              <a:cs typeface="Calibri"/>
              <a:sym typeface="Arial"/>
            </a:endParaRPr>
          </a:p>
          <a:p>
            <a:pPr lvl="2">
              <a:defRPr/>
            </a:pPr>
            <a:endParaRPr lang="en-GB" b="0" i="0" u="none" strike="noStrike" kern="1200" cap="none" spc="0" normalizeH="0" baseline="0" noProof="0">
              <a:ln>
                <a:noFill/>
              </a:ln>
              <a:solidFill>
                <a:prstClr val="black"/>
              </a:solidFill>
              <a:effectLst/>
              <a:uLnTx/>
              <a:uFillTx/>
              <a:latin typeface="Calibri" panose="020F0502020204030204"/>
              <a:cs typeface="Calibri" panose="020F0502020204030204"/>
            </a:endParaRPr>
          </a:p>
          <a:p>
            <a:pPr marL="457200" marR="0" lvl="1" indent="0" algn="l" defTabSz="914400" rtl="0" eaLnBrk="1" fontAlgn="auto" latinLnBrk="0" hangingPunct="1">
              <a:lnSpc>
                <a:spcPct val="90000"/>
              </a:lnSpc>
              <a:spcAft>
                <a:spcPts val="0"/>
              </a:spcAft>
              <a:buClr>
                <a:srgbClr val="000000"/>
              </a:buClr>
              <a:buSzTx/>
              <a:buNone/>
              <a:tabLst/>
              <a:defRPr/>
            </a:pPr>
            <a:endParaRPr lang="en-GB" b="0" i="0" u="none" strike="noStrike" kern="1200" cap="none" spc="0" normalizeH="0" baseline="0" noProof="0">
              <a:ln>
                <a:noFill/>
              </a:ln>
              <a:solidFill>
                <a:prstClr val="black"/>
              </a:solidFill>
              <a:effectLst/>
              <a:uLnTx/>
              <a:uFillTx/>
              <a:latin typeface="Calibri" panose="020F0502020204030204"/>
              <a:cs typeface="Calibri" panose="020F0502020204030204"/>
            </a:endParaRPr>
          </a:p>
          <a:p>
            <a:pPr>
              <a:defRPr/>
            </a:pPr>
            <a:endParaRPr lang="en-GB">
              <a:solidFill>
                <a:prstClr val="black"/>
              </a:solidFill>
              <a:latin typeface="Calibri" panose="020F0502020204030204"/>
              <a:cs typeface="Calibri" panose="020F0502020204030204"/>
            </a:endParaRPr>
          </a:p>
        </p:txBody>
      </p:sp>
    </p:spTree>
    <p:extLst>
      <p:ext uri="{BB962C8B-B14F-4D97-AF65-F5344CB8AC3E}">
        <p14:creationId xmlns:p14="http://schemas.microsoft.com/office/powerpoint/2010/main" val="1425057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41CFA-AFB6-624A-9EBB-9AEB5B89479A}"/>
              </a:ext>
            </a:extLst>
          </p:cNvPr>
          <p:cNvSpPr>
            <a:spLocks noGrp="1"/>
          </p:cNvSpPr>
          <p:nvPr>
            <p:ph type="title"/>
          </p:nvPr>
        </p:nvSpPr>
        <p:spPr/>
        <p:txBody>
          <a:bodyPr/>
          <a:lstStyle/>
          <a:p>
            <a:r>
              <a:rPr lang="en-GB"/>
              <a:t>Key messages</a:t>
            </a:r>
          </a:p>
        </p:txBody>
      </p:sp>
      <p:sp>
        <p:nvSpPr>
          <p:cNvPr id="4" name="Text Placeholder 3">
            <a:extLst>
              <a:ext uri="{FF2B5EF4-FFF2-40B4-BE49-F238E27FC236}">
                <a16:creationId xmlns:a16="http://schemas.microsoft.com/office/drawing/2014/main" id="{83B074FB-9093-44B1-AE09-4D20D4C9BE8F}"/>
              </a:ext>
            </a:extLst>
          </p:cNvPr>
          <p:cNvSpPr>
            <a:spLocks noGrp="1"/>
          </p:cNvSpPr>
          <p:nvPr>
            <p:ph type="body" idx="2"/>
          </p:nvPr>
        </p:nvSpPr>
        <p:spPr>
          <a:xfrm>
            <a:off x="334436" y="1341442"/>
            <a:ext cx="11523133" cy="5258050"/>
          </a:xfrm>
        </p:spPr>
        <p:txBody>
          <a:bodyPr>
            <a:normAutofit fontScale="92500" lnSpcReduction="20000"/>
          </a:bodyPr>
          <a:lstStyle/>
          <a:p>
            <a:pPr marL="426720" indent="-213360"/>
            <a:r>
              <a:rPr lang="en-GB" b="1">
                <a:latin typeface="Arial"/>
                <a:cs typeface="Arial"/>
              </a:rPr>
              <a:t>CCs are not glorified administrators!</a:t>
            </a:r>
            <a:endParaRPr lang="en-US" b="1">
              <a:latin typeface="Arial"/>
              <a:cs typeface="Arial"/>
            </a:endParaRPr>
          </a:p>
          <a:p>
            <a:pPr marL="426720" indent="-213360"/>
            <a:r>
              <a:rPr lang="en-GB" b="1">
                <a:latin typeface="Arial"/>
                <a:cs typeface="Arial"/>
              </a:rPr>
              <a:t>Know your local population</a:t>
            </a:r>
          </a:p>
          <a:p>
            <a:pPr marL="853440" lvl="1" indent="-320040"/>
            <a:r>
              <a:rPr lang="en-GB">
                <a:latin typeface="Arial"/>
                <a:cs typeface="Arial"/>
              </a:rPr>
              <a:t>Who they are, what are local needs and priorities	</a:t>
            </a:r>
          </a:p>
          <a:p>
            <a:pPr marL="853440" lvl="1" indent="-320040"/>
            <a:r>
              <a:rPr lang="en-GB">
                <a:latin typeface="Arial"/>
                <a:cs typeface="Arial"/>
              </a:rPr>
              <a:t>Understand the different sources of data including community intelligence</a:t>
            </a:r>
          </a:p>
          <a:p>
            <a:pPr marL="533400" lvl="1" indent="0">
              <a:buNone/>
            </a:pPr>
            <a:endParaRPr lang="en-GB">
              <a:latin typeface="Arial"/>
              <a:cs typeface="Arial"/>
            </a:endParaRPr>
          </a:p>
          <a:p>
            <a:pPr marL="426720" indent="-213360"/>
            <a:r>
              <a:rPr lang="en-GB" b="1">
                <a:latin typeface="Arial"/>
                <a:cs typeface="Arial"/>
              </a:rPr>
              <a:t>Build relationships with local communities</a:t>
            </a:r>
          </a:p>
          <a:p>
            <a:pPr marL="853440" lvl="1" indent="-320040"/>
            <a:r>
              <a:rPr lang="en-GB">
                <a:latin typeface="Arial"/>
                <a:cs typeface="Arial"/>
              </a:rPr>
              <a:t>Stakeholder engagement</a:t>
            </a:r>
          </a:p>
          <a:p>
            <a:pPr marL="853440" lvl="1" indent="-320040"/>
            <a:r>
              <a:rPr lang="en-GB">
                <a:latin typeface="Arial"/>
                <a:cs typeface="Arial"/>
              </a:rPr>
              <a:t>Multi-sectoral PCN/borough forum</a:t>
            </a:r>
          </a:p>
          <a:p>
            <a:pPr marL="853440" lvl="1" indent="-320040"/>
            <a:endParaRPr lang="en-GB">
              <a:latin typeface="Arial"/>
              <a:cs typeface="Arial"/>
            </a:endParaRPr>
          </a:p>
          <a:p>
            <a:pPr marL="426720" indent="-213360"/>
            <a:r>
              <a:rPr lang="en-GB" b="1">
                <a:latin typeface="Arial"/>
                <a:cs typeface="Arial"/>
              </a:rPr>
              <a:t>Co-production and embedding CCs</a:t>
            </a:r>
          </a:p>
          <a:p>
            <a:pPr marL="853440" lvl="1" indent="-320040"/>
            <a:r>
              <a:rPr lang="en-GB">
                <a:latin typeface="Arial"/>
                <a:cs typeface="Arial"/>
              </a:rPr>
              <a:t>Practice – frequent attendees, complex needs</a:t>
            </a:r>
          </a:p>
          <a:p>
            <a:pPr marL="853440" lvl="1" indent="-320040"/>
            <a:r>
              <a:rPr lang="en-GB">
                <a:latin typeface="Arial"/>
                <a:cs typeface="Arial"/>
              </a:rPr>
              <a:t>PCN MDTs- coordinating, action plan</a:t>
            </a:r>
          </a:p>
          <a:p>
            <a:pPr marL="853440" lvl="1" indent="-320040"/>
            <a:r>
              <a:rPr lang="en-GB">
                <a:latin typeface="Arial"/>
                <a:cs typeface="Arial"/>
              </a:rPr>
              <a:t>Neighbourhood/community teams- outreach support, building relations, gathering intelligence to co-produce more appropriate and accessible services</a:t>
            </a:r>
          </a:p>
          <a:p>
            <a:pPr marL="426720" indent="-213360"/>
            <a:endParaRPr lang="en-GB">
              <a:cs typeface="Calibri" panose="020F0502020204030204"/>
            </a:endParaRPr>
          </a:p>
        </p:txBody>
      </p:sp>
    </p:spTree>
    <p:extLst>
      <p:ext uri="{BB962C8B-B14F-4D97-AF65-F5344CB8AC3E}">
        <p14:creationId xmlns:p14="http://schemas.microsoft.com/office/powerpoint/2010/main" val="865940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BBCA822-4292-F34D-3A44-9222A82F0B12}"/>
              </a:ext>
            </a:extLst>
          </p:cNvPr>
          <p:cNvSpPr>
            <a:spLocks noGrp="1"/>
          </p:cNvSpPr>
          <p:nvPr>
            <p:ph type="body" idx="2"/>
          </p:nvPr>
        </p:nvSpPr>
        <p:spPr/>
        <p:txBody>
          <a:bodyPr>
            <a:normAutofit/>
          </a:bodyPr>
          <a:lstStyle/>
          <a:p>
            <a:pPr algn="ctr"/>
            <a:r>
              <a:rPr lang="en-US" sz="8000" dirty="0"/>
              <a:t>Questions ? </a:t>
            </a:r>
          </a:p>
        </p:txBody>
      </p:sp>
    </p:spTree>
    <p:extLst>
      <p:ext uri="{BB962C8B-B14F-4D97-AF65-F5344CB8AC3E}">
        <p14:creationId xmlns:p14="http://schemas.microsoft.com/office/powerpoint/2010/main" val="1991326342"/>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003087"/>
      </a:dk2>
      <a:lt2>
        <a:srgbClr val="D0DEF1"/>
      </a:lt2>
      <a:accent1>
        <a:srgbClr val="AE2473"/>
      </a:accent1>
      <a:accent2>
        <a:srgbClr val="00A399"/>
      </a:accent2>
      <a:accent3>
        <a:srgbClr val="FFB81C"/>
      </a:accent3>
      <a:accent4>
        <a:srgbClr val="005EB8"/>
      </a:accent4>
      <a:accent5>
        <a:srgbClr val="768692"/>
      </a:accent5>
      <a:accent6>
        <a:srgbClr val="41B6E6"/>
      </a:accent6>
      <a:hlink>
        <a:srgbClr val="005EB8"/>
      </a:hlink>
      <a:folHlink>
        <a:srgbClr val="005EB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ELHCP Blue">
  <a:themeElements>
    <a:clrScheme name="ELHCP Brand">
      <a:dk1>
        <a:sysClr val="windowText" lastClr="000000"/>
      </a:dk1>
      <a:lt1>
        <a:sysClr val="window" lastClr="FFFFFF"/>
      </a:lt1>
      <a:dk2>
        <a:srgbClr val="44546A"/>
      </a:dk2>
      <a:lt2>
        <a:srgbClr val="E7E6E6"/>
      </a:lt2>
      <a:accent1>
        <a:srgbClr val="0071BC"/>
      </a:accent1>
      <a:accent2>
        <a:srgbClr val="D70B8C"/>
      </a:accent2>
      <a:accent3>
        <a:srgbClr val="A5A5A5"/>
      </a:accent3>
      <a:accent4>
        <a:srgbClr val="FFC000"/>
      </a:accent4>
      <a:accent5>
        <a:srgbClr val="0071BC"/>
      </a:accent5>
      <a:accent6>
        <a:srgbClr val="39B54A"/>
      </a:accent6>
      <a:hlink>
        <a:srgbClr val="0071BC"/>
      </a:hlink>
      <a:folHlink>
        <a:srgbClr val="ED1C2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LHCP PRESENTATION TEMPLATE " id="{B7312E50-40D2-4931-B14D-A4B5F2B67F7E}" vid="{5FDA91C8-C1CD-4E4A-9B3C-3CA7CF350F48}"/>
    </a:ext>
  </a:extLst>
</a:theme>
</file>

<file path=ppt/theme/theme3.xml><?xml version="1.0" encoding="utf-8"?>
<a:theme xmlns:a="http://schemas.openxmlformats.org/drawingml/2006/main" name="ELHCP Blue">
  <a:themeElements>
    <a:clrScheme name="ELHCP Brand">
      <a:dk1>
        <a:sysClr val="windowText" lastClr="000000"/>
      </a:dk1>
      <a:lt1>
        <a:sysClr val="window" lastClr="FFFFFF"/>
      </a:lt1>
      <a:dk2>
        <a:srgbClr val="44546A"/>
      </a:dk2>
      <a:lt2>
        <a:srgbClr val="E7E6E6"/>
      </a:lt2>
      <a:accent1>
        <a:srgbClr val="0071BC"/>
      </a:accent1>
      <a:accent2>
        <a:srgbClr val="D70B8C"/>
      </a:accent2>
      <a:accent3>
        <a:srgbClr val="A5A5A5"/>
      </a:accent3>
      <a:accent4>
        <a:srgbClr val="FFC000"/>
      </a:accent4>
      <a:accent5>
        <a:srgbClr val="0071BC"/>
      </a:accent5>
      <a:accent6>
        <a:srgbClr val="39B54A"/>
      </a:accent6>
      <a:hlink>
        <a:srgbClr val="0071BC"/>
      </a:hlink>
      <a:folHlink>
        <a:srgbClr val="ED1C24"/>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LHCP PRESENTATION TEMPLATE " id="{B7312E50-40D2-4931-B14D-A4B5F2B67F7E}" vid="{5FDA91C8-C1CD-4E4A-9B3C-3CA7CF350F48}"/>
    </a:ext>
  </a:extLst>
</a:theme>
</file>

<file path=ppt/theme/theme4.xml><?xml version="1.0" encoding="utf-8"?>
<a:theme xmlns:a="http://schemas.openxmlformats.org/drawingml/2006/main" name="Office Theme">
  <a:themeElements>
    <a:clrScheme name="Custom 11">
      <a:dk1>
        <a:srgbClr val="005EB8"/>
      </a:dk1>
      <a:lt1>
        <a:srgbClr val="FFFFFF"/>
      </a:lt1>
      <a:dk2>
        <a:srgbClr val="003087"/>
      </a:dk2>
      <a:lt2>
        <a:srgbClr val="D0DEF1"/>
      </a:lt2>
      <a:accent1>
        <a:srgbClr val="AE2473"/>
      </a:accent1>
      <a:accent2>
        <a:srgbClr val="00A399"/>
      </a:accent2>
      <a:accent3>
        <a:srgbClr val="FFB81C"/>
      </a:accent3>
      <a:accent4>
        <a:srgbClr val="005EB8"/>
      </a:accent4>
      <a:accent5>
        <a:srgbClr val="768692"/>
      </a:accent5>
      <a:accent6>
        <a:srgbClr val="41B6E6"/>
      </a:accent6>
      <a:hlink>
        <a:srgbClr val="005EB8"/>
      </a:hlink>
      <a:folHlink>
        <a:srgbClr val="005EB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ELHCP Blue">
  <a:themeElements>
    <a:clrScheme name="ELHCP Brand">
      <a:dk1>
        <a:sysClr val="windowText" lastClr="000000"/>
      </a:dk1>
      <a:lt1>
        <a:sysClr val="window" lastClr="FFFFFF"/>
      </a:lt1>
      <a:dk2>
        <a:srgbClr val="44546A"/>
      </a:dk2>
      <a:lt2>
        <a:srgbClr val="E7E6E6"/>
      </a:lt2>
      <a:accent1>
        <a:srgbClr val="0071BC"/>
      </a:accent1>
      <a:accent2>
        <a:srgbClr val="D70B8C"/>
      </a:accent2>
      <a:accent3>
        <a:srgbClr val="A5A5A5"/>
      </a:accent3>
      <a:accent4>
        <a:srgbClr val="FFC000"/>
      </a:accent4>
      <a:accent5>
        <a:srgbClr val="0071BC"/>
      </a:accent5>
      <a:accent6>
        <a:srgbClr val="39B54A"/>
      </a:accent6>
      <a:hlink>
        <a:srgbClr val="0071BC"/>
      </a:hlink>
      <a:folHlink>
        <a:srgbClr val="ED1C2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P Patient survey 2021with cover sheet  -  Read-Only" id="{E1246531-855A-42B8-8C50-28DDD1E54D66}" vid="{A5B10F7A-2B61-4815-BAD1-5F8155476AD1}"/>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10217</TotalTime>
  <Words>1037</Words>
  <Application>Microsoft Office PowerPoint</Application>
  <PresentationFormat>Widescreen</PresentationFormat>
  <Paragraphs>106</Paragraphs>
  <Slides>9</Slides>
  <Notes>3</Notes>
  <HiddenSlides>0</HiddenSlides>
  <MMClips>1</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9</vt:i4>
      </vt:variant>
    </vt:vector>
  </HeadingPairs>
  <TitlesOfParts>
    <vt:vector size="19" baseType="lpstr">
      <vt:lpstr>ＭＳ Ｐゴシック</vt:lpstr>
      <vt:lpstr>Arial</vt:lpstr>
      <vt:lpstr>Arial Black</vt:lpstr>
      <vt:lpstr>Calibri</vt:lpstr>
      <vt:lpstr>ヒラギノ角ゴ Pro W3</vt:lpstr>
      <vt:lpstr>Office Theme</vt:lpstr>
      <vt:lpstr>ELHCP Blue</vt:lpstr>
      <vt:lpstr>ELHCP Blue</vt:lpstr>
      <vt:lpstr>Office Theme</vt:lpstr>
      <vt:lpstr>ELHCP Blue</vt:lpstr>
      <vt:lpstr>Care Coordinators in Primary Care</vt:lpstr>
      <vt:lpstr>Primary Care in the landscape of NEL</vt:lpstr>
      <vt:lpstr>What do the roles do</vt:lpstr>
      <vt:lpstr>Emerging contexts post COVID</vt:lpstr>
      <vt:lpstr>How can Care Coordinators add value</vt:lpstr>
      <vt:lpstr>What do CC do ? </vt:lpstr>
      <vt:lpstr>Health inequalities, inequities and primary care</vt:lpstr>
      <vt:lpstr>Key messages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JACKSON, Samuel (NHS NEL CSU)</dc:creator>
  <cp:lastModifiedBy>Adams Maureen</cp:lastModifiedBy>
  <cp:revision>141</cp:revision>
  <dcterms:created xsi:type="dcterms:W3CDTF">2021-03-05T13:22:03Z</dcterms:created>
  <dcterms:modified xsi:type="dcterms:W3CDTF">2022-05-26T10:57:36Z</dcterms:modified>
</cp:coreProperties>
</file>