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BIRIMA\Downloads\participants_97332443806%20%20doris%20event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BIRIMA\Downloads\participants_97332443806%20%20doris%20event.csv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BIRIMA\Downloads\97332443806_2022-05-24_PollReport.csv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BIRIMA\Downloads\97332443806_2022-05-24_PollReport.csv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BIRIMA\Downloads\97332443806_2022-05-24_PollReport.csv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BIRIMA\Downloads\97332443806_2022-05-24_PollReport.csv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BIRIMA\Downloads\97332443806_2022-05-24_PollReport.csv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Frequency</a:t>
            </a:r>
            <a:r>
              <a:rPr lang="en-GB" sz="1200" baseline="0">
                <a:latin typeface="Arial" panose="020B0604020202020204" pitchFamily="34" charset="0"/>
                <a:cs typeface="Arial" panose="020B0604020202020204" pitchFamily="34" charset="0"/>
              </a:rPr>
              <a:t> of room change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Sheet1!$L$19:$L$23</c:f>
              <c:strCache>
                <c:ptCount val="5"/>
                <c:pt idx="0">
                  <c:v>10-19 room changes</c:v>
                </c:pt>
                <c:pt idx="1">
                  <c:v>1-4 room changes</c:v>
                </c:pt>
                <c:pt idx="2">
                  <c:v>20-29 room changes</c:v>
                </c:pt>
                <c:pt idx="3">
                  <c:v>30+ room changes</c:v>
                </c:pt>
                <c:pt idx="4">
                  <c:v>5-9 room changes</c:v>
                </c:pt>
              </c:strCache>
            </c:strRef>
          </c:cat>
          <c:val>
            <c:numRef>
              <c:f>Sheet1!$M$19:$M$23</c:f>
              <c:numCache>
                <c:formatCode>General</c:formatCode>
                <c:ptCount val="5"/>
                <c:pt idx="0">
                  <c:v>0.24324324324324326</c:v>
                </c:pt>
                <c:pt idx="1">
                  <c:v>0.32432432432432434</c:v>
                </c:pt>
                <c:pt idx="2">
                  <c:v>0.12612612612612611</c:v>
                </c:pt>
                <c:pt idx="3">
                  <c:v>0.18018018018018017</c:v>
                </c:pt>
                <c:pt idx="4">
                  <c:v>0.12612612612612611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85-477E-B5CF-A4F0E7782A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26226416"/>
        <c:axId val="426222480"/>
      </c:barChart>
      <c:catAx>
        <c:axId val="4262264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6222480"/>
        <c:crosses val="autoZero"/>
        <c:auto val="1"/>
        <c:lblAlgn val="ctr"/>
        <c:lblOffset val="100"/>
        <c:noMultiLvlLbl val="0"/>
      </c:catAx>
      <c:valAx>
        <c:axId val="426222480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extTo"/>
        <c:crossAx val="426226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GB" sz="1200" baseline="0">
                <a:latin typeface="Arial" panose="020B0604020202020204" pitchFamily="34" charset="0"/>
                <a:cs typeface="Arial" panose="020B0604020202020204" pitchFamily="34" charset="0"/>
              </a:rPr>
              <a:t>Total time in minutes by room change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Sheet1!$O$68:$O$72</c:f>
              <c:strCache>
                <c:ptCount val="5"/>
                <c:pt idx="0">
                  <c:v>10-19 room changes</c:v>
                </c:pt>
                <c:pt idx="1">
                  <c:v>1-4 room changes</c:v>
                </c:pt>
                <c:pt idx="2">
                  <c:v>20-29 room changes</c:v>
                </c:pt>
                <c:pt idx="3">
                  <c:v>30+ room changes</c:v>
                </c:pt>
                <c:pt idx="4">
                  <c:v>5-9 room changes</c:v>
                </c:pt>
              </c:strCache>
            </c:strRef>
          </c:cat>
          <c:val>
            <c:numRef>
              <c:f>Sheet1!$P$68:$P$72</c:f>
              <c:numCache>
                <c:formatCode>General</c:formatCode>
                <c:ptCount val="5"/>
                <c:pt idx="0">
                  <c:v>0.24694699320087135</c:v>
                </c:pt>
                <c:pt idx="1">
                  <c:v>7.0367681035051824E-2</c:v>
                </c:pt>
                <c:pt idx="2">
                  <c:v>0.20846260479239553</c:v>
                </c:pt>
                <c:pt idx="3">
                  <c:v>0.40953198230906329</c:v>
                </c:pt>
                <c:pt idx="4">
                  <c:v>6.4690738662618E-2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95-4DAD-96AC-A4F145B0D1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1173520"/>
        <c:axId val="191180408"/>
      </c:barChart>
      <c:catAx>
        <c:axId val="1911735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1180408"/>
        <c:crosses val="autoZero"/>
        <c:auto val="1"/>
        <c:lblAlgn val="ctr"/>
        <c:lblOffset val="100"/>
        <c:noMultiLvlLbl val="0"/>
      </c:catAx>
      <c:valAx>
        <c:axId val="1911804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1173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[97332443806_2022-05-24_PollReport.csv]Sheet3!PivotTable11</c:name>
    <c:fmtId val="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How many webinars have you attended ?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Sheet3!$L$5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Sheet3!$K$6:$K$13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7</c:v>
                </c:pt>
                <c:pt idx="6">
                  <c:v>9</c:v>
                </c:pt>
              </c:strCache>
            </c:strRef>
          </c:cat>
          <c:val>
            <c:numRef>
              <c:f>Sheet3!$L$6:$L$13</c:f>
              <c:numCache>
                <c:formatCode>General</c:formatCode>
                <c:ptCount val="7"/>
                <c:pt idx="0">
                  <c:v>0.2857142857142857</c:v>
                </c:pt>
                <c:pt idx="1">
                  <c:v>0.14285714285714285</c:v>
                </c:pt>
                <c:pt idx="2">
                  <c:v>7.1428571428571425E-2</c:v>
                </c:pt>
                <c:pt idx="3">
                  <c:v>0.21428571428571427</c:v>
                </c:pt>
                <c:pt idx="4">
                  <c:v>0.14285714285714285</c:v>
                </c:pt>
                <c:pt idx="5">
                  <c:v>7.1428571428571425E-2</c:v>
                </c:pt>
                <c:pt idx="6">
                  <c:v>7.1428571428571425E-2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16-47D2-862C-245B2D1C35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0631392"/>
        <c:axId val="570637296"/>
      </c:barChart>
      <c:catAx>
        <c:axId val="5706313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>
                    <a:latin typeface="Arial" panose="020B0604020202020204" pitchFamily="34" charset="0"/>
                    <a:cs typeface="Arial" panose="020B0604020202020204" pitchFamily="34" charset="0"/>
                  </a:rPr>
                  <a:t>Number of webinars</a:t>
                </a:r>
                <a:r>
                  <a:rPr lang="en-GB" baseline="0">
                    <a:latin typeface="Arial" panose="020B0604020202020204" pitchFamily="34" charset="0"/>
                    <a:cs typeface="Arial" panose="020B0604020202020204" pitchFamily="34" charset="0"/>
                  </a:rPr>
                  <a:t> attended</a:t>
                </a:r>
                <a:endParaRPr lang="en-GB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0637296"/>
        <c:crosses val="autoZero"/>
        <c:auto val="1"/>
        <c:lblAlgn val="ctr"/>
        <c:lblOffset val="100"/>
        <c:noMultiLvlLbl val="0"/>
      </c:catAx>
      <c:valAx>
        <c:axId val="5706372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7063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[97332443806_2022-05-24_PollReport.csv]Sheet3!PivotTable12</c:name>
    <c:fmtId val="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How many speakers did you see ?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Sheet3!$L$17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Sheet3!$K$18:$K$25</c:f>
              <c:strCache>
                <c:ptCount val="7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9</c:v>
                </c:pt>
              </c:strCache>
            </c:strRef>
          </c:cat>
          <c:val>
            <c:numRef>
              <c:f>Sheet3!$L$18:$L$25</c:f>
              <c:numCache>
                <c:formatCode>General</c:formatCode>
                <c:ptCount val="7"/>
                <c:pt idx="0">
                  <c:v>7.1428571428571425E-2</c:v>
                </c:pt>
                <c:pt idx="1">
                  <c:v>0.35714285714285715</c:v>
                </c:pt>
                <c:pt idx="2">
                  <c:v>0.14285714285714285</c:v>
                </c:pt>
                <c:pt idx="3">
                  <c:v>0.21428571428571427</c:v>
                </c:pt>
                <c:pt idx="4">
                  <c:v>7.1428571428571425E-2</c:v>
                </c:pt>
                <c:pt idx="5">
                  <c:v>7.1428571428571425E-2</c:v>
                </c:pt>
                <c:pt idx="6">
                  <c:v>7.1428571428571425E-2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58-4A71-BD78-1CDB692D79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6149280"/>
        <c:axId val="476145344"/>
      </c:barChart>
      <c:catAx>
        <c:axId val="476149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>
                    <a:latin typeface="Arial" panose="020B0604020202020204" pitchFamily="34" charset="0"/>
                    <a:cs typeface="Arial" panose="020B0604020202020204" pitchFamily="34" charset="0"/>
                  </a:rPr>
                  <a:t>Number of speakers seen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6145344"/>
        <c:crosses val="autoZero"/>
        <c:auto val="1"/>
        <c:lblAlgn val="ctr"/>
        <c:lblOffset val="100"/>
        <c:noMultiLvlLbl val="0"/>
      </c:catAx>
      <c:valAx>
        <c:axId val="4761453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76149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[97332443806_2022-05-24_PollReport.csv]Sheet3!PivotTable14</c:name>
    <c:fmtId val="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Do you prefer to work on your CV or social</a:t>
            </a:r>
            <a:r>
              <a:rPr lang="en-GB" baseline="0"/>
              <a:t> networking ?</a:t>
            </a:r>
            <a:endParaRPr lang="en-GB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Sheet3!$J$28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Sheet3!$I$29:$I$32</c:f>
              <c:strCache>
                <c:ptCount val="3"/>
                <c:pt idx="0">
                  <c:v>Both</c:v>
                </c:pt>
                <c:pt idx="1">
                  <c:v>CV</c:v>
                </c:pt>
                <c:pt idx="2">
                  <c:v>Social networking</c:v>
                </c:pt>
              </c:strCache>
            </c:strRef>
          </c:cat>
          <c:val>
            <c:numRef>
              <c:f>Sheet3!$J$29:$J$32</c:f>
              <c:numCache>
                <c:formatCode>General</c:formatCode>
                <c:ptCount val="3"/>
                <c:pt idx="0">
                  <c:v>0.5</c:v>
                </c:pt>
                <c:pt idx="1">
                  <c:v>0.42857142857142855</c:v>
                </c:pt>
                <c:pt idx="2">
                  <c:v>7.1428571428571425E-2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5F-4A35-A0E1-DAFF8E9432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1171552"/>
        <c:axId val="191173192"/>
      </c:barChart>
      <c:catAx>
        <c:axId val="191171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1173192"/>
        <c:crosses val="autoZero"/>
        <c:auto val="1"/>
        <c:lblAlgn val="ctr"/>
        <c:lblOffset val="100"/>
        <c:noMultiLvlLbl val="0"/>
      </c:catAx>
      <c:valAx>
        <c:axId val="1911731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1171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[97332443806_2022-05-24_PollReport.csv]Sheet3!PivotTable17</c:name>
    <c:fmtId val="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At an interview do you prefer</a:t>
            </a:r>
            <a:r>
              <a:rPr lang="en-US" baseline="0"/>
              <a:t> to be asked for strengths or weaknesses ?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Sheet3!$L$38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Sheet3!$K$39:$K$42</c:f>
              <c:strCache>
                <c:ptCount val="3"/>
                <c:pt idx="0">
                  <c:v>Am okay with both</c:v>
                </c:pt>
                <c:pt idx="1">
                  <c:v>Am uncomfortable with both</c:v>
                </c:pt>
                <c:pt idx="2">
                  <c:v>Strengths</c:v>
                </c:pt>
              </c:strCache>
            </c:strRef>
          </c:cat>
          <c:val>
            <c:numRef>
              <c:f>Sheet3!$L$39:$L$42</c:f>
              <c:numCache>
                <c:formatCode>General</c:formatCode>
                <c:ptCount val="3"/>
                <c:pt idx="0">
                  <c:v>0.7142857142857143</c:v>
                </c:pt>
                <c:pt idx="1">
                  <c:v>7.1428571428571425E-2</c:v>
                </c:pt>
                <c:pt idx="2">
                  <c:v>0.21428571428571427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27-468D-B6AB-EF9F61DAF2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0671736"/>
        <c:axId val="570618928"/>
      </c:barChart>
      <c:catAx>
        <c:axId val="570671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70618928"/>
        <c:crosses val="autoZero"/>
        <c:auto val="1"/>
        <c:lblAlgn val="ctr"/>
        <c:lblOffset val="100"/>
        <c:noMultiLvlLbl val="0"/>
      </c:catAx>
      <c:valAx>
        <c:axId val="5706189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70671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[97332443806_2022-05-24_PollReport.csv]Sheet3!PivotTable18</c:name>
    <c:fmtId val="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Will</a:t>
            </a:r>
            <a:r>
              <a:rPr lang="en-GB" baseline="0"/>
              <a:t> you expand your career options after attending this event ?</a:t>
            </a:r>
            <a:endParaRPr lang="en-GB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Sheet3!$G$45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Sheet3!$F$46:$F$48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Sheet3!$G$46:$G$48</c:f>
              <c:numCache>
                <c:formatCode>General</c:formatCode>
                <c:ptCount val="2"/>
                <c:pt idx="0">
                  <c:v>7.1428571428571425E-2</c:v>
                </c:pt>
                <c:pt idx="1">
                  <c:v>0.9285714285714286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D4-44E0-8B16-73D2611BA1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2531968"/>
        <c:axId val="472525408"/>
      </c:barChart>
      <c:catAx>
        <c:axId val="472531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2525408"/>
        <c:crosses val="autoZero"/>
        <c:auto val="1"/>
        <c:lblAlgn val="ctr"/>
        <c:lblOffset val="100"/>
        <c:noMultiLvlLbl val="0"/>
      </c:catAx>
      <c:valAx>
        <c:axId val="4725254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72531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7B2F-AA7E-4948-B13A-7457A19BEE54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9E45-1980-4B0F-B96D-85B0F3C4A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46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7B2F-AA7E-4948-B13A-7457A19BEE54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9E45-1980-4B0F-B96D-85B0F3C4A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646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7B2F-AA7E-4948-B13A-7457A19BEE54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9E45-1980-4B0F-B96D-85B0F3C4A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95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7B2F-AA7E-4948-B13A-7457A19BEE54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9E45-1980-4B0F-B96D-85B0F3C4A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822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7B2F-AA7E-4948-B13A-7457A19BEE54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9E45-1980-4B0F-B96D-85B0F3C4A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822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7B2F-AA7E-4948-B13A-7457A19BEE54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9E45-1980-4B0F-B96D-85B0F3C4A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82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7B2F-AA7E-4948-B13A-7457A19BEE54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9E45-1980-4B0F-B96D-85B0F3C4A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837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7B2F-AA7E-4948-B13A-7457A19BEE54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9E45-1980-4B0F-B96D-85B0F3C4A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901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7B2F-AA7E-4948-B13A-7457A19BEE54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9E45-1980-4B0F-B96D-85B0F3C4A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87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7B2F-AA7E-4948-B13A-7457A19BEE54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9E45-1980-4B0F-B96D-85B0F3C4A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968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7B2F-AA7E-4948-B13A-7457A19BEE54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9E45-1980-4B0F-B96D-85B0F3C4A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730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77B2F-AA7E-4948-B13A-7457A19BEE54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A9E45-1980-4B0F-B96D-85B0F3C4A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556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Open Day Attendance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4228204"/>
              </p:ext>
            </p:extLst>
          </p:nvPr>
        </p:nvGraphicFramePr>
        <p:xfrm>
          <a:off x="473941" y="1394691"/>
          <a:ext cx="5175250" cy="332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7276228"/>
              </p:ext>
            </p:extLst>
          </p:nvPr>
        </p:nvGraphicFramePr>
        <p:xfrm>
          <a:off x="7087167" y="1475851"/>
          <a:ext cx="4572000" cy="332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108877" y="4950690"/>
            <a:ext cx="155562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145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registrants</a:t>
            </a:r>
            <a:endParaRPr lang="en-GB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65046" y="4950690"/>
            <a:ext cx="21082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109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GB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ctual attendees</a:t>
            </a:r>
            <a:endParaRPr lang="en-GB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73290" y="4950690"/>
            <a:ext cx="21082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75%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Attendance rate</a:t>
            </a:r>
            <a:endParaRPr lang="en-GB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71882" y="4950690"/>
            <a:ext cx="15556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1200</a:t>
            </a:r>
            <a:endParaRPr lang="en-GB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mail invites sent</a:t>
            </a:r>
            <a:endParaRPr lang="en-GB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7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Poll Results 1</a:t>
            </a:r>
            <a:endParaRPr lang="en-GB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6726250"/>
              </p:ext>
            </p:extLst>
          </p:nvPr>
        </p:nvGraphicFramePr>
        <p:xfrm>
          <a:off x="638175" y="2552699"/>
          <a:ext cx="45339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6250972"/>
              </p:ext>
            </p:extLst>
          </p:nvPr>
        </p:nvGraphicFramePr>
        <p:xfrm>
          <a:off x="6442075" y="2552699"/>
          <a:ext cx="4502150" cy="2559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8117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Poll Results 2</a:t>
            </a:r>
            <a:endParaRPr lang="en-GB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3122714"/>
              </p:ext>
            </p:extLst>
          </p:nvPr>
        </p:nvGraphicFramePr>
        <p:xfrm>
          <a:off x="637309" y="2084962"/>
          <a:ext cx="4174547" cy="2334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288579"/>
              </p:ext>
            </p:extLst>
          </p:nvPr>
        </p:nvGraphicFramePr>
        <p:xfrm>
          <a:off x="6622473" y="2179782"/>
          <a:ext cx="4331854" cy="2407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0887046"/>
              </p:ext>
            </p:extLst>
          </p:nvPr>
        </p:nvGraphicFramePr>
        <p:xfrm>
          <a:off x="3195782" y="4587154"/>
          <a:ext cx="5218545" cy="2270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4261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92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Open Day Attendance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EBIRIM, Angela (EAST LONDON NHS FOUNDATION TRUST)</dc:creator>
  <cp:lastModifiedBy>EBIRIM, Angela (EAST LONDON NHS FOUNDATION TRUST)</cp:lastModifiedBy>
  <cp:revision>12</cp:revision>
  <dcterms:created xsi:type="dcterms:W3CDTF">2022-05-25T14:20:00Z</dcterms:created>
  <dcterms:modified xsi:type="dcterms:W3CDTF">2022-05-25T15:24:45Z</dcterms:modified>
</cp:coreProperties>
</file>