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145708017" r:id="rId6"/>
    <p:sldId id="2145708018" r:id="rId7"/>
    <p:sldId id="2145708037" r:id="rId8"/>
    <p:sldId id="2145708031" r:id="rId9"/>
    <p:sldId id="2145708035" r:id="rId10"/>
    <p:sldId id="2145708033" r:id="rId11"/>
    <p:sldId id="2145708029" r:id="rId12"/>
    <p:sldId id="2145707983" r:id="rId13"/>
    <p:sldId id="2145708038" r:id="rId14"/>
    <p:sldId id="2145708028" r:id="rId15"/>
    <p:sldId id="2145708039" r:id="rId16"/>
    <p:sldId id="2145708036" r:id="rId17"/>
    <p:sldId id="21457079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C6340-29EF-A495-4FD9-7E4351BAA779}" name="Leicia Feare" initials="LF" userId="S::leicia.feare@england.nhs.uk::713c22b9-f80e-4732-b1cf-e5c94ad2917f" providerId="AD"/>
  <p188:author id="{5C26597B-512C-057E-6B94-FCCD2391BA71}" name="Lorna Darknell" initials="LD" userId="Lorna Darkne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9634E-8EBD-4DC7-A6D5-871512CFB222}" type="datetimeFigureOut">
              <a:rPr lang="en-GB" smtClean="0"/>
              <a:t>10/06/2022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6EB-05EF-4172-B681-A0E7CEC6905B}" type="slidenum">
              <a:rPr lang="en-GB" smtClean="0"/>
              <a:t>‹#›</a:t>
            </a:fld>
            <a:endParaRPr lang="en-GB"/>
          </a:p>
        </p:txBody>
      </p:sp>
    </p:spTree>
    <p:extLst>
      <p:ext uri="{BB962C8B-B14F-4D97-AF65-F5344CB8AC3E}">
        <p14:creationId xmlns:p14="http://schemas.microsoft.com/office/powerpoint/2010/main" val="310066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1" kern="1200" dirty="0">
                <a:solidFill>
                  <a:schemeClr val="tx1"/>
                </a:solidFill>
                <a:effectLst/>
                <a:latin typeface="+mn-lt"/>
                <a:ea typeface="+mn-ea"/>
                <a:cs typeface="+mn-cs"/>
              </a:rPr>
              <a:t>Dying Homeless</a:t>
            </a:r>
            <a:r>
              <a:rPr lang="en-GB" sz="1200" b="0" i="0" kern="1200" dirty="0">
                <a:solidFill>
                  <a:schemeClr val="tx1"/>
                </a:solidFill>
                <a:effectLst/>
                <a:latin typeface="+mn-lt"/>
                <a:ea typeface="+mn-ea"/>
                <a:cs typeface="+mn-cs"/>
              </a:rPr>
              <a:t> was a year-long project by the Bureau of Investigative Journalism that counted the number of people who died homeless in the UK.</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We counted deaths that occurred between October 1, 2017 and March 31, 2019. In that time, we logged the stories of 800 men and women that died while sleeping rough or living in temporary accommodation.</a:t>
            </a:r>
          </a:p>
          <a:p>
            <a:r>
              <a:rPr lang="en-GB" sz="1200" b="1" i="0" kern="1200" dirty="0">
                <a:solidFill>
                  <a:schemeClr val="tx1"/>
                </a:solidFill>
                <a:effectLst/>
                <a:latin typeface="+mn-lt"/>
                <a:ea typeface="+mn-ea"/>
                <a:cs typeface="+mn-cs"/>
              </a:rPr>
              <a:t>Our investigation for January to June 2019 has revealed that a person affected by homelessness is dying every 19 hours.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have found that at least 235 people affected by homelessness have died over the last six months – an average of one every 19 hours – despite the passage of the Homelessness Reduction Act in 2017. The people who have died range from 16 to 104 years old</a:t>
            </a:r>
          </a:p>
          <a:p>
            <a:endParaRPr lang="en-GB" sz="1200" b="0" i="0" kern="1200" dirty="0">
              <a:solidFill>
                <a:schemeClr val="tx1"/>
              </a:solidFill>
              <a:effectLst/>
              <a:latin typeface="+mn-lt"/>
              <a:ea typeface="+mn-ea"/>
              <a:cs typeface="+mn-cs"/>
            </a:endParaRPr>
          </a:p>
          <a:p>
            <a:r>
              <a:rPr lang="en-GB" dirty="0"/>
              <a:t>Frailty – Pathway Though the average age of participants was 56 (ranging from 38-74), the levels of frailty were comparable to 89-year-olds in the general population. Conditions usually associated with old age were common, with more than half experiencing falls, visual impairment, low grip strength, and mobility impairment. Cognitive impairment was also found to be prevalent but under recognised and rarely diagnosed. In addition, all participants had more than one long-term health condition, with an average of 7 long-term conditions identified per person. This is greater by far than even the oldest people in the general population.</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322061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12064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183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46282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8</a:t>
            </a:fld>
            <a:endParaRPr lang="en-GB"/>
          </a:p>
        </p:txBody>
      </p:sp>
    </p:spTree>
    <p:extLst>
      <p:ext uri="{BB962C8B-B14F-4D97-AF65-F5344CB8AC3E}">
        <p14:creationId xmlns:p14="http://schemas.microsoft.com/office/powerpoint/2010/main" val="164240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9</a:t>
            </a:fld>
            <a:endParaRPr lang="en-GB"/>
          </a:p>
        </p:txBody>
      </p:sp>
    </p:spTree>
    <p:extLst>
      <p:ext uri="{BB962C8B-B14F-4D97-AF65-F5344CB8AC3E}">
        <p14:creationId xmlns:p14="http://schemas.microsoft.com/office/powerpoint/2010/main" val="161940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140914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125118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178300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2000" b="1" dirty="0">
              <a:latin typeface="Arial" panose="020B0604020202020204" pitchFamily="34" charset="0"/>
              <a:cs typeface="Arial" panose="020B0604020202020204" pitchFamily="34" charset="0"/>
            </a:endParaRPr>
          </a:p>
          <a:p>
            <a:pPr marL="342900" indent="-342900" fontAlgn="base">
              <a:buAutoNum type="arabicParenR"/>
            </a:pPr>
            <a:r>
              <a:rPr lang="en-GB" sz="2000" b="1" dirty="0">
                <a:latin typeface="Arial" panose="020B0604020202020204" pitchFamily="34" charset="0"/>
                <a:cs typeface="Arial" panose="020B0604020202020204" pitchFamily="34" charset="0"/>
              </a:rPr>
              <a:t>Strengths-based approach</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Identify Exemplars</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Build from strength</a:t>
            </a:r>
            <a:r>
              <a:rPr lang="en-US" sz="2000" dirty="0">
                <a:latin typeface="Arial" panose="020B0604020202020204" pitchFamily="34" charset="0"/>
                <a:cs typeface="Arial" panose="020B0604020202020204" pitchFamily="34" charset="0"/>
              </a:rPr>
              <a:t>​</a:t>
            </a:r>
          </a:p>
          <a:p>
            <a:pPr lvl="1" fontAlgn="base"/>
            <a:endParaRPr lang="en-US" sz="2000"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Co-Production</a:t>
            </a:r>
            <a:r>
              <a:rPr lang="en-G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Engaging Communities in design, implementation &amp; evaluation.</a:t>
            </a:r>
            <a:r>
              <a:rPr lang="en-US" sz="2000"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2000" dirty="0">
                <a:latin typeface="Arial" panose="020B0604020202020204" pitchFamily="34" charset="0"/>
                <a:cs typeface="Arial" panose="020B0604020202020204" pitchFamily="34" charset="0"/>
              </a:rPr>
              <a:t>Genuinely listen with curiosity</a:t>
            </a:r>
          </a:p>
          <a:p>
            <a:pPr marL="800100" lvl="1" indent="-342900" fontAlgn="base">
              <a:buFont typeface="+mj-lt"/>
              <a:buAutoNum type="alphaLcParenR"/>
            </a:pPr>
            <a:endParaRPr lang="en-GB" sz="2000" b="1" dirty="0">
              <a:latin typeface="Arial" panose="020B0604020202020204" pitchFamily="34" charset="0"/>
              <a:cs typeface="Arial" panose="020B0604020202020204" pitchFamily="34" charset="0"/>
            </a:endParaRPr>
          </a:p>
          <a:p>
            <a:pPr marL="342900" indent="-342900" fontAlgn="base">
              <a:buFontTx/>
              <a:buAutoNum type="arabicParenR"/>
            </a:pPr>
            <a:r>
              <a:rPr lang="en-GB" sz="2000" b="1" dirty="0">
                <a:latin typeface="Arial" panose="020B0604020202020204" pitchFamily="34" charset="0"/>
                <a:cs typeface="Arial" panose="020B0604020202020204" pitchFamily="34" charset="0"/>
              </a:rPr>
              <a:t>Data-driven Improvement </a:t>
            </a:r>
            <a:r>
              <a:rPr lang="en-GB" sz="2000" dirty="0">
                <a:latin typeface="Arial" panose="020B0604020202020204" pitchFamily="34" charset="0"/>
                <a:cs typeface="Arial" panose="020B0604020202020204" pitchFamily="34" charset="0"/>
              </a:rPr>
              <a:t>– Creating virtuous circles of data generating actionable insight which then drive interventions to bring about improvement thus generating intelligence about  what works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13</a:t>
            </a:fld>
            <a:endParaRPr lang="en-GB"/>
          </a:p>
        </p:txBody>
      </p:sp>
    </p:spTree>
    <p:extLst>
      <p:ext uri="{BB962C8B-B14F-4D97-AF65-F5344CB8AC3E}">
        <p14:creationId xmlns:p14="http://schemas.microsoft.com/office/powerpoint/2010/main" val="405004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255706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97844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6072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10/06/2022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03531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about/equality/equality-hub/core20plus5/"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inclusion-health.org/pcn/" TargetMode="External"/><Relationship Id="rId4" Type="http://schemas.openxmlformats.org/officeDocument/2006/relationships/hyperlink" Target="https://www.england.nhs.uk/primary-care/primary-care-networks/network-contract-d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watch.co.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england.nhs.uk/publication/nhs-health-and-wellbeing-framewor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qni.org.uk/nursing-in-the-community/homeless-health-programme/" TargetMode="External"/><Relationship Id="rId3" Type="http://schemas.openxmlformats.org/officeDocument/2006/relationships/hyperlink" Target="https://www.gov.uk/government/publications/inclusion-health-applying-all-our-health/inclusion-health-applying-all-our-health#:~:text=Why%20Take%20Action%20on%20Inclusion%20Health%20in%20Your%20Professional%20Practice" TargetMode="External"/><Relationship Id="rId7" Type="http://schemas.openxmlformats.org/officeDocument/2006/relationships/hyperlink" Target="https://www.nice.org.uk/guidance/ng214" TargetMode="External"/><Relationship Id="rId12" Type="http://schemas.openxmlformats.org/officeDocument/2006/relationships/hyperlink" Target="https://www.gypsy-traveller.org/policy-publication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gov.uk/guidance/language-interpretation-migrant-health-guide" TargetMode="External"/><Relationship Id="rId11" Type="http://schemas.openxmlformats.org/officeDocument/2006/relationships/hyperlink" Target="https://www.nationaluglymugs.org/" TargetMode="External"/><Relationship Id="rId5" Type="http://schemas.openxmlformats.org/officeDocument/2006/relationships/hyperlink" Target="https://www.inclusion-health.org/pcn/" TargetMode="External"/><Relationship Id="rId10" Type="http://schemas.openxmlformats.org/officeDocument/2006/relationships/hyperlink" Target="https://www.doctorsoftheworld.org.uk/wp-content/uploads/2021/10/Safe-Surgeries-Toolkit-2021.pdf" TargetMode="External"/><Relationship Id="rId4" Type="http://schemas.openxmlformats.org/officeDocument/2006/relationships/hyperlink" Target="https://www.gov.uk/government/collections/migrant-health-guide" TargetMode="External"/><Relationship Id="rId9" Type="http://schemas.openxmlformats.org/officeDocument/2006/relationships/hyperlink" Target="https://www.pathway.org.uk/facul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future.nhs.uk/HomelessHealthCOVID19/grouphome" TargetMode="External"/><Relationship Id="rId5" Type="http://schemas.openxmlformats.org/officeDocument/2006/relationships/hyperlink" Target="mailto:england.healthinequalities@nhs.net" TargetMode="External"/><Relationship Id="rId4" Type="http://schemas.openxmlformats.org/officeDocument/2006/relationships/hyperlink" Target="https://future.nhs.uk/EHIME/group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the-nhs-constitution-for-england" TargetMode="External"/><Relationship Id="rId2" Type="http://schemas.openxmlformats.org/officeDocument/2006/relationships/hyperlink" Target="https://www.gov.uk/government/publications/inclusion-health-applying-all-our-health/inclusion-health-applying-all-our-health"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www.thelancet.com/journals/lancet/article/PIIS0140-6736(17)31869-X/fulltex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overnment/publications/rough-sleeping-accommodation-programme-2021-24" TargetMode="External"/><Relationship Id="rId3" Type="http://schemas.openxmlformats.org/officeDocument/2006/relationships/hyperlink" Target="https://www.gov.uk/government/publications/health-and-social-care-integration-joining-up-care-for-people-places-and-populations" TargetMode="External"/><Relationship Id="rId7" Type="http://schemas.openxmlformats.org/officeDocument/2006/relationships/hyperlink" Target="https://www.gov.uk/government/collections/changing-futur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longtermplan.nhs.uk/online-version/" TargetMode="External"/><Relationship Id="rId11" Type="http://schemas.openxmlformats.org/officeDocument/2006/relationships/hyperlink" Target="https://www.gov.uk/government/news/government-launches-landmark-reviews-to-tackle-health-disparities" TargetMode="External"/><Relationship Id="rId5" Type="http://schemas.openxmlformats.org/officeDocument/2006/relationships/hyperlink" Target="https://www.gov.uk/government/collections/the-nationality-and-borders-bill" TargetMode="External"/><Relationship Id="rId10" Type="http://schemas.openxmlformats.org/officeDocument/2006/relationships/hyperlink" Target="https://www.commissiononroughsleeping.org/" TargetMode="External"/><Relationship Id="rId4" Type="http://schemas.openxmlformats.org/officeDocument/2006/relationships/hyperlink" Target="https://www.gov.uk/government/publications/health-and-care-bill-factsheets" TargetMode="External"/><Relationship Id="rId9" Type="http://schemas.openxmlformats.org/officeDocument/2006/relationships/hyperlink" Target="https://www.nice.org.uk/guidance/ng21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inclusion-health.org/pcn/"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championsproject.co.uk/?msclkid=d73e06b0bc0611ec884ff129f44afc2b" TargetMode="External"/><Relationship Id="rId5" Type="http://schemas.openxmlformats.org/officeDocument/2006/relationships/hyperlink" Target="https://www.commissiononroughsleeping.org/?msclkid=f66bb1cebc0311ecadc26dd00be0a114" TargetMode="External"/><Relationship Id="rId4" Type="http://schemas.openxmlformats.org/officeDocument/2006/relationships/hyperlink" Target="https://www.gov.uk/government/publications/inclusion-health-applying-all-our-health/inclusion-health-applying-all-our-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8103-F242-4466-8F4F-2274D9E970A1}"/>
              </a:ext>
            </a:extLst>
          </p:cNvPr>
          <p:cNvSpPr>
            <a:spLocks noGrp="1"/>
          </p:cNvSpPr>
          <p:nvPr>
            <p:ph type="ctrTitle"/>
          </p:nvPr>
        </p:nvSpPr>
        <p:spPr>
          <a:xfrm>
            <a:off x="757645" y="1041400"/>
            <a:ext cx="10476411" cy="2865582"/>
          </a:xfrm>
        </p:spPr>
        <p:txBody>
          <a:bodyPr>
            <a:normAutofit fontScale="90000"/>
          </a:bodyPr>
          <a:lstStyle/>
          <a:p>
            <a:br>
              <a:rPr lang="en-GB" sz="4800" dirty="0"/>
            </a:br>
            <a:r>
              <a:rPr lang="en-GB" sz="4800" dirty="0"/>
              <a:t>Inclusion Health; A National Perspective</a:t>
            </a:r>
            <a:br>
              <a:rPr lang="en-GB" sz="4800" dirty="0"/>
            </a:br>
            <a:br>
              <a:rPr lang="en-GB" sz="4800" dirty="0"/>
            </a:br>
            <a:br>
              <a:rPr lang="en-GB" sz="4800" dirty="0"/>
            </a:br>
            <a:br>
              <a:rPr lang="en-GB" sz="4800" dirty="0"/>
            </a:br>
            <a:endParaRPr lang="en-GB" sz="4800" dirty="0"/>
          </a:p>
        </p:txBody>
      </p:sp>
      <p:sp>
        <p:nvSpPr>
          <p:cNvPr id="3" name="Subtitle 2">
            <a:extLst>
              <a:ext uri="{FF2B5EF4-FFF2-40B4-BE49-F238E27FC236}">
                <a16:creationId xmlns:a16="http://schemas.microsoft.com/office/drawing/2014/main" id="{C78FA13C-21B6-430C-A2B0-A4E43BB2C528}"/>
              </a:ext>
            </a:extLst>
          </p:cNvPr>
          <p:cNvSpPr>
            <a:spLocks noGrp="1"/>
          </p:cNvSpPr>
          <p:nvPr>
            <p:ph type="subTitle" idx="1"/>
          </p:nvPr>
        </p:nvSpPr>
        <p:spPr>
          <a:xfrm>
            <a:off x="854765" y="3131127"/>
            <a:ext cx="11227644" cy="1904599"/>
          </a:xfrm>
        </p:spPr>
        <p:txBody>
          <a:bodyPr>
            <a:normAutofit fontScale="92500" lnSpcReduction="20000"/>
          </a:bodyPr>
          <a:lstStyle/>
          <a:p>
            <a:r>
              <a:rPr lang="en-GB" sz="2600" dirty="0"/>
              <a:t>Elaine Goodwin </a:t>
            </a:r>
          </a:p>
          <a:p>
            <a:r>
              <a:rPr lang="en-GB" sz="2600" dirty="0"/>
              <a:t>Inclusion Health Lead NHSE/I CNO and Health Inequalities Teams</a:t>
            </a:r>
          </a:p>
          <a:p>
            <a:r>
              <a:rPr lang="en-GB" sz="2800" dirty="0"/>
              <a:t>Birmingham and Solihull General Practice Staff &amp; Allies Equality, Diversity &amp; Inclusion Network </a:t>
            </a:r>
          </a:p>
          <a:p>
            <a:r>
              <a:rPr lang="en-GB" sz="2600" dirty="0"/>
              <a:t>June  2022</a:t>
            </a:r>
            <a:endParaRPr lang="en-GB" sz="2800" dirty="0"/>
          </a:p>
        </p:txBody>
      </p:sp>
    </p:spTree>
    <p:extLst>
      <p:ext uri="{BB962C8B-B14F-4D97-AF65-F5344CB8AC3E}">
        <p14:creationId xmlns:p14="http://schemas.microsoft.com/office/powerpoint/2010/main" val="116883064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nfographic showing an overview of Core20PLUS5 and its key components. Text content is as follows:&#10;&#10;Reducing healthcare inequalities: The Core20PLUS5 approach is designed to support Integrated Care Systems to&#10;drive targeted action in health inequalities improvement.&#10;&#10;The approach is made up of three key parts. The first two parts together provide a population&#10;identification framework designed to be used at ICS level to offer direction &amp; focus in improving health inequalities. &#10;&#10;1.Core20:&#10;• The most deprived 20% of the national population as identified by the national Index of Multiple Deprivation (IMD). The IMD has seven domains with indicators accounting for a wide range of social determinants of health.&#10;&#10;2.PLUS:&#10;• ICS-determined population groups experiencing poorer than average health access, experience and/or outcomes, but not captured in the ‘Core20’ alone. This should be based on ICS population health data.&#10;• Inclusion health groups include: ethnic minority communities, coastal communities, people with multi-morbidities, protected characteristic groups, people experiencing&#10;homelessness, drug and alcohol dependence, vulnerable migrants, Gypsy, Roma and Traveller communities, sex workers, people in contact with the justice system, victims of modern slavery and other socially excluded groups. &#10;&#10;The final part sets out five clinical areas of focus.&#10;&#10;3. 5:&#10;1. Maternity: ensuring continuity of care for 75% of women from BAME communities and from the most deprived groups&#10;2. Severe Mental Illness (SMI): ensuring annual health checks for 60% of those living with SMI (bringing SMI in line with the success seen in Learning Disabilities)&#10;3. Chronic Respiratory Disease: a clear focus&#10;on Chronic Obstructive Pulmonary Disease (COPD) driving up uptake of Covid, Flu and&#10;Pneumonia vaccines to reduce infective exacerbations and emergency hospital&#10;admissions due to those exacerbations&#10;4. Early Cancer Diagnosis: 75% of cases diagnosed at stage 1 or 2 by 2028&#10;5. Hypertension Case-Finding: to allow for interventions to optimise BP and minimise the risk of myocardial infarction and stroke&#10;">
            <a:extLst>
              <a:ext uri="{FF2B5EF4-FFF2-40B4-BE49-F238E27FC236}">
                <a16:creationId xmlns:a16="http://schemas.microsoft.com/office/drawing/2014/main" id="{77EA0B94-CE72-4B66-99EA-C69F0E7F2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7" y="1474076"/>
            <a:ext cx="5618573" cy="31604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F9350EE-7FC4-4740-BFFD-2D5539FC06B9}"/>
              </a:ext>
            </a:extLst>
          </p:cNvPr>
          <p:cNvSpPr txBox="1">
            <a:spLocks/>
          </p:cNvSpPr>
          <p:nvPr/>
        </p:nvSpPr>
        <p:spPr>
          <a:xfrm>
            <a:off x="6275358" y="894966"/>
            <a:ext cx="5649284" cy="52898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tx1"/>
                </a:solidFill>
              </a:rPr>
              <a:t>PLUS</a:t>
            </a:r>
            <a:r>
              <a:rPr lang="en-GB" dirty="0">
                <a:solidFill>
                  <a:schemeClr val="tx1"/>
                </a:solidFill>
              </a:rPr>
              <a:t> groups are ICS defined population groups experiencing poorer than average health access, experience and/or outcomes who may not be captured within the Core20 alone and would benefit from a tailored healthcare approach.</a:t>
            </a:r>
          </a:p>
          <a:p>
            <a:r>
              <a:rPr lang="en-GB" dirty="0">
                <a:solidFill>
                  <a:schemeClr val="tx1"/>
                </a:solidFill>
              </a:rPr>
              <a:t>As part of the PLUS offer, ICS’ are encouraged to disaggregate their population health data by HI lenses with the aim of identifying populations where there are greatest disparities presenting an opportunity to narrow the gap in access, experience and/or outcomes. </a:t>
            </a:r>
          </a:p>
          <a:p>
            <a:r>
              <a:rPr lang="en-GB" dirty="0">
                <a:solidFill>
                  <a:schemeClr val="tx1"/>
                </a:solidFill>
              </a:rPr>
              <a:t>Where hard data doesn’t exist ICS’ can be supported through national recommended priorities to consider in relation to inclusion health</a:t>
            </a:r>
          </a:p>
          <a:p>
            <a:r>
              <a:rPr lang="en-GB" dirty="0">
                <a:solidFill>
                  <a:schemeClr val="tx1"/>
                </a:solidFill>
              </a:rPr>
              <a:t>Combined with guidance document and toolkits</a:t>
            </a:r>
          </a:p>
          <a:p>
            <a:endParaRPr lang="en-US" sz="2400" dirty="0"/>
          </a:p>
        </p:txBody>
      </p:sp>
    </p:spTree>
    <p:extLst>
      <p:ext uri="{BB962C8B-B14F-4D97-AF65-F5344CB8AC3E}">
        <p14:creationId xmlns:p14="http://schemas.microsoft.com/office/powerpoint/2010/main" val="148566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318755"/>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3600" dirty="0">
                <a:latin typeface="Arial"/>
                <a:ea typeface="+mn-ea"/>
                <a:cs typeface="Arial"/>
              </a:rPr>
              <a:t>Enabling and supporting system improvements</a:t>
            </a:r>
            <a:endParaRPr lang="en-GB" sz="3600" dirty="0">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0850F74-80C8-48BF-A10E-F53AA8EDD912}"/>
              </a:ext>
            </a:extLst>
          </p:cNvPr>
          <p:cNvSpPr/>
          <p:nvPr/>
        </p:nvSpPr>
        <p:spPr>
          <a:xfrm>
            <a:off x="360719" y="672698"/>
            <a:ext cx="10505265" cy="707886"/>
          </a:xfrm>
          <a:prstGeom prst="rect">
            <a:avLst/>
          </a:prstGeom>
        </p:spPr>
        <p:txBody>
          <a:bodyPr wrap="square">
            <a:spAutoFit/>
          </a:bodyPr>
          <a:lstStyle/>
          <a:p>
            <a:pPr marL="342900" indent="-342900" fontAlgn="base">
              <a:buFontTx/>
              <a:buAutoNum type="arabicParenR"/>
            </a:pPr>
            <a:endParaRPr lang="en-GB" sz="2000" b="1" dirty="0">
              <a:latin typeface="Arial" panose="020B0604020202020204" pitchFamily="34" charset="0"/>
              <a:cs typeface="Arial" panose="020B0604020202020204" pitchFamily="34" charset="0"/>
            </a:endParaRPr>
          </a:p>
          <a:p>
            <a:pPr fontAlgn="base"/>
            <a:endParaRPr lang="en-GB"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D8B6C45-EDFE-46B2-8C1C-41F50F1CEF64}"/>
              </a:ext>
            </a:extLst>
          </p:cNvPr>
          <p:cNvSpPr/>
          <p:nvPr/>
        </p:nvSpPr>
        <p:spPr>
          <a:xfrm>
            <a:off x="492369" y="1117600"/>
            <a:ext cx="10292862" cy="4611519"/>
          </a:xfrm>
          <a:prstGeom prst="rect">
            <a:avLst/>
          </a:prstGeom>
        </p:spPr>
        <p:txBody>
          <a:bodyPr wrap="square">
            <a:spAutoFit/>
          </a:bodyPr>
          <a:lstStyle/>
          <a:p>
            <a:pPr marL="342900" indent="-342900">
              <a:lnSpc>
                <a:spcPct val="150000"/>
              </a:lnSpc>
              <a:buFont typeface="Symbol" panose="05050102010706020507" pitchFamily="18" charset="2"/>
              <a:buChar char=""/>
            </a:pPr>
            <a:r>
              <a:rPr lang="en-GB" dirty="0">
                <a:solidFill>
                  <a:sysClr val="windowText" lastClr="000000"/>
                </a:solidFill>
                <a:latin typeface="Arial" panose="020B0604020202020204" pitchFamily="34" charset="0"/>
                <a:cs typeface="Arial" panose="020B0604020202020204" pitchFamily="34" charset="0"/>
              </a:rPr>
              <a:t>Core20PLUS5 is a key vehicle to drive the change necessary to improve the health outcomes for inclusion health populations</a:t>
            </a:r>
          </a:p>
          <a:p>
            <a:pPr marL="342900" lvl="0" indent="-342900">
              <a:lnSpc>
                <a:spcPct val="150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Our ambition is to highlight the need for ICSs to deliver on their key responsibilities in relation to inclusion health populations within the wider health inequalities agenda that is in </a:t>
            </a:r>
            <a:r>
              <a:rPr lang="en-GB" dirty="0">
                <a:latin typeface="Arial" panose="020B0604020202020204" pitchFamily="34" charset="0"/>
                <a:ea typeface="MS Mincho" panose="02020609040205080304" pitchFamily="49" charset="-128"/>
                <a:cs typeface="Arial" panose="020B0604020202020204" pitchFamily="34" charset="0"/>
              </a:rPr>
              <a:t>alignment with the:</a:t>
            </a:r>
            <a:endParaRPr lang="en-GB"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en-GB" dirty="0">
                <a:latin typeface="Arial" panose="020B0604020202020204" pitchFamily="34" charset="0"/>
                <a:ea typeface="MS Mincho" panose="02020609040205080304" pitchFamily="49" charset="-128"/>
                <a:cs typeface="Arial" panose="020B0604020202020204" pitchFamily="34" charset="0"/>
              </a:rPr>
              <a:t>NHSEI Health Inequalities Improvement vision and the </a:t>
            </a:r>
            <a:r>
              <a:rPr lang="en-GB" u="sng" dirty="0">
                <a:solidFill>
                  <a:srgbClr val="0000FF"/>
                </a:solidFill>
                <a:latin typeface="Arial" panose="020B0604020202020204" pitchFamily="34" charset="0"/>
                <a:ea typeface="MS Mincho" panose="02020609040205080304" pitchFamily="49" charset="-128"/>
                <a:cs typeface="Arial" panose="020B0604020202020204" pitchFamily="34" charset="0"/>
                <a:hlinkClick r:id="rId3"/>
              </a:rPr>
              <a:t>Core20PLUS5 approach</a:t>
            </a:r>
            <a:r>
              <a:rPr lang="en-GB" dirty="0">
                <a:latin typeface="Arial" panose="020B0604020202020204" pitchFamily="34" charset="0"/>
                <a:ea typeface="MS Mincho" panose="02020609040205080304" pitchFamily="49" charset="-128"/>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en-GB" dirty="0">
                <a:latin typeface="Arial" panose="020B0604020202020204" pitchFamily="34" charset="0"/>
                <a:ea typeface="MS Mincho" panose="02020609040205080304" pitchFamily="49" charset="-128"/>
                <a:cs typeface="Arial" panose="020B0604020202020204" pitchFamily="34" charset="0"/>
              </a:rPr>
              <a:t>NHS Standard Contract and Planning Guidance.</a:t>
            </a:r>
            <a:endParaRPr lang="en-GB"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en-GB" u="sng" dirty="0">
                <a:solidFill>
                  <a:srgbClr val="0000FF"/>
                </a:solidFill>
                <a:latin typeface="Arial" panose="020B0604020202020204" pitchFamily="34" charset="0"/>
                <a:ea typeface="MS Mincho" panose="02020609040205080304" pitchFamily="49" charset="-128"/>
                <a:cs typeface="Arial" panose="020B0604020202020204" pitchFamily="34" charset="0"/>
                <a:hlinkClick r:id="rId4"/>
              </a:rPr>
              <a:t>PCNs health inequalities DES</a:t>
            </a:r>
            <a:endParaRPr lang="en-GB" u="sng" dirty="0">
              <a:solidFill>
                <a:srgbClr val="0000FF"/>
              </a:solidFill>
              <a:latin typeface="Arial" panose="020B0604020202020204" pitchFamily="34" charset="0"/>
              <a:ea typeface="MS Mincho" panose="02020609040205080304" pitchFamily="49" charset="-128"/>
              <a:cs typeface="Arial" panose="020B0604020202020204" pitchFamily="34" charset="0"/>
            </a:endParaRPr>
          </a:p>
          <a:p>
            <a:pPr marL="285750" indent="-285750">
              <a:lnSpc>
                <a:spcPct val="150000"/>
              </a:lnSpc>
              <a:buFont typeface="Courier New" panose="02070309020205020404" pitchFamily="49" charset="0"/>
              <a:buChar char="o"/>
            </a:pPr>
            <a:r>
              <a:rPr lang="en-GB" dirty="0">
                <a:latin typeface="Arial" panose="020B0604020202020204" pitchFamily="34" charset="0"/>
                <a:cs typeface="Arial" panose="020B0604020202020204" pitchFamily="34" charset="0"/>
              </a:rPr>
              <a:t>All supported through scale, spread and building on what is working currently and the emphasis that inclusion health is all parts of the systems business.</a:t>
            </a:r>
          </a:p>
          <a:p>
            <a:pPr marL="285750" indent="-285750">
              <a:lnSpc>
                <a:spcPct val="150000"/>
              </a:lnSpc>
              <a:buFont typeface="Courier New" panose="02070309020205020404" pitchFamily="49" charset="0"/>
              <a:buChar char="o"/>
            </a:pPr>
            <a:r>
              <a:rPr lang="en-GB" dirty="0">
                <a:latin typeface="Arial" panose="020B0604020202020204" pitchFamily="34" charset="0"/>
                <a:cs typeface="Arial" panose="020B0604020202020204" pitchFamily="34" charset="0"/>
              </a:rPr>
              <a:t>Planned roadmap/ tool to support ICSs further in meeting needs of IH groups built on </a:t>
            </a:r>
            <a:r>
              <a:rPr lang="en-GB" dirty="0">
                <a:latin typeface="Arial" panose="020B0604020202020204" pitchFamily="34" charset="0"/>
                <a:cs typeface="Arial" panose="020B0604020202020204" pitchFamily="34" charset="0"/>
                <a:hlinkClick r:id="rId5"/>
              </a:rPr>
              <a:t>PCN tool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97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318755"/>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3600" dirty="0">
                <a:latin typeface="Arial"/>
                <a:ea typeface="+mn-ea"/>
                <a:cs typeface="Arial"/>
              </a:rPr>
              <a:t>Enabling and supporting system improvements</a:t>
            </a:r>
            <a:endParaRPr lang="en-GB" sz="3600" dirty="0">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0850F74-80C8-48BF-A10E-F53AA8EDD912}"/>
              </a:ext>
            </a:extLst>
          </p:cNvPr>
          <p:cNvSpPr/>
          <p:nvPr/>
        </p:nvSpPr>
        <p:spPr>
          <a:xfrm>
            <a:off x="360719" y="672698"/>
            <a:ext cx="10505265" cy="707886"/>
          </a:xfrm>
          <a:prstGeom prst="rect">
            <a:avLst/>
          </a:prstGeom>
        </p:spPr>
        <p:txBody>
          <a:bodyPr wrap="square">
            <a:spAutoFit/>
          </a:bodyPr>
          <a:lstStyle/>
          <a:p>
            <a:pPr marL="342900" indent="-342900" fontAlgn="base">
              <a:buFontTx/>
              <a:buAutoNum type="arabicParenR"/>
            </a:pPr>
            <a:endParaRPr lang="en-GB" sz="2000" b="1" dirty="0">
              <a:latin typeface="Arial" panose="020B0604020202020204" pitchFamily="34" charset="0"/>
              <a:cs typeface="Arial" panose="020B0604020202020204" pitchFamily="34" charset="0"/>
            </a:endParaRPr>
          </a:p>
          <a:p>
            <a:pPr fontAlgn="base"/>
            <a:endParaRPr lang="en-GB" sz="2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7E9D4B3-D04F-445E-AC9C-8B09BE58AA09}"/>
              </a:ext>
            </a:extLst>
          </p:cNvPr>
          <p:cNvGrpSpPr/>
          <p:nvPr/>
        </p:nvGrpSpPr>
        <p:grpSpPr>
          <a:xfrm>
            <a:off x="529726" y="1026641"/>
            <a:ext cx="10542505" cy="1431054"/>
            <a:chOff x="5775809" y="1033522"/>
            <a:chExt cx="5265239" cy="1141597"/>
          </a:xfrm>
        </p:grpSpPr>
        <p:sp>
          <p:nvSpPr>
            <p:cNvPr id="7" name="TextBox 6">
              <a:extLst>
                <a:ext uri="{FF2B5EF4-FFF2-40B4-BE49-F238E27FC236}">
                  <a16:creationId xmlns:a16="http://schemas.microsoft.com/office/drawing/2014/main" id="{971FF231-7358-4A38-90A9-456F4ADECC02}"/>
                </a:ext>
              </a:extLst>
            </p:cNvPr>
            <p:cNvSpPr txBox="1"/>
            <p:nvPr/>
          </p:nvSpPr>
          <p:spPr>
            <a:xfrm>
              <a:off x="5775809" y="1320705"/>
              <a:ext cx="5265239" cy="854414"/>
            </a:xfrm>
            <a:prstGeom prst="rect">
              <a:avLst/>
            </a:prstGeom>
            <a:noFill/>
            <a:ln w="15875">
              <a:solidFill>
                <a:schemeClr val="accent6">
                  <a:lumMod val="75000"/>
                </a:schemeClr>
              </a:solidFill>
            </a:ln>
          </p:spPr>
          <p:txBody>
            <a:bodyPr wrap="square" lIns="288000" tIns="144000" rIns="288000" bIns="72000" rtlCol="0">
              <a:noAutofit/>
            </a:bodyPr>
            <a:lstStyle/>
            <a:p>
              <a:r>
                <a:rPr lang="en-GB" sz="1600" dirty="0">
                  <a:latin typeface="Arial" panose="020B0604020202020204" pitchFamily="34" charset="0"/>
                  <a:cs typeface="Arial" panose="020B0604020202020204" pitchFamily="34" charset="0"/>
                </a:rPr>
                <a:t>Understanding context &amp; rights’, learning &amp; training, advocacy, holistic screening/ assessment, trauma informed practice, escalate concerns, challenge system and professional barriers, familiarise yourself with key support, evidence, research, resources, self care, access to supervision &amp; escalate</a:t>
              </a:r>
            </a:p>
            <a:p>
              <a:endParaRPr lang="en-GB" dirty="0">
                <a:solidFill>
                  <a:srgbClr val="0B0C0C"/>
                </a:solidFill>
                <a:latin typeface="nta"/>
              </a:endParaRPr>
            </a:p>
            <a:p>
              <a:endParaRPr lang="en-GB" dirty="0">
                <a:solidFill>
                  <a:srgbClr val="0B0C0C"/>
                </a:solidFill>
                <a:latin typeface="nta"/>
              </a:endParaRPr>
            </a:p>
          </p:txBody>
        </p:sp>
        <p:sp>
          <p:nvSpPr>
            <p:cNvPr id="8" name="Rectangle: Rounded Corners 7">
              <a:extLst>
                <a:ext uri="{FF2B5EF4-FFF2-40B4-BE49-F238E27FC236}">
                  <a16:creationId xmlns:a16="http://schemas.microsoft.com/office/drawing/2014/main" id="{9366A5CD-0B9A-4C3B-9D00-E4FCFB96DFE6}"/>
                </a:ext>
              </a:extLst>
            </p:cNvPr>
            <p:cNvSpPr/>
            <p:nvPr/>
          </p:nvSpPr>
          <p:spPr>
            <a:xfrm>
              <a:off x="5925975" y="1033522"/>
              <a:ext cx="1406084" cy="287183"/>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Frontline </a:t>
              </a:r>
            </a:p>
          </p:txBody>
        </p:sp>
      </p:grpSp>
      <p:grpSp>
        <p:nvGrpSpPr>
          <p:cNvPr id="9" name="Group 8">
            <a:extLst>
              <a:ext uri="{FF2B5EF4-FFF2-40B4-BE49-F238E27FC236}">
                <a16:creationId xmlns:a16="http://schemas.microsoft.com/office/drawing/2014/main" id="{0AC34668-E7A8-425A-8E56-395337640402}"/>
              </a:ext>
            </a:extLst>
          </p:cNvPr>
          <p:cNvGrpSpPr/>
          <p:nvPr/>
        </p:nvGrpSpPr>
        <p:grpSpPr>
          <a:xfrm>
            <a:off x="529726" y="2457695"/>
            <a:ext cx="10542505" cy="2025081"/>
            <a:chOff x="5798455" y="1007608"/>
            <a:chExt cx="5265239" cy="1517169"/>
          </a:xfrm>
        </p:grpSpPr>
        <p:sp>
          <p:nvSpPr>
            <p:cNvPr id="10" name="TextBox 9">
              <a:extLst>
                <a:ext uri="{FF2B5EF4-FFF2-40B4-BE49-F238E27FC236}">
                  <a16:creationId xmlns:a16="http://schemas.microsoft.com/office/drawing/2014/main" id="{CB91A22D-8CBE-4171-A5F6-C13FDA9D4640}"/>
                </a:ext>
              </a:extLst>
            </p:cNvPr>
            <p:cNvSpPr txBox="1"/>
            <p:nvPr/>
          </p:nvSpPr>
          <p:spPr>
            <a:xfrm>
              <a:off x="5798455" y="1294790"/>
              <a:ext cx="5265239" cy="1229987"/>
            </a:xfrm>
            <a:prstGeom prst="rect">
              <a:avLst/>
            </a:prstGeom>
            <a:noFill/>
            <a:ln w="15875">
              <a:solidFill>
                <a:schemeClr val="accent6">
                  <a:lumMod val="75000"/>
                </a:schemeClr>
              </a:solidFill>
            </a:ln>
          </p:spPr>
          <p:txBody>
            <a:bodyPr wrap="square" lIns="288000" tIns="144000" rIns="288000" bIns="72000" rtlCol="0">
              <a:noAutofit/>
            </a:bodyPr>
            <a:lstStyle/>
            <a:p>
              <a:pPr>
                <a:spcAft>
                  <a:spcPts val="600"/>
                </a:spcAft>
              </a:pPr>
              <a:r>
                <a:rPr lang="en-GB" sz="1600" dirty="0">
                  <a:latin typeface="Arial" panose="020B0604020202020204" pitchFamily="34" charset="0"/>
                  <a:cs typeface="Arial" panose="020B0604020202020204" pitchFamily="34" charset="0"/>
                </a:rPr>
                <a:t>Work with local trusted services to identify and target populations at risk of social exclusion, know your ‘hard to reach’ services and adapt them - Localised place base approaches, know your HI, inclusion health&amp; safeguarding leads, challenge system and professional barriers, auditing access in partnership with people with lived experience, organisations that work closely with them and the local </a:t>
              </a:r>
              <a:r>
                <a:rPr lang="en-GB" sz="1600" dirty="0">
                  <a:latin typeface="Arial" panose="020B0604020202020204" pitchFamily="34" charset="0"/>
                  <a:cs typeface="Arial" panose="020B0604020202020204" pitchFamily="34" charset="0"/>
                  <a:hlinkClick r:id="rId3"/>
                </a:rPr>
                <a:t>Healthwatch</a:t>
              </a: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Provide the culture to support staff to practice in a trauma informed and culturally competent way, and </a:t>
              </a:r>
              <a:r>
                <a:rPr lang="en-US" sz="1600" dirty="0" err="1">
                  <a:latin typeface="Arial" panose="020B0604020202020204" pitchFamily="34" charset="0"/>
                  <a:cs typeface="Arial" panose="020B0604020202020204" pitchFamily="34" charset="0"/>
                </a:rPr>
                <a:t>recognise</a:t>
              </a:r>
              <a:r>
                <a:rPr lang="en-US" sz="1600" dirty="0">
                  <a:latin typeface="Arial" panose="020B0604020202020204" pitchFamily="34" charset="0"/>
                  <a:cs typeface="Arial" panose="020B0604020202020204" pitchFamily="34" charset="0"/>
                </a:rPr>
                <a:t> staff vicarious trauma, especially in the heat of a Pandemic response, </a:t>
              </a:r>
              <a:r>
                <a:rPr lang="en-GB" sz="1600" dirty="0">
                  <a:hlinkClick r:id="rId4"/>
                </a:rPr>
                <a:t>NHS Health &amp; Wellbeing Framework</a:t>
              </a:r>
              <a:endParaRPr lang="en-GB" sz="1600" dirty="0"/>
            </a:p>
            <a:p>
              <a:pPr>
                <a:spcAft>
                  <a:spcPts val="600"/>
                </a:spcAft>
              </a:pPr>
              <a:r>
                <a:rPr lang="en-US" sz="1600" dirty="0">
                  <a:latin typeface="Arial" panose="020B0604020202020204" pitchFamily="34" charset="0"/>
                  <a:cs typeface="Arial" panose="020B0604020202020204" pitchFamily="34" charset="0"/>
                </a:rPr>
                <a:t> </a:t>
              </a:r>
            </a:p>
          </p:txBody>
        </p:sp>
        <p:sp>
          <p:nvSpPr>
            <p:cNvPr id="11" name="Rectangle: Rounded Corners 10">
              <a:extLst>
                <a:ext uri="{FF2B5EF4-FFF2-40B4-BE49-F238E27FC236}">
                  <a16:creationId xmlns:a16="http://schemas.microsoft.com/office/drawing/2014/main" id="{3BD4A447-2112-421D-8C12-D84B2A02E18F}"/>
                </a:ext>
              </a:extLst>
            </p:cNvPr>
            <p:cNvSpPr/>
            <p:nvPr/>
          </p:nvSpPr>
          <p:spPr>
            <a:xfrm>
              <a:off x="5948621" y="1007608"/>
              <a:ext cx="2004762" cy="287183"/>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Service/ Organisational  Level</a:t>
              </a:r>
            </a:p>
          </p:txBody>
        </p:sp>
      </p:grpSp>
      <p:grpSp>
        <p:nvGrpSpPr>
          <p:cNvPr id="12" name="Group 11">
            <a:extLst>
              <a:ext uri="{FF2B5EF4-FFF2-40B4-BE49-F238E27FC236}">
                <a16:creationId xmlns:a16="http://schemas.microsoft.com/office/drawing/2014/main" id="{3C62B04D-2A71-4BB7-B130-3E89D761D496}"/>
              </a:ext>
            </a:extLst>
          </p:cNvPr>
          <p:cNvGrpSpPr/>
          <p:nvPr/>
        </p:nvGrpSpPr>
        <p:grpSpPr>
          <a:xfrm>
            <a:off x="467203" y="4482776"/>
            <a:ext cx="10542505" cy="1261532"/>
            <a:chOff x="5777435" y="1103061"/>
            <a:chExt cx="5265239" cy="1006365"/>
          </a:xfrm>
        </p:grpSpPr>
        <p:sp>
          <p:nvSpPr>
            <p:cNvPr id="13" name="TextBox 12">
              <a:extLst>
                <a:ext uri="{FF2B5EF4-FFF2-40B4-BE49-F238E27FC236}">
                  <a16:creationId xmlns:a16="http://schemas.microsoft.com/office/drawing/2014/main" id="{8010F3C8-4AB6-41CF-AE8E-9753BD413238}"/>
                </a:ext>
              </a:extLst>
            </p:cNvPr>
            <p:cNvSpPr txBox="1"/>
            <p:nvPr/>
          </p:nvSpPr>
          <p:spPr>
            <a:xfrm>
              <a:off x="5777435" y="1390244"/>
              <a:ext cx="5265239" cy="719182"/>
            </a:xfrm>
            <a:prstGeom prst="rect">
              <a:avLst/>
            </a:prstGeom>
            <a:noFill/>
            <a:ln w="15875">
              <a:solidFill>
                <a:schemeClr val="accent6">
                  <a:lumMod val="75000"/>
                </a:schemeClr>
              </a:solidFill>
            </a:ln>
          </p:spPr>
          <p:txBody>
            <a:bodyPr wrap="square" lIns="288000" tIns="144000" rIns="288000" bIns="72000" rtlCol="0">
              <a:noAutofit/>
            </a:bodyPr>
            <a:lstStyle/>
            <a:p>
              <a:pPr>
                <a:spcAft>
                  <a:spcPts val="600"/>
                </a:spcAft>
              </a:pPr>
              <a:r>
                <a:rPr lang="en-GB" sz="1600" dirty="0">
                  <a:latin typeface="Arial" panose="020B0604020202020204" pitchFamily="34" charset="0"/>
                  <a:cs typeface="Arial" panose="020B0604020202020204" pitchFamily="34" charset="0"/>
                </a:rPr>
                <a:t>Raise profile, JSNA’s, key drivers, policies and need, system collective responses working with trusted organisations, challenge current ways of working and advocating for the consideration of inclusion health groups in service design and commissioning, challenge hostile policies</a:t>
              </a:r>
            </a:p>
            <a:p>
              <a:pPr marL="360000" indent="-360000">
                <a:spcAft>
                  <a:spcPts val="600"/>
                </a:spcAft>
                <a:buFont typeface="+mj-lt"/>
                <a:buAutoNum type="arabicPeriod" startAt="23"/>
              </a:pPr>
              <a:endParaRPr lang="en-GB" dirty="0"/>
            </a:p>
          </p:txBody>
        </p:sp>
        <p:sp>
          <p:nvSpPr>
            <p:cNvPr id="14" name="Rectangle: Rounded Corners 13">
              <a:extLst>
                <a:ext uri="{FF2B5EF4-FFF2-40B4-BE49-F238E27FC236}">
                  <a16:creationId xmlns:a16="http://schemas.microsoft.com/office/drawing/2014/main" id="{A0BA0546-1832-43E0-99D3-0C6DFB8CB372}"/>
                </a:ext>
              </a:extLst>
            </p:cNvPr>
            <p:cNvSpPr/>
            <p:nvPr/>
          </p:nvSpPr>
          <p:spPr>
            <a:xfrm>
              <a:off x="5911763" y="1103061"/>
              <a:ext cx="1406084" cy="287183"/>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Strategic level</a:t>
              </a:r>
            </a:p>
          </p:txBody>
        </p:sp>
      </p:grpSp>
    </p:spTree>
    <p:extLst>
      <p:ext uri="{BB962C8B-B14F-4D97-AF65-F5344CB8AC3E}">
        <p14:creationId xmlns:p14="http://schemas.microsoft.com/office/powerpoint/2010/main" val="359980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318755"/>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3600" dirty="0">
                <a:latin typeface="Arial" panose="020B0604020202020204" pitchFamily="34" charset="0"/>
                <a:ea typeface="+mn-ea"/>
                <a:cs typeface="Arial" panose="020B0604020202020204" pitchFamily="34" charset="0"/>
              </a:rPr>
              <a:t>Inclusion Health further information</a:t>
            </a:r>
          </a:p>
        </p:txBody>
      </p:sp>
      <p:sp>
        <p:nvSpPr>
          <p:cNvPr id="5" name="Rectangle 4">
            <a:extLst>
              <a:ext uri="{FF2B5EF4-FFF2-40B4-BE49-F238E27FC236}">
                <a16:creationId xmlns:a16="http://schemas.microsoft.com/office/drawing/2014/main" id="{70850F74-80C8-48BF-A10E-F53AA8EDD912}"/>
              </a:ext>
            </a:extLst>
          </p:cNvPr>
          <p:cNvSpPr/>
          <p:nvPr/>
        </p:nvSpPr>
        <p:spPr>
          <a:xfrm>
            <a:off x="360719" y="672698"/>
            <a:ext cx="10505265" cy="707886"/>
          </a:xfrm>
          <a:prstGeom prst="rect">
            <a:avLst/>
          </a:prstGeom>
        </p:spPr>
        <p:txBody>
          <a:bodyPr wrap="square">
            <a:spAutoFit/>
          </a:bodyPr>
          <a:lstStyle/>
          <a:p>
            <a:pPr marL="342900" indent="-342900" fontAlgn="base">
              <a:buFontTx/>
              <a:buAutoNum type="arabicParenR"/>
            </a:pPr>
            <a:endParaRPr lang="en-GB" sz="2000" b="1" dirty="0">
              <a:latin typeface="Arial" panose="020B0604020202020204" pitchFamily="34" charset="0"/>
              <a:cs typeface="Arial" panose="020B0604020202020204" pitchFamily="34" charset="0"/>
            </a:endParaRPr>
          </a:p>
          <a:p>
            <a:pPr fontAlgn="base"/>
            <a:endParaRPr lang="en-GB"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D8B6C45-EDFE-46B2-8C1C-41F50F1CEF64}"/>
              </a:ext>
            </a:extLst>
          </p:cNvPr>
          <p:cNvSpPr/>
          <p:nvPr/>
        </p:nvSpPr>
        <p:spPr>
          <a:xfrm>
            <a:off x="677303" y="1006343"/>
            <a:ext cx="10292862" cy="6273512"/>
          </a:xfrm>
          <a:prstGeom prst="rect">
            <a:avLst/>
          </a:prstGeom>
        </p:spPr>
        <p:txBody>
          <a:bodyPr wrap="square">
            <a:spAutoFit/>
          </a:bodyPr>
          <a:lstStyle/>
          <a:p>
            <a:pPr marL="342900" indent="-342900">
              <a:lnSpc>
                <a:spcPct val="150000"/>
              </a:lnSpc>
              <a:buFont typeface="Symbol" panose="05050102010706020507" pitchFamily="18" charset="2"/>
              <a:buChar char=""/>
            </a:pPr>
            <a:r>
              <a:rPr lang="en-GB" dirty="0"/>
              <a:t>This </a:t>
            </a:r>
            <a:r>
              <a:rPr lang="en-GB" dirty="0">
                <a:hlinkClick r:id="rId3"/>
              </a:rPr>
              <a:t>guide </a:t>
            </a:r>
            <a:r>
              <a:rPr lang="en-GB" dirty="0"/>
              <a:t>is part of ‘All Our Health’,  to help staff and systems to take action on inclusion health. There is also page specific to </a:t>
            </a:r>
            <a:r>
              <a:rPr lang="en-GB" dirty="0">
                <a:hlinkClick r:id="rId4"/>
              </a:rPr>
              <a:t>migrant health</a:t>
            </a:r>
            <a:r>
              <a:rPr lang="en-GB" dirty="0"/>
              <a:t>.</a:t>
            </a:r>
          </a:p>
          <a:p>
            <a:pPr marL="342900" indent="-342900">
              <a:lnSpc>
                <a:spcPct val="150000"/>
              </a:lnSpc>
              <a:buFont typeface="Symbol" panose="05050102010706020507" pitchFamily="18" charset="2"/>
              <a:buChar char=""/>
            </a:pPr>
            <a:r>
              <a:rPr lang="en-GB" dirty="0"/>
              <a:t>This </a:t>
            </a:r>
            <a:r>
              <a:rPr lang="en-GB" dirty="0">
                <a:solidFill>
                  <a:schemeClr val="accent1"/>
                </a:solidFill>
                <a:hlinkClick r:id="rId5">
                  <a:extLst>
                    <a:ext uri="{A12FA001-AC4F-418D-AE19-62706E023703}">
                      <ahyp:hlinkClr xmlns:ahyp="http://schemas.microsoft.com/office/drawing/2018/hyperlinkcolor" val="tx"/>
                    </a:ext>
                  </a:extLst>
                </a:hlinkClick>
              </a:rPr>
              <a:t>tool</a:t>
            </a:r>
            <a:r>
              <a:rPr lang="en-GB" dirty="0">
                <a:hlinkClick r:id="rId5">
                  <a:extLst>
                    <a:ext uri="{A12FA001-AC4F-418D-AE19-62706E023703}">
                      <ahyp:hlinkClr xmlns:ahyp="http://schemas.microsoft.com/office/drawing/2018/hyperlinkcolor" val="tx"/>
                    </a:ext>
                  </a:extLst>
                </a:hlinkClick>
              </a:rPr>
              <a:t> </a:t>
            </a:r>
            <a:r>
              <a:rPr lang="en-GB" dirty="0"/>
              <a:t>helps Primary Care Networks to assess their engagement with Inclusion Health groups. </a:t>
            </a:r>
          </a:p>
          <a:p>
            <a:pPr marL="342900" indent="-342900">
              <a:lnSpc>
                <a:spcPct val="150000"/>
              </a:lnSpc>
              <a:buFont typeface="Symbol" panose="05050102010706020507" pitchFamily="18" charset="2"/>
              <a:buChar char=""/>
            </a:pPr>
            <a:r>
              <a:rPr lang="en-GB" dirty="0"/>
              <a:t>Language and interpreting translation </a:t>
            </a:r>
            <a:r>
              <a:rPr lang="en-GB" dirty="0">
                <a:hlinkClick r:id="rId6"/>
              </a:rPr>
              <a:t>guidance</a:t>
            </a:r>
            <a:r>
              <a:rPr lang="en-GB" dirty="0"/>
              <a:t> </a:t>
            </a:r>
          </a:p>
          <a:p>
            <a:pPr marL="285750" lvl="0" indent="-285750">
              <a:buFont typeface="Arial" panose="020B0604020202020204" pitchFamily="34" charset="0"/>
              <a:buChar char="•"/>
            </a:pPr>
            <a:r>
              <a:rPr lang="en-GB" u="sng" dirty="0">
                <a:hlinkClick r:id="rId7"/>
              </a:rPr>
              <a:t>https://www.nice.org.uk/guidance/ng214</a:t>
            </a:r>
            <a:endParaRPr lang="en-GB" dirty="0"/>
          </a:p>
          <a:p>
            <a:pPr marL="342900" indent="-342900">
              <a:lnSpc>
                <a:spcPct val="150000"/>
              </a:lnSpc>
              <a:buFont typeface="Symbol" panose="05050102010706020507" pitchFamily="18" charset="2"/>
              <a:buChar char=""/>
            </a:pPr>
            <a:r>
              <a:rPr lang="en-GB" dirty="0"/>
              <a:t>The  QNI Homeless and </a:t>
            </a:r>
            <a:r>
              <a:rPr lang="en-GB" dirty="0">
                <a:solidFill>
                  <a:schemeClr val="accent1"/>
                </a:solidFill>
                <a:hlinkClick r:id="rId8">
                  <a:extLst>
                    <a:ext uri="{A12FA001-AC4F-418D-AE19-62706E023703}">
                      <ahyp:hlinkClr xmlns:ahyp="http://schemas.microsoft.com/office/drawing/2018/hyperlinkcolor" val="tx"/>
                    </a:ext>
                  </a:extLst>
                </a:hlinkClick>
              </a:rPr>
              <a:t>Inclusion Health </a:t>
            </a:r>
            <a:r>
              <a:rPr lang="en-GB" dirty="0"/>
              <a:t>Programme  and  the </a:t>
            </a:r>
            <a:r>
              <a:rPr lang="en-GB" dirty="0">
                <a:hlinkClick r:id="rId9">
                  <a:extLst>
                    <a:ext uri="{A12FA001-AC4F-418D-AE19-62706E023703}">
                      <ahyp:hlinkClr xmlns:ahyp="http://schemas.microsoft.com/office/drawing/2018/hyperlinkcolor" val="tx"/>
                    </a:ext>
                  </a:extLst>
                </a:hlinkClick>
              </a:rPr>
              <a:t>Faculty for Homeless and Inclusion Health </a:t>
            </a:r>
            <a:r>
              <a:rPr lang="en-GB" dirty="0"/>
              <a:t>are membership organisations for people involved in health care for excluded groups.</a:t>
            </a:r>
          </a:p>
          <a:p>
            <a:pPr marL="342900" indent="-342900">
              <a:lnSpc>
                <a:spcPct val="150000"/>
              </a:lnSpc>
              <a:buFont typeface="Symbol" panose="05050102010706020507" pitchFamily="18" charset="2"/>
              <a:buChar char=""/>
            </a:pPr>
            <a:r>
              <a:rPr lang="en-GB" dirty="0"/>
              <a:t>Doctors of the World have produced several resources including the </a:t>
            </a:r>
            <a:r>
              <a:rPr lang="en-GB" dirty="0">
                <a:solidFill>
                  <a:schemeClr val="accent1"/>
                </a:solidFill>
                <a:hlinkClick r:id="rId10">
                  <a:extLst>
                    <a:ext uri="{A12FA001-AC4F-418D-AE19-62706E023703}">
                      <ahyp:hlinkClr xmlns:ahyp="http://schemas.microsoft.com/office/drawing/2018/hyperlinkcolor" val="tx"/>
                    </a:ext>
                  </a:extLst>
                </a:hlinkClick>
              </a:rPr>
              <a:t>Safe Surgeries Toolkit</a:t>
            </a:r>
            <a:r>
              <a:rPr lang="en-GB" dirty="0">
                <a:solidFill>
                  <a:schemeClr val="accent1"/>
                </a:solidFill>
              </a:rPr>
              <a:t> </a:t>
            </a:r>
            <a:r>
              <a:rPr lang="en-GB" dirty="0"/>
              <a:t>to support practices with new registrations and produced some helpful posters explaining how the NHS works.</a:t>
            </a:r>
          </a:p>
          <a:p>
            <a:pPr marL="342900" indent="-342900">
              <a:lnSpc>
                <a:spcPct val="150000"/>
              </a:lnSpc>
              <a:buFont typeface="Symbol" panose="05050102010706020507" pitchFamily="18" charset="2"/>
              <a:buChar char=""/>
            </a:pPr>
            <a:r>
              <a:rPr lang="en-GB" dirty="0">
                <a:hlinkClick r:id="rId11"/>
              </a:rPr>
              <a:t>NUM</a:t>
            </a:r>
            <a:r>
              <a:rPr lang="en-GB" dirty="0"/>
              <a:t> is a UK-wide charity working with sex workers to do research, design and deliver safety tools and to provide support services to people in adult industries.</a:t>
            </a:r>
          </a:p>
          <a:p>
            <a:pPr marL="285750" indent="-285750">
              <a:buFont typeface="Arial" panose="020B0604020202020204" pitchFamily="34" charset="0"/>
              <a:buChar char="•"/>
            </a:pPr>
            <a:r>
              <a:rPr lang="en-GB" dirty="0">
                <a:hlinkClick r:id="rId12"/>
              </a:rPr>
              <a:t>Friends Family and Travellers </a:t>
            </a:r>
            <a:r>
              <a:rPr lang="en-GB" dirty="0"/>
              <a:t>policy, publications and information on issues affecting Gypsies and Travellers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342900" indent="-342900">
              <a:lnSpc>
                <a:spcPct val="150000"/>
              </a:lnSpc>
              <a:buFont typeface="Symbol" panose="05050102010706020507" pitchFamily="18"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58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24A8-064E-42E7-8B9B-1C763EE184A0}"/>
              </a:ext>
            </a:extLst>
          </p:cNvPr>
          <p:cNvSpPr txBox="1">
            <a:spLocks/>
          </p:cNvSpPr>
          <p:nvPr/>
        </p:nvSpPr>
        <p:spPr>
          <a:xfrm>
            <a:off x="838200" y="1700374"/>
            <a:ext cx="10515600" cy="132556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pPr>
              <a:lnSpc>
                <a:spcPct val="120000"/>
              </a:lnSpc>
            </a:pPr>
            <a:endParaRPr lang="en-GB" sz="6000" dirty="0">
              <a:solidFill>
                <a:schemeClr val="tx1"/>
              </a:solidFill>
            </a:endParaRPr>
          </a:p>
        </p:txBody>
      </p:sp>
      <p:pic>
        <p:nvPicPr>
          <p:cNvPr id="3" name="Picture 2">
            <a:extLst>
              <a:ext uri="{FF2B5EF4-FFF2-40B4-BE49-F238E27FC236}">
                <a16:creationId xmlns:a16="http://schemas.microsoft.com/office/drawing/2014/main" id="{C1D66A12-AE55-4FFB-B003-70A418947219}"/>
              </a:ext>
            </a:extLst>
          </p:cNvPr>
          <p:cNvPicPr/>
          <p:nvPr/>
        </p:nvPicPr>
        <p:blipFill rotWithShape="1">
          <a:blip r:embed="rId3"/>
          <a:srcRect l="1507" t="17870" r="28562" b="19021"/>
          <a:stretch/>
        </p:blipFill>
        <p:spPr bwMode="auto">
          <a:xfrm>
            <a:off x="3748355" y="2782870"/>
            <a:ext cx="4695289" cy="2927939"/>
          </a:xfrm>
          <a:prstGeom prst="rect">
            <a:avLst/>
          </a:prstGeom>
          <a:ln>
            <a:noFill/>
          </a:ln>
          <a:extLst>
            <a:ext uri="{53640926-AAD7-44D8-BBD7-CCE9431645EC}">
              <a14:shadowObscured xmlns:a14="http://schemas.microsoft.com/office/drawing/2010/main"/>
            </a:ext>
          </a:extLst>
        </p:spPr>
      </p:pic>
      <p:sp>
        <p:nvSpPr>
          <p:cNvPr id="4" name="AutoShape 2">
            <a:extLst>
              <a:ext uri="{FF2B5EF4-FFF2-40B4-BE49-F238E27FC236}">
                <a16:creationId xmlns:a16="http://schemas.microsoft.com/office/drawing/2014/main" id="{E683C03C-3961-4F05-B0D1-FB9A49B5E2D8}"/>
              </a:ext>
            </a:extLst>
          </p:cNvPr>
          <p:cNvSpPr>
            <a:spLocks noChangeArrowheads="1"/>
          </p:cNvSpPr>
          <p:nvPr/>
        </p:nvSpPr>
        <p:spPr bwMode="auto">
          <a:xfrm>
            <a:off x="2993205" y="617877"/>
            <a:ext cx="5825447" cy="2164993"/>
          </a:xfrm>
          <a:prstGeom prst="roundRect">
            <a:avLst>
              <a:gd name="adj" fmla="val 8435"/>
            </a:avLst>
          </a:prstGeom>
          <a:solidFill>
            <a:srgbClr val="CCECFF"/>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round/>
                <a:headEnd/>
                <a:tailEnd/>
              </a14:hiddenLine>
            </a:ext>
          </a:extLst>
        </p:spPr>
        <p:txBody>
          <a:bodyPr vert="horz" wrap="square" lIns="36576" tIns="36576" rIns="36576" bIns="36576" numCol="1" anchor="t" anchorCtr="0" compatLnSpc="1">
            <a:prstTxWarp prst="textNoShape">
              <a:avLst/>
            </a:prstTxWarp>
          </a:bodyPr>
          <a:lstStyle/>
          <a:p>
            <a:pPr algn="ctr"/>
            <a:r>
              <a:rPr lang="en-GB" sz="2000" dirty="0">
                <a:latin typeface="Arial" panose="020B0604020202020204" pitchFamily="34" charset="0"/>
                <a:cs typeface="Arial" panose="020B0604020202020204" pitchFamily="34" charset="0"/>
              </a:rPr>
              <a:t>Equality and Health Inequality Network </a:t>
            </a:r>
            <a:r>
              <a:rPr lang="en-GB" sz="2000" u="sng" dirty="0">
                <a:latin typeface="Arial" panose="020B0604020202020204" pitchFamily="34" charset="0"/>
                <a:cs typeface="Arial" panose="020B0604020202020204" pitchFamily="34" charset="0"/>
                <a:hlinkClick r:id="rId4"/>
              </a:rPr>
              <a:t>https://future.nhs.uk/EHIME/grouphome</a:t>
            </a:r>
            <a:r>
              <a:rPr lang="en-GB" sz="2000" dirty="0">
                <a:latin typeface="Arial" panose="020B0604020202020204" pitchFamily="34" charset="0"/>
                <a:cs typeface="Arial" panose="020B0604020202020204" pitchFamily="34" charset="0"/>
              </a:rPr>
              <a:t> or email </a:t>
            </a:r>
            <a:r>
              <a:rPr lang="en-GB" sz="2000" u="sng" dirty="0">
                <a:latin typeface="Arial" panose="020B0604020202020204" pitchFamily="34" charset="0"/>
                <a:cs typeface="Arial" panose="020B0604020202020204" pitchFamily="34" charset="0"/>
                <a:hlinkClick r:id="rId5"/>
              </a:rPr>
              <a:t>england.healthinequalities@nhs.net</a:t>
            </a:r>
            <a:r>
              <a:rPr lang="en-GB" sz="2000" dirty="0">
                <a:latin typeface="Arial" panose="020B0604020202020204" pitchFamily="34" charset="0"/>
                <a:cs typeface="Arial" panose="020B0604020202020204" pitchFamily="34" charset="0"/>
              </a:rPr>
              <a:t> </a:t>
            </a:r>
          </a:p>
          <a:p>
            <a:pPr algn="ctr"/>
            <a:r>
              <a:rPr lang="en-GB" sz="2000" dirty="0">
                <a:latin typeface="Arial" panose="020B0604020202020204" pitchFamily="34" charset="0"/>
                <a:cs typeface="Arial" panose="020B0604020202020204" pitchFamily="34" charset="0"/>
              </a:rPr>
              <a:t> Homeless and Inclusion Health workspace </a:t>
            </a:r>
            <a:r>
              <a:rPr lang="en-GB" sz="2000" u="sng" dirty="0">
                <a:latin typeface="Arial" panose="020B0604020202020204" pitchFamily="34" charset="0"/>
                <a:cs typeface="Arial" panose="020B0604020202020204" pitchFamily="34" charset="0"/>
                <a:hlinkClick r:id="rId6"/>
              </a:rPr>
              <a:t>Homelessness and Inclusion Health - </a:t>
            </a:r>
            <a:r>
              <a:rPr lang="en-GB" sz="2000" u="sng" dirty="0" err="1">
                <a:latin typeface="Arial" panose="020B0604020202020204" pitchFamily="34" charset="0"/>
                <a:cs typeface="Arial" panose="020B0604020202020204" pitchFamily="34" charset="0"/>
                <a:hlinkClick r:id="rId6"/>
              </a:rPr>
              <a:t>FutureNHS</a:t>
            </a:r>
            <a:r>
              <a:rPr lang="en-GB" sz="2000" u="sng" dirty="0">
                <a:latin typeface="Arial" panose="020B0604020202020204" pitchFamily="34" charset="0"/>
                <a:cs typeface="Arial" panose="020B0604020202020204" pitchFamily="34" charset="0"/>
                <a:hlinkClick r:id="rId6"/>
              </a:rPr>
              <a:t> Collaboration Platform</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2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61976C2-AD04-42D1-952B-DB4D9D07C480}"/>
              </a:ext>
            </a:extLst>
          </p:cNvPr>
          <p:cNvSpPr>
            <a:spLocks noGrp="1"/>
          </p:cNvSpPr>
          <p:nvPr>
            <p:ph sz="quarter" idx="10"/>
          </p:nvPr>
        </p:nvSpPr>
        <p:spPr/>
        <p:txBody>
          <a:bodyPr/>
          <a:lstStyle/>
          <a:p>
            <a:endParaRPr lang="en-GB" dirty="0"/>
          </a:p>
        </p:txBody>
      </p:sp>
      <p:pic>
        <p:nvPicPr>
          <p:cNvPr id="12" name="Picture 11">
            <a:extLst>
              <a:ext uri="{FF2B5EF4-FFF2-40B4-BE49-F238E27FC236}">
                <a16:creationId xmlns:a16="http://schemas.microsoft.com/office/drawing/2014/main" id="{29FF27DB-47DC-47AC-B29E-65B0E0999FF2}"/>
              </a:ext>
            </a:extLst>
          </p:cNvPr>
          <p:cNvPicPr>
            <a:picLocks noChangeAspect="1"/>
          </p:cNvPicPr>
          <p:nvPr/>
        </p:nvPicPr>
        <p:blipFill rotWithShape="1">
          <a:blip r:embed="rId3"/>
          <a:srcRect l="57831" t="17124" r="951" b="7505"/>
          <a:stretch/>
        </p:blipFill>
        <p:spPr>
          <a:xfrm>
            <a:off x="60457" y="29327"/>
            <a:ext cx="12131544" cy="6828673"/>
          </a:xfrm>
          <a:prstGeom prst="rect">
            <a:avLst/>
          </a:prstGeom>
        </p:spPr>
      </p:pic>
    </p:spTree>
    <p:extLst>
      <p:ext uri="{BB962C8B-B14F-4D97-AF65-F5344CB8AC3E}">
        <p14:creationId xmlns:p14="http://schemas.microsoft.com/office/powerpoint/2010/main" val="77230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160839" y="214194"/>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Inclusion Health</a:t>
            </a:r>
            <a:endParaRPr kumimoji="0" lang="en-GB" sz="3600" b="0" i="0" u="none" strike="noStrike" kern="1200" cap="none" spc="0" normalizeH="0" baseline="0" noProof="0" dirty="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1ECFCAB-84D9-4C24-8CC3-D9590520BDFA}"/>
              </a:ext>
            </a:extLst>
          </p:cNvPr>
          <p:cNvSpPr txBox="1"/>
          <p:nvPr/>
        </p:nvSpPr>
        <p:spPr>
          <a:xfrm>
            <a:off x="368145" y="960171"/>
            <a:ext cx="7189331" cy="4684849"/>
          </a:xfrm>
          <a:prstGeom prst="rect">
            <a:avLst/>
          </a:prstGeom>
          <a:gradFill flip="none" rotWithShape="1">
            <a:gsLst>
              <a:gs pos="0">
                <a:schemeClr val="accent1">
                  <a:lumMod val="5000"/>
                  <a:lumOff val="95000"/>
                </a:schemeClr>
              </a:gs>
              <a:gs pos="2000">
                <a:schemeClr val="accent1">
                  <a:lumMod val="45000"/>
                  <a:lumOff val="55000"/>
                </a:schemeClr>
              </a:gs>
              <a:gs pos="41000">
                <a:schemeClr val="accent1">
                  <a:lumMod val="45000"/>
                  <a:lumOff val="55000"/>
                </a:schemeClr>
              </a:gs>
              <a:gs pos="65000">
                <a:schemeClr val="accent1">
                  <a:lumMod val="30000"/>
                  <a:lumOff val="70000"/>
                </a:schemeClr>
              </a:gs>
            </a:gsLst>
            <a:path path="circle">
              <a:fillToRect r="100000" b="100000"/>
            </a:path>
            <a:tileRect l="-100000" t="-100000"/>
          </a:gradFill>
        </p:spPr>
        <p:txBody>
          <a:bodyPr wrap="square" rtlCol="0">
            <a:noAutofit/>
          </a:bodyPr>
          <a:lstStyle/>
          <a:p>
            <a:pPr marL="288000" indent="-288000">
              <a:buFont typeface="Courier New" panose="02070309020205020404" pitchFamily="49" charset="0"/>
              <a:buChar char="o"/>
            </a:pPr>
            <a:r>
              <a:rPr lang="en-GB" sz="2000" b="1" dirty="0">
                <a:latin typeface="Arial" panose="020B0604020202020204" pitchFamily="34" charset="0"/>
                <a:cs typeface="Arial" panose="020B0604020202020204" pitchFamily="34" charset="0"/>
              </a:rPr>
              <a:t>‘Catch-all’ term </a:t>
            </a:r>
          </a:p>
          <a:p>
            <a:pPr marL="288000" indent="-288000">
              <a:buFont typeface="Courier New" panose="02070309020205020404" pitchFamily="49" charset="0"/>
              <a:buChar char="o"/>
            </a:pPr>
            <a:r>
              <a:rPr lang="en-GB" sz="2000" dirty="0">
                <a:latin typeface="Arial" panose="020B0604020202020204" pitchFamily="34" charset="0"/>
                <a:cs typeface="Arial" panose="020B0604020202020204" pitchFamily="34" charset="0"/>
              </a:rPr>
              <a:t>Lens within health inequalities agenda on people most likely to be </a:t>
            </a:r>
            <a:r>
              <a:rPr lang="en-GB" sz="2000" b="1" dirty="0">
                <a:latin typeface="Arial" panose="020B0604020202020204" pitchFamily="34" charset="0"/>
                <a:cs typeface="Arial" panose="020B0604020202020204" pitchFamily="34" charset="0"/>
              </a:rPr>
              <a:t>systematically socially excluded</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typically experience multiple overlapping risk factors for poor health, experience stigma and discrimination, </a:t>
            </a:r>
            <a:r>
              <a:rPr lang="en-GB" sz="2000" dirty="0">
                <a:latin typeface="Arial" panose="020B0604020202020204" pitchFamily="34" charset="0"/>
                <a:cs typeface="Arial" panose="020B0604020202020204" pitchFamily="34" charset="0"/>
              </a:rPr>
              <a:t>and are </a:t>
            </a:r>
            <a:r>
              <a:rPr lang="en-GB" sz="2000" b="1" dirty="0">
                <a:latin typeface="Arial" panose="020B0604020202020204" pitchFamily="34" charset="0"/>
                <a:cs typeface="Arial" panose="020B0604020202020204" pitchFamily="34" charset="0"/>
              </a:rPr>
              <a:t>not consistently accounted for in electronic records</a:t>
            </a:r>
          </a:p>
          <a:p>
            <a:pPr marL="288000" indent="-288000">
              <a:buFont typeface="Courier New" panose="02070309020205020404" pitchFamily="49" charset="0"/>
              <a:buChar char="o"/>
            </a:pPr>
            <a:r>
              <a:rPr lang="en-GB" sz="2000" dirty="0">
                <a:latin typeface="Arial" panose="020B0604020202020204" pitchFamily="34" charset="0"/>
                <a:cs typeface="Arial" panose="020B0604020202020204" pitchFamily="34" charset="0"/>
              </a:rPr>
              <a:t>Can include </a:t>
            </a:r>
            <a:r>
              <a:rPr lang="en-GB" sz="2000" b="1" dirty="0">
                <a:latin typeface="Arial" panose="020B0604020202020204" pitchFamily="34" charset="0"/>
                <a:cs typeface="Arial" panose="020B0604020202020204" pitchFamily="34" charset="0"/>
              </a:rPr>
              <a:t>people who experience homelessness, drug and alcohol dependence, vulnerable migrants, Gypsy, Roma and Traveller communities, sex workers, people in contact with the justice system and victims of modern slavery</a:t>
            </a:r>
          </a:p>
          <a:p>
            <a:pPr marL="288000" indent="-288000">
              <a:buFont typeface="Courier New" panose="02070309020205020404" pitchFamily="49" charset="0"/>
              <a:buChar char="o"/>
            </a:pPr>
            <a:r>
              <a:rPr lang="en-GB" sz="2000" b="1" dirty="0">
                <a:latin typeface="Arial" panose="020B0604020202020204" pitchFamily="34" charset="0"/>
                <a:cs typeface="Arial" panose="020B0604020202020204" pitchFamily="34" charset="0"/>
              </a:rPr>
              <a:t>Experiences</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structural barriers </a:t>
            </a:r>
            <a:r>
              <a:rPr lang="en-GB" sz="2000" dirty="0">
                <a:latin typeface="Arial" panose="020B0604020202020204" pitchFamily="34" charset="0"/>
                <a:cs typeface="Arial" panose="020B0604020202020204" pitchFamily="34" charset="0"/>
              </a:rPr>
              <a:t>frequently lead to </a:t>
            </a:r>
            <a:r>
              <a:rPr lang="en-GB" sz="2000" b="1" dirty="0">
                <a:latin typeface="Arial" panose="020B0604020202020204" pitchFamily="34" charset="0"/>
                <a:cs typeface="Arial" panose="020B0604020202020204" pitchFamily="34" charset="0"/>
              </a:rPr>
              <a:t>poor access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experience</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extremely poor health outcomes</a:t>
            </a:r>
          </a:p>
          <a:p>
            <a:pPr algn="ctr"/>
            <a:r>
              <a:rPr lang="en-GB" sz="105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https://www.gov.uk/government/publications/inclusion-health-applying-all-our-health/inclusion-health-applying-all-our-health</a:t>
            </a:r>
            <a:endParaRPr lang="en-GB" sz="1050" dirty="0">
              <a:latin typeface="Arial" panose="020B0604020202020204" pitchFamily="34" charset="0"/>
              <a:cs typeface="Arial" panose="020B0604020202020204" pitchFamily="34" charset="0"/>
            </a:endParaRPr>
          </a:p>
          <a:p>
            <a:pPr marL="288000" indent="-288000">
              <a:buFont typeface="Courier New" panose="02070309020205020404" pitchFamily="49" charset="0"/>
              <a:buChar char="o"/>
            </a:pPr>
            <a:endParaRPr lang="en-GB" sz="2000" dirty="0"/>
          </a:p>
          <a:p>
            <a:pPr marL="288000" indent="-288000">
              <a:buFont typeface="Courier New" panose="02070309020205020404" pitchFamily="49" charset="0"/>
              <a:buChar char="o"/>
            </a:pPr>
            <a:endParaRPr lang="en-GB" dirty="0"/>
          </a:p>
          <a:p>
            <a:pPr marL="288000" indent="-288000">
              <a:buFont typeface="Courier New" panose="02070309020205020404" pitchFamily="49" charset="0"/>
              <a:buChar char="o"/>
            </a:pPr>
            <a:endParaRPr lang="en-GB" dirty="0"/>
          </a:p>
          <a:p>
            <a:pPr marL="288000" indent="-288000">
              <a:buFont typeface="Courier New" panose="02070309020205020404" pitchFamily="49" charset="0"/>
              <a:buChar char="o"/>
            </a:pPr>
            <a:endParaRPr lang="en-GB" sz="2000" dirty="0"/>
          </a:p>
        </p:txBody>
      </p:sp>
      <p:sp>
        <p:nvSpPr>
          <p:cNvPr id="8" name="Rectangle 7">
            <a:extLst>
              <a:ext uri="{FF2B5EF4-FFF2-40B4-BE49-F238E27FC236}">
                <a16:creationId xmlns:a16="http://schemas.microsoft.com/office/drawing/2014/main" id="{DCAF9693-B36D-4056-AE23-A8A6381A4B28}"/>
              </a:ext>
            </a:extLst>
          </p:cNvPr>
          <p:cNvSpPr/>
          <p:nvPr/>
        </p:nvSpPr>
        <p:spPr>
          <a:xfrm>
            <a:off x="7962900" y="1622132"/>
            <a:ext cx="3538010" cy="3115702"/>
          </a:xfrm>
          <a:custGeom>
            <a:avLst/>
            <a:gdLst>
              <a:gd name="connsiteX0" fmla="*/ 0 w 3538010"/>
              <a:gd name="connsiteY0" fmla="*/ 0 h 3115702"/>
              <a:gd name="connsiteX1" fmla="*/ 483528 w 3538010"/>
              <a:gd name="connsiteY1" fmla="*/ 0 h 3115702"/>
              <a:gd name="connsiteX2" fmla="*/ 1143957 w 3538010"/>
              <a:gd name="connsiteY2" fmla="*/ 0 h 3115702"/>
              <a:gd name="connsiteX3" fmla="*/ 1769005 w 3538010"/>
              <a:gd name="connsiteY3" fmla="*/ 0 h 3115702"/>
              <a:gd name="connsiteX4" fmla="*/ 2252533 w 3538010"/>
              <a:gd name="connsiteY4" fmla="*/ 0 h 3115702"/>
              <a:gd name="connsiteX5" fmla="*/ 2806821 w 3538010"/>
              <a:gd name="connsiteY5" fmla="*/ 0 h 3115702"/>
              <a:gd name="connsiteX6" fmla="*/ 3538010 w 3538010"/>
              <a:gd name="connsiteY6" fmla="*/ 0 h 3115702"/>
              <a:gd name="connsiteX7" fmla="*/ 3538010 w 3538010"/>
              <a:gd name="connsiteY7" fmla="*/ 519284 h 3115702"/>
              <a:gd name="connsiteX8" fmla="*/ 3538010 w 3538010"/>
              <a:gd name="connsiteY8" fmla="*/ 976253 h 3115702"/>
              <a:gd name="connsiteX9" fmla="*/ 3538010 w 3538010"/>
              <a:gd name="connsiteY9" fmla="*/ 1402066 h 3115702"/>
              <a:gd name="connsiteX10" fmla="*/ 3538010 w 3538010"/>
              <a:gd name="connsiteY10" fmla="*/ 1859036 h 3115702"/>
              <a:gd name="connsiteX11" fmla="*/ 3538010 w 3538010"/>
              <a:gd name="connsiteY11" fmla="*/ 2409476 h 3115702"/>
              <a:gd name="connsiteX12" fmla="*/ 3538010 w 3538010"/>
              <a:gd name="connsiteY12" fmla="*/ 3115702 h 3115702"/>
              <a:gd name="connsiteX13" fmla="*/ 3054482 w 3538010"/>
              <a:gd name="connsiteY13" fmla="*/ 3115702 h 3115702"/>
              <a:gd name="connsiteX14" fmla="*/ 2570954 w 3538010"/>
              <a:gd name="connsiteY14" fmla="*/ 3115702 h 3115702"/>
              <a:gd name="connsiteX15" fmla="*/ 1945906 w 3538010"/>
              <a:gd name="connsiteY15" fmla="*/ 3115702 h 3115702"/>
              <a:gd name="connsiteX16" fmla="*/ 1462377 w 3538010"/>
              <a:gd name="connsiteY16" fmla="*/ 3115702 h 3115702"/>
              <a:gd name="connsiteX17" fmla="*/ 872709 w 3538010"/>
              <a:gd name="connsiteY17" fmla="*/ 3115702 h 3115702"/>
              <a:gd name="connsiteX18" fmla="*/ 0 w 3538010"/>
              <a:gd name="connsiteY18" fmla="*/ 3115702 h 3115702"/>
              <a:gd name="connsiteX19" fmla="*/ 0 w 3538010"/>
              <a:gd name="connsiteY19" fmla="*/ 2596418 h 3115702"/>
              <a:gd name="connsiteX20" fmla="*/ 0 w 3538010"/>
              <a:gd name="connsiteY20" fmla="*/ 2077135 h 3115702"/>
              <a:gd name="connsiteX21" fmla="*/ 0 w 3538010"/>
              <a:gd name="connsiteY21" fmla="*/ 1495537 h 3115702"/>
              <a:gd name="connsiteX22" fmla="*/ 0 w 3538010"/>
              <a:gd name="connsiteY22" fmla="*/ 1007410 h 3115702"/>
              <a:gd name="connsiteX23" fmla="*/ 0 w 3538010"/>
              <a:gd name="connsiteY23" fmla="*/ 519284 h 3115702"/>
              <a:gd name="connsiteX24" fmla="*/ 0 w 3538010"/>
              <a:gd name="connsiteY24" fmla="*/ 0 h 311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8010" h="3115702" fill="none" extrusionOk="0">
                <a:moveTo>
                  <a:pt x="0" y="0"/>
                </a:moveTo>
                <a:cubicBezTo>
                  <a:pt x="117084" y="-42055"/>
                  <a:pt x="330913" y="48081"/>
                  <a:pt x="483528" y="0"/>
                </a:cubicBezTo>
                <a:cubicBezTo>
                  <a:pt x="636143" y="-48081"/>
                  <a:pt x="965964" y="56310"/>
                  <a:pt x="1143957" y="0"/>
                </a:cubicBezTo>
                <a:cubicBezTo>
                  <a:pt x="1321950" y="-56310"/>
                  <a:pt x="1502414" y="2740"/>
                  <a:pt x="1769005" y="0"/>
                </a:cubicBezTo>
                <a:cubicBezTo>
                  <a:pt x="2035596" y="-2740"/>
                  <a:pt x="2104777" y="37362"/>
                  <a:pt x="2252533" y="0"/>
                </a:cubicBezTo>
                <a:cubicBezTo>
                  <a:pt x="2400289" y="-37362"/>
                  <a:pt x="2621990" y="30485"/>
                  <a:pt x="2806821" y="0"/>
                </a:cubicBezTo>
                <a:cubicBezTo>
                  <a:pt x="2991652" y="-30485"/>
                  <a:pt x="3235130" y="33056"/>
                  <a:pt x="3538010" y="0"/>
                </a:cubicBezTo>
                <a:cubicBezTo>
                  <a:pt x="3541047" y="106503"/>
                  <a:pt x="3491231" y="299271"/>
                  <a:pt x="3538010" y="519284"/>
                </a:cubicBezTo>
                <a:cubicBezTo>
                  <a:pt x="3584789" y="739297"/>
                  <a:pt x="3502462" y="796418"/>
                  <a:pt x="3538010" y="976253"/>
                </a:cubicBezTo>
                <a:cubicBezTo>
                  <a:pt x="3573558" y="1156088"/>
                  <a:pt x="3507975" y="1237470"/>
                  <a:pt x="3538010" y="1402066"/>
                </a:cubicBezTo>
                <a:cubicBezTo>
                  <a:pt x="3568045" y="1566662"/>
                  <a:pt x="3521990" y="1691188"/>
                  <a:pt x="3538010" y="1859036"/>
                </a:cubicBezTo>
                <a:cubicBezTo>
                  <a:pt x="3554030" y="2026884"/>
                  <a:pt x="3495331" y="2169046"/>
                  <a:pt x="3538010" y="2409476"/>
                </a:cubicBezTo>
                <a:cubicBezTo>
                  <a:pt x="3580689" y="2649906"/>
                  <a:pt x="3509847" y="2908176"/>
                  <a:pt x="3538010" y="3115702"/>
                </a:cubicBezTo>
                <a:cubicBezTo>
                  <a:pt x="3401717" y="3162249"/>
                  <a:pt x="3243943" y="3083210"/>
                  <a:pt x="3054482" y="3115702"/>
                </a:cubicBezTo>
                <a:cubicBezTo>
                  <a:pt x="2865021" y="3148194"/>
                  <a:pt x="2692804" y="3114933"/>
                  <a:pt x="2570954" y="3115702"/>
                </a:cubicBezTo>
                <a:cubicBezTo>
                  <a:pt x="2449104" y="3116471"/>
                  <a:pt x="2114735" y="3092257"/>
                  <a:pt x="1945906" y="3115702"/>
                </a:cubicBezTo>
                <a:cubicBezTo>
                  <a:pt x="1777077" y="3139147"/>
                  <a:pt x="1666129" y="3074129"/>
                  <a:pt x="1462377" y="3115702"/>
                </a:cubicBezTo>
                <a:cubicBezTo>
                  <a:pt x="1258625" y="3157275"/>
                  <a:pt x="1110378" y="3113788"/>
                  <a:pt x="872709" y="3115702"/>
                </a:cubicBezTo>
                <a:cubicBezTo>
                  <a:pt x="635040" y="3117616"/>
                  <a:pt x="193071" y="3087434"/>
                  <a:pt x="0" y="3115702"/>
                </a:cubicBezTo>
                <a:cubicBezTo>
                  <a:pt x="-38364" y="2945397"/>
                  <a:pt x="32914" y="2748659"/>
                  <a:pt x="0" y="2596418"/>
                </a:cubicBezTo>
                <a:cubicBezTo>
                  <a:pt x="-32914" y="2444177"/>
                  <a:pt x="17629" y="2274864"/>
                  <a:pt x="0" y="2077135"/>
                </a:cubicBezTo>
                <a:cubicBezTo>
                  <a:pt x="-17629" y="1879406"/>
                  <a:pt x="14966" y="1738936"/>
                  <a:pt x="0" y="1495537"/>
                </a:cubicBezTo>
                <a:cubicBezTo>
                  <a:pt x="-14966" y="1252138"/>
                  <a:pt x="51687" y="1232190"/>
                  <a:pt x="0" y="1007410"/>
                </a:cubicBezTo>
                <a:cubicBezTo>
                  <a:pt x="-51687" y="782630"/>
                  <a:pt x="30038" y="621422"/>
                  <a:pt x="0" y="519284"/>
                </a:cubicBezTo>
                <a:cubicBezTo>
                  <a:pt x="-30038" y="417146"/>
                  <a:pt x="7074" y="143978"/>
                  <a:pt x="0" y="0"/>
                </a:cubicBezTo>
                <a:close/>
              </a:path>
              <a:path w="3538010" h="3115702" stroke="0" extrusionOk="0">
                <a:moveTo>
                  <a:pt x="0" y="0"/>
                </a:moveTo>
                <a:cubicBezTo>
                  <a:pt x="205140" y="-15540"/>
                  <a:pt x="314179" y="38738"/>
                  <a:pt x="554288" y="0"/>
                </a:cubicBezTo>
                <a:cubicBezTo>
                  <a:pt x="794397" y="-38738"/>
                  <a:pt x="923934" y="23087"/>
                  <a:pt x="1037816" y="0"/>
                </a:cubicBezTo>
                <a:cubicBezTo>
                  <a:pt x="1151698" y="-23087"/>
                  <a:pt x="1531498" y="64772"/>
                  <a:pt x="1698245" y="0"/>
                </a:cubicBezTo>
                <a:cubicBezTo>
                  <a:pt x="1864992" y="-64772"/>
                  <a:pt x="2099266" y="47483"/>
                  <a:pt x="2252533" y="0"/>
                </a:cubicBezTo>
                <a:cubicBezTo>
                  <a:pt x="2405800" y="-47483"/>
                  <a:pt x="2569986" y="10864"/>
                  <a:pt x="2806821" y="0"/>
                </a:cubicBezTo>
                <a:cubicBezTo>
                  <a:pt x="3043656" y="-10864"/>
                  <a:pt x="3246737" y="20673"/>
                  <a:pt x="3538010" y="0"/>
                </a:cubicBezTo>
                <a:cubicBezTo>
                  <a:pt x="3581208" y="163291"/>
                  <a:pt x="3491448" y="266932"/>
                  <a:pt x="3538010" y="456970"/>
                </a:cubicBezTo>
                <a:cubicBezTo>
                  <a:pt x="3584572" y="647008"/>
                  <a:pt x="3502475" y="786044"/>
                  <a:pt x="3538010" y="976253"/>
                </a:cubicBezTo>
                <a:cubicBezTo>
                  <a:pt x="3573545" y="1166462"/>
                  <a:pt x="3496390" y="1255109"/>
                  <a:pt x="3538010" y="1433223"/>
                </a:cubicBezTo>
                <a:cubicBezTo>
                  <a:pt x="3579630" y="1611337"/>
                  <a:pt x="3487837" y="1711603"/>
                  <a:pt x="3538010" y="1890193"/>
                </a:cubicBezTo>
                <a:cubicBezTo>
                  <a:pt x="3588183" y="2068783"/>
                  <a:pt x="3506162" y="2270288"/>
                  <a:pt x="3538010" y="2409476"/>
                </a:cubicBezTo>
                <a:cubicBezTo>
                  <a:pt x="3569858" y="2548664"/>
                  <a:pt x="3507445" y="2855804"/>
                  <a:pt x="3538010" y="3115702"/>
                </a:cubicBezTo>
                <a:cubicBezTo>
                  <a:pt x="3329006" y="3160972"/>
                  <a:pt x="3169357" y="3100475"/>
                  <a:pt x="3054482" y="3115702"/>
                </a:cubicBezTo>
                <a:cubicBezTo>
                  <a:pt x="2939607" y="3130929"/>
                  <a:pt x="2699638" y="3056157"/>
                  <a:pt x="2394053" y="3115702"/>
                </a:cubicBezTo>
                <a:cubicBezTo>
                  <a:pt x="2088468" y="3175247"/>
                  <a:pt x="2067686" y="3058854"/>
                  <a:pt x="1875145" y="3115702"/>
                </a:cubicBezTo>
                <a:cubicBezTo>
                  <a:pt x="1682604" y="3172550"/>
                  <a:pt x="1426171" y="3053906"/>
                  <a:pt x="1285477" y="3115702"/>
                </a:cubicBezTo>
                <a:cubicBezTo>
                  <a:pt x="1144783" y="3177498"/>
                  <a:pt x="871219" y="3066501"/>
                  <a:pt x="625048" y="3115702"/>
                </a:cubicBezTo>
                <a:cubicBezTo>
                  <a:pt x="378877" y="3164903"/>
                  <a:pt x="262993" y="3108969"/>
                  <a:pt x="0" y="3115702"/>
                </a:cubicBezTo>
                <a:cubicBezTo>
                  <a:pt x="-44176" y="2989504"/>
                  <a:pt x="36413" y="2884729"/>
                  <a:pt x="0" y="2689889"/>
                </a:cubicBezTo>
                <a:cubicBezTo>
                  <a:pt x="-36413" y="2495049"/>
                  <a:pt x="2032" y="2399962"/>
                  <a:pt x="0" y="2232920"/>
                </a:cubicBezTo>
                <a:cubicBezTo>
                  <a:pt x="-2032" y="2065878"/>
                  <a:pt x="47832" y="1892634"/>
                  <a:pt x="0" y="1744793"/>
                </a:cubicBezTo>
                <a:cubicBezTo>
                  <a:pt x="-47832" y="1596952"/>
                  <a:pt x="31853" y="1409416"/>
                  <a:pt x="0" y="1163195"/>
                </a:cubicBezTo>
                <a:cubicBezTo>
                  <a:pt x="-31853" y="916974"/>
                  <a:pt x="5430" y="865256"/>
                  <a:pt x="0" y="643912"/>
                </a:cubicBezTo>
                <a:cubicBezTo>
                  <a:pt x="-5430" y="422568"/>
                  <a:pt x="69723" y="193458"/>
                  <a:pt x="0" y="0"/>
                </a:cubicBezTo>
                <a:close/>
              </a:path>
            </a:pathLst>
          </a:custGeom>
          <a:solidFill>
            <a:schemeClr val="bg1"/>
          </a:solidFill>
          <a:ln w="41275" cap="rnd">
            <a:solidFill>
              <a:srgbClr val="FFC000"/>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sz="2000" i="1" dirty="0">
                <a:solidFill>
                  <a:prstClr val="black"/>
                </a:solidFill>
                <a:latin typeface="Arial" panose="020B0604020202020204" pitchFamily="34" charset="0"/>
                <a:cs typeface="Arial" panose="020B0604020202020204" pitchFamily="34" charset="0"/>
              </a:rPr>
              <a:t>‘duty to pay particular attention to groups or sections of society where improvements in health and life expectancy are not keeping pace with the rest of the population’ </a:t>
            </a:r>
          </a:p>
          <a:p>
            <a:pPr algn="ctr">
              <a:defRPr/>
            </a:pPr>
            <a:endParaRPr lang="en-GB" sz="2000" i="1"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a:defRPr/>
            </a:pPr>
            <a:r>
              <a:rPr lang="en-GB" sz="105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Constitution for England - GOV.UK (www.gov.uk)</a:t>
            </a:r>
            <a:endParaRPr lang="en-GB"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22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160839" y="214194"/>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Inclusion </a:t>
            </a:r>
            <a:r>
              <a:rPr lang="en-GB" sz="3600" dirty="0">
                <a:latin typeface="Arial" panose="020B0604020202020204" pitchFamily="34" charset="0"/>
                <a:ea typeface="+mn-ea"/>
                <a:cs typeface="Arial" panose="020B0604020202020204" pitchFamily="34" charset="0"/>
              </a:rPr>
              <a:t>H</a:t>
            </a:r>
            <a:r>
              <a:rPr kumimoji="0" lang="en-GB" sz="3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ealth</a:t>
            </a:r>
            <a:r>
              <a:rPr kumimoji="0" lang="en-GB"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&amp; the LTP</a:t>
            </a:r>
            <a:endParaRPr kumimoji="0" lang="en-GB" sz="3600" b="0" i="0" u="none" strike="noStrike" kern="1200" cap="none" spc="0" normalizeH="0" baseline="0" noProof="0" dirty="0">
              <a:ln>
                <a:noFill/>
              </a:ln>
              <a:effectLst/>
              <a:uLnTx/>
              <a:uFillTx/>
              <a:latin typeface="Calibri" panose="020F0502020204030204"/>
              <a:ea typeface="+mn-ea"/>
              <a:cs typeface="+mn-cs"/>
            </a:endParaRPr>
          </a:p>
        </p:txBody>
      </p:sp>
      <p:pic>
        <p:nvPicPr>
          <p:cNvPr id="8" name="Picture 3">
            <a:extLst>
              <a:ext uri="{FF2B5EF4-FFF2-40B4-BE49-F238E27FC236}">
                <a16:creationId xmlns:a16="http://schemas.microsoft.com/office/drawing/2014/main" id="{E5E857E2-EA56-48E3-A9DB-335E8AB76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282" y="897467"/>
            <a:ext cx="4903435" cy="441673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8">
            <a:extLst>
              <a:ext uri="{FF2B5EF4-FFF2-40B4-BE49-F238E27FC236}">
                <a16:creationId xmlns:a16="http://schemas.microsoft.com/office/drawing/2014/main" id="{ED01EF6C-4842-4990-9C31-14C08ECE7C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37" y="922080"/>
            <a:ext cx="4717502" cy="45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01AF172-F1D5-4DC9-AF34-4D7D6ECD35FE}"/>
              </a:ext>
            </a:extLst>
          </p:cNvPr>
          <p:cNvSpPr/>
          <p:nvPr/>
        </p:nvSpPr>
        <p:spPr>
          <a:xfrm>
            <a:off x="5641910" y="5433536"/>
            <a:ext cx="6096000" cy="338554"/>
          </a:xfrm>
          <a:prstGeom prst="rect">
            <a:avLst/>
          </a:prstGeom>
        </p:spPr>
        <p:txBody>
          <a:bodyPr>
            <a:spAutoFit/>
          </a:bodyPr>
          <a:lstStyle/>
          <a:p>
            <a:pPr algn="ctr"/>
            <a:r>
              <a:rPr lang="en-GB" altLang="en-US" sz="800" i="1" dirty="0">
                <a:latin typeface="Arial" panose="020B0604020202020204" pitchFamily="34" charset="0"/>
                <a:cs typeface="Arial" panose="020B0604020202020204" pitchFamily="34" charset="0"/>
              </a:rPr>
              <a:t>Prevalence of long-term conditions and prevalence ratios, with 95% CIs. COPD, chronic obstructive pulmonary disease; IMD, index of multiple deprivation, Dan </a:t>
            </a:r>
            <a:r>
              <a:rPr lang="en-GB" altLang="en-US" sz="800" i="1" dirty="0" err="1">
                <a:latin typeface="Arial" panose="020B0604020202020204" pitchFamily="34" charset="0"/>
                <a:cs typeface="Arial" panose="020B0604020202020204" pitchFamily="34" charset="0"/>
              </a:rPr>
              <a:t>Lewer</a:t>
            </a:r>
            <a:r>
              <a:rPr lang="en-GB" altLang="en-US" sz="800" i="1" dirty="0">
                <a:latin typeface="Arial" panose="020B0604020202020204" pitchFamily="34" charset="0"/>
                <a:cs typeface="Arial" panose="020B0604020202020204" pitchFamily="34" charset="0"/>
              </a:rPr>
              <a:t> et al. BMJ Open 2019;9:e025192</a:t>
            </a:r>
          </a:p>
        </p:txBody>
      </p:sp>
      <p:sp>
        <p:nvSpPr>
          <p:cNvPr id="10" name="Rectangle 9">
            <a:extLst>
              <a:ext uri="{FF2B5EF4-FFF2-40B4-BE49-F238E27FC236}">
                <a16:creationId xmlns:a16="http://schemas.microsoft.com/office/drawing/2014/main" id="{00E77831-7EE9-4D2A-9DCC-C7F4D1BD49F9}"/>
              </a:ext>
            </a:extLst>
          </p:cNvPr>
          <p:cNvSpPr/>
          <p:nvPr/>
        </p:nvSpPr>
        <p:spPr>
          <a:xfrm>
            <a:off x="596282" y="5433536"/>
            <a:ext cx="6096000" cy="215444"/>
          </a:xfrm>
          <a:prstGeom prst="rect">
            <a:avLst/>
          </a:prstGeom>
        </p:spPr>
        <p:txBody>
          <a:bodyPr>
            <a:spAutoFit/>
          </a:bodyPr>
          <a:lstStyle/>
          <a:p>
            <a:r>
              <a:rPr lang="en-US" sz="800" i="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http://www.thelancet.com/journals/lancet/article/PIIS0140-6736(17)31869-X/fulltext</a:t>
            </a:r>
            <a:endParaRPr lang="en-GB"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70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B8480-21B6-4389-B5B4-2178F29112A5}"/>
              </a:ext>
            </a:extLst>
          </p:cNvPr>
          <p:cNvSpPr>
            <a:spLocks noGrp="1"/>
          </p:cNvSpPr>
          <p:nvPr>
            <p:ph type="title"/>
          </p:nvPr>
        </p:nvSpPr>
        <p:spPr>
          <a:xfrm>
            <a:off x="338847" y="234578"/>
            <a:ext cx="9828967" cy="611649"/>
          </a:xfrm>
        </p:spPr>
        <p:txBody>
          <a:bodyPr>
            <a:normAutofit fontScale="90000"/>
          </a:bodyPr>
          <a:lstStyle/>
          <a:p>
            <a:br>
              <a:rPr lang="en-GB" sz="4400" b="1" dirty="0">
                <a:solidFill>
                  <a:schemeClr val="accent1"/>
                </a:solidFill>
                <a:latin typeface="Calibri Light" panose="020F0302020204030204"/>
                <a:cs typeface="+mj-cs"/>
              </a:rPr>
            </a:br>
            <a:r>
              <a:rPr lang="en-GB" sz="4000" dirty="0">
                <a:solidFill>
                  <a:schemeClr val="tx1"/>
                </a:solidFill>
              </a:rPr>
              <a:t>Inclusion Health priorities in last 18 months</a:t>
            </a:r>
            <a:br>
              <a:rPr lang="en-GB" sz="4400" b="1" dirty="0">
                <a:solidFill>
                  <a:schemeClr val="accent1"/>
                </a:solidFill>
                <a:latin typeface="Calibri Light" panose="020F0302020204030204"/>
                <a:cs typeface="+mj-cs"/>
              </a:rPr>
            </a:br>
            <a:endParaRPr lang="en-GB" b="1" dirty="0">
              <a:solidFill>
                <a:schemeClr val="accent1"/>
              </a:solidFill>
            </a:endParaRPr>
          </a:p>
        </p:txBody>
      </p:sp>
      <p:sp>
        <p:nvSpPr>
          <p:cNvPr id="4" name="Footer Placeholder 3">
            <a:extLst>
              <a:ext uri="{FF2B5EF4-FFF2-40B4-BE49-F238E27FC236}">
                <a16:creationId xmlns:a16="http://schemas.microsoft.com/office/drawing/2014/main" id="{1EAC77FA-740D-482B-BB16-7AD7C8641EF5}"/>
              </a:ext>
            </a:extLst>
          </p:cNvPr>
          <p:cNvSpPr>
            <a:spLocks noGrp="1"/>
          </p:cNvSpPr>
          <p:nvPr>
            <p:ph type="ftr" sz="quarter" idx="3"/>
          </p:nvPr>
        </p:nvSpPr>
        <p:spPr/>
        <p:txBody>
          <a:bodyPr/>
          <a:lstStyle/>
          <a:p>
            <a:r>
              <a:rPr lang="en-US"/>
              <a:t>Presentation title</a:t>
            </a:r>
          </a:p>
        </p:txBody>
      </p:sp>
      <p:sp>
        <p:nvSpPr>
          <p:cNvPr id="5" name="TextBox 4">
            <a:extLst>
              <a:ext uri="{FF2B5EF4-FFF2-40B4-BE49-F238E27FC236}">
                <a16:creationId xmlns:a16="http://schemas.microsoft.com/office/drawing/2014/main" id="{DC21EFB9-7B36-4E66-9935-927FB4AFCFB1}"/>
              </a:ext>
            </a:extLst>
          </p:cNvPr>
          <p:cNvSpPr txBox="1"/>
          <p:nvPr/>
        </p:nvSpPr>
        <p:spPr>
          <a:xfrm>
            <a:off x="518983" y="609601"/>
            <a:ext cx="7747008" cy="6124754"/>
          </a:xfrm>
          <a:prstGeom prst="rect">
            <a:avLst/>
          </a:prstGeom>
          <a:noFill/>
        </p:spPr>
        <p:txBody>
          <a:bodyPr wrap="square" lIns="91440" tIns="45720" rIns="91440" bIns="45720" rtlCol="0" anchor="t">
            <a:spAutoFit/>
          </a:bodyPr>
          <a:lstStyle/>
          <a:p>
            <a:endParaRPr lang="en-GB" sz="1400" dirty="0">
              <a:latin typeface="Arial" panose="020B0604020202020204" pitchFamily="34" charset="0"/>
              <a:cs typeface="Arial" panose="020B0604020202020204" pitchFamily="34" charset="0"/>
            </a:endParaRPr>
          </a:p>
          <a:p>
            <a:r>
              <a:rPr lang="en-GB" b="1" dirty="0">
                <a:latin typeface="Arial"/>
                <a:cs typeface="Arial"/>
              </a:rPr>
              <a:t>Key deliverables </a:t>
            </a:r>
          </a:p>
          <a:p>
            <a:endParaRPr lang="en-GB" b="1" dirty="0">
              <a:latin typeface="Arial" panose="020B0604020202020204" pitchFamily="34" charset="0"/>
              <a:cs typeface="Arial" panose="020B0604020202020204" pitchFamily="34" charset="0"/>
            </a:endParaRPr>
          </a:p>
          <a:p>
            <a:pPr marL="285750" indent="-285750" fontAlgn="ctr">
              <a:buFont typeface="Arial" panose="020B0604020202020204" pitchFamily="34" charset="0"/>
              <a:buChar char="•"/>
            </a:pPr>
            <a:r>
              <a:rPr lang="en-GB" dirty="0">
                <a:solidFill>
                  <a:srgbClr val="000000"/>
                </a:solidFill>
                <a:latin typeface="Arial"/>
                <a:cs typeface="Arial"/>
              </a:rPr>
              <a:t>Lead for Inclusion Health clinically and for policy, planning and system support across NHSEI Health Inequality Improvement and CNO Teams aligning to CORE20PLUS5</a:t>
            </a:r>
          </a:p>
          <a:p>
            <a:pPr marL="285750" indent="-285750">
              <a:buFont typeface="Arial" panose="020B0604020202020204" pitchFamily="34" charset="0"/>
              <a:buChar char="•"/>
            </a:pPr>
            <a:endParaRPr lang="en-GB" dirty="0">
              <a:solidFill>
                <a:srgbClr val="000000"/>
              </a:solidFill>
              <a:latin typeface="Arial"/>
              <a:cs typeface="Arial"/>
            </a:endParaRPr>
          </a:p>
          <a:p>
            <a:pPr marL="285750" indent="-285750">
              <a:buFont typeface="Arial" panose="020B0604020202020204" pitchFamily="34" charset="0"/>
              <a:buChar char="•"/>
            </a:pPr>
            <a:r>
              <a:rPr lang="en-GB" dirty="0">
                <a:solidFill>
                  <a:srgbClr val="000000"/>
                </a:solidFill>
                <a:latin typeface="Arial"/>
                <a:cs typeface="Arial"/>
              </a:rPr>
              <a:t>Expertise and support to key NHSEI and cross government programmes to maximise access, experience and outcomes for inclusion health groups. These include; Changing Futures; Rough Sleeping;  Vulnerable Migrants; Primary Care; Mental health; Out of Hospital and Urgent Care; Children and Young People and </a:t>
            </a:r>
            <a:r>
              <a:rPr lang="en-GB" dirty="0" err="1">
                <a:solidFill>
                  <a:srgbClr val="000000"/>
                </a:solidFill>
                <a:latin typeface="Arial"/>
                <a:cs typeface="Arial"/>
              </a:rPr>
              <a:t>Covid</a:t>
            </a:r>
            <a:r>
              <a:rPr lang="en-GB" dirty="0">
                <a:solidFill>
                  <a:srgbClr val="000000"/>
                </a:solidFill>
                <a:latin typeface="Arial"/>
                <a:cs typeface="Arial"/>
              </a:rPr>
              <a:t> response.</a:t>
            </a:r>
            <a:endParaRPr lang="en-GB" dirty="0"/>
          </a:p>
          <a:p>
            <a:pPr marL="285750" indent="-285750" fontAlgn="ctr">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solidFill>
                  <a:srgbClr val="000000"/>
                </a:solidFill>
                <a:latin typeface="Arial"/>
                <a:cs typeface="Arial"/>
              </a:rPr>
              <a:t>To integrate inclusion health and patient safety agendas to reduce risks of harm, improve safeguarding to support excellent experience and optimal health outcomes.</a:t>
            </a:r>
          </a:p>
          <a:p>
            <a:pPr marL="285750" indent="-285750">
              <a:buFont typeface="Arial" panose="020B0604020202020204" pitchFamily="34" charset="0"/>
              <a:buChar char="•"/>
              <a:defRPr/>
            </a:pPr>
            <a:endParaRPr lang="en-GB"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solidFill>
                  <a:schemeClr val="dk1"/>
                </a:solidFill>
                <a:latin typeface="Arial"/>
                <a:cs typeface="Arial"/>
              </a:rPr>
              <a:t>To strengthen leadership and accountability in the inclusion nursing and wider clinical workforce in line with CNO business plan; The People Plan and Health Inequality Improvement Plan priorities. </a:t>
            </a:r>
            <a:endParaRPr lang="en-GB" dirty="0">
              <a:solidFill>
                <a:srgbClr val="000000"/>
              </a:solidFill>
              <a:latin typeface="Arial" panose="020B0604020202020204" pitchFamily="34"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16BFEBAF-4401-47B1-B777-62B356C1EAC9}"/>
              </a:ext>
            </a:extLst>
          </p:cNvPr>
          <p:cNvPicPr>
            <a:picLocks noChangeAspect="1"/>
          </p:cNvPicPr>
          <p:nvPr/>
        </p:nvPicPr>
        <p:blipFill rotWithShape="1">
          <a:blip r:embed="rId2"/>
          <a:srcRect l="11346" t="17971" r="77949" b="34359"/>
          <a:stretch/>
        </p:blipFill>
        <p:spPr>
          <a:xfrm>
            <a:off x="8408510" y="1518875"/>
            <a:ext cx="3264507" cy="4542832"/>
          </a:xfrm>
          <a:prstGeom prst="rect">
            <a:avLst/>
          </a:prstGeom>
        </p:spPr>
      </p:pic>
    </p:spTree>
    <p:extLst>
      <p:ext uri="{BB962C8B-B14F-4D97-AF65-F5344CB8AC3E}">
        <p14:creationId xmlns:p14="http://schemas.microsoft.com/office/powerpoint/2010/main" val="326538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318755"/>
            <a:ext cx="1002064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3600" dirty="0">
                <a:latin typeface="Arial" panose="020B0604020202020204" pitchFamily="34" charset="0"/>
                <a:ea typeface="+mn-ea"/>
                <a:cs typeface="Arial" panose="020B0604020202020204" pitchFamily="34" charset="0"/>
              </a:rPr>
              <a:t>Inclusion Health National Drivers </a:t>
            </a:r>
            <a:endParaRPr kumimoji="0" lang="en-GB" sz="3600" b="0" i="0" u="none" strike="noStrike" kern="1200" cap="none" spc="0"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0850F74-80C8-48BF-A10E-F53AA8EDD912}"/>
              </a:ext>
            </a:extLst>
          </p:cNvPr>
          <p:cNvSpPr/>
          <p:nvPr/>
        </p:nvSpPr>
        <p:spPr>
          <a:xfrm>
            <a:off x="360719" y="672698"/>
            <a:ext cx="10505265" cy="5139869"/>
          </a:xfrm>
          <a:prstGeom prst="rect">
            <a:avLst/>
          </a:prstGeom>
        </p:spPr>
        <p:txBody>
          <a:bodyPr wrap="square">
            <a:spAutoFit/>
          </a:bodyPr>
          <a:lstStyle/>
          <a:p>
            <a:pPr marL="342900" indent="-342900" fontAlgn="base">
              <a:buFontTx/>
              <a:buAutoNum type="arabicParenR"/>
            </a:pPr>
            <a:endParaRPr lang="en-GB" sz="2000" b="1" dirty="0">
              <a:latin typeface="Arial" panose="020B0604020202020204" pitchFamily="34" charset="0"/>
              <a:cs typeface="Arial" panose="020B0604020202020204" pitchFamily="34" charset="0"/>
            </a:endParaRPr>
          </a:p>
          <a:p>
            <a:pPr marL="342900" lvl="0" indent="-342900" fontAlgn="base">
              <a:buFontTx/>
              <a:buAutoNum type="arabicParenR"/>
            </a:pPr>
            <a:r>
              <a:rPr lang="en-GB" sz="2400" dirty="0">
                <a:latin typeface="Arial" panose="020B0604020202020204" pitchFamily="34" charset="0"/>
                <a:cs typeface="Arial" panose="020B0604020202020204" pitchFamily="34" charset="0"/>
              </a:rPr>
              <a:t>White papers; </a:t>
            </a:r>
            <a:r>
              <a:rPr lang="en-GB" sz="2400" dirty="0">
                <a:latin typeface="Arial" panose="020B0604020202020204" pitchFamily="34" charset="0"/>
                <a:cs typeface="Arial" panose="020B0604020202020204" pitchFamily="34" charset="0"/>
                <a:hlinkClick r:id="rId3"/>
              </a:rPr>
              <a:t>Health and Social Care Integration</a:t>
            </a:r>
            <a:r>
              <a:rPr lang="en-GB" sz="2400" dirty="0">
                <a:latin typeface="Arial" panose="020B0604020202020204" pitchFamily="34" charset="0"/>
                <a:cs typeface="Arial" panose="020B0604020202020204" pitchFamily="34" charset="0"/>
              </a:rPr>
              <a:t>; Health Disparities; Levelling Up and Adult Social Care Reform</a:t>
            </a:r>
          </a:p>
          <a:p>
            <a:pPr marL="342900" lvl="0" indent="-342900" fontAlgn="base">
              <a:buFontTx/>
              <a:buAutoNum type="arabicParenR"/>
            </a:pPr>
            <a:r>
              <a:rPr lang="en-GB" sz="2400" dirty="0">
                <a:latin typeface="Arial" panose="020B0604020202020204" pitchFamily="34" charset="0"/>
                <a:cs typeface="Arial" panose="020B0604020202020204" pitchFamily="34" charset="0"/>
              </a:rPr>
              <a:t>Legislation; </a:t>
            </a:r>
            <a:r>
              <a:rPr lang="en-GB" sz="2400" dirty="0">
                <a:latin typeface="Arial" panose="020B0604020202020204" pitchFamily="34" charset="0"/>
                <a:cs typeface="Arial" panose="020B0604020202020204" pitchFamily="34" charset="0"/>
                <a:hlinkClick r:id="rId4"/>
              </a:rPr>
              <a:t>Health and Care Act</a:t>
            </a:r>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hlinkClick r:id="rId5"/>
              </a:rPr>
              <a:t>National &amp; Borders Bill</a:t>
            </a:r>
            <a:r>
              <a:rPr lang="en-GB" sz="2400" dirty="0">
                <a:latin typeface="Arial" panose="020B0604020202020204" pitchFamily="34" charset="0"/>
                <a:cs typeface="Arial" panose="020B0604020202020204" pitchFamily="34" charset="0"/>
              </a:rPr>
              <a:t>; Vagrancy Act and Mental Health Reform </a:t>
            </a:r>
          </a:p>
          <a:p>
            <a:pPr marL="342900" lvl="0" indent="-342900" fontAlgn="base">
              <a:buFontTx/>
              <a:buAutoNum type="arabicParenR"/>
            </a:pPr>
            <a:r>
              <a:rPr lang="en-GB" sz="2400" dirty="0">
                <a:latin typeface="Arial" panose="020B0604020202020204" pitchFamily="34" charset="0"/>
                <a:cs typeface="Arial" panose="020B0604020202020204" pitchFamily="34" charset="0"/>
              </a:rPr>
              <a:t>Strategies; </a:t>
            </a:r>
            <a:r>
              <a:rPr lang="en-GB" sz="2400" dirty="0">
                <a:latin typeface="Arial" panose="020B0604020202020204" pitchFamily="34" charset="0"/>
                <a:cs typeface="Arial" panose="020B0604020202020204" pitchFamily="34" charset="0"/>
                <a:hlinkClick r:id="rId6"/>
              </a:rPr>
              <a:t>NHS Long Term Plan</a:t>
            </a:r>
            <a:r>
              <a:rPr lang="en-GB" sz="2400" dirty="0">
                <a:latin typeface="Arial" panose="020B0604020202020204" pitchFamily="34" charset="0"/>
                <a:cs typeface="Arial" panose="020B0604020202020204" pitchFamily="34" charset="0"/>
              </a:rPr>
              <a:t>; Rough Sleeping; Drug; Suicide; Mental Health; </a:t>
            </a:r>
            <a:r>
              <a:rPr lang="en-GB" sz="2400" dirty="0" err="1">
                <a:latin typeface="Arial" panose="020B0604020202020204" pitchFamily="34" charset="0"/>
                <a:cs typeface="Arial" panose="020B0604020202020204" pitchFamily="34" charset="0"/>
              </a:rPr>
              <a:t>Womens</a:t>
            </a:r>
            <a:r>
              <a:rPr lang="en-GB" sz="2400" dirty="0">
                <a:latin typeface="Arial" panose="020B0604020202020204" pitchFamily="34" charset="0"/>
                <a:cs typeface="Arial" panose="020B0604020202020204" pitchFamily="34" charset="0"/>
              </a:rPr>
              <a:t> Health; Domestic Abuse and Ethnic Minority </a:t>
            </a:r>
          </a:p>
          <a:p>
            <a:pPr marL="342900" lvl="0" indent="-342900" fontAlgn="base">
              <a:buFontTx/>
              <a:buAutoNum type="arabicParenR"/>
            </a:pPr>
            <a:r>
              <a:rPr lang="en-GB" sz="2400" dirty="0">
                <a:latin typeface="Arial" panose="020B0604020202020204" pitchFamily="34" charset="0"/>
                <a:cs typeface="Arial" panose="020B0604020202020204" pitchFamily="34" charset="0"/>
              </a:rPr>
              <a:t>Programmes; </a:t>
            </a:r>
            <a:r>
              <a:rPr lang="en-GB" sz="2400" dirty="0">
                <a:latin typeface="Arial" panose="020B0604020202020204" pitchFamily="34" charset="0"/>
                <a:cs typeface="Arial" panose="020B0604020202020204" pitchFamily="34" charset="0"/>
                <a:hlinkClick r:id="rId7"/>
              </a:rPr>
              <a:t>Changing Futures</a:t>
            </a:r>
            <a:r>
              <a:rPr lang="en-GB" sz="2400" dirty="0">
                <a:latin typeface="Arial" panose="020B0604020202020204" pitchFamily="34" charset="0"/>
                <a:cs typeface="Arial" panose="020B0604020202020204" pitchFamily="34" charset="0"/>
              </a:rPr>
              <a:t> and </a:t>
            </a:r>
            <a:r>
              <a:rPr lang="en-GB" sz="2400" dirty="0">
                <a:latin typeface="Arial" panose="020B0604020202020204" pitchFamily="34" charset="0"/>
                <a:cs typeface="Arial" panose="020B0604020202020204" pitchFamily="34" charset="0"/>
                <a:hlinkClick r:id="rId8"/>
              </a:rPr>
              <a:t>Rough Sleeping</a:t>
            </a:r>
            <a:endParaRPr lang="en-GB" sz="2400" dirty="0">
              <a:latin typeface="Arial" panose="020B0604020202020204" pitchFamily="34" charset="0"/>
              <a:cs typeface="Arial" panose="020B0604020202020204" pitchFamily="34" charset="0"/>
            </a:endParaRPr>
          </a:p>
          <a:p>
            <a:pPr marL="342900" indent="-342900" fontAlgn="base">
              <a:buFontTx/>
              <a:buAutoNum type="arabicParenR"/>
            </a:pPr>
            <a:r>
              <a:rPr lang="en-GB" sz="2400" dirty="0">
                <a:latin typeface="Arial" panose="020B0604020202020204" pitchFamily="34" charset="0"/>
                <a:cs typeface="Arial" panose="020B0604020202020204" pitchFamily="34" charset="0"/>
              </a:rPr>
              <a:t>NICE; </a:t>
            </a:r>
            <a:r>
              <a:rPr lang="en-GB" sz="2400" dirty="0">
                <a:latin typeface="Arial" panose="020B0604020202020204" pitchFamily="34" charset="0"/>
                <a:cs typeface="Arial" panose="020B0604020202020204" pitchFamily="34" charset="0"/>
                <a:hlinkClick r:id="rId9"/>
              </a:rPr>
              <a:t>Integrated health and social care for people experiencing homelessness</a:t>
            </a:r>
            <a:endParaRPr lang="en-GB" sz="2400" dirty="0">
              <a:latin typeface="Arial" panose="020B0604020202020204" pitchFamily="34" charset="0"/>
              <a:cs typeface="Arial" panose="020B0604020202020204" pitchFamily="34" charset="0"/>
            </a:endParaRPr>
          </a:p>
          <a:p>
            <a:pPr marL="342900" indent="-342900" fontAlgn="base">
              <a:buFontTx/>
              <a:buAutoNum type="arabicParenR"/>
            </a:pPr>
            <a:r>
              <a:rPr lang="en-GB" sz="2400" dirty="0">
                <a:latin typeface="Arial" panose="020B0604020202020204" pitchFamily="34" charset="0"/>
                <a:cs typeface="Arial" panose="020B0604020202020204" pitchFamily="34" charset="0"/>
              </a:rPr>
              <a:t>National Asylum Steering Group</a:t>
            </a:r>
          </a:p>
          <a:p>
            <a:pPr marL="342900" indent="-342900" fontAlgn="base">
              <a:buFontTx/>
              <a:buAutoNum type="arabicParenR"/>
            </a:pPr>
            <a:r>
              <a:rPr lang="en-GB" sz="2400" dirty="0">
                <a:latin typeface="Arial" panose="020B0604020202020204" pitchFamily="34" charset="0"/>
                <a:cs typeface="Arial" panose="020B0604020202020204" pitchFamily="34" charset="0"/>
              </a:rPr>
              <a:t>Inquiries; </a:t>
            </a:r>
            <a:r>
              <a:rPr lang="en-GB" sz="2400" dirty="0">
                <a:latin typeface="Arial" panose="020B0604020202020204" pitchFamily="34" charset="0"/>
                <a:cs typeface="Arial" panose="020B0604020202020204" pitchFamily="34" charset="0"/>
                <a:hlinkClick r:id="rId10"/>
              </a:rPr>
              <a:t>Kerslake</a:t>
            </a:r>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hlinkClick r:id="rId11"/>
              </a:rPr>
              <a:t>Health Disparities</a:t>
            </a:r>
            <a:r>
              <a:rPr lang="en-GB" sz="2400" dirty="0">
                <a:latin typeface="Arial" panose="020B0604020202020204" pitchFamily="34" charset="0"/>
                <a:cs typeface="Arial" panose="020B0604020202020204" pitchFamily="34" charset="0"/>
              </a:rPr>
              <a:t>; COVID 19 and Acquired Brain Injury</a:t>
            </a:r>
          </a:p>
          <a:p>
            <a:pPr marL="342900" lvl="0" indent="-342900" fontAlgn="base">
              <a:buFontTx/>
              <a:buAutoNum type="arabicParen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3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318755"/>
            <a:ext cx="1002064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3600" dirty="0">
                <a:latin typeface="Arial" panose="020B0604020202020204" pitchFamily="34" charset="0"/>
                <a:ea typeface="+mn-ea"/>
                <a:cs typeface="Arial" panose="020B0604020202020204" pitchFamily="34" charset="0"/>
              </a:rPr>
              <a:t>Key </a:t>
            </a:r>
            <a:r>
              <a:rPr lang="en-GB" sz="3600" dirty="0">
                <a:latin typeface="Arial" panose="020B0604020202020204" pitchFamily="34" charset="0"/>
                <a:cs typeface="Arial" panose="020B0604020202020204" pitchFamily="34" charset="0"/>
              </a:rPr>
              <a:t>improvement </a:t>
            </a:r>
            <a:r>
              <a:rPr lang="en-GB" sz="3600" dirty="0">
                <a:latin typeface="Arial" panose="020B0604020202020204" pitchFamily="34" charset="0"/>
                <a:ea typeface="+mn-ea"/>
                <a:cs typeface="Arial" panose="020B0604020202020204" pitchFamily="34" charset="0"/>
              </a:rPr>
              <a:t>themes highlighted by lived experience workshops </a:t>
            </a:r>
            <a:endParaRPr kumimoji="0" lang="en-GB" sz="3600" b="0" i="0" u="none" strike="noStrike" kern="1200" cap="none" spc="0"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0850F74-80C8-48BF-A10E-F53AA8EDD912}"/>
              </a:ext>
            </a:extLst>
          </p:cNvPr>
          <p:cNvSpPr/>
          <p:nvPr/>
        </p:nvSpPr>
        <p:spPr>
          <a:xfrm>
            <a:off x="593969" y="1195754"/>
            <a:ext cx="10272015" cy="4462760"/>
          </a:xfrm>
          <a:prstGeom prst="rect">
            <a:avLst/>
          </a:prstGeom>
        </p:spPr>
        <p:txBody>
          <a:bodyPr wrap="square">
            <a:spAutoFit/>
          </a:bodyPr>
          <a:lstStyle/>
          <a:p>
            <a:pPr marL="342900" indent="-342900" fontAlgn="base">
              <a:buFontTx/>
              <a:buAutoNum type="arabicParenR"/>
            </a:pPr>
            <a:endParaRPr lang="en-GB" sz="2000" b="1" dirty="0">
              <a:latin typeface="Arial" panose="020B0604020202020204" pitchFamily="34" charset="0"/>
              <a:cs typeface="Arial" panose="020B0604020202020204" pitchFamily="34" charset="0"/>
            </a:endParaRPr>
          </a:p>
          <a:p>
            <a:pPr marL="342900" lvl="0" indent="-342900" fontAlgn="base">
              <a:buFontTx/>
              <a:buAutoNum type="arabicParenR"/>
            </a:pPr>
            <a:endParaRPr lang="en-GB" sz="2800" dirty="0">
              <a:latin typeface="Arial" panose="020B0604020202020204" pitchFamily="34" charset="0"/>
              <a:cs typeface="Arial" panose="020B0604020202020204" pitchFamily="34" charset="0"/>
            </a:endParaRPr>
          </a:p>
          <a:p>
            <a:pPr marL="342900" lvl="0" indent="-342900" fontAlgn="base">
              <a:buFontTx/>
              <a:buAutoNum type="arabicParenR"/>
            </a:pPr>
            <a:r>
              <a:rPr lang="en-GB" sz="2400" dirty="0">
                <a:latin typeface="Arial" panose="020B0604020202020204" pitchFamily="34" charset="0"/>
                <a:cs typeface="Arial" panose="020B0604020202020204" pitchFamily="34" charset="0"/>
              </a:rPr>
              <a:t>Treating people with humanity – ‘starting with people’</a:t>
            </a:r>
          </a:p>
          <a:p>
            <a:pPr marL="342900" lvl="0" indent="-342900" fontAlgn="base">
              <a:buFontTx/>
              <a:buAutoNum type="arabicParenR"/>
            </a:pPr>
            <a:r>
              <a:rPr lang="en-GB" sz="2400" dirty="0">
                <a:latin typeface="Arial" panose="020B0604020202020204" pitchFamily="34" charset="0"/>
                <a:cs typeface="Arial" panose="020B0604020202020204" pitchFamily="34" charset="0"/>
              </a:rPr>
              <a:t>Having access to the right information at the right time</a:t>
            </a:r>
          </a:p>
          <a:p>
            <a:pPr marL="342900" lvl="0" indent="-342900" fontAlgn="base">
              <a:buFontTx/>
              <a:buAutoNum type="arabicParenR"/>
            </a:pPr>
            <a:r>
              <a:rPr lang="en-GB" sz="2400" dirty="0">
                <a:latin typeface="Arial" panose="020B0604020202020204" pitchFamily="34" charset="0"/>
                <a:cs typeface="Arial" panose="020B0604020202020204" pitchFamily="34" charset="0"/>
              </a:rPr>
              <a:t>Reducing barriers to accessing GPs and other primary care services, including digital inclusion</a:t>
            </a:r>
          </a:p>
          <a:p>
            <a:pPr marL="342900" lvl="0" indent="-342900" fontAlgn="base">
              <a:buFontTx/>
              <a:buAutoNum type="arabicParenR"/>
            </a:pPr>
            <a:r>
              <a:rPr lang="en-GB" sz="2400" dirty="0">
                <a:latin typeface="Arial" panose="020B0604020202020204" pitchFamily="34" charset="0"/>
                <a:cs typeface="Arial" panose="020B0604020202020204" pitchFamily="34" charset="0"/>
              </a:rPr>
              <a:t>Improving complaints processes and accountability </a:t>
            </a:r>
          </a:p>
          <a:p>
            <a:pPr marL="342900" lvl="0" indent="-342900" fontAlgn="base">
              <a:buFontTx/>
              <a:buAutoNum type="arabicParenR"/>
            </a:pPr>
            <a:r>
              <a:rPr lang="en-GB" sz="2400" dirty="0">
                <a:latin typeface="Arial" panose="020B0604020202020204" pitchFamily="34" charset="0"/>
                <a:cs typeface="Arial" panose="020B0604020202020204" pitchFamily="34" charset="0"/>
              </a:rPr>
              <a:t>Improving communication across services and more consistency across geographical areas</a:t>
            </a:r>
          </a:p>
          <a:p>
            <a:pPr marL="342900" lvl="0" indent="-342900" fontAlgn="base">
              <a:buFontTx/>
              <a:buAutoNum type="arabicParenR"/>
            </a:pPr>
            <a:r>
              <a:rPr lang="en-GB" sz="2400" dirty="0">
                <a:latin typeface="Arial" panose="020B0604020202020204" pitchFamily="34" charset="0"/>
                <a:cs typeface="Arial" panose="020B0604020202020204" pitchFamily="34" charset="0"/>
              </a:rPr>
              <a:t>Improving access to secondary care including mental health services</a:t>
            </a:r>
          </a:p>
          <a:p>
            <a:pPr marL="342900" lvl="0" indent="-342900" fontAlgn="base">
              <a:buFontTx/>
              <a:buAutoNum type="arabicParenR"/>
            </a:pPr>
            <a:r>
              <a:rPr lang="en-GB" sz="2400" dirty="0">
                <a:latin typeface="Arial" panose="020B0604020202020204" pitchFamily="34" charset="0"/>
                <a:cs typeface="Arial" panose="020B0604020202020204" pitchFamily="34" charset="0"/>
              </a:rPr>
              <a:t>Improving community support</a:t>
            </a:r>
          </a:p>
          <a:p>
            <a:pPr fontAlgn="base"/>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2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E98A5-C328-44F4-8031-9FB652BDB2D1}"/>
              </a:ext>
            </a:extLst>
          </p:cNvPr>
          <p:cNvSpPr>
            <a:spLocks noGrp="1"/>
          </p:cNvSpPr>
          <p:nvPr>
            <p:ph type="title" idx="4294967295"/>
          </p:nvPr>
        </p:nvSpPr>
        <p:spPr>
          <a:xfrm>
            <a:off x="360719" y="211033"/>
            <a:ext cx="1002064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GB" sz="2400" dirty="0">
                <a:latin typeface="Arial" panose="020B0604020202020204" pitchFamily="34" charset="0"/>
                <a:ea typeface="+mn-ea"/>
                <a:cs typeface="Arial" panose="020B0604020202020204" pitchFamily="34" charset="0"/>
              </a:rPr>
              <a:t>Broad </a:t>
            </a:r>
            <a:r>
              <a:rPr lang="en-GB" sz="2400" dirty="0">
                <a:latin typeface="Arial" panose="020B0604020202020204" pitchFamily="34" charset="0"/>
                <a:cs typeface="Arial" panose="020B0604020202020204" pitchFamily="34" charset="0"/>
              </a:rPr>
              <a:t>improvement </a:t>
            </a:r>
            <a:r>
              <a:rPr lang="en-GB" sz="2400" dirty="0">
                <a:latin typeface="Arial" panose="020B0604020202020204" pitchFamily="34" charset="0"/>
                <a:ea typeface="+mn-ea"/>
                <a:cs typeface="Arial" panose="020B0604020202020204" pitchFamily="34" charset="0"/>
              </a:rPr>
              <a:t>themes - all stakeholders</a:t>
            </a:r>
            <a:endParaRPr kumimoji="0" lang="en-GB" sz="2400" b="0" i="0" u="none" strike="noStrike" kern="1200" cap="none" spc="0"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0850F74-80C8-48BF-A10E-F53AA8EDD912}"/>
              </a:ext>
            </a:extLst>
          </p:cNvPr>
          <p:cNvSpPr/>
          <p:nvPr/>
        </p:nvSpPr>
        <p:spPr>
          <a:xfrm>
            <a:off x="360719" y="552991"/>
            <a:ext cx="10505265" cy="5632311"/>
          </a:xfrm>
          <a:prstGeom prst="rect">
            <a:avLst/>
          </a:prstGeom>
        </p:spPr>
        <p:txBody>
          <a:bodyPr wrap="square">
            <a:spAutoFit/>
          </a:bodyPr>
          <a:lstStyle/>
          <a:p>
            <a:pPr marL="342900" indent="-342900" fontAlgn="base">
              <a:buFontTx/>
              <a:buAutoNum type="arabicParenR"/>
            </a:pPr>
            <a:r>
              <a:rPr lang="en-GB" b="1" dirty="0">
                <a:latin typeface="Arial" panose="020B0604020202020204" pitchFamily="34" charset="0"/>
                <a:cs typeface="Arial" panose="020B0604020202020204" pitchFamily="34" charset="0"/>
              </a:rPr>
              <a:t>Access:</a:t>
            </a:r>
            <a:r>
              <a:rPr lang="en-US" b="1" dirty="0">
                <a:latin typeface="Arial" panose="020B0604020202020204" pitchFamily="34" charset="0"/>
                <a:cs typeface="Arial" panose="020B0604020202020204" pitchFamily="34" charset="0"/>
              </a:rPr>
              <a:t>​</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Community asset-based approaches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Equitable COVID response e.g. COVID passports</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Front door access particularly primary care</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Mental health programme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Outreach and offers of intervention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Digital Inclusion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Out of hospital care and </a:t>
            </a:r>
            <a:r>
              <a:rPr lang="en-GB" sz="1400" dirty="0" err="1">
                <a:latin typeface="Arial" panose="020B0604020202020204" pitchFamily="34" charset="0"/>
                <a:cs typeface="Arial" panose="020B0604020202020204" pitchFamily="34" charset="0"/>
              </a:rPr>
              <a:t>Homefirst</a:t>
            </a:r>
            <a:endParaRPr lang="en-GB" sz="1400" dirty="0">
              <a:latin typeface="Arial" panose="020B0604020202020204" pitchFamily="34" charset="0"/>
              <a:cs typeface="Arial" panose="020B0604020202020204" pitchFamily="34" charset="0"/>
            </a:endParaRP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Equity for waiting lists</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Health anchors</a:t>
            </a:r>
          </a:p>
          <a:p>
            <a:pPr marL="342900" indent="-342900" fontAlgn="base">
              <a:buFontTx/>
              <a:buAutoNum type="arabicParenR"/>
            </a:pPr>
            <a:r>
              <a:rPr lang="en-GB" sz="1400" b="1" dirty="0">
                <a:latin typeface="Arial" panose="020B0604020202020204" pitchFamily="34" charset="0"/>
                <a:cs typeface="Arial" panose="020B0604020202020204" pitchFamily="34" charset="0"/>
              </a:rPr>
              <a:t>Exp</a:t>
            </a:r>
            <a:r>
              <a:rPr lang="en-GB" sz="1400" dirty="0">
                <a:latin typeface="Arial" panose="020B0604020202020204" pitchFamily="34" charset="0"/>
                <a:cs typeface="Arial" panose="020B0604020202020204" pitchFamily="34" charset="0"/>
              </a:rPr>
              <a:t>erience:</a:t>
            </a:r>
            <a:r>
              <a:rPr lang="en-US" sz="1400" dirty="0">
                <a:latin typeface="Arial" panose="020B0604020202020204" pitchFamily="34" charset="0"/>
                <a:cs typeface="Arial" panose="020B0604020202020204" pitchFamily="34" charset="0"/>
              </a:rPr>
              <a:t>​ </a:t>
            </a:r>
          </a:p>
          <a:p>
            <a:pPr marL="800100" lvl="1" indent="-342900" fontAlgn="base">
              <a:buFont typeface="+mj-lt"/>
              <a:buAutoNum type="alphaLcParenR"/>
            </a:pPr>
            <a:r>
              <a:rPr lang="en-US" sz="1400" dirty="0" err="1">
                <a:latin typeface="Arial" panose="020B0604020202020204" pitchFamily="34" charset="0"/>
                <a:cs typeface="Arial" panose="020B0604020202020204" pitchFamily="34" charset="0"/>
              </a:rPr>
              <a:t>Personalised</a:t>
            </a:r>
            <a:r>
              <a:rPr lang="en-US" sz="1400" dirty="0">
                <a:latin typeface="Arial" panose="020B0604020202020204" pitchFamily="34" charset="0"/>
                <a:cs typeface="Arial" panose="020B0604020202020204" pitchFamily="34" charset="0"/>
              </a:rPr>
              <a:t>, trauma informed and compassionate care where every contact counts  </a:t>
            </a:r>
          </a:p>
          <a:p>
            <a:pPr marL="800100" lvl="1" indent="-342900" fontAlgn="base">
              <a:buFont typeface="+mj-lt"/>
              <a:buAutoNum type="alphaLcParenR"/>
            </a:pPr>
            <a:r>
              <a:rPr lang="en-US" sz="1400" dirty="0">
                <a:latin typeface="Arial" panose="020B0604020202020204" pitchFamily="34" charset="0"/>
                <a:cs typeface="Arial" panose="020B0604020202020204" pitchFamily="34" charset="0"/>
              </a:rPr>
              <a:t>Use of strengths-based approaches, patient, individual, service and system level</a:t>
            </a:r>
          </a:p>
          <a:p>
            <a:pPr marL="800100" lvl="1" indent="-342900" fontAlgn="base">
              <a:buFont typeface="+mj-lt"/>
              <a:buAutoNum type="alphaLcParenR"/>
            </a:pPr>
            <a:r>
              <a:rPr lang="en-US" sz="1400" dirty="0">
                <a:latin typeface="Arial" panose="020B0604020202020204" pitchFamily="34" charset="0"/>
                <a:cs typeface="Arial" panose="020B0604020202020204" pitchFamily="34" charset="0"/>
              </a:rPr>
              <a:t>Opportunities to join up health, social care and housing commissioning and provision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Good quality translation services that are accessible to all that need them</a:t>
            </a:r>
            <a:endParaRPr lang="en-US" sz="1400" dirty="0">
              <a:latin typeface="Arial" panose="020B0604020202020204" pitchFamily="34" charset="0"/>
              <a:cs typeface="Arial" panose="020B0604020202020204" pitchFamily="34" charset="0"/>
            </a:endParaRPr>
          </a:p>
          <a:p>
            <a:pPr marL="342900" indent="-342900" fontAlgn="base">
              <a:buFont typeface="+mj-lt"/>
              <a:buAutoNum type="arabicParenR"/>
            </a:pPr>
            <a:r>
              <a:rPr lang="en-GB" sz="1400" dirty="0">
                <a:latin typeface="Arial" panose="020B0604020202020204" pitchFamily="34" charset="0"/>
                <a:cs typeface="Arial" panose="020B0604020202020204" pitchFamily="34" charset="0"/>
              </a:rPr>
              <a:t>Outcomes: </a:t>
            </a:r>
          </a:p>
          <a:p>
            <a:pPr marL="800100" lvl="1" indent="-342900" fontAlgn="base">
              <a:buFont typeface="+mj-lt"/>
              <a:buAutoNum type="alphaLcParenR"/>
            </a:pPr>
            <a:r>
              <a:rPr lang="en-US" sz="1400" dirty="0">
                <a:latin typeface="Arial" panose="020B0604020202020204" pitchFamily="34" charset="0"/>
                <a:cs typeface="Arial" panose="020B0604020202020204" pitchFamily="34" charset="0"/>
              </a:rPr>
              <a:t>Inclusion health being ‘</a:t>
            </a:r>
            <a:r>
              <a:rPr lang="en-US" sz="1400" dirty="0" err="1">
                <a:latin typeface="Arial" panose="020B0604020202020204" pitchFamily="34" charset="0"/>
                <a:cs typeface="Arial" panose="020B0604020202020204" pitchFamily="34" charset="0"/>
              </a:rPr>
              <a:t>everyones</a:t>
            </a:r>
            <a:r>
              <a:rPr lang="en-US" sz="1400" dirty="0">
                <a:latin typeface="Arial" panose="020B0604020202020204" pitchFamily="34" charset="0"/>
                <a:cs typeface="Arial" panose="020B0604020202020204" pitchFamily="34" charset="0"/>
              </a:rPr>
              <a:t> business’- individual and system level</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Min data set for Inclusion Health</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Inverse Care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Measuring improvements through ‘soft’ and ‘hard’ data </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Population based health outcomes</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Vulnerable migrants and children and young people</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Mortality review processes</a:t>
            </a:r>
          </a:p>
          <a:p>
            <a:pPr marL="800100" lvl="1" indent="-342900" fontAlgn="base">
              <a:buFont typeface="+mj-lt"/>
              <a:buAutoNum type="alphaLcParenR"/>
            </a:pPr>
            <a:r>
              <a:rPr lang="en-GB" sz="1400" dirty="0">
                <a:latin typeface="Arial" panose="020B0604020202020204" pitchFamily="34" charset="0"/>
                <a:cs typeface="Arial" panose="020B0604020202020204" pitchFamily="34" charset="0"/>
              </a:rPr>
              <a:t>CORE20PLUS5</a:t>
            </a:r>
          </a:p>
          <a:p>
            <a:pPr fontAlgn="base"/>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94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47A8DB3-73CF-439E-900A-95B76058102C}"/>
              </a:ext>
            </a:extLst>
          </p:cNvPr>
          <p:cNvSpPr/>
          <p:nvPr/>
        </p:nvSpPr>
        <p:spPr>
          <a:xfrm>
            <a:off x="337131" y="710747"/>
            <a:ext cx="9274612" cy="8956298"/>
          </a:xfrm>
          <a:prstGeom prst="rect">
            <a:avLst/>
          </a:prstGeom>
        </p:spPr>
        <p:txBody>
          <a:bodyPr wrap="square" lIns="91440" tIns="45720" rIns="91440" bIns="45720" anchor="t">
            <a:spAutoFit/>
          </a:bodyPr>
          <a:lstStyle/>
          <a:p>
            <a:pPr marL="342900" indent="-342900">
              <a:buFont typeface="+mj-lt"/>
              <a:buAutoNum type="arabicPeriod"/>
            </a:pP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Develop interactive </a:t>
            </a:r>
            <a:r>
              <a:rPr lang="en-GB" sz="1600" dirty="0">
                <a:latin typeface="Arial" panose="020B0604020202020204" pitchFamily="34" charset="0"/>
                <a:cs typeface="Arial" panose="020B0604020202020204" pitchFamily="34" charset="0"/>
              </a:rPr>
              <a:t>tool to support ICSs further in meeting needs of IH groups built on </a:t>
            </a:r>
            <a:r>
              <a:rPr lang="en-GB" sz="1600" dirty="0">
                <a:latin typeface="Arial" panose="020B0604020202020204" pitchFamily="34" charset="0"/>
                <a:cs typeface="Arial" panose="020B0604020202020204" pitchFamily="34" charset="0"/>
                <a:hlinkClick r:id="rId3"/>
              </a:rPr>
              <a:t>PCN tool</a:t>
            </a:r>
            <a:endParaRPr lang="en-GB"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Build on existing evidence and tools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Promote a call to action that aligns with key </a:t>
            </a:r>
            <a:r>
              <a:rPr lang="en-GB" sz="1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guidance</a:t>
            </a:r>
            <a:r>
              <a:rPr lang="en-GB" sz="1600" dirty="0">
                <a:solidFill>
                  <a:srgbClr val="0070C0"/>
                </a:solidFill>
                <a:latin typeface="Arial" panose="020B0604020202020204" pitchFamily="34" charset="0"/>
                <a:cs typeface="Arial" panose="020B0604020202020204" pitchFamily="34" charset="0"/>
              </a:rPr>
              <a:t> including </a:t>
            </a:r>
            <a:r>
              <a:rPr lang="en-GB" sz="1600" dirty="0">
                <a:solidFill>
                  <a:srgbClr val="0070C0"/>
                </a:solidFill>
                <a:latin typeface="Arial" panose="020B0604020202020204" pitchFamily="34" charset="0"/>
                <a:cs typeface="Arial" panose="020B0604020202020204" pitchFamily="34" charset="0"/>
                <a:hlinkClick r:id="rId5"/>
              </a:rPr>
              <a:t>Kerslake</a:t>
            </a:r>
            <a:r>
              <a:rPr lang="en-GB" sz="1600" dirty="0">
                <a:solidFill>
                  <a:srgbClr val="0070C0"/>
                </a:solidFill>
                <a:latin typeface="Arial" panose="020B0604020202020204" pitchFamily="34" charset="0"/>
                <a:cs typeface="Arial" panose="020B0604020202020204" pitchFamily="34" charset="0"/>
              </a:rPr>
              <a:t> and </a:t>
            </a:r>
            <a:r>
              <a:rPr lang="en-GB" sz="1600" dirty="0">
                <a:solidFill>
                  <a:srgbClr val="0070C0"/>
                </a:solidFill>
                <a:latin typeface="Arial" panose="020B0604020202020204" pitchFamily="34" charset="0"/>
                <a:cs typeface="Arial" panose="020B0604020202020204" pitchFamily="34" charset="0"/>
                <a:hlinkClick r:id="rId5"/>
              </a:rPr>
              <a:t>NICE </a:t>
            </a:r>
            <a:r>
              <a:rPr lang="en-GB"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Support quality improvement by identifying exemplars, building on strengths and action research</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Embed and support use of tool through regional IH leadership</a:t>
            </a:r>
          </a:p>
          <a:p>
            <a:pPr marL="342900" indent="-342900">
              <a:buFont typeface="+mj-lt"/>
              <a:buAutoNum type="arabicPeriod"/>
            </a:pPr>
            <a:r>
              <a:rPr lang="en-GB" sz="1600" dirty="0">
                <a:latin typeface="Arial" panose="020B0604020202020204" pitchFamily="34" charset="0"/>
                <a:cs typeface="Arial" panose="020B0604020202020204" pitchFamily="34" charset="0"/>
              </a:rPr>
              <a:t>Develop minimum data set for Inclusion Health</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Scope need and ambition aligned to national data set and core programme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Identify national exemplars</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Evaluate and define national data set with recommendations for next steps</a:t>
            </a:r>
          </a:p>
          <a:p>
            <a:pPr marL="342900" indent="-342900">
              <a:buFont typeface="+mj-lt"/>
              <a:buAutoNum type="arabicPeriod"/>
            </a:pPr>
            <a:r>
              <a:rPr lang="en-GB" altLang="en-US" sz="1600" dirty="0">
                <a:solidFill>
                  <a:srgbClr val="000000"/>
                </a:solidFill>
                <a:latin typeface="Arial" panose="020B0604020202020204" pitchFamily="34" charset="0"/>
                <a:ea typeface="Calibri" panose="020F0502020204030204" pitchFamily="34" charset="0"/>
              </a:rPr>
              <a:t>Improving health and safeguarding for vulnerable migrants </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Continue cross government focussed work for vulnerable migrants – align to Core20PLUS 5</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Align with NHSEI core programmes and agree programme support</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Provide expertise to support safe and effective system operationalisation of Home Office Policy i.e. Ukraine and Asylum Bill</a:t>
            </a:r>
          </a:p>
          <a:p>
            <a:pPr marL="342900" indent="-342900">
              <a:buFont typeface="+mj-lt"/>
              <a:buAutoNum type="arabicPeriod"/>
            </a:pPr>
            <a:r>
              <a:rPr lang="en-GB" altLang="en-US" sz="1600" dirty="0">
                <a:solidFill>
                  <a:srgbClr val="000000"/>
                </a:solidFill>
                <a:latin typeface="Arial" panose="020B0604020202020204" pitchFamily="34" charset="0"/>
                <a:ea typeface="Calibri" panose="020F0502020204030204" pitchFamily="34" charset="0"/>
              </a:rPr>
              <a:t>Improving health and safeguarding for CYP in temporary accommodation</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Align key findings i.e. </a:t>
            </a:r>
            <a:r>
              <a:rPr lang="en-GB" altLang="en-US" sz="1600" dirty="0">
                <a:solidFill>
                  <a:srgbClr val="000000"/>
                </a:solidFill>
                <a:latin typeface="Arial" panose="020B0604020202020204" pitchFamily="34" charset="0"/>
                <a:ea typeface="Calibri" panose="020F0502020204030204" pitchFamily="34" charset="0"/>
                <a:hlinkClick r:id="rId6"/>
              </a:rPr>
              <a:t>CHAMPIONS</a:t>
            </a:r>
            <a:r>
              <a:rPr lang="en-GB" altLang="en-US" sz="1600" dirty="0">
                <a:solidFill>
                  <a:srgbClr val="000000"/>
                </a:solidFill>
                <a:latin typeface="Arial" panose="020B0604020202020204" pitchFamily="34" charset="0"/>
                <a:ea typeface="Calibri" panose="020F0502020204030204" pitchFamily="34" charset="0"/>
              </a:rPr>
              <a:t> with cross cutting themes of CYP Core20PLUS5 </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Scope need, gain traction though CYP programme and CYP Core20PLUS5 </a:t>
            </a: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Evaluate and make recommendations for next steps, implement as appropriate </a:t>
            </a: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tLang="en-US" sz="1600" dirty="0">
              <a:solidFill>
                <a:srgbClr val="000000"/>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endParaRPr lang="en-GB" altLang="en-US" sz="1600" dirty="0">
              <a:solidFill>
                <a:srgbClr val="000000"/>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endParaRPr lang="en-GB" altLang="en-US" sz="1600" dirty="0">
              <a:solidFill>
                <a:srgbClr val="000000"/>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endParaRPr lang="en-GB" altLang="en-US" sz="1600" dirty="0">
              <a:solidFill>
                <a:srgbClr val="000000"/>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r>
              <a:rPr lang="en-GB" altLang="en-US" sz="1600" dirty="0">
                <a:solidFill>
                  <a:srgbClr val="000000"/>
                </a:solidFill>
                <a:latin typeface="Arial" panose="020B0604020202020204" pitchFamily="34" charset="0"/>
                <a:ea typeface="Calibri" panose="020F0502020204030204" pitchFamily="34" charset="0"/>
              </a:rPr>
              <a:t> </a:t>
            </a: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a:cs typeface="Arial"/>
              </a:rPr>
              <a:t>The Health Inequalities agenda is broad: we recognise we can’t ‘do it all’ immediately</a:t>
            </a:r>
          </a:p>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a:cs typeface="Arial"/>
              </a:rPr>
              <a:t>In identifying the NHS contribution to the wider system effort to tackle health inequalities, we recognised the need for a </a:t>
            </a:r>
            <a:r>
              <a:rPr lang="en-GB" sz="1600" b="1" dirty="0">
                <a:solidFill>
                  <a:srgbClr val="000000"/>
                </a:solidFill>
                <a:latin typeface="Arial"/>
                <a:cs typeface="Arial"/>
              </a:rPr>
              <a:t>focused approach for tackling health inequalities</a:t>
            </a:r>
          </a:p>
          <a:p>
            <a:endParaRPr lang="en-GB" sz="16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a:cs typeface="Arial"/>
              </a:rPr>
              <a:t>This</a:t>
            </a:r>
            <a:r>
              <a:rPr lang="en-GB" sz="1600" b="1" dirty="0">
                <a:solidFill>
                  <a:srgbClr val="000000"/>
                </a:solidFill>
                <a:latin typeface="Arial"/>
                <a:cs typeface="Arial"/>
              </a:rPr>
              <a:t> focused </a:t>
            </a:r>
            <a:r>
              <a:rPr lang="en-GB" sz="1600" dirty="0">
                <a:solidFill>
                  <a:srgbClr val="000000"/>
                </a:solidFill>
                <a:latin typeface="Arial"/>
                <a:cs typeface="Arial"/>
              </a:rPr>
              <a:t>approach enables us to gain </a:t>
            </a:r>
            <a:r>
              <a:rPr lang="en-GB" sz="1600" b="1" dirty="0">
                <a:solidFill>
                  <a:srgbClr val="000000"/>
                </a:solidFill>
                <a:latin typeface="Arial"/>
                <a:cs typeface="Arial"/>
              </a:rPr>
              <a:t>traction </a:t>
            </a:r>
            <a:r>
              <a:rPr lang="en-GB" sz="1600" dirty="0">
                <a:solidFill>
                  <a:srgbClr val="000000"/>
                </a:solidFill>
                <a:latin typeface="Arial"/>
                <a:cs typeface="Arial"/>
              </a:rPr>
              <a:t>thus demonstrating </a:t>
            </a:r>
            <a:r>
              <a:rPr lang="en-GB" sz="1600" b="1" dirty="0">
                <a:solidFill>
                  <a:srgbClr val="000000"/>
                </a:solidFill>
                <a:latin typeface="Arial"/>
                <a:cs typeface="Arial"/>
              </a:rPr>
              <a:t>impact </a:t>
            </a:r>
            <a:r>
              <a:rPr lang="en-GB" sz="1600" dirty="0">
                <a:solidFill>
                  <a:srgbClr val="000000"/>
                </a:solidFill>
                <a:latin typeface="Arial"/>
                <a:cs typeface="Arial"/>
              </a:rPr>
              <a:t>in reducing health inequalities</a:t>
            </a:r>
            <a:endParaRPr lang="en-GB" sz="1600" dirty="0">
              <a:solidFill>
                <a:srgbClr val="000000"/>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72DCBC02-17EF-46A0-BA54-6FEF8B199259}"/>
              </a:ext>
            </a:extLst>
          </p:cNvPr>
          <p:cNvSpPr/>
          <p:nvPr/>
        </p:nvSpPr>
        <p:spPr>
          <a:xfrm>
            <a:off x="337131" y="34893"/>
            <a:ext cx="9218839" cy="646331"/>
          </a:xfrm>
          <a:prstGeom prst="rect">
            <a:avLst/>
          </a:prstGeom>
        </p:spPr>
        <p:txBody>
          <a:bodyPr wrap="square">
            <a:spAutoFit/>
          </a:bodyPr>
          <a:lstStyle/>
          <a:p>
            <a:r>
              <a:rPr lang="en-GB" sz="3600" dirty="0">
                <a:solidFill>
                  <a:srgbClr val="4472C4"/>
                </a:solidFill>
                <a:latin typeface="Arial" panose="020B0604020202020204" pitchFamily="34" charset="0"/>
                <a:ea typeface="+mj-ea"/>
                <a:cs typeface="Arial" panose="020B0604020202020204" pitchFamily="34" charset="0"/>
              </a:rPr>
              <a:t>Draft national plan for Inclusion Health</a:t>
            </a:r>
            <a:endParaRPr lang="en-GB" sz="2000" dirty="0"/>
          </a:p>
        </p:txBody>
      </p:sp>
      <p:sp>
        <p:nvSpPr>
          <p:cNvPr id="11" name="Rectangle 10">
            <a:extLst>
              <a:ext uri="{FF2B5EF4-FFF2-40B4-BE49-F238E27FC236}">
                <a16:creationId xmlns:a16="http://schemas.microsoft.com/office/drawing/2014/main" id="{084F0E4C-FA9D-4E93-9B08-7D51B9317D01}"/>
              </a:ext>
            </a:extLst>
          </p:cNvPr>
          <p:cNvSpPr/>
          <p:nvPr/>
        </p:nvSpPr>
        <p:spPr>
          <a:xfrm>
            <a:off x="564504" y="892552"/>
            <a:ext cx="6096000" cy="892552"/>
          </a:xfrm>
          <a:prstGeom prst="rect">
            <a:avLst/>
          </a:prstGeom>
        </p:spPr>
        <p:txBody>
          <a:bodyPr>
            <a:spAutoFit/>
          </a:bodyPr>
          <a:lstStyle/>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endParaRPr lang="en-GB" dirty="0">
              <a:solidFill>
                <a:srgbClr val="000000"/>
              </a:solidFill>
              <a:latin typeface="Arial"/>
              <a:cs typeface="Arial"/>
            </a:endParaRPr>
          </a:p>
          <a:p>
            <a:endParaRPr lang="en-GB" dirty="0">
              <a:solidFill>
                <a:srgbClr val="000000"/>
              </a:solidFill>
              <a:latin typeface="Arial"/>
              <a:cs typeface="Arial"/>
            </a:endParaRPr>
          </a:p>
        </p:txBody>
      </p:sp>
      <p:pic>
        <p:nvPicPr>
          <p:cNvPr id="15" name="Picture 14">
            <a:extLst>
              <a:ext uri="{FF2B5EF4-FFF2-40B4-BE49-F238E27FC236}">
                <a16:creationId xmlns:a16="http://schemas.microsoft.com/office/drawing/2014/main" id="{0F276A05-868F-40F8-9974-5577FB71A56C}"/>
              </a:ext>
            </a:extLst>
          </p:cNvPr>
          <p:cNvPicPr>
            <a:picLocks noChangeAspect="1"/>
          </p:cNvPicPr>
          <p:nvPr/>
        </p:nvPicPr>
        <p:blipFill rotWithShape="1">
          <a:blip r:embed="rId7"/>
          <a:srcRect l="80663" t="34204" r="3802" b="23673"/>
          <a:stretch/>
        </p:blipFill>
        <p:spPr>
          <a:xfrm>
            <a:off x="9467410" y="2149231"/>
            <a:ext cx="1894115" cy="1279769"/>
          </a:xfrm>
          <a:prstGeom prst="rect">
            <a:avLst/>
          </a:prstGeom>
        </p:spPr>
      </p:pic>
    </p:spTree>
    <p:extLst>
      <p:ext uri="{BB962C8B-B14F-4D97-AF65-F5344CB8AC3E}">
        <p14:creationId xmlns:p14="http://schemas.microsoft.com/office/powerpoint/2010/main" val="26108486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62C60FB6C8434DB4C2944F4B6EBF09" ma:contentTypeVersion="12" ma:contentTypeDescription="Create a new document." ma:contentTypeScope="" ma:versionID="df694abb9f9f49fe55e1bb8cbcd7adfe">
  <xsd:schema xmlns:xsd="http://www.w3.org/2001/XMLSchema" xmlns:xs="http://www.w3.org/2001/XMLSchema" xmlns:p="http://schemas.microsoft.com/office/2006/metadata/properties" xmlns:ns2="59691362-af51-4083-96c3-65bd7216c2d9" xmlns:ns3="6e89e866-0899-442f-ade9-a42d05845e6d" targetNamespace="http://schemas.microsoft.com/office/2006/metadata/properties" ma:root="true" ma:fieldsID="6c58279d7a6c6fd671c78dc0e2f8546d" ns2:_="" ns3:_="">
    <xsd:import namespace="59691362-af51-4083-96c3-65bd7216c2d9"/>
    <xsd:import namespace="6e89e866-0899-442f-ade9-a42d05845e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91362-af51-4083-96c3-65bd7216c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89e866-0899-442f-ade9-a42d05845e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D849-E111-4590-8A5F-669A5845CB9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9691362-af51-4083-96c3-65bd7216c2d9"/>
    <ds:schemaRef ds:uri="6e89e866-0899-442f-ade9-a42d05845e6d"/>
    <ds:schemaRef ds:uri="http://www.w3.org/XML/1998/namespace"/>
    <ds:schemaRef ds:uri="http://purl.org/dc/dcmitype/"/>
  </ds:schemaRefs>
</ds:datastoreItem>
</file>

<file path=customXml/itemProps2.xml><?xml version="1.0" encoding="utf-8"?>
<ds:datastoreItem xmlns:ds="http://schemas.openxmlformats.org/officeDocument/2006/customXml" ds:itemID="{FDA581D7-6C0E-43AD-98CD-0216C25916F9}">
  <ds:schemaRefs>
    <ds:schemaRef ds:uri="http://schemas.microsoft.com/sharepoint/v3/contenttype/forms"/>
  </ds:schemaRefs>
</ds:datastoreItem>
</file>

<file path=customXml/itemProps3.xml><?xml version="1.0" encoding="utf-8"?>
<ds:datastoreItem xmlns:ds="http://schemas.openxmlformats.org/officeDocument/2006/customXml" ds:itemID="{F7608EBE-E420-4543-9F28-97AA5B40AEF9}">
  <ds:schemaRefs>
    <ds:schemaRef ds:uri="59691362-af51-4083-96c3-65bd7216c2d9"/>
    <ds:schemaRef ds:uri="6e89e866-0899-442f-ade9-a42d05845e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10429</TotalTime>
  <Words>2281</Words>
  <Application>Microsoft Office PowerPoint</Application>
  <PresentationFormat>Widescreen</PresentationFormat>
  <Paragraphs>238</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nta</vt:lpstr>
      <vt:lpstr>Symbol</vt:lpstr>
      <vt:lpstr>Custom Design</vt:lpstr>
      <vt:lpstr> Inclusion Health; A National Perspective    </vt:lpstr>
      <vt:lpstr>PowerPoint Presentation</vt:lpstr>
      <vt:lpstr>Inclusion Health</vt:lpstr>
      <vt:lpstr>Inclusion Health &amp; the LTP</vt:lpstr>
      <vt:lpstr> Inclusion Health priorities in last 18 months </vt:lpstr>
      <vt:lpstr>Inclusion Health National Drivers </vt:lpstr>
      <vt:lpstr>Key improvement themes highlighted by lived experience workshops </vt:lpstr>
      <vt:lpstr>Broad improvement themes - all stakeholders</vt:lpstr>
      <vt:lpstr>PowerPoint Presentation</vt:lpstr>
      <vt:lpstr>PowerPoint Presentation</vt:lpstr>
      <vt:lpstr>Enabling and supporting system improvements</vt:lpstr>
      <vt:lpstr>Enabling and supporting system improvements</vt:lpstr>
      <vt:lpstr>Inclusion Health 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Darknell</dc:creator>
  <cp:lastModifiedBy>elaine goodwin</cp:lastModifiedBy>
  <cp:revision>57</cp:revision>
  <dcterms:created xsi:type="dcterms:W3CDTF">2022-01-04T14:57:11Z</dcterms:created>
  <dcterms:modified xsi:type="dcterms:W3CDTF">2022-06-14T15:41:50Z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0x0101005962C60FB6C8434DB4C2944F4B6EBF09</vt:lpwstr>
  </property>
</Properties>
</file>