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12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sldIdLst>
    <p:sldId id="270" r:id="rId2"/>
    <p:sldId id="269" r:id="rId3"/>
    <p:sldId id="272" r:id="rId4"/>
    <p:sldId id="293" r:id="rId5"/>
    <p:sldId id="308" r:id="rId6"/>
    <p:sldId id="281" r:id="rId7"/>
    <p:sldId id="289" r:id="rId8"/>
    <p:sldId id="287" r:id="rId9"/>
    <p:sldId id="292" r:id="rId10"/>
    <p:sldId id="295" r:id="rId11"/>
    <p:sldId id="291" r:id="rId12"/>
    <p:sldId id="296" r:id="rId13"/>
    <p:sldId id="297" r:id="rId14"/>
    <p:sldId id="298" r:id="rId15"/>
    <p:sldId id="299" r:id="rId16"/>
    <p:sldId id="300" r:id="rId17"/>
    <p:sldId id="303" r:id="rId18"/>
    <p:sldId id="304" r:id="rId19"/>
    <p:sldId id="290" r:id="rId20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/>
        <a:cs typeface="MS PGothic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/>
        <a:cs typeface="MS PGothic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/>
        <a:cs typeface="MS PGothic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/>
        <a:cs typeface="MS PGothic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/>
        <a:cs typeface="MS PGothic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/>
        <a:cs typeface="MS PGothic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/>
        <a:cs typeface="MS PGothic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/>
        <a:cs typeface="MS PGothic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/>
        <a:cs typeface="MS PGothic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670" autoAdjust="0"/>
  </p:normalViewPr>
  <p:slideViewPr>
    <p:cSldViewPr>
      <p:cViewPr varScale="1">
        <p:scale>
          <a:sx n="72" d="100"/>
          <a:sy n="72" d="100"/>
        </p:scale>
        <p:origin x="150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814D9-E91B-4D31-8846-1A253E054E24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FD773-40E2-4FA9-A168-35CED23AC3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823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03C3A-19D9-44AB-86C8-4E4CC6A5AE3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285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096418F-A6DE-473A-8FC3-D274C83437DD}" type="slidenum">
              <a:rPr lang="en-GB" altLang="en-US" smtClean="0"/>
              <a:pPr eaLnBrk="1" hangingPunct="1"/>
              <a:t>12</a:t>
            </a:fld>
            <a:endParaRPr lang="en-GB" alt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8182" y="4414899"/>
            <a:ext cx="5505450" cy="418456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latin typeface="Arial" charset="0"/>
              </a:rPr>
              <a:t>30/40 mins for this section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B32118-9B26-4527-8A2C-F5879F4AD048}" type="slidenum">
              <a:rPr lang="en-GB" altLang="en-US" smtClean="0"/>
              <a:pPr eaLnBrk="1" hangingPunct="1"/>
              <a:t>13</a:t>
            </a:fld>
            <a:endParaRPr lang="en-GB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8182" y="4414899"/>
            <a:ext cx="5505450" cy="418456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latin typeface="Arial" charset="0"/>
              </a:rPr>
              <a:t>5 minutes for this slide – just get a feel from the delegates how they feel about interviews and what would be useful/ things to pick up on when facilitating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F4E6E9-7DA3-4B63-BF8B-29D200427D15}" type="slidenum">
              <a:rPr lang="en-GB" altLang="en-US" smtClean="0"/>
              <a:pPr eaLnBrk="1" hangingPunct="1"/>
              <a:t>14</a:t>
            </a:fld>
            <a:endParaRPr lang="en-GB" alt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8182" y="4414899"/>
            <a:ext cx="5505450" cy="418456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>
                <a:latin typeface="Arial" charset="0"/>
              </a:rPr>
              <a:t>Introduce students to the concept of the person specification and advise that it is normally split into experience (e.g. considerable experience of leading a team), skills (e.g. good communication skills, ability to work on own or as part of a team etc.) and knowledge (e.g. knowledge of relevant legislation).  </a:t>
            </a:r>
          </a:p>
          <a:p>
            <a:endParaRPr lang="en-GB" altLang="en-US">
              <a:latin typeface="Arial" charset="0"/>
            </a:endParaRPr>
          </a:p>
          <a:p>
            <a:r>
              <a:rPr lang="en-GB" altLang="en-US">
                <a:latin typeface="Arial" charset="0"/>
              </a:rPr>
              <a:t>Advise students to think about themselves as a commodity that needs to be marketed.  The employer is the customer and they are looking for a product.  They need to make themselves the candidate of choice – provide evidence on which their case will be based.</a:t>
            </a:r>
            <a:endParaRPr lang="en-US" altLang="en-US">
              <a:latin typeface="Arial" charset="0"/>
            </a:endParaRPr>
          </a:p>
          <a:p>
            <a:pPr eaLnBrk="1" hangingPunct="1"/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324D16-AC73-4985-B5B8-26E811A78F6C}" type="slidenum">
              <a:rPr lang="en-GB" altLang="en-US" smtClean="0"/>
              <a:pPr eaLnBrk="1" hangingPunct="1"/>
              <a:t>15</a:t>
            </a:fld>
            <a:endParaRPr lang="en-GB" alt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8182" y="4414899"/>
            <a:ext cx="5505450" cy="418456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latin typeface="Arial" charset="0"/>
              </a:rPr>
              <a:t>Refer back to the 10 TOP TIPS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01FC9C-1EF9-4777-9B7F-F0F09A585656}" type="slidenum">
              <a:rPr lang="en-GB" altLang="en-US" smtClean="0"/>
              <a:pPr eaLnBrk="1" hangingPunct="1"/>
              <a:t>16</a:t>
            </a:fld>
            <a:endParaRPr lang="en-GB" alt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8182" y="4414899"/>
            <a:ext cx="5505450" cy="418456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B7F38E1-B863-426D-8F62-1B3167FDBA46}" type="slidenum">
              <a:rPr lang="en-GB" altLang="en-US" smtClean="0"/>
              <a:pPr eaLnBrk="1" hangingPunct="1"/>
              <a:t>17</a:t>
            </a:fld>
            <a:endParaRPr lang="en-GB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8182" y="4414899"/>
            <a:ext cx="5505450" cy="418456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latin typeface="Arial" charset="0"/>
              </a:rPr>
              <a:t>Talk through other methods of assessment briefly, if have time left over ask for any questions or how they feel about these assessment methods/ any experiences they want to share (Assessment centre is likely to get the most comments/queries – so be prepared to answer questions on this)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2C1B30-4BD5-4865-92AA-94F8346759E9}" type="slidenum">
              <a:rPr lang="en-GB" altLang="en-US" smtClean="0"/>
              <a:pPr eaLnBrk="1" hangingPunct="1"/>
              <a:t>18</a:t>
            </a:fld>
            <a:endParaRPr lang="en-GB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8182" y="4414899"/>
            <a:ext cx="5505450" cy="418456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latin typeface="Arial" charset="0"/>
              </a:rPr>
              <a:t>Summary page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095F3-38D7-4910-A384-E89BFBAB25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7839E-CD2F-45E6-88EE-47CEAB779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2DAF8-7061-4017-A0A2-3E3852F71E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20449-A32B-4E7D-AA44-C1F2A15FC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DA93C-9E00-4AEA-8126-C75341ECC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59CED-CC5A-4F3C-89B3-387B0A71E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31B1E-8CE8-42C0-BC21-CD370EBB7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40DF8-CCC9-4C10-ACC4-78EC6D9DB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6395A-3907-4B65-9C7F-7D97CC1BD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5B0BD-61CA-495F-958D-D900B323A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A6AEF-629A-4281-8360-5BC06F1186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24724D26-A964-449B-B452-33DA8B91A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5" descr="image003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3528" y="188640"/>
            <a:ext cx="10287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/>
          <a:cs typeface="MS PGothic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/>
          <a:cs typeface="MS PGothic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/>
          <a:cs typeface="MS PGothic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/>
          <a:cs typeface="MS PGothic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/>
          <a:cs typeface="MS PGothic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/>
          <a:cs typeface="MS PGothic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/>
          <a:cs typeface="MS PGothic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/>
          <a:cs typeface="MS PGothic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merton.nhs.uk/join-homerton" TargetMode="External"/><Relationship Id="rId2" Type="http://schemas.openxmlformats.org/officeDocument/2006/relationships/hyperlink" Target="https://www.homerton.nhs.uk/current-vacancie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\\home\users\Sheila.Jones\My Pictures\Picture of Homerton Hospit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2150" y="-911225"/>
            <a:ext cx="13069888" cy="868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805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Staff Bank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844824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>
                <a:solidFill>
                  <a:schemeClr val="accent2">
                    <a:lumMod val="50000"/>
                  </a:schemeClr>
                </a:solidFill>
              </a:rPr>
              <a:t>Flexible working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accent2">
                    <a:lumMod val="50000"/>
                  </a:schemeClr>
                </a:solidFill>
              </a:rPr>
              <a:t>Clinical and non-clinical roles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accent2">
                    <a:lumMod val="50000"/>
                  </a:schemeClr>
                </a:solidFill>
              </a:rPr>
              <a:t>Weekly pay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accent2">
                    <a:lumMod val="50000"/>
                  </a:schemeClr>
                </a:solidFill>
              </a:rPr>
              <a:t>Self booking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accent2">
                    <a:lumMod val="50000"/>
                  </a:schemeClr>
                </a:solidFill>
              </a:rPr>
              <a:t>Foot in the door for permanent positions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accent2">
                    <a:lumMod val="50000"/>
                  </a:schemeClr>
                </a:solidFill>
              </a:rPr>
              <a:t>Wide exposure to Trust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accent2">
                    <a:lumMod val="50000"/>
                  </a:schemeClr>
                </a:solidFill>
              </a:rPr>
              <a:t>Training available</a:t>
            </a:r>
          </a:p>
        </p:txBody>
      </p:sp>
    </p:spTree>
    <p:extLst>
      <p:ext uri="{BB962C8B-B14F-4D97-AF65-F5344CB8AC3E}">
        <p14:creationId xmlns:p14="http://schemas.microsoft.com/office/powerpoint/2010/main" val="2398519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Recruitment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132856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>
                <a:solidFill>
                  <a:schemeClr val="accent2">
                    <a:lumMod val="50000"/>
                  </a:schemeClr>
                </a:solidFill>
              </a:rPr>
              <a:t>Trust Values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accent2">
                    <a:lumMod val="50000"/>
                  </a:schemeClr>
                </a:solidFill>
              </a:rPr>
              <a:t>Application Form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accent2">
                    <a:lumMod val="50000"/>
                  </a:schemeClr>
                </a:solidFill>
              </a:rPr>
              <a:t>Ensure you meet the person specification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accent2">
                    <a:lumMod val="50000"/>
                  </a:schemeClr>
                </a:solidFill>
              </a:rPr>
              <a:t>Interview/assessment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accent2">
                    <a:lumMod val="50000"/>
                  </a:schemeClr>
                </a:solidFill>
              </a:rPr>
              <a:t>Pre-employment checks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accent2">
                    <a:lumMod val="50000"/>
                  </a:schemeClr>
                </a:solidFill>
              </a:rPr>
              <a:t>Corporate and local induction</a:t>
            </a:r>
          </a:p>
        </p:txBody>
      </p:sp>
    </p:spTree>
    <p:extLst>
      <p:ext uri="{BB962C8B-B14F-4D97-AF65-F5344CB8AC3E}">
        <p14:creationId xmlns:p14="http://schemas.microsoft.com/office/powerpoint/2010/main" val="2066700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39750" y="836613"/>
            <a:ext cx="7920038" cy="4608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altLang="en-US" sz="2800" dirty="0"/>
          </a:p>
          <a:p>
            <a:pPr algn="l" eaLnBrk="1" hangingPunct="1"/>
            <a:endParaRPr lang="en-GB" altLang="en-US" sz="3600" dirty="0"/>
          </a:p>
          <a:p>
            <a:pPr eaLnBrk="1" hangingPunct="1"/>
            <a:endParaRPr lang="en-US" altLang="en-US" sz="1800" dirty="0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7216775" y="33750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2400">
              <a:latin typeface="Nubian-Medium" charset="0"/>
              <a:ea typeface="ヒラギノ角ゴ Pro W3" charset="-128"/>
            </a:endParaRPr>
          </a:p>
        </p:txBody>
      </p:sp>
      <p:sp>
        <p:nvSpPr>
          <p:cNvPr id="14340" name="Footer Placeholder 6"/>
          <p:cNvSpPr>
            <a:spLocks noGrp="1"/>
          </p:cNvSpPr>
          <p:nvPr>
            <p:ph type="ftr" sz="quarter" idx="4294967295"/>
          </p:nvPr>
        </p:nvSpPr>
        <p:spPr bwMode="auto">
          <a:xfrm>
            <a:off x="5148263" y="5726113"/>
            <a:ext cx="381635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/>
              <a:t>  </a:t>
            </a:r>
          </a:p>
          <a:p>
            <a:pPr eaLnBrk="1" hangingPunct="1"/>
            <a:endParaRPr lang="en-GB" altLang="en-US"/>
          </a:p>
        </p:txBody>
      </p:sp>
      <p:sp>
        <p:nvSpPr>
          <p:cNvPr id="8" name="Rectangle 7"/>
          <p:cNvSpPr/>
          <p:nvPr/>
        </p:nvSpPr>
        <p:spPr>
          <a:xfrm>
            <a:off x="2286000" y="2060575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dirty="0">
              <a:solidFill>
                <a:schemeClr val="accent1">
                  <a:lumMod val="50000"/>
                </a:schemeClr>
              </a:solidFill>
              <a:latin typeface="+mj-lt"/>
              <a:sym typeface="Wingdings" pitchFamily="2" charset="2"/>
            </a:endParaRPr>
          </a:p>
          <a:p>
            <a:pPr algn="ctr">
              <a:defRPr/>
            </a:pPr>
            <a:r>
              <a:rPr lang="en-GB" sz="4400" b="1" dirty="0">
                <a:solidFill>
                  <a:schemeClr val="accent1">
                    <a:lumMod val="50000"/>
                  </a:schemeClr>
                </a:solidFill>
                <a:latin typeface="+mj-lt"/>
                <a:sym typeface="Wingdings" pitchFamily="2" charset="2"/>
              </a:rPr>
              <a:t>Interview Skills</a:t>
            </a:r>
            <a:endParaRPr lang="en-GB" sz="4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08175" y="1916113"/>
            <a:ext cx="5400675" cy="22336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078842"/>
      </p:ext>
    </p:extLst>
  </p:cSld>
  <p:clrMapOvr>
    <a:masterClrMapping/>
  </p:clrMapOvr>
  <p:transition advTm="4203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700213"/>
            <a:ext cx="4967287" cy="2016125"/>
          </a:xfrm>
        </p:spPr>
        <p:txBody>
          <a:bodyPr/>
          <a:lstStyle/>
          <a:p>
            <a:pPr marL="342900" indent="-342900" algn="l" eaLnBrk="1" hangingPunct="1">
              <a:defRPr/>
            </a:pPr>
            <a:r>
              <a:rPr lang="en-US" sz="1800" dirty="0">
                <a:latin typeface="+mj-lt"/>
              </a:rPr>
              <a:t>Introduction to selection methods</a:t>
            </a:r>
          </a:p>
          <a:p>
            <a:pPr marL="342900" indent="-342900" algn="l" eaLnBrk="1" hangingPunct="1">
              <a:defRPr/>
            </a:pPr>
            <a:endParaRPr lang="en-US" sz="800" dirty="0">
              <a:latin typeface="+mj-lt"/>
            </a:endParaRPr>
          </a:p>
          <a:p>
            <a:pPr marL="342900" indent="-342900" algn="l" eaLnBrk="1" hangingPunct="1">
              <a:defRPr/>
            </a:pPr>
            <a:r>
              <a:rPr lang="en-US" sz="1800" dirty="0">
                <a:latin typeface="+mj-lt"/>
              </a:rPr>
              <a:t>Interview Skills and Practice</a:t>
            </a:r>
          </a:p>
          <a:p>
            <a:pPr marL="342900" indent="-342900" algn="l" eaLnBrk="1" hangingPunct="1">
              <a:defRPr/>
            </a:pPr>
            <a:endParaRPr lang="en-US" sz="900" dirty="0">
              <a:latin typeface="+mj-lt"/>
            </a:endParaRPr>
          </a:p>
          <a:p>
            <a:pPr marL="342900" indent="-342900" algn="l" eaLnBrk="1" hangingPunct="1">
              <a:defRPr/>
            </a:pPr>
            <a:r>
              <a:rPr lang="en-US" sz="1800" dirty="0">
                <a:latin typeface="+mj-lt"/>
              </a:rPr>
              <a:t>How to use STAR stories</a:t>
            </a:r>
            <a:endParaRPr lang="en-US" sz="800" dirty="0">
              <a:latin typeface="+mj-lt"/>
            </a:endParaRPr>
          </a:p>
          <a:p>
            <a:pPr marL="342900" indent="-342900" algn="l" eaLnBrk="1" hangingPunct="1">
              <a:defRPr/>
            </a:pPr>
            <a:endParaRPr lang="en-US" sz="900" dirty="0">
              <a:latin typeface="+mj-lt"/>
            </a:endParaRPr>
          </a:p>
          <a:p>
            <a:pPr marL="342900" indent="-342900" algn="l" eaLnBrk="1" hangingPunct="1">
              <a:defRPr/>
            </a:pPr>
            <a:r>
              <a:rPr lang="en-US" sz="1800" dirty="0">
                <a:latin typeface="+mj-lt"/>
              </a:rPr>
              <a:t>Top Tips</a:t>
            </a:r>
          </a:p>
          <a:p>
            <a:pPr marL="342900" indent="-342900" algn="l" eaLnBrk="1" hangingPunct="1">
              <a:buFont typeface="Wingdings 2" pitchFamily="18" charset="2"/>
              <a:buAutoNum type="arabicPeriod"/>
              <a:defRPr/>
            </a:pP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7216775" y="33750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2400">
              <a:latin typeface="Nubian-Medium" charset="0"/>
              <a:ea typeface="ヒラギノ角ゴ Pro W3" charset="-128"/>
            </a:endParaRPr>
          </a:p>
        </p:txBody>
      </p:sp>
      <p:sp>
        <p:nvSpPr>
          <p:cNvPr id="15364" name="Footer Placeholder 6"/>
          <p:cNvSpPr>
            <a:spLocks noGrp="1"/>
          </p:cNvSpPr>
          <p:nvPr>
            <p:ph type="ftr" sz="quarter" idx="4294967295"/>
          </p:nvPr>
        </p:nvSpPr>
        <p:spPr bwMode="auto">
          <a:xfrm>
            <a:off x="5148263" y="5726113"/>
            <a:ext cx="381635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/>
              <a:t>  </a:t>
            </a:r>
          </a:p>
          <a:p>
            <a:pPr eaLnBrk="1" hangingPunct="1"/>
            <a:endParaRPr lang="en-GB" altLang="en-US"/>
          </a:p>
        </p:txBody>
      </p:sp>
      <p:sp>
        <p:nvSpPr>
          <p:cNvPr id="8" name="Rectangle 7"/>
          <p:cNvSpPr/>
          <p:nvPr/>
        </p:nvSpPr>
        <p:spPr>
          <a:xfrm>
            <a:off x="2286000" y="2060575"/>
            <a:ext cx="45720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dirty="0">
              <a:solidFill>
                <a:schemeClr val="accent1">
                  <a:lumMod val="50000"/>
                </a:schemeClr>
              </a:solidFill>
              <a:latin typeface="+mj-lt"/>
              <a:sym typeface="Wingdings" pitchFamily="2" charset="2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68313" y="1628775"/>
            <a:ext cx="3887787" cy="25209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331640" y="836613"/>
            <a:ext cx="43926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latin typeface="+mj-lt"/>
              </a:rPr>
              <a:t>What we will cover.....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643438" y="3284538"/>
            <a:ext cx="3889375" cy="22336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4932363" y="3500438"/>
            <a:ext cx="3384550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600" b="1" dirty="0">
                <a:latin typeface="+mj-lt"/>
              </a:rPr>
              <a:t>Key Questions.....</a:t>
            </a:r>
          </a:p>
          <a:p>
            <a:pPr>
              <a:defRPr/>
            </a:pPr>
            <a:endParaRPr lang="en-GB" sz="1600" dirty="0">
              <a:latin typeface="+mj-lt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GB" sz="1600" dirty="0">
                <a:latin typeface="+mj-lt"/>
              </a:rPr>
              <a:t>How do interviews make you feel?</a:t>
            </a:r>
          </a:p>
          <a:p>
            <a:pPr marL="342900" indent="-342900">
              <a:defRPr/>
            </a:pPr>
            <a:endParaRPr lang="en-GB" sz="1600" dirty="0">
              <a:latin typeface="+mj-lt"/>
            </a:endParaRPr>
          </a:p>
          <a:p>
            <a:pPr marL="342900" indent="-342900">
              <a:defRPr/>
            </a:pPr>
            <a:r>
              <a:rPr lang="en-GB" sz="1600" dirty="0">
                <a:latin typeface="+mj-lt"/>
              </a:rPr>
              <a:t>2.    What do you think employers are looking for during an interview?</a:t>
            </a:r>
          </a:p>
        </p:txBody>
      </p:sp>
    </p:spTree>
    <p:extLst>
      <p:ext uri="{BB962C8B-B14F-4D97-AF65-F5344CB8AC3E}">
        <p14:creationId xmlns:p14="http://schemas.microsoft.com/office/powerpoint/2010/main" val="1257102319"/>
      </p:ext>
    </p:extLst>
  </p:cSld>
  <p:clrMapOvr>
    <a:masterClrMapping/>
  </p:clrMapOvr>
  <p:transition advTm="4203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619250" y="2060575"/>
            <a:ext cx="5473700" cy="2808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GB" altLang="en-US" sz="1600" dirty="0">
                <a:latin typeface="Calibri" pitchFamily="34" charset="0"/>
              </a:rPr>
              <a:t>Are based around person specification</a:t>
            </a:r>
          </a:p>
          <a:p>
            <a:pPr algn="l" eaLnBrk="1" hangingPunct="1"/>
            <a:endParaRPr lang="en-GB" altLang="en-US" sz="800" dirty="0">
              <a:latin typeface="Calibri" pitchFamily="34" charset="0"/>
            </a:endParaRPr>
          </a:p>
          <a:p>
            <a:pPr algn="l" eaLnBrk="1" hangingPunct="1"/>
            <a:r>
              <a:rPr lang="en-GB" altLang="en-US" sz="1600" dirty="0">
                <a:latin typeface="Calibri" pitchFamily="34" charset="0"/>
              </a:rPr>
              <a:t>Are designed to find out about candidate’s skills, knowledge and experience relevant to role</a:t>
            </a:r>
          </a:p>
          <a:p>
            <a:pPr algn="l" eaLnBrk="1" hangingPunct="1"/>
            <a:endParaRPr lang="en-GB" altLang="en-US" sz="800" dirty="0">
              <a:latin typeface="Calibri" pitchFamily="34" charset="0"/>
            </a:endParaRPr>
          </a:p>
          <a:p>
            <a:pPr algn="l" eaLnBrk="1" hangingPunct="1"/>
            <a:r>
              <a:rPr lang="en-GB" altLang="en-US" sz="1600" dirty="0">
                <a:latin typeface="Calibri" pitchFamily="34" charset="0"/>
              </a:rPr>
              <a:t>Ask about past situations where candidates have demonstrated skills, knowledge and experience</a:t>
            </a:r>
          </a:p>
          <a:p>
            <a:pPr algn="l" eaLnBrk="1" hangingPunct="1"/>
            <a:endParaRPr lang="en-GB" altLang="en-US" sz="800" dirty="0">
              <a:latin typeface="Calibri" pitchFamily="34" charset="0"/>
            </a:endParaRPr>
          </a:p>
          <a:p>
            <a:pPr algn="l" eaLnBrk="1" hangingPunct="1"/>
            <a:r>
              <a:rPr lang="en-GB" altLang="en-US" sz="1600" dirty="0">
                <a:latin typeface="Calibri" pitchFamily="34" charset="0"/>
              </a:rPr>
              <a:t>Competency and Scenario-based questions</a:t>
            </a:r>
          </a:p>
          <a:p>
            <a:pPr algn="l" eaLnBrk="1" hangingPunct="1"/>
            <a:endParaRPr lang="en-GB" altLang="en-US" sz="800" dirty="0">
              <a:latin typeface="Calibri" pitchFamily="34" charset="0"/>
            </a:endParaRPr>
          </a:p>
          <a:p>
            <a:pPr algn="l" eaLnBrk="1" hangingPunct="1"/>
            <a:r>
              <a:rPr lang="en-GB" altLang="en-US" sz="1600" dirty="0">
                <a:latin typeface="Calibri" pitchFamily="34" charset="0"/>
              </a:rPr>
              <a:t>Give the candidate the opportunity to </a:t>
            </a:r>
            <a:r>
              <a:rPr lang="en-GB" altLang="en-US" sz="1600" b="1" dirty="0">
                <a:latin typeface="Calibri" pitchFamily="34" charset="0"/>
              </a:rPr>
              <a:t>sell</a:t>
            </a:r>
            <a:r>
              <a:rPr lang="en-GB" altLang="en-US" sz="1600" dirty="0">
                <a:latin typeface="Calibri" pitchFamily="34" charset="0"/>
              </a:rPr>
              <a:t> themselves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7216775" y="33750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2400">
              <a:latin typeface="Nubian-Medium" charset="0"/>
              <a:ea typeface="ヒラギノ角ゴ Pro W3" charset="-128"/>
            </a:endParaRPr>
          </a:p>
        </p:txBody>
      </p:sp>
      <p:sp>
        <p:nvSpPr>
          <p:cNvPr id="16388" name="Footer Placeholder 6"/>
          <p:cNvSpPr>
            <a:spLocks noGrp="1"/>
          </p:cNvSpPr>
          <p:nvPr>
            <p:ph type="ftr" sz="quarter" idx="4294967295"/>
          </p:nvPr>
        </p:nvSpPr>
        <p:spPr bwMode="auto">
          <a:xfrm>
            <a:off x="5148263" y="5726113"/>
            <a:ext cx="381635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/>
              <a:t>  </a:t>
            </a:r>
          </a:p>
          <a:p>
            <a:pPr eaLnBrk="1" hangingPunct="1"/>
            <a:endParaRPr lang="en-GB" altLang="en-US"/>
          </a:p>
        </p:txBody>
      </p:sp>
      <p:sp>
        <p:nvSpPr>
          <p:cNvPr id="9" name="Rectangle 8"/>
          <p:cNvSpPr/>
          <p:nvPr/>
        </p:nvSpPr>
        <p:spPr>
          <a:xfrm>
            <a:off x="1259632" y="830078"/>
            <a:ext cx="4392612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Intro to Structured Interviews....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403350" y="1916113"/>
            <a:ext cx="6121400" cy="31686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619250" y="2060575"/>
            <a:ext cx="5832475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GB" sz="14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defRPr/>
            </a:pPr>
            <a:endParaRPr lang="en-GB" sz="14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defRPr/>
            </a:pPr>
            <a:endParaRPr lang="en-GB" sz="14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defRPr/>
            </a:pPr>
            <a:endParaRPr lang="en-GB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044370"/>
      </p:ext>
    </p:extLst>
  </p:cSld>
  <p:clrMapOvr>
    <a:masterClrMapping/>
  </p:clrMapOvr>
  <p:transition advTm="4203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39750" y="836613"/>
            <a:ext cx="7920038" cy="4608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altLang="en-US" sz="2800"/>
          </a:p>
          <a:p>
            <a:pPr algn="l" eaLnBrk="1" hangingPunct="1"/>
            <a:endParaRPr lang="en-GB" altLang="en-US" sz="3600"/>
          </a:p>
          <a:p>
            <a:pPr eaLnBrk="1" hangingPunct="1"/>
            <a:endParaRPr lang="en-US" altLang="en-US" sz="1800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7216775" y="33750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2400">
              <a:latin typeface="Nubian-Medium" charset="0"/>
              <a:ea typeface="ヒラギノ角ゴ Pro W3" charset="-128"/>
            </a:endParaRPr>
          </a:p>
        </p:txBody>
      </p:sp>
      <p:sp>
        <p:nvSpPr>
          <p:cNvPr id="17412" name="Footer Placeholder 6"/>
          <p:cNvSpPr>
            <a:spLocks noGrp="1"/>
          </p:cNvSpPr>
          <p:nvPr>
            <p:ph type="ftr" sz="quarter" idx="4294967295"/>
          </p:nvPr>
        </p:nvSpPr>
        <p:spPr bwMode="auto">
          <a:xfrm>
            <a:off x="5148263" y="5726113"/>
            <a:ext cx="381635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/>
              <a:t>  </a:t>
            </a:r>
          </a:p>
          <a:p>
            <a:pPr eaLnBrk="1" hangingPunct="1"/>
            <a:endParaRPr lang="en-GB" altLang="en-US"/>
          </a:p>
        </p:txBody>
      </p:sp>
      <p:sp>
        <p:nvSpPr>
          <p:cNvPr id="9" name="Rectangle 8"/>
          <p:cNvSpPr/>
          <p:nvPr/>
        </p:nvSpPr>
        <p:spPr>
          <a:xfrm>
            <a:off x="900113" y="1052513"/>
            <a:ext cx="4392612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Interview Technique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403350" y="1916113"/>
            <a:ext cx="6121400" cy="31686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619250" y="2060575"/>
            <a:ext cx="583247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6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Remember the top tips </a:t>
            </a:r>
            <a:r>
              <a:rPr lang="en-GB" sz="16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– look at the competencies and prepare your examples. </a:t>
            </a:r>
          </a:p>
          <a:p>
            <a:pPr>
              <a:defRPr/>
            </a:pPr>
            <a:endParaRPr lang="en-GB" sz="16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>
              <a:defRPr/>
            </a:pPr>
            <a:r>
              <a:rPr lang="en-GB" sz="16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Be comprehensive </a:t>
            </a:r>
            <a:r>
              <a:rPr lang="en-GB" sz="16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(showing depth of the answer) but also be concise (highlighting key skills and attributes)</a:t>
            </a:r>
          </a:p>
          <a:p>
            <a:pPr>
              <a:defRPr/>
            </a:pPr>
            <a:endParaRPr lang="en-GB" sz="16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>
              <a:defRPr/>
            </a:pPr>
            <a:r>
              <a:rPr lang="en-GB" sz="16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Structure your answers: </a:t>
            </a:r>
            <a:r>
              <a:rPr lang="en-GB" sz="16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For example you could use </a:t>
            </a:r>
            <a:r>
              <a:rPr lang="en-GB" sz="16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SMART</a:t>
            </a:r>
            <a:r>
              <a:rPr lang="en-GB" sz="16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(be specific, demonstrate how it was measured, achieved and how realistic it was and include a timeframe for context) and </a:t>
            </a:r>
            <a:r>
              <a:rPr lang="en-GB" sz="16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STAR </a:t>
            </a:r>
            <a:r>
              <a:rPr lang="en-GB" sz="16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stories (describing the situation, task, action and the result) </a:t>
            </a:r>
          </a:p>
          <a:p>
            <a:pPr>
              <a:defRPr/>
            </a:pPr>
            <a:endParaRPr lang="en-GB" sz="14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defRPr/>
            </a:pPr>
            <a:endParaRPr lang="en-GB" sz="14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defRPr/>
            </a:pPr>
            <a:endParaRPr lang="en-GB" sz="14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defRPr/>
            </a:pPr>
            <a:endParaRPr lang="en-GB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879005"/>
      </p:ext>
    </p:extLst>
  </p:cSld>
  <p:clrMapOvr>
    <a:masterClrMapping/>
  </p:clrMapOvr>
  <p:transition advTm="4203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39750" y="836613"/>
            <a:ext cx="7920038" cy="4608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altLang="en-US" sz="2800"/>
          </a:p>
          <a:p>
            <a:pPr algn="l" eaLnBrk="1" hangingPunct="1"/>
            <a:endParaRPr lang="en-GB" altLang="en-US" sz="3600"/>
          </a:p>
          <a:p>
            <a:pPr eaLnBrk="1" hangingPunct="1"/>
            <a:endParaRPr lang="en-US" altLang="en-US" sz="1800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7216775" y="33750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2400">
              <a:latin typeface="Nubian-Medium" charset="0"/>
              <a:ea typeface="ヒラギノ角ゴ Pro W3" charset="-128"/>
            </a:endParaRPr>
          </a:p>
        </p:txBody>
      </p:sp>
      <p:sp>
        <p:nvSpPr>
          <p:cNvPr id="18436" name="Footer Placeholder 6"/>
          <p:cNvSpPr>
            <a:spLocks noGrp="1"/>
          </p:cNvSpPr>
          <p:nvPr>
            <p:ph type="ftr" sz="quarter" idx="4294967295"/>
          </p:nvPr>
        </p:nvSpPr>
        <p:spPr bwMode="auto">
          <a:xfrm>
            <a:off x="5148263" y="5726113"/>
            <a:ext cx="381635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/>
              <a:t>  </a:t>
            </a:r>
          </a:p>
          <a:p>
            <a:pPr eaLnBrk="1" hangingPunct="1"/>
            <a:endParaRPr lang="en-GB" altLang="en-US"/>
          </a:p>
        </p:txBody>
      </p:sp>
      <p:sp>
        <p:nvSpPr>
          <p:cNvPr id="9" name="Rectangle 8"/>
          <p:cNvSpPr/>
          <p:nvPr/>
        </p:nvSpPr>
        <p:spPr>
          <a:xfrm>
            <a:off x="900113" y="1052513"/>
            <a:ext cx="4608512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The STAR story approach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27088" y="1916113"/>
            <a:ext cx="7200900" cy="32416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187450" y="2060575"/>
            <a:ext cx="6480175" cy="3848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GB" sz="14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GB" sz="16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SITUATION </a:t>
            </a:r>
            <a:r>
              <a:rPr lang="en-GB" sz="16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–  Set the scene: What was the situation? Who was involved? </a:t>
            </a:r>
          </a:p>
          <a:p>
            <a:pPr>
              <a:defRPr/>
            </a:pPr>
            <a:endParaRPr lang="en-GB" sz="16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>
              <a:defRPr/>
            </a:pPr>
            <a:r>
              <a:rPr lang="en-GB" sz="16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TASK</a:t>
            </a:r>
            <a:r>
              <a:rPr lang="en-GB" sz="16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–  What was the task that needed to be done? What was the desired outcome? What was your role? </a:t>
            </a:r>
          </a:p>
          <a:p>
            <a:pPr>
              <a:defRPr/>
            </a:pPr>
            <a:endParaRPr lang="en-GB" sz="16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>
              <a:defRPr/>
            </a:pPr>
            <a:r>
              <a:rPr lang="en-GB" sz="16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ACTION</a:t>
            </a:r>
            <a:r>
              <a:rPr lang="en-GB" sz="16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–  What did you do to achieve the outcome? What preparation/ steps did you take?</a:t>
            </a:r>
          </a:p>
          <a:p>
            <a:pPr>
              <a:defRPr/>
            </a:pPr>
            <a:endParaRPr lang="en-GB" sz="16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>
              <a:defRPr/>
            </a:pPr>
            <a:r>
              <a:rPr lang="en-GB" sz="16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RESULT </a:t>
            </a:r>
            <a:r>
              <a:rPr lang="en-GB" sz="16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– </a:t>
            </a:r>
            <a:r>
              <a:rPr lang="en-GB" sz="1600" dirty="0">
                <a:solidFill>
                  <a:schemeClr val="accent2">
                    <a:lumMod val="50000"/>
                  </a:schemeClr>
                </a:solidFill>
                <a:latin typeface="+mj-lt"/>
                <a:sym typeface="Wingdings" pitchFamily="2" charset="2"/>
              </a:rPr>
              <a:t>What was the result?  Was it successful?  What did you learn from it?  Would you have done anything differently?</a:t>
            </a:r>
            <a:endParaRPr lang="en-US" sz="16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>
              <a:defRPr/>
            </a:pPr>
            <a:endParaRPr lang="en-GB" sz="14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defRPr/>
            </a:pPr>
            <a:endParaRPr lang="en-GB" sz="14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defRPr/>
            </a:pPr>
            <a:endParaRPr lang="en-GB" sz="14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defRPr/>
            </a:pPr>
            <a:endParaRPr lang="en-GB" sz="14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defRPr/>
            </a:pPr>
            <a:endParaRPr lang="en-GB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667624"/>
      </p:ext>
    </p:extLst>
  </p:cSld>
  <p:clrMapOvr>
    <a:masterClrMapping/>
  </p:clrMapOvr>
  <p:transition advTm="4203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908175" y="2205038"/>
            <a:ext cx="5543550" cy="2808287"/>
          </a:xfrm>
        </p:spPr>
        <p:txBody>
          <a:bodyPr/>
          <a:lstStyle/>
          <a:p>
            <a:pPr algn="l" eaLnBrk="1" hangingPunct="1">
              <a:defRPr/>
            </a:pPr>
            <a:endParaRPr lang="en-GB" sz="1600" dirty="0">
              <a:solidFill>
                <a:schemeClr val="bg2"/>
              </a:solidFill>
              <a:latin typeface="+mj-lt"/>
            </a:endParaRPr>
          </a:p>
          <a:p>
            <a:pPr algn="l" eaLnBrk="1" hangingPunct="1">
              <a:defRPr/>
            </a:pPr>
            <a:endParaRPr lang="en-GB" sz="800" dirty="0">
              <a:solidFill>
                <a:schemeClr val="bg2"/>
              </a:solidFill>
              <a:latin typeface="+mj-lt"/>
            </a:endParaRPr>
          </a:p>
          <a:p>
            <a:pPr eaLnBrk="1" hangingPunct="1">
              <a:defRPr/>
            </a:pPr>
            <a:endParaRPr lang="en-US" sz="1600" dirty="0">
              <a:solidFill>
                <a:schemeClr val="bg2"/>
              </a:solidFill>
              <a:latin typeface="+mj-lt"/>
            </a:endParaRPr>
          </a:p>
          <a:p>
            <a:pPr eaLnBrk="1" hangingPunct="1">
              <a:defRPr/>
            </a:pPr>
            <a:endParaRPr lang="en-US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7216775" y="33750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2400">
              <a:latin typeface="Nubian-Medium" charset="0"/>
              <a:ea typeface="ヒラギノ角ゴ Pro W3" charset="-128"/>
            </a:endParaRPr>
          </a:p>
        </p:txBody>
      </p:sp>
      <p:sp>
        <p:nvSpPr>
          <p:cNvPr id="21508" name="Footer Placeholder 6"/>
          <p:cNvSpPr>
            <a:spLocks noGrp="1"/>
          </p:cNvSpPr>
          <p:nvPr>
            <p:ph type="ftr" sz="quarter" idx="4294967295"/>
          </p:nvPr>
        </p:nvSpPr>
        <p:spPr bwMode="auto">
          <a:xfrm>
            <a:off x="5148263" y="5726113"/>
            <a:ext cx="381635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/>
              <a:t>  </a:t>
            </a:r>
          </a:p>
          <a:p>
            <a:pPr eaLnBrk="1" hangingPunct="1"/>
            <a:endParaRPr lang="en-GB" altLang="en-US"/>
          </a:p>
        </p:txBody>
      </p:sp>
      <p:sp>
        <p:nvSpPr>
          <p:cNvPr id="9" name="Rectangle 8"/>
          <p:cNvSpPr/>
          <p:nvPr/>
        </p:nvSpPr>
        <p:spPr>
          <a:xfrm>
            <a:off x="900113" y="1052513"/>
            <a:ext cx="4392612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Alternative &amp; Additional Selection Methods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619250" y="2276475"/>
            <a:ext cx="5256213" cy="31687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835150" y="2349500"/>
            <a:ext cx="4897438" cy="29392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GB" sz="900" dirty="0">
              <a:latin typeface="+mj-lt"/>
            </a:endParaRPr>
          </a:p>
          <a:p>
            <a:pPr algn="ctr">
              <a:defRPr/>
            </a:pPr>
            <a:r>
              <a:rPr lang="en-GB" sz="1600" dirty="0">
                <a:latin typeface="+mj-lt"/>
              </a:rPr>
              <a:t> Non-structured Interviews</a:t>
            </a:r>
          </a:p>
          <a:p>
            <a:pPr algn="ctr">
              <a:defRPr/>
            </a:pPr>
            <a:endParaRPr lang="en-GB" sz="800" dirty="0">
              <a:latin typeface="+mj-lt"/>
            </a:endParaRPr>
          </a:p>
          <a:p>
            <a:pPr algn="ctr">
              <a:defRPr/>
            </a:pPr>
            <a:r>
              <a:rPr lang="en-GB" sz="1600" dirty="0">
                <a:latin typeface="+mj-lt"/>
              </a:rPr>
              <a:t>Psychometric Testing (e.g. Verbal and numerical testing)</a:t>
            </a:r>
          </a:p>
          <a:p>
            <a:pPr algn="ctr">
              <a:defRPr/>
            </a:pPr>
            <a:endParaRPr lang="en-GB" sz="800" dirty="0">
              <a:latin typeface="+mj-lt"/>
            </a:endParaRPr>
          </a:p>
          <a:p>
            <a:pPr algn="ctr">
              <a:defRPr/>
            </a:pPr>
            <a:r>
              <a:rPr lang="en-GB" sz="1600" dirty="0">
                <a:latin typeface="+mj-lt"/>
              </a:rPr>
              <a:t>Personality Questionnaires</a:t>
            </a:r>
          </a:p>
          <a:p>
            <a:pPr algn="ctr">
              <a:defRPr/>
            </a:pPr>
            <a:endParaRPr lang="en-GB" sz="800" dirty="0">
              <a:latin typeface="+mj-lt"/>
            </a:endParaRPr>
          </a:p>
          <a:p>
            <a:pPr algn="ctr">
              <a:defRPr/>
            </a:pPr>
            <a:r>
              <a:rPr lang="en-GB" sz="1600" dirty="0">
                <a:latin typeface="+mj-lt"/>
              </a:rPr>
              <a:t>Assessment Centres</a:t>
            </a:r>
          </a:p>
          <a:p>
            <a:pPr algn="ctr">
              <a:defRPr/>
            </a:pPr>
            <a:endParaRPr lang="en-GB" sz="800" dirty="0">
              <a:latin typeface="+mj-lt"/>
            </a:endParaRPr>
          </a:p>
          <a:p>
            <a:pPr algn="ctr">
              <a:defRPr/>
            </a:pPr>
            <a:r>
              <a:rPr lang="en-GB" sz="1600" dirty="0">
                <a:latin typeface="+mj-lt"/>
              </a:rPr>
              <a:t>Task </a:t>
            </a:r>
          </a:p>
          <a:p>
            <a:pPr algn="ctr">
              <a:defRPr/>
            </a:pPr>
            <a:endParaRPr lang="en-GB" sz="800" dirty="0">
              <a:latin typeface="+mj-lt"/>
            </a:endParaRPr>
          </a:p>
          <a:p>
            <a:pPr algn="ctr">
              <a:defRPr/>
            </a:pPr>
            <a:r>
              <a:rPr lang="en-GB" sz="1600" dirty="0">
                <a:latin typeface="+mj-lt"/>
              </a:rPr>
              <a:t>References</a:t>
            </a:r>
          </a:p>
          <a:p>
            <a:pPr algn="ctr">
              <a:defRPr/>
            </a:pPr>
            <a:endParaRPr lang="en-GB" sz="800" dirty="0">
              <a:latin typeface="+mj-lt"/>
            </a:endParaRPr>
          </a:p>
          <a:p>
            <a:pPr algn="ctr">
              <a:defRPr/>
            </a:pPr>
            <a:r>
              <a:rPr lang="en-GB" sz="1600" dirty="0">
                <a:latin typeface="+mj-lt"/>
              </a:rPr>
              <a:t>Graphology and Astrology!</a:t>
            </a:r>
          </a:p>
        </p:txBody>
      </p:sp>
    </p:spTree>
    <p:extLst>
      <p:ext uri="{BB962C8B-B14F-4D97-AF65-F5344CB8AC3E}">
        <p14:creationId xmlns:p14="http://schemas.microsoft.com/office/powerpoint/2010/main" val="2835422203"/>
      </p:ext>
    </p:extLst>
  </p:cSld>
  <p:clrMapOvr>
    <a:masterClrMapping/>
  </p:clrMapOvr>
  <p:transition advTm="4203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908175" y="2205038"/>
            <a:ext cx="5543550" cy="2808287"/>
          </a:xfrm>
        </p:spPr>
        <p:txBody>
          <a:bodyPr/>
          <a:lstStyle/>
          <a:p>
            <a:pPr algn="l" eaLnBrk="1" hangingPunct="1">
              <a:defRPr/>
            </a:pPr>
            <a:endParaRPr lang="en-GB" sz="1600" dirty="0">
              <a:solidFill>
                <a:schemeClr val="bg2"/>
              </a:solidFill>
              <a:latin typeface="+mj-lt"/>
            </a:endParaRPr>
          </a:p>
          <a:p>
            <a:pPr algn="l" eaLnBrk="1" hangingPunct="1">
              <a:defRPr/>
            </a:pPr>
            <a:endParaRPr lang="en-GB" sz="800" dirty="0">
              <a:solidFill>
                <a:schemeClr val="bg2"/>
              </a:solidFill>
              <a:latin typeface="+mj-lt"/>
            </a:endParaRPr>
          </a:p>
          <a:p>
            <a:pPr eaLnBrk="1" hangingPunct="1">
              <a:defRPr/>
            </a:pPr>
            <a:endParaRPr lang="en-US" sz="1600" dirty="0">
              <a:solidFill>
                <a:schemeClr val="bg2"/>
              </a:solidFill>
              <a:latin typeface="+mj-lt"/>
            </a:endParaRPr>
          </a:p>
          <a:p>
            <a:pPr eaLnBrk="1" hangingPunct="1">
              <a:defRPr/>
            </a:pPr>
            <a:endParaRPr lang="en-US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7216775" y="33750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2400">
              <a:latin typeface="Nubian-Medium" charset="0"/>
              <a:ea typeface="ヒラギノ角ゴ Pro W3" charset="-128"/>
            </a:endParaRPr>
          </a:p>
        </p:txBody>
      </p:sp>
      <p:sp>
        <p:nvSpPr>
          <p:cNvPr id="22532" name="Footer Placeholder 6"/>
          <p:cNvSpPr>
            <a:spLocks noGrp="1"/>
          </p:cNvSpPr>
          <p:nvPr>
            <p:ph type="ftr" sz="quarter" idx="4294967295"/>
          </p:nvPr>
        </p:nvSpPr>
        <p:spPr bwMode="auto">
          <a:xfrm>
            <a:off x="5148263" y="5726113"/>
            <a:ext cx="381635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/>
              <a:t>  </a:t>
            </a:r>
          </a:p>
          <a:p>
            <a:pPr eaLnBrk="1" hangingPunct="1"/>
            <a:endParaRPr lang="en-GB" altLang="en-US"/>
          </a:p>
        </p:txBody>
      </p:sp>
      <p:sp>
        <p:nvSpPr>
          <p:cNvPr id="9" name="Rectangle 8"/>
          <p:cNvSpPr/>
          <p:nvPr/>
        </p:nvSpPr>
        <p:spPr>
          <a:xfrm>
            <a:off x="1403648" y="1059997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Assessment Masterclass Summary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619250" y="2276475"/>
            <a:ext cx="5256213" cy="29511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835150" y="2349500"/>
            <a:ext cx="4897438" cy="26930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GB" sz="900" dirty="0">
              <a:solidFill>
                <a:schemeClr val="bg2"/>
              </a:solidFill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GB" sz="1600" dirty="0">
                <a:latin typeface="+mj-lt"/>
              </a:rPr>
              <a:t> Practice, Practice, Practice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1600" dirty="0">
                <a:latin typeface="+mj-lt"/>
              </a:rPr>
              <a:t> PREPARE for interviews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1600" dirty="0">
                <a:latin typeface="+mj-lt"/>
              </a:rPr>
              <a:t> Do your RESEARCH on the organisations and the role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1600" dirty="0">
                <a:latin typeface="+mj-lt"/>
              </a:rPr>
              <a:t> Base answers around the person specification/ competencies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1600" dirty="0">
                <a:latin typeface="+mj-lt"/>
              </a:rPr>
              <a:t> Prepare some questions of your own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1600" dirty="0">
                <a:latin typeface="+mj-lt"/>
              </a:rPr>
              <a:t> Demonstrate genuine passion and enthusiasm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1600" dirty="0">
                <a:latin typeface="+mj-lt"/>
              </a:rPr>
              <a:t> Relax &amp; enjoy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1600" dirty="0">
                <a:latin typeface="+mj-lt"/>
              </a:rPr>
              <a:t> Be yourself!</a:t>
            </a:r>
          </a:p>
        </p:txBody>
      </p:sp>
    </p:spTree>
    <p:extLst>
      <p:ext uri="{BB962C8B-B14F-4D97-AF65-F5344CB8AC3E}">
        <p14:creationId xmlns:p14="http://schemas.microsoft.com/office/powerpoint/2010/main" val="1194364363"/>
      </p:ext>
    </p:extLst>
  </p:cSld>
  <p:clrMapOvr>
    <a:masterClrMapping/>
  </p:clrMapOvr>
  <p:transition advTm="4203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Any Questions?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988840"/>
            <a:ext cx="4521746" cy="3202285"/>
          </a:xfrm>
        </p:spPr>
      </p:pic>
    </p:spTree>
    <p:extLst>
      <p:ext uri="{BB962C8B-B14F-4D97-AF65-F5344CB8AC3E}">
        <p14:creationId xmlns:p14="http://schemas.microsoft.com/office/powerpoint/2010/main" val="365834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5696" y="980728"/>
            <a:ext cx="5832648" cy="1574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en-GB" sz="3600" b="1" dirty="0">
                <a:solidFill>
                  <a:srgbClr val="212745"/>
                </a:solidFill>
                <a:latin typeface="+mj-lt"/>
              </a:rPr>
              <a:t>Welcome To Homerton</a:t>
            </a:r>
          </a:p>
          <a:p>
            <a:pPr lvl="0" algn="ctr" fontAlgn="auto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endParaRPr lang="en-GB" sz="2200" b="1" dirty="0">
              <a:solidFill>
                <a:srgbClr val="FF8021">
                  <a:lumMod val="75000"/>
                </a:srgbClr>
              </a:solidFill>
              <a:latin typeface="Lucida Sans" panose="020B0602030504020204" pitchFamily="34" charset="0"/>
            </a:endParaRPr>
          </a:p>
          <a:p>
            <a:pPr lvl="0" algn="ctr" fontAlgn="auto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endParaRPr lang="en-GB" sz="2200" b="1" dirty="0">
              <a:solidFill>
                <a:srgbClr val="FF8021">
                  <a:lumMod val="75000"/>
                </a:srgbClr>
              </a:solidFill>
              <a:latin typeface="Lucida Sans" panose="020B0602030504020204" pitchFamily="34" charset="0"/>
            </a:endParaRPr>
          </a:p>
        </p:txBody>
      </p:sp>
      <p:pic>
        <p:nvPicPr>
          <p:cNvPr id="3" name="Picture 2" descr="Student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418" y="2000036"/>
            <a:ext cx="4156054" cy="304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Hackneyonecarniva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00036"/>
            <a:ext cx="4052858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556792"/>
            <a:ext cx="7772400" cy="4467200"/>
          </a:xfrm>
        </p:spPr>
        <p:txBody>
          <a:bodyPr/>
          <a:lstStyle/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en-GB" altLang="en-US" sz="1700" kern="1200" dirty="0">
                <a:solidFill>
                  <a:srgbClr val="212745"/>
                </a:solidFill>
                <a:cs typeface="Arial" charset="0"/>
              </a:rPr>
              <a:t>Homerton University Hospital NHS Foundation Trust is located in the East of London and serves a population of around 260,000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endParaRPr lang="en-GB" altLang="en-US" sz="1700" kern="1200" dirty="0">
              <a:solidFill>
                <a:srgbClr val="212745"/>
              </a:solidFill>
              <a:cs typeface="Arial" charset="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en-GB" altLang="en-US" sz="1700" kern="1200" dirty="0">
                <a:solidFill>
                  <a:srgbClr val="212745"/>
                </a:solidFill>
                <a:cs typeface="Arial" charset="0"/>
              </a:rPr>
              <a:t>The hospital has almost 500 beds spread across 11 wards, an A&amp;E department, a 9-bed intensive care unit and maternity, paediatric and neonatal wards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endParaRPr lang="en-GB" altLang="en-US" sz="1700" kern="1200" dirty="0">
              <a:solidFill>
                <a:srgbClr val="212745"/>
              </a:solidFill>
              <a:cs typeface="Arial" charset="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en-GB" sz="1700" kern="1200" dirty="0">
                <a:solidFill>
                  <a:srgbClr val="212745"/>
                </a:solidFill>
              </a:rPr>
              <a:t>We have around 4,000 staff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endParaRPr lang="en-GB" altLang="en-US" sz="1700" kern="1200" dirty="0">
              <a:solidFill>
                <a:srgbClr val="212745"/>
              </a:solidFill>
              <a:cs typeface="Arial" charset="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en-GB" altLang="en-US" sz="1700" b="1" kern="1200" dirty="0">
                <a:solidFill>
                  <a:srgbClr val="212745"/>
                </a:solidFill>
                <a:cs typeface="Arial" charset="0"/>
              </a:rPr>
              <a:t>CQC hospital rating of “Outstanding”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endParaRPr lang="en-GB" altLang="en-US" sz="1700" kern="1200" dirty="0">
              <a:solidFill>
                <a:srgbClr val="212745"/>
              </a:solidFill>
              <a:cs typeface="Arial" charset="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en-GB" altLang="en-US" sz="1700" b="1" kern="1200" dirty="0">
                <a:solidFill>
                  <a:srgbClr val="212745"/>
                </a:solidFill>
                <a:cs typeface="Arial" charset="0"/>
              </a:rPr>
              <a:t>Homerton was recently included in the HSJ and Nursing Times “Best Places to Work” list  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endParaRPr lang="en-GB" altLang="en-US" sz="1700" kern="1200" dirty="0">
              <a:solidFill>
                <a:srgbClr val="212745"/>
              </a:solidFill>
              <a:cs typeface="Arial" charset="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en-GB" altLang="en-US" sz="1700" kern="1200" dirty="0">
                <a:solidFill>
                  <a:srgbClr val="212745"/>
                </a:solidFill>
                <a:cs typeface="Arial" charset="0"/>
              </a:rPr>
              <a:t>“Excellence” status in the Healthy Workplace Charter</a:t>
            </a:r>
          </a:p>
          <a:p>
            <a:endParaRPr lang="en-GB" dirty="0"/>
          </a:p>
        </p:txBody>
      </p:sp>
      <p:pic>
        <p:nvPicPr>
          <p:cNvPr id="4" name="Picture 2" descr="cid:image007.jpg@01D158EF.610795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973" y="5217100"/>
            <a:ext cx="904983" cy="1004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3568" y="712318"/>
            <a:ext cx="7772400" cy="1535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en-GB" sz="3600" b="1" dirty="0">
                <a:solidFill>
                  <a:srgbClr val="212745"/>
                </a:solidFill>
                <a:latin typeface="+mj-lt"/>
              </a:rPr>
              <a:t>About Homerton</a:t>
            </a:r>
          </a:p>
          <a:p>
            <a:pPr lvl="0" algn="ctr" fontAlgn="auto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endParaRPr lang="en-GB" sz="2200" b="1" dirty="0">
              <a:solidFill>
                <a:srgbClr val="FF8021">
                  <a:lumMod val="75000"/>
                </a:srgbClr>
              </a:solidFill>
              <a:latin typeface="Lucida Sans" panose="020B0602030504020204" pitchFamily="34" charset="0"/>
            </a:endParaRPr>
          </a:p>
          <a:p>
            <a:pPr lvl="0" algn="ctr" fontAlgn="auto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endParaRPr lang="en-GB" sz="2200" b="1" dirty="0">
              <a:solidFill>
                <a:srgbClr val="FF8021">
                  <a:lumMod val="75000"/>
                </a:srgbClr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246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31" y="2060848"/>
            <a:ext cx="7772400" cy="1143000"/>
          </a:xfrm>
        </p:spPr>
        <p:txBody>
          <a:bodyPr/>
          <a:lstStyle/>
          <a:p>
            <a:br>
              <a:rPr lang="en-GB" altLang="en-US" sz="3600" b="1" dirty="0">
                <a:solidFill>
                  <a:srgbClr val="0070C0"/>
                </a:solidFill>
                <a:latin typeface="Lucida Sans" pitchFamily="34" charset="0"/>
                <a:cs typeface="Arial" charset="0"/>
              </a:rPr>
            </a:br>
            <a:br>
              <a:rPr lang="en-GB" altLang="en-US" sz="3600" b="1" dirty="0">
                <a:solidFill>
                  <a:srgbClr val="0070C0"/>
                </a:solidFill>
                <a:latin typeface="Lucida Sans" pitchFamily="34" charset="0"/>
                <a:cs typeface="Arial" charset="0"/>
              </a:rPr>
            </a:br>
            <a:br>
              <a:rPr lang="en-GB" altLang="en-US" sz="3600" b="1" dirty="0">
                <a:solidFill>
                  <a:srgbClr val="0070C0"/>
                </a:solidFill>
                <a:latin typeface="Lucida Sans" pitchFamily="34" charset="0"/>
                <a:cs typeface="Arial" charset="0"/>
              </a:rPr>
            </a:br>
            <a:r>
              <a:rPr lang="en-GB" altLang="en-US" sz="3600" b="1" dirty="0">
                <a:solidFill>
                  <a:srgbClr val="0070C0"/>
                </a:solidFill>
                <a:cs typeface="Arial" charset="0"/>
              </a:rPr>
              <a:t>Our</a:t>
            </a:r>
            <a:r>
              <a:rPr lang="en-GB" altLang="en-US" sz="3600" b="1" dirty="0">
                <a:cs typeface="Arial" charset="0"/>
              </a:rPr>
              <a:t> </a:t>
            </a:r>
            <a:r>
              <a:rPr lang="en-GB" altLang="en-US" sz="3600" b="1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Mission</a:t>
            </a:r>
            <a:br>
              <a:rPr lang="en-GB" altLang="en-US" sz="6000" b="1" dirty="0">
                <a:cs typeface="Arial" charset="0"/>
              </a:rPr>
            </a:br>
            <a:br>
              <a:rPr lang="en-GB" altLang="en-US" sz="3600" dirty="0">
                <a:cs typeface="Arial" charset="0"/>
              </a:rPr>
            </a:br>
            <a:r>
              <a:rPr lang="en-GB" altLang="en-US" sz="3200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charset="0"/>
              </a:rPr>
              <a:t>Safe, compassionate, effective care provided to our communities with a transparent, open approach</a:t>
            </a:r>
            <a:br>
              <a:rPr lang="en-GB" altLang="en-US" sz="3200" dirty="0">
                <a:solidFill>
                  <a:schemeClr val="accent2">
                    <a:lumMod val="50000"/>
                  </a:schemeClr>
                </a:solidFill>
                <a:latin typeface="Lucida Sans" pitchFamily="34" charset="0"/>
                <a:cs typeface="Arial" charset="0"/>
              </a:rPr>
            </a:br>
            <a:br>
              <a:rPr lang="en-GB" altLang="en-US" sz="3200" dirty="0">
                <a:solidFill>
                  <a:schemeClr val="accent2">
                    <a:lumMod val="50000"/>
                  </a:schemeClr>
                </a:solidFill>
                <a:latin typeface="Lucida Sans" pitchFamily="34" charset="0"/>
                <a:cs typeface="Arial" charset="0"/>
              </a:rPr>
            </a:br>
            <a:r>
              <a:rPr lang="en-GB" altLang="en-US" sz="3600" b="1" dirty="0">
                <a:solidFill>
                  <a:srgbClr val="0070C0"/>
                </a:solidFill>
                <a:cs typeface="Arial" charset="0"/>
              </a:rPr>
              <a:t>Our</a:t>
            </a:r>
            <a:r>
              <a:rPr lang="en-GB" altLang="en-US" sz="3600" b="1" dirty="0">
                <a:cs typeface="Arial" charset="0"/>
              </a:rPr>
              <a:t> </a:t>
            </a:r>
            <a:r>
              <a:rPr lang="en-GB" altLang="en-US" sz="3600" b="1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Values</a:t>
            </a:r>
            <a:br>
              <a:rPr lang="en-GB" altLang="en-US" sz="6000" b="1" dirty="0">
                <a:cs typeface="Arial" charset="0"/>
              </a:rPr>
            </a:br>
            <a:br>
              <a:rPr lang="en-GB" altLang="en-US" sz="3200" dirty="0">
                <a:solidFill>
                  <a:schemeClr val="accent2">
                    <a:lumMod val="50000"/>
                  </a:schemeClr>
                </a:solidFill>
                <a:latin typeface="Lucida Sans" pitchFamily="34" charset="0"/>
                <a:cs typeface="Arial" charset="0"/>
              </a:rPr>
            </a:br>
            <a:br>
              <a:rPr lang="en-GB" altLang="en-US" sz="3200" dirty="0">
                <a:solidFill>
                  <a:schemeClr val="accent2">
                    <a:lumMod val="50000"/>
                  </a:schemeClr>
                </a:solidFill>
                <a:latin typeface="Lucida Sans" pitchFamily="34" charset="0"/>
                <a:cs typeface="Arial" charset="0"/>
              </a:rPr>
            </a:br>
            <a:endParaRPr lang="en-GB" sz="3200" dirty="0">
              <a:solidFill>
                <a:schemeClr val="accent2">
                  <a:lumMod val="50000"/>
                </a:schemeClr>
              </a:solidFill>
              <a:latin typeface="Lucida Sans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472195"/>
            <a:ext cx="1762371" cy="158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413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28420"/>
            <a:ext cx="2687649" cy="1784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:\Users\iainpatt\AppData\Local\Temp\wz50f1\DSC_7148 copy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037" y="2852936"/>
            <a:ext cx="3104515" cy="20612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62" y="31237"/>
            <a:ext cx="7772400" cy="1143000"/>
          </a:xfrm>
        </p:spPr>
        <p:txBody>
          <a:bodyPr/>
          <a:lstStyle/>
          <a:p>
            <a:r>
              <a:rPr lang="en-GB" sz="3600" b="1" dirty="0"/>
              <a:t>Our Workforce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726" y="1065619"/>
            <a:ext cx="7776864" cy="122413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sz="1600" dirty="0"/>
              <a:t>4,000 staff spread across Hackney and beyond</a:t>
            </a:r>
          </a:p>
          <a:p>
            <a:pPr lvl="1">
              <a:spcBef>
                <a:spcPts val="0"/>
              </a:spcBef>
            </a:pPr>
            <a:r>
              <a:rPr lang="en-GB" sz="1600" dirty="0"/>
              <a:t>c. 3,000 acute</a:t>
            </a:r>
          </a:p>
          <a:p>
            <a:pPr lvl="1">
              <a:spcBef>
                <a:spcPts val="0"/>
              </a:spcBef>
            </a:pPr>
            <a:r>
              <a:rPr lang="en-GB" sz="1600" dirty="0"/>
              <a:t>c. 1,000 community</a:t>
            </a:r>
          </a:p>
          <a:p>
            <a:pPr>
              <a:spcBef>
                <a:spcPts val="0"/>
              </a:spcBef>
            </a:pPr>
            <a:r>
              <a:rPr lang="en-GB" sz="1600" dirty="0"/>
              <a:t>£320m = Total Trust / £225m = Staffing</a:t>
            </a:r>
          </a:p>
          <a:p>
            <a:pPr marL="0" indent="0">
              <a:spcBef>
                <a:spcPts val="0"/>
              </a:spcBef>
              <a:buNone/>
            </a:pPr>
            <a:endParaRPr lang="en-GB" sz="2400" dirty="0"/>
          </a:p>
          <a:p>
            <a:endParaRPr lang="en-GB" sz="2400" dirty="0"/>
          </a:p>
        </p:txBody>
      </p:sp>
      <p:pic>
        <p:nvPicPr>
          <p:cNvPr id="6" name="Picture 5" descr="C:\Users\iainpatt\AppData\Local\Temp\wzd76f\DSC_1254 copy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030" y="4797152"/>
            <a:ext cx="3544570" cy="214757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024726"/>
              </p:ext>
            </p:extLst>
          </p:nvPr>
        </p:nvGraphicFramePr>
        <p:xfrm>
          <a:off x="395537" y="2320699"/>
          <a:ext cx="5616624" cy="38591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71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2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2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92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Group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Headcount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of Total Staff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3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 Prof Scientific and Technical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</a:t>
                      </a:r>
                      <a:endParaRPr lang="en-GB" sz="20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  <a:endParaRPr lang="en-GB" sz="20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Additional Clinical Services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583</a:t>
                      </a:r>
                      <a:endParaRPr lang="en-GB" sz="20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  <a:endParaRPr lang="en-GB" sz="20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Administrative and Clerical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756</a:t>
                      </a:r>
                      <a:endParaRPr lang="en-GB" sz="20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19%</a:t>
                      </a:r>
                      <a:endParaRPr lang="en-GB" sz="20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Allied Health Professionals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465</a:t>
                      </a:r>
                      <a:endParaRPr lang="en-GB" sz="20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  <a:endParaRPr lang="en-GB" sz="20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Estates and Ancillary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</a:t>
                      </a:r>
                      <a:endParaRPr lang="en-GB" sz="20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  <a:endParaRPr lang="en-GB" sz="20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1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Healthcare Scientists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  <a:endParaRPr lang="en-GB" sz="20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  <a:endParaRPr lang="en-GB" sz="20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1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Medical and Dental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514</a:t>
                      </a:r>
                      <a:endParaRPr lang="en-GB" sz="20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13%</a:t>
                      </a:r>
                      <a:endParaRPr lang="en-GB" sz="20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03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Nursing and Midwifery Registered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1326</a:t>
                      </a:r>
                      <a:endParaRPr lang="en-GB" sz="20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33%</a:t>
                      </a:r>
                      <a:endParaRPr lang="en-GB" sz="20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1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Students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</a:t>
                      </a:r>
                      <a:endParaRPr lang="en-GB" sz="20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  <a:endParaRPr lang="en-GB" sz="20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1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Grand Total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3981</a:t>
                      </a:r>
                      <a:endParaRPr lang="en-GB" sz="20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GB" sz="20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4061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en-GB" sz="1600" kern="1200" dirty="0">
                <a:solidFill>
                  <a:srgbClr val="212745"/>
                </a:solidFill>
              </a:rPr>
              <a:t>We are a teaching hospital with a great reputation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endParaRPr lang="en-GB" sz="1600" kern="1200" dirty="0">
              <a:solidFill>
                <a:srgbClr val="212745"/>
              </a:solidFill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en-GB" sz="1600" kern="1200" dirty="0">
                <a:solidFill>
                  <a:srgbClr val="212745"/>
                </a:solidFill>
              </a:rPr>
              <a:t>We take great pride in the quality of our 4,000 staff plus our 3,000 bank workers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endParaRPr lang="en-GB" sz="1600" kern="1200" dirty="0">
              <a:solidFill>
                <a:srgbClr val="212745"/>
              </a:solidFill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en-GB" sz="1600" kern="1200" dirty="0">
                <a:solidFill>
                  <a:srgbClr val="212745"/>
                </a:solidFill>
              </a:rPr>
              <a:t>Fantastic personal development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endParaRPr lang="en-GB" sz="1600" kern="1200" dirty="0">
              <a:solidFill>
                <a:srgbClr val="212745"/>
              </a:solidFill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en-GB" sz="1600" kern="1200" dirty="0">
                <a:solidFill>
                  <a:srgbClr val="212745"/>
                </a:solidFill>
              </a:rPr>
              <a:t>Range of apprenticeships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endParaRPr lang="en-GB" sz="1600" kern="1200" dirty="0">
              <a:solidFill>
                <a:srgbClr val="212745"/>
              </a:solidFill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en-GB" sz="1600" kern="1200" dirty="0">
                <a:solidFill>
                  <a:srgbClr val="212745"/>
                </a:solidFill>
              </a:rPr>
              <a:t>Strong values – Respect, Responsibility, Safe and Personal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endParaRPr lang="en-GB" sz="1600" kern="1200" dirty="0">
              <a:solidFill>
                <a:srgbClr val="212745"/>
              </a:solidFill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en-GB" sz="1600" kern="1200" dirty="0">
                <a:solidFill>
                  <a:srgbClr val="212745"/>
                </a:solidFill>
              </a:rPr>
              <a:t>Family, friendly atmosphere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endParaRPr lang="en-GB" sz="1600" kern="1200" dirty="0">
              <a:solidFill>
                <a:srgbClr val="212745"/>
              </a:solidFill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en-GB" sz="1600" kern="1200" dirty="0">
                <a:solidFill>
                  <a:srgbClr val="212745"/>
                </a:solidFill>
              </a:rPr>
              <a:t>We want you to experience the rich culture of working in Hackney</a:t>
            </a: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Why Homerton?</a:t>
            </a:r>
          </a:p>
        </p:txBody>
      </p:sp>
    </p:spTree>
    <p:extLst>
      <p:ext uri="{BB962C8B-B14F-4D97-AF65-F5344CB8AC3E}">
        <p14:creationId xmlns:p14="http://schemas.microsoft.com/office/powerpoint/2010/main" val="873599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NHS Staff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72816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GB" sz="1600" dirty="0">
                <a:solidFill>
                  <a:schemeClr val="accent2">
                    <a:lumMod val="50000"/>
                  </a:schemeClr>
                </a:solidFill>
              </a:rPr>
              <a:t>Season ticket loan to cover travel</a:t>
            </a:r>
          </a:p>
          <a:p>
            <a:pPr marL="0" indent="0">
              <a:buNone/>
            </a:pPr>
            <a:endParaRPr lang="en-GB" sz="16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sz="1600" dirty="0">
                <a:solidFill>
                  <a:schemeClr val="accent2">
                    <a:lumMod val="50000"/>
                  </a:schemeClr>
                </a:solidFill>
              </a:rPr>
              <a:t>Relocation Loan</a:t>
            </a:r>
          </a:p>
          <a:p>
            <a:pPr marL="0" indent="0">
              <a:buNone/>
            </a:pPr>
            <a:endParaRPr lang="en-GB" sz="16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sz="1600" dirty="0">
                <a:solidFill>
                  <a:schemeClr val="accent2">
                    <a:lumMod val="50000"/>
                  </a:schemeClr>
                </a:solidFill>
              </a:rPr>
              <a:t>Refer a Friend (£500 per friend)</a:t>
            </a:r>
          </a:p>
          <a:p>
            <a:pPr marL="0" indent="0">
              <a:buNone/>
            </a:pPr>
            <a:endParaRPr lang="en-GB" sz="16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sz="1600" dirty="0">
                <a:solidFill>
                  <a:schemeClr val="accent2">
                    <a:lumMod val="50000"/>
                  </a:schemeClr>
                </a:solidFill>
              </a:rPr>
              <a:t>NHS benefits and discounts</a:t>
            </a:r>
          </a:p>
          <a:p>
            <a:pPr marL="0" indent="0">
              <a:buNone/>
            </a:pPr>
            <a:endParaRPr lang="en-GB" sz="16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sz="1600" dirty="0">
                <a:solidFill>
                  <a:schemeClr val="accent2">
                    <a:lumMod val="50000"/>
                  </a:schemeClr>
                </a:solidFill>
              </a:rPr>
              <a:t>Excellent pension scheme</a:t>
            </a:r>
          </a:p>
          <a:p>
            <a:pPr marL="0" indent="0">
              <a:buNone/>
            </a:pPr>
            <a:endParaRPr lang="en-GB" sz="16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sz="1600" dirty="0">
                <a:solidFill>
                  <a:schemeClr val="accent2">
                    <a:lumMod val="50000"/>
                  </a:schemeClr>
                </a:solidFill>
              </a:rPr>
              <a:t>Salary Sacrifice</a:t>
            </a:r>
          </a:p>
        </p:txBody>
      </p:sp>
      <p:pic>
        <p:nvPicPr>
          <p:cNvPr id="4" name="Picture 3" descr="C:\Users\iainpatt\AppData\Local\Microsoft\Windows\Temporary Internet Files\Content.Outlook\RWCXM9VG\Staff Benefits full underneat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535" y="2708920"/>
            <a:ext cx="2084577" cy="197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049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>
                <a:solidFill>
                  <a:schemeClr val="accent2">
                    <a:lumMod val="50000"/>
                  </a:schemeClr>
                </a:solidFill>
                <a:latin typeface="Lucida Sans" pitchFamily="34" charset="0"/>
              </a:rPr>
              <a:t>Useful Links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Lucida Sans" pitchFamily="34" charset="0"/>
              </a:rPr>
              <a:t>Homerton Vacancies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Lucida Sans" pitchFamily="34" charset="0"/>
                <a:hlinkClick r:id="rId2"/>
              </a:rPr>
              <a:t>https://www.homerton.nhs.uk/current-vacancies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Lucida Sans" pitchFamily="34" charset="0"/>
              </a:rPr>
              <a:t> </a:t>
            </a:r>
          </a:p>
          <a:p>
            <a:pPr marL="0" indent="0">
              <a:buNone/>
            </a:pPr>
            <a:endParaRPr lang="en-GB" sz="2000" dirty="0">
              <a:solidFill>
                <a:schemeClr val="accent2">
                  <a:lumMod val="50000"/>
                </a:schemeClr>
              </a:solidFill>
              <a:latin typeface="Lucida Sans" pitchFamily="34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Lucida Sans" pitchFamily="34" charset="0"/>
              </a:rPr>
              <a:t>Working at Homerton/Staff Benefits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Lucida Sans" pitchFamily="34" charset="0"/>
                <a:hlinkClick r:id="rId3"/>
              </a:rPr>
              <a:t>https://www.homerton.nhs.uk/join-homerton</a:t>
            </a:r>
            <a:endParaRPr lang="en-GB" sz="2000" dirty="0">
              <a:solidFill>
                <a:schemeClr val="accent2">
                  <a:lumMod val="50000"/>
                </a:schemeClr>
              </a:solidFill>
              <a:latin typeface="Lucida Sans" pitchFamily="34" charset="0"/>
            </a:endParaRPr>
          </a:p>
          <a:p>
            <a:pPr marL="0" indent="0">
              <a:buNone/>
            </a:pPr>
            <a:endParaRPr lang="en-GB" sz="2000" dirty="0">
              <a:solidFill>
                <a:schemeClr val="accent2">
                  <a:lumMod val="50000"/>
                </a:schemeClr>
              </a:solidFill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566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Types of Roles?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844824"/>
            <a:ext cx="7772400" cy="4114800"/>
          </a:xfrm>
        </p:spPr>
        <p:txBody>
          <a:bodyPr/>
          <a:lstStyle/>
          <a:p>
            <a:r>
              <a:rPr lang="en-GB" sz="1800" dirty="0">
                <a:solidFill>
                  <a:schemeClr val="accent2">
                    <a:lumMod val="50000"/>
                  </a:schemeClr>
                </a:solidFill>
              </a:rPr>
              <a:t>Ward Clerk</a:t>
            </a:r>
          </a:p>
          <a:p>
            <a:r>
              <a:rPr lang="en-GB" sz="1800" dirty="0">
                <a:solidFill>
                  <a:schemeClr val="accent2">
                    <a:lumMod val="50000"/>
                  </a:schemeClr>
                </a:solidFill>
              </a:rPr>
              <a:t>Receptionist</a:t>
            </a:r>
          </a:p>
          <a:p>
            <a:r>
              <a:rPr lang="en-GB" sz="1800" dirty="0">
                <a:solidFill>
                  <a:schemeClr val="accent2">
                    <a:lumMod val="50000"/>
                  </a:schemeClr>
                </a:solidFill>
              </a:rPr>
              <a:t>Clinical Respiratory Physiologist</a:t>
            </a:r>
          </a:p>
          <a:p>
            <a:r>
              <a:rPr lang="en-GB" sz="1800" dirty="0" err="1">
                <a:solidFill>
                  <a:schemeClr val="accent2">
                    <a:lumMod val="50000"/>
                  </a:schemeClr>
                </a:solidFill>
              </a:rPr>
              <a:t>Dietition</a:t>
            </a:r>
            <a:endParaRPr lang="en-GB" sz="18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GB" sz="1800" dirty="0">
                <a:solidFill>
                  <a:schemeClr val="accent2">
                    <a:lumMod val="50000"/>
                  </a:schemeClr>
                </a:solidFill>
              </a:rPr>
              <a:t>Psychological Wellbeing Practitioner</a:t>
            </a:r>
          </a:p>
          <a:p>
            <a:r>
              <a:rPr lang="en-GB" sz="1800" dirty="0">
                <a:solidFill>
                  <a:schemeClr val="accent2">
                    <a:lumMod val="50000"/>
                  </a:schemeClr>
                </a:solidFill>
              </a:rPr>
              <a:t>Assistant Psychologist</a:t>
            </a:r>
          </a:p>
          <a:p>
            <a:r>
              <a:rPr lang="en-GB" sz="1800" dirty="0">
                <a:solidFill>
                  <a:schemeClr val="accent2">
                    <a:lumMod val="50000"/>
                  </a:schemeClr>
                </a:solidFill>
              </a:rPr>
              <a:t>Occupational Therapist</a:t>
            </a:r>
          </a:p>
          <a:p>
            <a:r>
              <a:rPr lang="en-GB" sz="1800" dirty="0">
                <a:solidFill>
                  <a:schemeClr val="accent2">
                    <a:lumMod val="50000"/>
                  </a:schemeClr>
                </a:solidFill>
              </a:rPr>
              <a:t>Biomedical Scientist</a:t>
            </a:r>
          </a:p>
          <a:p>
            <a:r>
              <a:rPr lang="en-GB" sz="1800" dirty="0">
                <a:solidFill>
                  <a:schemeClr val="accent2">
                    <a:lumMod val="50000"/>
                  </a:schemeClr>
                </a:solidFill>
              </a:rPr>
              <a:t>Medical Laboratory Assistant</a:t>
            </a:r>
          </a:p>
          <a:p>
            <a:r>
              <a:rPr lang="en-GB" sz="1800" dirty="0">
                <a:solidFill>
                  <a:schemeClr val="accent2">
                    <a:lumMod val="50000"/>
                  </a:schemeClr>
                </a:solidFill>
              </a:rPr>
              <a:t>Sonographer</a:t>
            </a:r>
          </a:p>
          <a:p>
            <a:r>
              <a:rPr lang="en-GB" sz="1800" dirty="0">
                <a:solidFill>
                  <a:schemeClr val="accent2">
                    <a:lumMod val="50000"/>
                  </a:schemeClr>
                </a:solidFill>
              </a:rPr>
              <a:t>Clinical Embryologist</a:t>
            </a:r>
          </a:p>
          <a:p>
            <a:r>
              <a:rPr lang="en-GB" sz="1800" dirty="0">
                <a:solidFill>
                  <a:schemeClr val="accent2">
                    <a:lumMod val="50000"/>
                  </a:schemeClr>
                </a:solidFill>
              </a:rPr>
              <a:t>Apprenticeships</a:t>
            </a:r>
          </a:p>
        </p:txBody>
      </p:sp>
    </p:spTree>
    <p:extLst>
      <p:ext uri="{BB962C8B-B14F-4D97-AF65-F5344CB8AC3E}">
        <p14:creationId xmlns:p14="http://schemas.microsoft.com/office/powerpoint/2010/main" val="127958754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MS PGothic"/>
        <a:cs typeface="MS PGothic"/>
      </a:majorFont>
      <a:minorFont>
        <a:latin typeface="Arial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/>
            <a:cs typeface="MS PGothic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/>
            <a:cs typeface="MS PGothic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9040</TotalTime>
  <Words>994</Words>
  <Application>Microsoft Office PowerPoint</Application>
  <PresentationFormat>On-screen Show (4:3)</PresentationFormat>
  <Paragraphs>216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Lucida Sans</vt:lpstr>
      <vt:lpstr>Nubian-Medium</vt:lpstr>
      <vt:lpstr>Wingdings 2</vt:lpstr>
      <vt:lpstr>Blank Presentation</vt:lpstr>
      <vt:lpstr>PowerPoint Presentation</vt:lpstr>
      <vt:lpstr>PowerPoint Presentation</vt:lpstr>
      <vt:lpstr>About Homerton  </vt:lpstr>
      <vt:lpstr>   Our Mission  Safe, compassionate, effective care provided to our communities with a transparent, open approach  Our Values   </vt:lpstr>
      <vt:lpstr>Our Workforce</vt:lpstr>
      <vt:lpstr>Why Homerton?</vt:lpstr>
      <vt:lpstr>NHS Staff Benefits</vt:lpstr>
      <vt:lpstr>Useful Links</vt:lpstr>
      <vt:lpstr>Types of Roles?</vt:lpstr>
      <vt:lpstr>Staff Bank</vt:lpstr>
      <vt:lpstr>Recruitment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 Questions?</vt:lpstr>
    </vt:vector>
  </TitlesOfParts>
  <Company>IT Manager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 Manager</dc:creator>
  <cp:lastModifiedBy>WILLIAMSON, Andy (HOMERTON HEALTHCARE NHS FOUNDATION TRUST)</cp:lastModifiedBy>
  <cp:revision>277</cp:revision>
  <dcterms:created xsi:type="dcterms:W3CDTF">2008-01-17T11:31:22Z</dcterms:created>
  <dcterms:modified xsi:type="dcterms:W3CDTF">2022-05-23T13:49:34Z</dcterms:modified>
</cp:coreProperties>
</file>