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2" r:id="rId4"/>
  </p:sldMasterIdLst>
  <p:notesMasterIdLst>
    <p:notesMasterId r:id="rId25"/>
  </p:notesMasterIdLst>
  <p:handoutMasterIdLst>
    <p:handoutMasterId r:id="rId26"/>
  </p:handoutMasterIdLst>
  <p:sldIdLst>
    <p:sldId id="2145707856" r:id="rId5"/>
    <p:sldId id="2145707894" r:id="rId6"/>
    <p:sldId id="264" r:id="rId7"/>
    <p:sldId id="266" r:id="rId8"/>
    <p:sldId id="2145707893" r:id="rId9"/>
    <p:sldId id="267" r:id="rId10"/>
    <p:sldId id="268" r:id="rId11"/>
    <p:sldId id="269" r:id="rId12"/>
    <p:sldId id="270" r:id="rId13"/>
    <p:sldId id="318" r:id="rId14"/>
    <p:sldId id="2145707892" r:id="rId15"/>
    <p:sldId id="2145707882" r:id="rId16"/>
    <p:sldId id="2145707878" r:id="rId17"/>
    <p:sldId id="2145707876" r:id="rId18"/>
    <p:sldId id="2145707885" r:id="rId19"/>
    <p:sldId id="311" r:id="rId20"/>
    <p:sldId id="2204" r:id="rId21"/>
    <p:sldId id="319" r:id="rId22"/>
    <p:sldId id="2145707888" r:id="rId23"/>
    <p:sldId id="214570788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38B08B98-F937-A24A-8715-C4B37E676350}">
          <p14:sldIdLst/>
        </p14:section>
        <p14:section name="Title" id="{DB616DB2-1FE0-4143-B1D4-09156B132EEE}">
          <p14:sldIdLst>
            <p14:sldId id="2145707856"/>
            <p14:sldId id="2145707894"/>
            <p14:sldId id="264"/>
            <p14:sldId id="266"/>
            <p14:sldId id="2145707893"/>
            <p14:sldId id="267"/>
            <p14:sldId id="268"/>
            <p14:sldId id="269"/>
            <p14:sldId id="270"/>
            <p14:sldId id="318"/>
            <p14:sldId id="2145707892"/>
            <p14:sldId id="2145707882"/>
            <p14:sldId id="2145707878"/>
            <p14:sldId id="2145707876"/>
            <p14:sldId id="2145707885"/>
            <p14:sldId id="311"/>
            <p14:sldId id="2204"/>
            <p14:sldId id="319"/>
            <p14:sldId id="2145707888"/>
            <p14:sldId id="21457078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12" userDrawn="1">
          <p15:clr>
            <a:srgbClr val="A4A3A4"/>
          </p15:clr>
        </p15:guide>
        <p15:guide id="2" pos="3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izal Mangera" initials="FM" lastIdx="10" clrIdx="6">
    <p:extLst>
      <p:ext uri="{19B8F6BF-5375-455C-9EA6-DF929625EA0E}">
        <p15:presenceInfo xmlns:p15="http://schemas.microsoft.com/office/powerpoint/2012/main" userId="S::Faizal.Mangera@improvement.nhs.uk::db058720-eba4-4ddb-933b-ff7ae197648a" providerId="AD"/>
      </p:ext>
    </p:extLst>
  </p:cmAuthor>
  <p:cmAuthor id="1" name="Helen Galloway" initials="HG" lastIdx="14" clrIdx="0"/>
  <p:cmAuthor id="8" name="Noble, Andy - Interim Business Analyst – BI Transition" initials="NA-IBA–BT" lastIdx="7" clrIdx="7">
    <p:extLst>
      <p:ext uri="{19B8F6BF-5375-455C-9EA6-DF929625EA0E}">
        <p15:presenceInfo xmlns:p15="http://schemas.microsoft.com/office/powerpoint/2012/main" userId="S-1-5-21-3044193875-1230985279-3292283753-4690" providerId="AD"/>
      </p:ext>
    </p:extLst>
  </p:cmAuthor>
  <p:cmAuthor id="2" name="Bowen, Amy" initials="BA" lastIdx="6" clrIdx="1"/>
  <p:cmAuthor id="9" name="Stebbings, Amy" initials="SA" lastIdx="1" clrIdx="8">
    <p:extLst>
      <p:ext uri="{19B8F6BF-5375-455C-9EA6-DF929625EA0E}">
        <p15:presenceInfo xmlns:p15="http://schemas.microsoft.com/office/powerpoint/2012/main" userId="S-1-5-21-597545548-1168997572-679101248-1734438" providerId="AD"/>
      </p:ext>
    </p:extLst>
  </p:cmAuthor>
  <p:cmAuthor id="3" name="Hinesh Patel" initials="HP" lastIdx="23" clrIdx="2"/>
  <p:cmAuthor id="10" name="Charles DeLey" initials="CD" lastIdx="4" clrIdx="9">
    <p:extLst>
      <p:ext uri="{19B8F6BF-5375-455C-9EA6-DF929625EA0E}">
        <p15:presenceInfo xmlns:p15="http://schemas.microsoft.com/office/powerpoint/2012/main" userId="Charles DeLey" providerId="None"/>
      </p:ext>
    </p:extLst>
  </p:cmAuthor>
  <p:cmAuthor id="4" name="Matthew Newman" initials="MN" lastIdx="3" clrIdx="3"/>
  <p:cmAuthor id="5" name="Suzanne MacRae" initials="SM" lastIdx="4" clrIdx="4"/>
  <p:cmAuthor id="6" name=" " initials="AN" lastIdx="11" clrIdx="5">
    <p:extLst>
      <p:ext uri="{19B8F6BF-5375-455C-9EA6-DF929625EA0E}">
        <p15:presenceInfo xmlns:p15="http://schemas.microsoft.com/office/powerpoint/2012/main" userId="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0070C0"/>
    <a:srgbClr val="005EB8"/>
    <a:srgbClr val="003087"/>
    <a:srgbClr val="330072"/>
    <a:srgbClr val="AE2573"/>
    <a:srgbClr val="009639"/>
    <a:srgbClr val="00A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5" autoAdjust="0"/>
    <p:restoredTop sz="86388" autoAdjust="0"/>
  </p:normalViewPr>
  <p:slideViewPr>
    <p:cSldViewPr snapToGrid="0" snapToObjects="1">
      <p:cViewPr varScale="1">
        <p:scale>
          <a:sx n="72" d="100"/>
          <a:sy n="72" d="100"/>
        </p:scale>
        <p:origin x="348" y="66"/>
      </p:cViewPr>
      <p:guideLst>
        <p:guide orient="horz" pos="3612"/>
        <p:guide pos="3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44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0A331-7ADD-4391-8CA5-606C9BFD26F5}" type="datetimeFigureOut">
              <a:rPr lang="en-GB" smtClean="0"/>
              <a:t>23/05/2022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NHS Improvement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E16CE-1862-465F-9912-D0001C1A0F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0674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AE991-F138-4FD8-982E-957F3CA6A0F6}" type="datetimeFigureOut">
              <a:rPr lang="en-GB" smtClean="0"/>
              <a:t>23/05/2022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NHS Improvement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0AB7D-FC04-41BF-88F7-E47891A062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0110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8E90-F652-4B40-BD0B-1F8BC7EB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765" y="4209426"/>
            <a:ext cx="9144000" cy="60111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7CE30-6632-4A18-9007-59691A06E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765" y="4843667"/>
            <a:ext cx="9144000" cy="46637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18E0D45E-0B97-4E29-8499-AB2B710EB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749" y="365910"/>
            <a:ext cx="1308943" cy="528611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426801C-6EF1-44D5-BB49-CF9B1BD26219}"/>
              </a:ext>
            </a:extLst>
          </p:cNvPr>
          <p:cNvSpPr txBox="1"/>
          <p:nvPr/>
        </p:nvSpPr>
        <p:spPr>
          <a:xfrm>
            <a:off x="4099560" y="5714168"/>
            <a:ext cx="3992880" cy="406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NHS England and NHS Improvement</a:t>
            </a:r>
            <a:endParaRPr lang="en-GB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2E504B7B-6AD1-45D7-8AE3-FA3C863D3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3677"/>
            <a:ext cx="12211879" cy="41329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28F0CA0-1124-CC4E-A606-3E887C1EAEBF}"/>
              </a:ext>
            </a:extLst>
          </p:cNvPr>
          <p:cNvSpPr txBox="1">
            <a:spLocks/>
          </p:cNvSpPr>
          <p:nvPr userDrawn="1"/>
        </p:nvSpPr>
        <p:spPr>
          <a:xfrm>
            <a:off x="4296039" y="365909"/>
            <a:ext cx="3619800" cy="528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FF0000"/>
                </a:solidFill>
              </a:rPr>
              <a:t>OFFICIAL SENSITIVE: COMMERCIAL</a:t>
            </a:r>
          </a:p>
        </p:txBody>
      </p:sp>
    </p:spTree>
    <p:extLst>
      <p:ext uri="{BB962C8B-B14F-4D97-AF65-F5344CB8AC3E}">
        <p14:creationId xmlns:p14="http://schemas.microsoft.com/office/powerpoint/2010/main" val="350672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CB08CE-B749-4A34-8E38-256DAB23FDA3}"/>
              </a:ext>
            </a:extLst>
          </p:cNvPr>
          <p:cNvSpPr txBox="1"/>
          <p:nvPr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22B34758-9E88-47CF-97D6-6500D97D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88000"/>
            <a:ext cx="10080000" cy="6116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8000" y="1080000"/>
            <a:ext cx="11556692" cy="3050137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284323AA-9573-44A2-B321-13F3CEFF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749" y="365910"/>
            <a:ext cx="1308943" cy="528611"/>
          </a:xfrm>
          <a:prstGeom prst="rect">
            <a:avLst/>
          </a:prstGeom>
        </p:spPr>
      </p:pic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AB091A9-979F-438D-A004-40CFB3EA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Flu &amp; Covid-19 Vaccine Programme Steering Group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689017C-3C1C-CA46-937D-CE38A2AFB25F}"/>
              </a:ext>
            </a:extLst>
          </p:cNvPr>
          <p:cNvSpPr txBox="1">
            <a:spLocks/>
          </p:cNvSpPr>
          <p:nvPr userDrawn="1"/>
        </p:nvSpPr>
        <p:spPr>
          <a:xfrm>
            <a:off x="9344416" y="6356350"/>
            <a:ext cx="2500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</a:rPr>
              <a:t>OFFICIAL SENSITIVE: COMMERCIAL</a:t>
            </a:r>
          </a:p>
        </p:txBody>
      </p:sp>
    </p:spTree>
    <p:extLst>
      <p:ext uri="{BB962C8B-B14F-4D97-AF65-F5344CB8AC3E}">
        <p14:creationId xmlns:p14="http://schemas.microsoft.com/office/powerpoint/2010/main" val="370131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CB08CE-B749-4A34-8E38-256DAB23FDA3}"/>
              </a:ext>
            </a:extLst>
          </p:cNvPr>
          <p:cNvSpPr txBox="1"/>
          <p:nvPr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7999" y="1110671"/>
            <a:ext cx="11556692" cy="3050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AB091A9-979F-438D-A004-40CFB3EA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Covid-19 Vaccination Programme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5F6D74F-3043-CF4D-9A8D-614705E50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88000"/>
            <a:ext cx="9537367" cy="6116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9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C963A1-AC6C-45E8-9A5E-5724DC43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88000"/>
            <a:ext cx="1008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6ACFE-E4D6-411B-9ADC-FFC9D7DBB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080000"/>
            <a:ext cx="11556000" cy="503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BF1BF-AB6C-4EA7-A16A-0C6C9EFA1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0E1F-777F-42FA-A4A2-320208497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Flu &amp; Covid-19 Vaccine Programme Steering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CC28B-BDF3-45C3-92FF-6562C624C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0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C886-343C-4B72-AFE6-F0497CBE78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78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400" b="0" kern="1200" dirty="0">
          <a:solidFill>
            <a:srgbClr val="005E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careers.nhs.uk/FindYourCareer" TargetMode="External"/><Relationship Id="rId2" Type="http://schemas.openxmlformats.org/officeDocument/2006/relationships/hyperlink" Target="https://www.healthcareers.nhs.uk/FindYourCareer/too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ealthcareers.nhs.uk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my.stebbings@nhs.net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1515" y="2390115"/>
            <a:ext cx="8950100" cy="1834414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The Importance of Retaining the COVID-19 Vaccination Workforce from a London perspective</a:t>
            </a:r>
            <a:br>
              <a:rPr lang="en-GB" dirty="0"/>
            </a:br>
            <a:br>
              <a:rPr lang="en-GB" dirty="0"/>
            </a:br>
            <a:r>
              <a:rPr lang="en-GB" sz="2200" dirty="0"/>
              <a:t>Amy Stebbings, Workforce Lead, COVID-19 Vaccination Programme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3811" y="4554254"/>
            <a:ext cx="6858000" cy="146480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24</a:t>
            </a:r>
            <a:r>
              <a:rPr lang="en-GB" baseline="30000" dirty="0">
                <a:latin typeface="Arial"/>
                <a:cs typeface="Arial"/>
              </a:rPr>
              <a:t>th</a:t>
            </a:r>
            <a:r>
              <a:rPr lang="en-GB" dirty="0">
                <a:latin typeface="Arial"/>
                <a:cs typeface="Arial"/>
              </a:rPr>
              <a:t> May 2022</a:t>
            </a: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64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AE388B-CE57-4582-81AD-A56ABF83BFA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E46BEC-17D0-41F1-A418-79F48898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>
                <a:latin typeface="Arial"/>
                <a:cs typeface="Arial"/>
              </a:rPr>
              <a:t>Recruitment and training</a:t>
            </a:r>
          </a:p>
        </p:txBody>
      </p:sp>
      <p:pic>
        <p:nvPicPr>
          <p:cNvPr id="5" name="Picture 7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071AB23B-595F-893D-173F-7EBC63532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213" y="1248470"/>
            <a:ext cx="7247299" cy="477978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85702DC-592E-4E26-A36D-0CF79BC09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8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3523-CAC2-4632-8271-E1564955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2180309"/>
            <a:ext cx="10080000" cy="3351062"/>
          </a:xfrm>
        </p:spPr>
        <p:txBody>
          <a:bodyPr>
            <a:noAutofit/>
          </a:bodyPr>
          <a:lstStyle/>
          <a:p>
            <a:r>
              <a:rPr lang="en-GB" sz="4000" dirty="0"/>
              <a:t>What a journey…</a:t>
            </a:r>
            <a:r>
              <a:rPr lang="en-GB" sz="2800" dirty="0"/>
              <a:t> since the first vaccine was administered over a year and a half ago…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So what’s next?</a:t>
            </a:r>
            <a:br>
              <a:rPr lang="en-GB" sz="4000" dirty="0"/>
            </a:br>
            <a:br>
              <a:rPr lang="en-GB" sz="4000" dirty="0"/>
            </a:br>
            <a:r>
              <a:rPr lang="en-GB" sz="2800" dirty="0"/>
              <a:t>- Spring boosters</a:t>
            </a:r>
            <a:br>
              <a:rPr lang="en-GB" sz="2800" dirty="0"/>
            </a:br>
            <a:r>
              <a:rPr lang="en-GB" sz="2800" dirty="0"/>
              <a:t>- Autumn boosters</a:t>
            </a:r>
            <a:br>
              <a:rPr lang="en-GB" sz="2800" dirty="0"/>
            </a:br>
            <a:r>
              <a:rPr lang="en-GB" sz="2800" dirty="0"/>
              <a:t>- Staff retention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F4FBC-7A4B-439D-8151-E8C1A0DAE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96" y="2229835"/>
            <a:ext cx="7056704" cy="411767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626DBB9-3C6F-40AC-BDD7-E97AF07F6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47507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11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96B9-E333-4EEC-BB3C-B8FD29CA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6" y="469656"/>
            <a:ext cx="8083825" cy="514350"/>
          </a:xfrm>
        </p:spPr>
        <p:txBody>
          <a:bodyPr>
            <a:noAutofit/>
          </a:bodyPr>
          <a:lstStyle/>
          <a:p>
            <a:r>
              <a:rPr lang="en-GB" sz="3200" b="1" dirty="0"/>
              <a:t>Retaining the vaccination workforce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1CF3D-B0C3-48CA-BD5F-683132E44D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5948" y="984006"/>
            <a:ext cx="10427190" cy="2701729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171450" indent="-171450"/>
            <a:endParaRPr lang="en-GB" sz="1600" dirty="0">
              <a:solidFill>
                <a:srgbClr val="005EB8"/>
              </a:solidFill>
              <a:latin typeface="Arial"/>
              <a:cs typeface="Arial"/>
            </a:endParaRPr>
          </a:p>
          <a:p>
            <a:r>
              <a:rPr lang="en-GB" sz="2000" dirty="0">
                <a:solidFill>
                  <a:srgbClr val="005EB8"/>
                </a:solidFill>
              </a:rPr>
              <a:t>In July 2021, we established the London Retention programme to improve ways of harnessing the vaccination workforce by repurposing, retraining and retaining them into wider NHS roles.</a:t>
            </a:r>
          </a:p>
          <a:p>
            <a:pPr marL="0" indent="0">
              <a:buNone/>
            </a:pPr>
            <a:endParaRPr lang="en-GB" sz="2000" dirty="0">
              <a:solidFill>
                <a:srgbClr val="005EB8"/>
              </a:solidFill>
            </a:endParaRPr>
          </a:p>
          <a:p>
            <a:r>
              <a:rPr lang="en-GB" sz="2000" dirty="0">
                <a:solidFill>
                  <a:srgbClr val="005EB8"/>
                </a:solidFill>
              </a:rPr>
              <a:t>We are building a new robust workforce that is sustainable for the future!</a:t>
            </a:r>
          </a:p>
          <a:p>
            <a:endParaRPr lang="en-GB" sz="2000" dirty="0">
              <a:solidFill>
                <a:srgbClr val="005EB8"/>
              </a:solidFill>
            </a:endParaRPr>
          </a:p>
          <a:p>
            <a:pPr marL="0" indent="0">
              <a:buNone/>
            </a:pPr>
            <a:endParaRPr lang="en-GB" sz="1350" dirty="0">
              <a:solidFill>
                <a:srgbClr val="005EB8"/>
              </a:solidFill>
            </a:endParaRPr>
          </a:p>
          <a:p>
            <a:pPr marL="0" indent="0">
              <a:buNone/>
            </a:pPr>
            <a:endParaRPr lang="en-GB" sz="1350" dirty="0">
              <a:solidFill>
                <a:srgbClr val="005EB8"/>
              </a:solidFill>
            </a:endParaRPr>
          </a:p>
          <a:p>
            <a:endParaRPr lang="en-GB" sz="1350" dirty="0">
              <a:solidFill>
                <a:srgbClr val="005EB8"/>
              </a:solidFill>
            </a:endParaRPr>
          </a:p>
          <a:p>
            <a:endParaRPr lang="en-GB" sz="1350" dirty="0">
              <a:solidFill>
                <a:srgbClr val="005EB8"/>
              </a:solidFill>
            </a:endParaRPr>
          </a:p>
          <a:p>
            <a:pPr lvl="1"/>
            <a:endParaRPr lang="en-GB" sz="1200" dirty="0">
              <a:solidFill>
                <a:srgbClr val="003087"/>
              </a:solidFill>
            </a:endParaRPr>
          </a:p>
          <a:p>
            <a:pPr lvl="1"/>
            <a:endParaRPr lang="en-GB" sz="1200" dirty="0">
              <a:solidFill>
                <a:schemeClr val="tx2"/>
              </a:solidFill>
            </a:endParaRPr>
          </a:p>
          <a:p>
            <a:pPr lvl="2"/>
            <a:endParaRPr lang="en-GB" sz="1200" dirty="0">
              <a:solidFill>
                <a:srgbClr val="003087"/>
              </a:solidFill>
            </a:endParaRPr>
          </a:p>
          <a:p>
            <a:endParaRPr lang="en-GB" sz="1200" dirty="0">
              <a:solidFill>
                <a:srgbClr val="005EB8"/>
              </a:solidFill>
            </a:endParaRPr>
          </a:p>
          <a:p>
            <a:pPr lvl="1">
              <a:buFontTx/>
              <a:buChar char="-"/>
            </a:pPr>
            <a:endParaRPr lang="en-GB" sz="1200" dirty="0">
              <a:solidFill>
                <a:srgbClr val="005EB8"/>
              </a:solidFill>
            </a:endParaRPr>
          </a:p>
          <a:p>
            <a:endParaRPr lang="en-GB" sz="1200" dirty="0">
              <a:solidFill>
                <a:srgbClr val="005EB8"/>
              </a:solidFill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105E214-FE44-44E7-8610-FAC0E9BA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32" y="3282461"/>
            <a:ext cx="5915968" cy="310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3A79EBA-21EC-4E81-BF0D-375DF1428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96B9-E333-4EEC-BB3C-B8FD29CA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6" y="469656"/>
            <a:ext cx="6567055" cy="514350"/>
          </a:xfrm>
        </p:spPr>
        <p:txBody>
          <a:bodyPr>
            <a:noAutofit/>
          </a:bodyPr>
          <a:lstStyle/>
          <a:p>
            <a:r>
              <a:rPr lang="en-GB" sz="3200" b="1" dirty="0"/>
              <a:t>The retention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1CF3D-B0C3-48CA-BD5F-683132E44D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6835" y="984006"/>
            <a:ext cx="10133235" cy="5589072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05EB8"/>
                </a:solidFill>
              </a:rPr>
              <a:t>Our aim: 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005EB8"/>
                </a:solidFill>
              </a:rPr>
              <a:t>National target </a:t>
            </a:r>
            <a:r>
              <a:rPr lang="en-GB" sz="2000" dirty="0">
                <a:solidFill>
                  <a:srgbClr val="005EB8"/>
                </a:solidFill>
              </a:rPr>
              <a:t>to retain </a:t>
            </a:r>
            <a:r>
              <a:rPr lang="en-GB" sz="2000" b="1" dirty="0">
                <a:solidFill>
                  <a:srgbClr val="005EB8"/>
                </a:solidFill>
              </a:rPr>
              <a:t>25% </a:t>
            </a:r>
            <a:r>
              <a:rPr lang="en-GB" sz="2000" dirty="0">
                <a:solidFill>
                  <a:srgbClr val="005EB8"/>
                </a:solidFill>
              </a:rPr>
              <a:t>of the London vaccination workforce who were interested in wider NHS roles:</a:t>
            </a:r>
          </a:p>
          <a:p>
            <a:pPr marL="0" indent="0" algn="ctr">
              <a:buNone/>
            </a:pPr>
            <a:r>
              <a:rPr lang="en-GB" sz="2000" dirty="0">
                <a:solidFill>
                  <a:srgbClr val="005EB8"/>
                </a:solidFill>
              </a:rPr>
              <a:t>= </a:t>
            </a:r>
            <a:r>
              <a:rPr lang="en-GB" sz="2000" b="1" dirty="0">
                <a:solidFill>
                  <a:srgbClr val="005EB8"/>
                </a:solidFill>
              </a:rPr>
              <a:t>2,553</a:t>
            </a:r>
            <a:r>
              <a:rPr lang="en-GB" sz="2000" dirty="0">
                <a:solidFill>
                  <a:srgbClr val="005EB8"/>
                </a:solidFill>
              </a:rPr>
              <a:t> people interested; 25% = </a:t>
            </a:r>
            <a:r>
              <a:rPr lang="en-GB" sz="2000" b="1" dirty="0">
                <a:solidFill>
                  <a:srgbClr val="005EB8"/>
                </a:solidFill>
              </a:rPr>
              <a:t>638</a:t>
            </a:r>
            <a:r>
              <a:rPr lang="en-GB" sz="2000" dirty="0">
                <a:solidFill>
                  <a:srgbClr val="005EB8"/>
                </a:solidFill>
              </a:rPr>
              <a:t> people.</a:t>
            </a:r>
          </a:p>
          <a:p>
            <a:pPr marL="0" indent="0" algn="ctr">
              <a:buNone/>
            </a:pPr>
            <a:endParaRPr lang="en-GB" sz="2000" dirty="0">
              <a:solidFill>
                <a:srgbClr val="005EB8"/>
              </a:solidFill>
            </a:endParaRPr>
          </a:p>
          <a:p>
            <a:r>
              <a:rPr lang="en-GB" sz="2000" dirty="0">
                <a:solidFill>
                  <a:srgbClr val="005EB8"/>
                </a:solidFill>
              </a:rPr>
              <a:t>We established Retention Leads in each of the 5 ICS’s.</a:t>
            </a:r>
          </a:p>
          <a:p>
            <a:r>
              <a:rPr lang="en-GB" sz="2000" dirty="0">
                <a:solidFill>
                  <a:srgbClr val="005EB8"/>
                </a:solidFill>
              </a:rPr>
              <a:t>Retention action plans were developed.</a:t>
            </a:r>
          </a:p>
          <a:p>
            <a:r>
              <a:rPr lang="en-GB" sz="2000" dirty="0">
                <a:solidFill>
                  <a:srgbClr val="005EB8"/>
                </a:solidFill>
              </a:rPr>
              <a:t>Collaborative approach across London where the Retention Leads meet regularly to monitor progress against retention action plans and share best practice. </a:t>
            </a:r>
          </a:p>
          <a:p>
            <a:r>
              <a:rPr lang="en-GB" sz="2000" dirty="0">
                <a:solidFill>
                  <a:srgbClr val="005EB8"/>
                </a:solidFill>
              </a:rPr>
              <a:t>Retention action plans have been aligned to current career pathways and existing vacancies to provide long term career options and maximise opportunities.</a:t>
            </a:r>
          </a:p>
          <a:p>
            <a:r>
              <a:rPr lang="en-GB" sz="2000" dirty="0">
                <a:solidFill>
                  <a:srgbClr val="005EB8"/>
                </a:solidFill>
              </a:rPr>
              <a:t>We</a:t>
            </a:r>
            <a:r>
              <a:rPr lang="en-GB" sz="2000" b="1" dirty="0">
                <a:solidFill>
                  <a:srgbClr val="005EB8"/>
                </a:solidFill>
              </a:rPr>
              <a:t> </a:t>
            </a:r>
            <a:r>
              <a:rPr lang="en-GB" sz="2000" dirty="0">
                <a:solidFill>
                  <a:srgbClr val="005EB8"/>
                </a:solidFill>
              </a:rPr>
              <a:t>have robust processes in place for data collection of the protected characteristics i.e. ethnicity, age, gender and disability.</a:t>
            </a:r>
          </a:p>
          <a:p>
            <a:r>
              <a:rPr lang="en-GB" sz="2000" dirty="0">
                <a:solidFill>
                  <a:srgbClr val="005EB8"/>
                </a:solidFill>
              </a:rPr>
              <a:t>Improved communication between ICS Retention Leads and Recruitment Managers.</a:t>
            </a:r>
          </a:p>
          <a:p>
            <a:pPr marL="0" indent="0">
              <a:buNone/>
            </a:pPr>
            <a:endParaRPr lang="en-GB" sz="2000" dirty="0">
              <a:solidFill>
                <a:srgbClr val="005EB8"/>
              </a:solidFill>
            </a:endParaRPr>
          </a:p>
          <a:p>
            <a:pPr marL="0" indent="0">
              <a:buNone/>
            </a:pPr>
            <a:endParaRPr lang="en-GB" sz="1350" dirty="0">
              <a:solidFill>
                <a:srgbClr val="005EB8"/>
              </a:solidFill>
            </a:endParaRPr>
          </a:p>
          <a:p>
            <a:pPr marL="0" indent="0">
              <a:buNone/>
            </a:pPr>
            <a:endParaRPr lang="en-GB" sz="1350" dirty="0">
              <a:solidFill>
                <a:srgbClr val="005EB8"/>
              </a:solidFill>
            </a:endParaRPr>
          </a:p>
          <a:p>
            <a:endParaRPr lang="en-GB" sz="1350" dirty="0">
              <a:solidFill>
                <a:srgbClr val="005EB8"/>
              </a:solidFill>
            </a:endParaRPr>
          </a:p>
          <a:p>
            <a:endParaRPr lang="en-GB" sz="1350" dirty="0">
              <a:solidFill>
                <a:srgbClr val="005EB8"/>
              </a:solidFill>
            </a:endParaRPr>
          </a:p>
          <a:p>
            <a:pPr lvl="1"/>
            <a:endParaRPr lang="en-GB" sz="1200" dirty="0">
              <a:solidFill>
                <a:srgbClr val="003087"/>
              </a:solidFill>
            </a:endParaRPr>
          </a:p>
          <a:p>
            <a:pPr lvl="1"/>
            <a:endParaRPr lang="en-GB" sz="1200" dirty="0">
              <a:solidFill>
                <a:schemeClr val="tx2"/>
              </a:solidFill>
            </a:endParaRPr>
          </a:p>
          <a:p>
            <a:pPr lvl="2"/>
            <a:endParaRPr lang="en-GB" sz="1200" dirty="0">
              <a:solidFill>
                <a:srgbClr val="003087"/>
              </a:solidFill>
            </a:endParaRPr>
          </a:p>
          <a:p>
            <a:endParaRPr lang="en-GB" sz="1200" dirty="0">
              <a:solidFill>
                <a:srgbClr val="005EB8"/>
              </a:solidFill>
            </a:endParaRPr>
          </a:p>
          <a:p>
            <a:pPr lvl="1">
              <a:buFontTx/>
              <a:buChar char="-"/>
            </a:pPr>
            <a:endParaRPr lang="en-GB" sz="1200" dirty="0">
              <a:solidFill>
                <a:srgbClr val="005EB8"/>
              </a:solidFill>
            </a:endParaRPr>
          </a:p>
          <a:p>
            <a:endParaRPr lang="en-GB" sz="1200" dirty="0">
              <a:solidFill>
                <a:srgbClr val="005EB8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25C28-61A6-4C26-80AD-6402CBD37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1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3E639FC5-CF06-452C-8495-69E2CE97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42" y="243682"/>
            <a:ext cx="5728705" cy="52417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Our key successes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19B6C1-72D7-4A6F-B7BB-8751E17FAFA5}"/>
              </a:ext>
            </a:extLst>
          </p:cNvPr>
          <p:cNvSpPr/>
          <p:nvPr/>
        </p:nvSpPr>
        <p:spPr>
          <a:xfrm>
            <a:off x="490330" y="767857"/>
            <a:ext cx="110109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Across London, we have held events to support the retention of vaccination staff into wider NHS roles (by April 2022):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57 Webinars.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1,874 Career conversations.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10 Career fairs: </a:t>
            </a:r>
          </a:p>
          <a:p>
            <a:r>
              <a:rPr lang="en-GB" sz="2400" dirty="0">
                <a:solidFill>
                  <a:schemeClr val="tx2"/>
                </a:solidFill>
              </a:rPr>
              <a:t>Careers fairs provide candidates with the opportunities to learn about specific roles and liaise with system organisations. These have been virtual, at vaccination sites and at large scale external venues).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 7,555 Surveys:</a:t>
            </a:r>
          </a:p>
          <a:p>
            <a:r>
              <a:rPr lang="en-GB" sz="2400" dirty="0">
                <a:solidFill>
                  <a:schemeClr val="tx2"/>
                </a:solidFill>
              </a:rPr>
              <a:t>Surveys engage the recruitment pool to assess which candidates are still interested and to seek feedback on the programme so far.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en-GB" sz="2400" dirty="0">
                <a:solidFill>
                  <a:schemeClr val="tx2"/>
                </a:solidFill>
              </a:rPr>
              <a:t>Focus on </a:t>
            </a:r>
            <a:r>
              <a:rPr lang="en-GB" sz="2400" b="1" dirty="0">
                <a:solidFill>
                  <a:schemeClr val="tx2"/>
                </a:solidFill>
              </a:rPr>
              <a:t>retaining existing vaccination staff</a:t>
            </a:r>
            <a:r>
              <a:rPr lang="en-GB" sz="2400" dirty="0">
                <a:solidFill>
                  <a:schemeClr val="tx2"/>
                </a:solidFill>
              </a:rPr>
              <a:t> by developing, training and </a:t>
            </a:r>
            <a:r>
              <a:rPr lang="en-GB" sz="2400" b="1" dirty="0">
                <a:solidFill>
                  <a:schemeClr val="tx2"/>
                </a:solidFill>
              </a:rPr>
              <a:t>promoting</a:t>
            </a:r>
            <a:r>
              <a:rPr lang="en-GB" sz="2400" dirty="0">
                <a:solidFill>
                  <a:schemeClr val="tx2"/>
                </a:solidFill>
              </a:rPr>
              <a:t> where possible. </a:t>
            </a:r>
            <a:endParaRPr lang="en-GB" sz="2400" strike="sngStrik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A54F7-FD65-4D74-81E4-C3D050547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8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3E639FC5-CF06-452C-8495-69E2CE97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42" y="243682"/>
            <a:ext cx="7487780" cy="52417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Our key successes (continued)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19B6C1-72D7-4A6F-B7BB-8751E17FAFA5}"/>
              </a:ext>
            </a:extLst>
          </p:cNvPr>
          <p:cNvSpPr/>
          <p:nvPr/>
        </p:nvSpPr>
        <p:spPr>
          <a:xfrm>
            <a:off x="490330" y="1241426"/>
            <a:ext cx="1141012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Establishing links with external organisations such as the Prince’s Trust and Skills for Care. 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Disseminating regular Newsletters and Bulletins to the retention pool.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Streamlining the recruitment processes.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Linking in with the Volunteer workforce.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Hosting regular pan-London meetings where careers advisors can attend to share best practice and develop ideas.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To date, </a:t>
            </a:r>
            <a:r>
              <a:rPr lang="en-GB" sz="2400" b="1" dirty="0">
                <a:solidFill>
                  <a:schemeClr val="tx2"/>
                </a:solidFill>
              </a:rPr>
              <a:t>2,125 staff </a:t>
            </a:r>
            <a:r>
              <a:rPr lang="en-GB" sz="2400" dirty="0">
                <a:solidFill>
                  <a:schemeClr val="tx2"/>
                </a:solidFill>
              </a:rPr>
              <a:t>have been deployed into substantive roles, long term temporary roles and other bank work (both clinical and non clinical roles) across London.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</a:endParaRPr>
          </a:p>
          <a:p>
            <a:endParaRPr lang="en-GB" sz="1400" dirty="0">
              <a:solidFill>
                <a:schemeClr val="tx2"/>
              </a:solidFill>
            </a:endParaRPr>
          </a:p>
          <a:p>
            <a:endParaRPr lang="en-GB" sz="1600" strike="sngStrik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01199-3B2A-4430-AB13-312BBF09E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00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F8CE04-54D1-4659-9238-33C95C79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Covid-19 Vaccination Programme Legacy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A58F8-1187-4E85-8B97-B65024EFA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85D99-D54D-454E-A248-1FD36B151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2435"/>
          <a:stretch/>
        </p:blipFill>
        <p:spPr bwMode="auto">
          <a:xfrm>
            <a:off x="2062157" y="1070610"/>
            <a:ext cx="8067687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74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7A4FF9-EFA8-45DF-A006-9319455B6BE3}"/>
              </a:ext>
            </a:extLst>
          </p:cNvPr>
          <p:cNvSpPr/>
          <p:nvPr/>
        </p:nvSpPr>
        <p:spPr>
          <a:xfrm>
            <a:off x="2294380" y="1935939"/>
            <a:ext cx="7908040" cy="29774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NHS careers information: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 our careers quiz | Health Careers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https://www.healthcareers.nhs.uk/FindYourCareer</a:t>
            </a:r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Also check NHS Careers website here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2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https://www.healthcareers.nhs.uk/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5CE826-015A-4639-851C-60CB70B30EC8}"/>
              </a:ext>
            </a:extLst>
          </p:cNvPr>
          <p:cNvSpPr/>
          <p:nvPr/>
        </p:nvSpPr>
        <p:spPr>
          <a:xfrm>
            <a:off x="2294380" y="5171278"/>
            <a:ext cx="7908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Take this careers quiz to see which healthcare opportunities are most aligned with your attributes!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F15AF2D-173F-49DB-B9FE-944A2796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88000"/>
            <a:ext cx="10080000" cy="611649"/>
          </a:xfrm>
        </p:spPr>
        <p:txBody>
          <a:bodyPr/>
          <a:lstStyle/>
          <a:p>
            <a:r>
              <a:rPr lang="en-GB" b="1" dirty="0"/>
              <a:t>More information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BB4E1E2-5900-4B29-B3CF-35834818A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56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76D4A7-5BEF-4EFD-9659-830F6ECF0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Case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5C3AE6-43C9-461D-919C-8E87880C7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34" t="17049" r="27027" b="5108"/>
          <a:stretch/>
        </p:blipFill>
        <p:spPr>
          <a:xfrm>
            <a:off x="6757077" y="1351020"/>
            <a:ext cx="5293466" cy="4155959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79F6C5D-2AA2-47B7-8B28-3250E8580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98AED-1927-473A-A413-95E859669AE4}"/>
              </a:ext>
            </a:extLst>
          </p:cNvPr>
          <p:cNvSpPr txBox="1"/>
          <p:nvPr/>
        </p:nvSpPr>
        <p:spPr>
          <a:xfrm>
            <a:off x="597789" y="3168131"/>
            <a:ext cx="590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Kazeem Reaves-Odunsi worked as a gym manager before becoming a vaccinator is now an assistant service manager at GSTT.</a:t>
            </a:r>
          </a:p>
        </p:txBody>
      </p:sp>
    </p:spTree>
    <p:extLst>
      <p:ext uri="{BB962C8B-B14F-4D97-AF65-F5344CB8AC3E}">
        <p14:creationId xmlns:p14="http://schemas.microsoft.com/office/powerpoint/2010/main" val="465450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3E639FC5-CF06-452C-8495-69E2CE97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42" y="243682"/>
            <a:ext cx="8481693" cy="524174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Next steps for North East London (NEL)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19B6C1-72D7-4A6F-B7BB-8751E17FAFA5}"/>
              </a:ext>
            </a:extLst>
          </p:cNvPr>
          <p:cNvSpPr/>
          <p:nvPr/>
        </p:nvSpPr>
        <p:spPr>
          <a:xfrm>
            <a:off x="490329" y="830609"/>
            <a:ext cx="1154677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NHS England &amp; Improvement is committed to retaining the vaccination workforce and do not want to lose their skills and expertise. 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NEL Retention activities </a:t>
            </a:r>
            <a:r>
              <a:rPr lang="en-GB" sz="2400" dirty="0">
                <a:solidFill>
                  <a:schemeClr val="tx2"/>
                </a:solidFill>
              </a:rPr>
              <a:t>(March – September 2022):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New joiners induction webinars.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Continuous retention webinars.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Continuous One 2 One career advice service.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Job interviews training and job searches training.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Building strong links with health and social care providers. 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Build strong relationships with recruitment managers on retention activities.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tx2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NEL Team: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Simona </a:t>
            </a:r>
            <a:r>
              <a:rPr lang="en-GB" sz="2400" dirty="0" err="1">
                <a:solidFill>
                  <a:schemeClr val="tx2"/>
                </a:solidFill>
              </a:rPr>
              <a:t>Shaygan</a:t>
            </a:r>
            <a:r>
              <a:rPr lang="en-GB" sz="2400" dirty="0">
                <a:solidFill>
                  <a:schemeClr val="tx2"/>
                </a:solidFill>
              </a:rPr>
              <a:t>, HR Lead </a:t>
            </a:r>
          </a:p>
          <a:p>
            <a:pPr marL="342900" indent="-342900">
              <a:buFontTx/>
              <a:buChar char="-"/>
            </a:pPr>
            <a:r>
              <a:rPr lang="en-GB" sz="2400" dirty="0" err="1">
                <a:solidFill>
                  <a:schemeClr val="tx2"/>
                </a:solidFill>
              </a:rPr>
              <a:t>Swallay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r>
              <a:rPr lang="en-GB" sz="2400" dirty="0" err="1">
                <a:solidFill>
                  <a:schemeClr val="tx2"/>
                </a:solidFill>
              </a:rPr>
              <a:t>Bandhoo</a:t>
            </a:r>
            <a:r>
              <a:rPr lang="en-GB" sz="2400" dirty="0">
                <a:solidFill>
                  <a:schemeClr val="tx2"/>
                </a:solidFill>
              </a:rPr>
              <a:t>, Retention Lead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Doris Holloway, Careers Adviser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tx2"/>
                </a:solidFill>
              </a:rPr>
              <a:t>Fiona Lord, Careers Adviser</a:t>
            </a:r>
          </a:p>
          <a:p>
            <a:endParaRPr lang="en-GB" sz="1600" strike="sngStrik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359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32FE5-4927-4746-B876-391C69FA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723901"/>
            <a:ext cx="11149034" cy="1510896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Thank you!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Approximately 17 million vaccinations have been delivered across London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931FAC93-C5A8-47F7-A72C-AB6A9F840643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41" y="2706576"/>
            <a:ext cx="5438286" cy="362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hank you nhs">
            <a:extLst>
              <a:ext uri="{FF2B5EF4-FFF2-40B4-BE49-F238E27FC236}">
                <a16:creationId xmlns:a16="http://schemas.microsoft.com/office/drawing/2014/main" id="{20FAE116-C8F6-4B21-B0A8-F7B33B79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21" y="2616721"/>
            <a:ext cx="3586163" cy="381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B10B825-E4DC-4833-A8DD-9F442175B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58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9CBD5F-38A9-46BD-9D63-13E812E9F8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7999" y="1110671"/>
            <a:ext cx="11556692" cy="4256459"/>
          </a:xfrm>
        </p:spPr>
        <p:txBody>
          <a:bodyPr>
            <a:normAutofit fontScale="62500" lnSpcReduction="20000"/>
          </a:bodyPr>
          <a:lstStyle/>
          <a:p>
            <a:endParaRPr lang="en-GB" sz="6000" dirty="0"/>
          </a:p>
          <a:p>
            <a:pPr marL="0" indent="0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/>
              <a:t>Thank you for listening </a:t>
            </a:r>
            <a:r>
              <a:rPr lang="en-GB" sz="6000" dirty="0">
                <a:sym typeface="Wingdings" panose="05000000000000000000" pitchFamily="2" charset="2"/>
              </a:rPr>
              <a:t></a:t>
            </a:r>
            <a:endParaRPr lang="en-GB" sz="6000" dirty="0"/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/>
              <a:t>Any questions?</a:t>
            </a:r>
          </a:p>
          <a:p>
            <a:pPr marL="0" indent="0" algn="ctr">
              <a:buNone/>
            </a:pPr>
            <a:endParaRPr lang="en-GB" sz="6000" dirty="0"/>
          </a:p>
          <a:p>
            <a:pPr marL="0" indent="0" algn="ctr">
              <a:buNone/>
            </a:pPr>
            <a:r>
              <a:rPr lang="en-GB" sz="6000" dirty="0">
                <a:hlinkClick r:id="rId2"/>
              </a:rPr>
              <a:t>amy.stebbings@nhs.net</a:t>
            </a:r>
            <a:r>
              <a:rPr lang="en-GB" sz="60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6AFD4-A571-42A2-B42F-4D68B787F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8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7D9FC7-3775-453E-94CA-795E706E51D2}"/>
              </a:ext>
            </a:extLst>
          </p:cNvPr>
          <p:cNvSpPr txBox="1">
            <a:spLocks/>
          </p:cNvSpPr>
          <p:nvPr/>
        </p:nvSpPr>
        <p:spPr>
          <a:xfrm>
            <a:off x="1716730" y="342342"/>
            <a:ext cx="7389171" cy="61164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b="1">
                <a:latin typeface="Arial"/>
                <a:cs typeface="Arial"/>
              </a:rPr>
              <a:t>March 2020: Unprecedented healthcare crisis </a:t>
            </a:r>
            <a:endParaRPr lang="en-GB" sz="2400">
              <a:latin typeface="Arial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B68D40-BB1D-4614-9322-10510D6CC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40" y="1201065"/>
            <a:ext cx="8425503" cy="38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0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3C0E12-1416-4A33-BF63-33470FF7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76" y="320041"/>
            <a:ext cx="7134225" cy="611649"/>
          </a:xfrm>
        </p:spPr>
        <p:txBody>
          <a:bodyPr/>
          <a:lstStyle/>
          <a:p>
            <a:r>
              <a:rPr lang="en-GB" sz="2800" b="1" dirty="0"/>
              <a:t>The UK goes into lockdown (March 2020)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5B655-1C1E-450C-9509-4C9375C43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74CBF7-FAE4-4376-A8D1-210250A1019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90676" y="1141415"/>
            <a:ext cx="8858249" cy="52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7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y at home, protect the NHS and save lives">
            <a:extLst>
              <a:ext uri="{FF2B5EF4-FFF2-40B4-BE49-F238E27FC236}">
                <a16:creationId xmlns:a16="http://schemas.microsoft.com/office/drawing/2014/main" id="{C2EBE264-1AD6-4EA7-87E4-A702F6CE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3" y="159436"/>
            <a:ext cx="6576977" cy="36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y at Home. Protect the NHS. Save Lives. – Healthwatch Bucks">
            <a:extLst>
              <a:ext uri="{FF2B5EF4-FFF2-40B4-BE49-F238E27FC236}">
                <a16:creationId xmlns:a16="http://schemas.microsoft.com/office/drawing/2014/main" id="{098831CB-F1B2-4BD2-8F16-CEBE56E8F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490" y="3606535"/>
            <a:ext cx="5417510" cy="32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529AAC3-0FA1-4D74-8CDD-D794825E8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1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59D304-BB29-4617-A621-275DCB2C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190" y="320041"/>
            <a:ext cx="7124700" cy="611649"/>
          </a:xfrm>
        </p:spPr>
        <p:txBody>
          <a:bodyPr>
            <a:normAutofit/>
          </a:bodyPr>
          <a:lstStyle/>
          <a:p>
            <a:r>
              <a:rPr lang="en-GB" sz="2800" b="1" dirty="0"/>
              <a:t>Vaccine rollout started in October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A0A0E-97C8-4459-A2B1-77E057B7A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5076" y="6355398"/>
            <a:ext cx="5723164" cy="365125"/>
          </a:xfrm>
        </p:spPr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CE8EC-CE38-4C81-9827-7BF2D8896B34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2012157" y="1024165"/>
            <a:ext cx="8167687" cy="93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“It has given people hope”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3C9D27-36DC-4374-B774-D8B9463E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811815"/>
            <a:ext cx="8524875" cy="34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3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A20BA2-9036-4209-9735-107CE12D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What we needed to deliver</a:t>
            </a:r>
            <a:endParaRPr lang="en-GB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1079E-A04D-49C2-B00E-F08028CCB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17FDA-562F-4902-994C-F22403D707E6}"/>
              </a:ext>
            </a:extLst>
          </p:cNvPr>
          <p:cNvSpPr txBox="1"/>
          <p:nvPr/>
        </p:nvSpPr>
        <p:spPr>
          <a:xfrm>
            <a:off x="1695451" y="1343025"/>
            <a:ext cx="8639175" cy="110799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The requirement was a simple one; in order to save lives we needed sufficient staffing levels to set up and run vaccination delivery and make this sustainable for the length of the programme. </a:t>
            </a: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BA142C-C3A2-4710-B42F-CAF3BD622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65" y="2761723"/>
            <a:ext cx="8503511" cy="228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FFF792-C163-4EDC-BC18-C4B81587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we did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BAF142-3245-429C-BBE1-47FD5D18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63482-D23A-4443-9DA2-79236055B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80734"/>
            <a:ext cx="8242506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83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B09E02-3177-4A1A-B5BB-51FF1123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Workforce initiatives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F194B-89C9-4A44-A710-61A9BB5F3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dirty="0"/>
              <a:t>London Vaccination Workforce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EAB0D-F539-4517-B3E9-8A75BF94B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19" y="1352550"/>
            <a:ext cx="8580162" cy="38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21505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Custom 1">
      <a:dk1>
        <a:srgbClr val="000000"/>
      </a:dk1>
      <a:lt1>
        <a:srgbClr val="FFFFFF"/>
      </a:lt1>
      <a:dk2>
        <a:srgbClr val="005EB8"/>
      </a:dk2>
      <a:lt2>
        <a:srgbClr val="FFFFFF"/>
      </a:lt2>
      <a:accent1>
        <a:srgbClr val="003087"/>
      </a:accent1>
      <a:accent2>
        <a:srgbClr val="433087"/>
      </a:accent2>
      <a:accent3>
        <a:srgbClr val="41B6E6"/>
      </a:accent3>
      <a:accent4>
        <a:srgbClr val="00A9CE"/>
      </a:accent4>
      <a:accent5>
        <a:srgbClr val="330071"/>
      </a:accent5>
      <a:accent6>
        <a:srgbClr val="00963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Flu Covid-19 Vaccine Programme Monday Bi-Weekly 24082020 AGENDA v0.1" id="{7B11B14E-B85E-FD4A-9C35-BEA97B125E6B}" vid="{4B55DB8D-8CFD-D64E-86AA-C37A0F468D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79ACEEAAD234397B6BFCC38D562CC" ma:contentTypeVersion="4" ma:contentTypeDescription="Create a new document." ma:contentTypeScope="" ma:versionID="522270900167a300f27b39fe937d5bc6">
  <xsd:schema xmlns:xsd="http://www.w3.org/2001/XMLSchema" xmlns:xs="http://www.w3.org/2001/XMLSchema" xmlns:p="http://schemas.microsoft.com/office/2006/metadata/properties" xmlns:ns3="bfcac801-d722-449e-b3ae-90cbc992e9d2" targetNamespace="http://schemas.microsoft.com/office/2006/metadata/properties" ma:root="true" ma:fieldsID="3edbc5bc417516e3aca1b2cbed4bcca2" ns3:_="">
    <xsd:import namespace="bfcac801-d722-449e-b3ae-90cbc992e9d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ac801-d722-449e-b3ae-90cbc992e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333066-D95F-4DC9-8F45-8431A5C3C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D9FD49-C1C5-400A-B04D-90A236984D1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bfcac801-d722-449e-b3ae-90cbc992e9d2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D3EAD3-6BB8-4208-8C11-425F4E62B3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cac801-d722-449e-b3ae-90cbc992e9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23836</TotalTime>
  <Words>802</Words>
  <Application>Microsoft Office PowerPoint</Application>
  <PresentationFormat>Widescreen</PresentationFormat>
  <Paragraphs>127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3_Custom Design</vt:lpstr>
      <vt:lpstr> The Importance of Retaining the COVID-19 Vaccination Workforce from a London perspective  Amy Stebbings, Workforce Lead, COVID-19 Vaccination Programme </vt:lpstr>
      <vt:lpstr>Thank you!  Approximately 17 million vaccinations have been delivered across London</vt:lpstr>
      <vt:lpstr>PowerPoint Presentation</vt:lpstr>
      <vt:lpstr>The UK goes into lockdown (March 2020) </vt:lpstr>
      <vt:lpstr>PowerPoint Presentation</vt:lpstr>
      <vt:lpstr>Vaccine rollout started in October 2020</vt:lpstr>
      <vt:lpstr>What we needed to deliver</vt:lpstr>
      <vt:lpstr>What we did</vt:lpstr>
      <vt:lpstr>Workforce initiatives</vt:lpstr>
      <vt:lpstr>Recruitment and training</vt:lpstr>
      <vt:lpstr>What a journey… since the first vaccine was administered over a year and a half ago…  So what’s next?  - Spring boosters - Autumn boosters - Staff retention   </vt:lpstr>
      <vt:lpstr>Retaining the vaccination workforce</vt:lpstr>
      <vt:lpstr>The retention journey</vt:lpstr>
      <vt:lpstr>Our key successes</vt:lpstr>
      <vt:lpstr>Our key successes (continued)</vt:lpstr>
      <vt:lpstr>The Covid-19 Vaccination Programme Legacy</vt:lpstr>
      <vt:lpstr>More information</vt:lpstr>
      <vt:lpstr>Case study</vt:lpstr>
      <vt:lpstr>Next steps for North East London (NEL)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16.9</dc:title>
  <dc:creator>Craig Sanderson</dc:creator>
  <cp:lastModifiedBy>Amy Stebbings</cp:lastModifiedBy>
  <cp:revision>1351</cp:revision>
  <dcterms:created xsi:type="dcterms:W3CDTF">2017-05-03T08:06:17Z</dcterms:created>
  <dcterms:modified xsi:type="dcterms:W3CDTF">2022-05-23T11:33:55Z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Subject0">
    <vt:lpwstr/>
  </property>
  <property fmtid="{D5CDD505-2E9C-101B-9397-08002B2CF9AE}" pid="4" name="Document type0">
    <vt:lpwstr/>
  </property>
  <property fmtid="{D5CDD505-2E9C-101B-9397-08002B2CF9AE}" pid="5" name="WTTeamSiteDocumentType">
    <vt:lpwstr/>
  </property>
  <property fmtid="{D5CDD505-2E9C-101B-9397-08002B2CF9AE}" pid="6" name="WTTeamSiteDocumentTypeTaxHTField0">
    <vt:lpwstr/>
  </property>
  <property fmtid="{D5CDD505-2E9C-101B-9397-08002B2CF9AE}" pid="7" name="cebceaf3e3574cdab9f9dab6bbd34ddb">
    <vt:lpwstr/>
  </property>
  <property fmtid="{D5CDD505-2E9C-101B-9397-08002B2CF9AE}" pid="8" name="n2fe4ed80ae84f2cbc880662fe0a8735">
    <vt:lpwstr/>
  </property>
  <property fmtid="{D5CDD505-2E9C-101B-9397-08002B2CF9AE}" pid="9" name="TaxCatchAll">
    <vt:lpwstr/>
  </property>
  <property fmtid="{D5CDD505-2E9C-101B-9397-08002B2CF9AE}" pid="10" name="TaxKeywordTaxHTField">
    <vt:lpwstr/>
  </property>
  <property fmtid="{D5CDD505-2E9C-101B-9397-08002B2CF9AE}" pid="11" name="ContentTypeId">
    <vt:lpwstr>0x01010042079ACEEAAD234397B6BFCC38D562CC</vt:lpwstr>
  </property>
</Properties>
</file>