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18288000" cy="10287000"/>
  <p:notesSz cx="6858000" cy="9144000"/>
  <p:embeddedFontLst>
    <p:embeddedFont>
      <p:font typeface="Josefin Sans Bold" panose="020B0604020202020204" charset="0"/>
      <p:regular r:id="rId11"/>
    </p:embeddedFont>
    <p:embeddedFont>
      <p:font typeface="Aileron Heavy" panose="020B0604020202020204" charset="0"/>
      <p:regular r:id="rId12"/>
    </p:embeddedFont>
    <p:embeddedFont>
      <p:font typeface="Calibri" panose="020F0502020204030204" pitchFamily="34" charset="0"/>
      <p:regular r:id="rId13"/>
      <p:bold r:id="rId14"/>
      <p:italic r:id="rId15"/>
      <p:boldItalic r:id="rId16"/>
    </p:embeddedFont>
    <p:embeddedFont>
      <p:font typeface="Open Sans Light Italics" panose="020B0604020202020204" charset="0"/>
      <p:regular r:id="rId17"/>
    </p:embeddedFont>
    <p:embeddedFont>
      <p:font typeface="Open San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78" y="1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C85CD-152F-46CB-B6B6-CBE8635E5BAB}" type="datetimeFigureOut">
              <a:rPr lang="en-GB" smtClean="0"/>
              <a:t>08/06/2022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619821-7D80-441E-824D-3B216880BF8F}" type="slidenum">
              <a:rPr lang="en-GB" smtClean="0"/>
              <a:t>‹#›</a:t>
            </a:fld>
            <a:endParaRPr lang="en-GB"/>
          </a:p>
        </p:txBody>
      </p:sp>
    </p:spTree>
    <p:extLst>
      <p:ext uri="{BB962C8B-B14F-4D97-AF65-F5344CB8AC3E}">
        <p14:creationId xmlns:p14="http://schemas.microsoft.com/office/powerpoint/2010/main" val="95488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619821-7D80-441E-824D-3B216880BF8F}" type="slidenum">
              <a:rPr lang="en-GB" smtClean="0"/>
              <a:t>6</a:t>
            </a:fld>
            <a:endParaRPr lang="en-GB"/>
          </a:p>
        </p:txBody>
      </p:sp>
    </p:spTree>
    <p:extLst>
      <p:ext uri="{BB962C8B-B14F-4D97-AF65-F5344CB8AC3E}">
        <p14:creationId xmlns:p14="http://schemas.microsoft.com/office/powerpoint/2010/main" val="184732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9.svg"/><Relationship Id="rId4" Type="http://schemas.openxmlformats.org/officeDocument/2006/relationships/image" Target="../media/image7.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png"/><Relationship Id="rId7"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video" Target="https://www.youtube.com/embed/3Gio3kXuqzU" TargetMode="External"/><Relationship Id="rId6" Type="http://schemas.openxmlformats.org/officeDocument/2006/relationships/image" Target="../media/image15.png"/><Relationship Id="rId5" Type="http://schemas.openxmlformats.org/officeDocument/2006/relationships/hyperlink" Target="https://youtu.be/3Gio3kXuqzU" TargetMode="External"/><Relationship Id="rId4" Type="http://schemas.openxmlformats.org/officeDocument/2006/relationships/image" Target="../media/image14.sv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hyperlink" Target="mailto:havering.works@havering.gov.uk" TargetMode="External"/><Relationship Id="rId3" Type="http://schemas.openxmlformats.org/officeDocument/2006/relationships/image" Target="../media/image18.svg"/><Relationship Id="rId7" Type="http://schemas.openxmlformats.org/officeDocument/2006/relationships/hyperlink" Target="(cpvnel.co.uk)"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youtu.be/3Q6q4q6jx2E" TargetMode="External"/><Relationship Id="rId5" Type="http://schemas.openxmlformats.org/officeDocument/2006/relationships/image" Target="../media/image20.sv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hyperlink" Target="mailto:sarah.swinge@havering.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20325" y="428424"/>
            <a:ext cx="9688872" cy="968887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E4FF"/>
            </a:solidFill>
          </p:spPr>
        </p:sp>
      </p:grpSp>
      <p:grpSp>
        <p:nvGrpSpPr>
          <p:cNvPr id="4" name="Group 4"/>
          <p:cNvGrpSpPr/>
          <p:nvPr/>
        </p:nvGrpSpPr>
        <p:grpSpPr>
          <a:xfrm>
            <a:off x="810006" y="1342891"/>
            <a:ext cx="8109511" cy="810951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DEFF"/>
            </a:solidFill>
          </p:spPr>
        </p:sp>
      </p:grpSp>
      <p:sp>
        <p:nvSpPr>
          <p:cNvPr id="6" name="AutoShape 6"/>
          <p:cNvSpPr/>
          <p:nvPr/>
        </p:nvSpPr>
        <p:spPr>
          <a:xfrm>
            <a:off x="-994834" y="8141402"/>
            <a:ext cx="19913115" cy="2571920"/>
          </a:xfrm>
          <a:prstGeom prst="rect">
            <a:avLst/>
          </a:prstGeom>
          <a:solidFill>
            <a:srgbClr val="FFFFFF"/>
          </a:solidFill>
        </p:spPr>
      </p:sp>
      <p:pic>
        <p:nvPicPr>
          <p:cNvPr id="7" name="Picture 7"/>
          <p:cNvPicPr>
            <a:picLocks noChangeAspect="1"/>
          </p:cNvPicPr>
          <p:nvPr/>
        </p:nvPicPr>
        <p:blipFill>
          <a:blip r:embed="rId2"/>
          <a:srcRect/>
          <a:stretch>
            <a:fillRect/>
          </a:stretch>
        </p:blipFill>
        <p:spPr>
          <a:xfrm>
            <a:off x="837196" y="8141402"/>
            <a:ext cx="16249054" cy="2116987"/>
          </a:xfrm>
          <a:prstGeom prst="rect">
            <a:avLst/>
          </a:prstGeom>
        </p:spPr>
      </p:pic>
      <p:pic>
        <p:nvPicPr>
          <p:cNvPr id="8" name="Picture 8"/>
          <p:cNvPicPr>
            <a:picLocks noChangeAspect="1"/>
          </p:cNvPicPr>
          <p:nvPr/>
        </p:nvPicPr>
        <p:blipFill>
          <a:blip r:embed="rId3"/>
          <a:srcRect/>
          <a:stretch>
            <a:fillRect/>
          </a:stretch>
        </p:blipFill>
        <p:spPr>
          <a:xfrm>
            <a:off x="1500656" y="2038752"/>
            <a:ext cx="6337532" cy="5887645"/>
          </a:xfrm>
          <a:prstGeom prst="rect">
            <a:avLst/>
          </a:prstGeom>
        </p:spPr>
      </p:pic>
      <p:sp>
        <p:nvSpPr>
          <p:cNvPr id="9" name="TextBox 9"/>
          <p:cNvSpPr txBox="1"/>
          <p:nvPr/>
        </p:nvSpPr>
        <p:spPr>
          <a:xfrm>
            <a:off x="556979" y="504624"/>
            <a:ext cx="17174041" cy="1233170"/>
          </a:xfrm>
          <a:prstGeom prst="rect">
            <a:avLst/>
          </a:prstGeom>
        </p:spPr>
        <p:txBody>
          <a:bodyPr lIns="0" tIns="0" rIns="0" bIns="0" rtlCol="0" anchor="t">
            <a:spAutoFit/>
          </a:bodyPr>
          <a:lstStyle/>
          <a:p>
            <a:pPr algn="ctr">
              <a:lnSpc>
                <a:spcPts val="9460"/>
              </a:lnSpc>
            </a:pPr>
            <a:r>
              <a:rPr lang="en-US" sz="8600" spc="-86" dirty="0">
                <a:solidFill>
                  <a:srgbClr val="6B6CA1"/>
                </a:solidFill>
                <a:latin typeface="Josefin Sans Bold"/>
              </a:rPr>
              <a:t>Havering Social Care Academy</a:t>
            </a:r>
          </a:p>
        </p:txBody>
      </p:sp>
      <p:sp>
        <p:nvSpPr>
          <p:cNvPr id="10" name="TextBox 10"/>
          <p:cNvSpPr txBox="1"/>
          <p:nvPr/>
        </p:nvSpPr>
        <p:spPr>
          <a:xfrm>
            <a:off x="3827352" y="6208395"/>
            <a:ext cx="1684139" cy="887095"/>
          </a:xfrm>
          <a:prstGeom prst="rect">
            <a:avLst/>
          </a:prstGeom>
        </p:spPr>
        <p:txBody>
          <a:bodyPr lIns="0" tIns="0" rIns="0" bIns="0" rtlCol="0" anchor="t">
            <a:spAutoFit/>
          </a:bodyPr>
          <a:lstStyle/>
          <a:p>
            <a:pPr algn="ctr">
              <a:lnSpc>
                <a:spcPts val="7279"/>
              </a:lnSpc>
            </a:pPr>
            <a:r>
              <a:rPr lang="en-US" sz="5199">
                <a:solidFill>
                  <a:srgbClr val="6B6CA1"/>
                </a:solidFill>
                <a:latin typeface="Open Sans"/>
              </a:rPr>
              <a:t>HSCA</a:t>
            </a:r>
          </a:p>
        </p:txBody>
      </p:sp>
      <p:sp>
        <p:nvSpPr>
          <p:cNvPr id="11" name="TextBox 11"/>
          <p:cNvSpPr txBox="1"/>
          <p:nvPr/>
        </p:nvSpPr>
        <p:spPr>
          <a:xfrm>
            <a:off x="1381759" y="7178358"/>
            <a:ext cx="6966005" cy="580390"/>
          </a:xfrm>
          <a:prstGeom prst="rect">
            <a:avLst/>
          </a:prstGeom>
        </p:spPr>
        <p:txBody>
          <a:bodyPr lIns="0" tIns="0" rIns="0" bIns="0" rtlCol="0" anchor="t">
            <a:spAutoFit/>
          </a:bodyPr>
          <a:lstStyle/>
          <a:p>
            <a:pPr algn="ctr">
              <a:lnSpc>
                <a:spcPts val="4759"/>
              </a:lnSpc>
            </a:pPr>
            <a:r>
              <a:rPr lang="en-US" sz="3399">
                <a:solidFill>
                  <a:srgbClr val="6B6CA1"/>
                </a:solidFill>
                <a:latin typeface="Open Sans Light Italics"/>
              </a:rPr>
              <a:t>Recruit, Encourage,Enable &amp; Retain</a:t>
            </a:r>
          </a:p>
        </p:txBody>
      </p:sp>
      <p:sp>
        <p:nvSpPr>
          <p:cNvPr id="12" name="TextBox 12"/>
          <p:cNvSpPr txBox="1"/>
          <p:nvPr/>
        </p:nvSpPr>
        <p:spPr>
          <a:xfrm>
            <a:off x="9774785" y="3151926"/>
            <a:ext cx="8513215" cy="3585099"/>
          </a:xfrm>
          <a:prstGeom prst="rect">
            <a:avLst/>
          </a:prstGeom>
        </p:spPr>
        <p:txBody>
          <a:bodyPr lIns="0" tIns="0" rIns="0" bIns="0" rtlCol="0" anchor="t">
            <a:spAutoFit/>
          </a:bodyPr>
          <a:lstStyle/>
          <a:p>
            <a:pPr algn="ctr">
              <a:lnSpc>
                <a:spcPts val="5692"/>
              </a:lnSpc>
            </a:pPr>
            <a:r>
              <a:rPr lang="en-US" sz="4065">
                <a:solidFill>
                  <a:srgbClr val="6B6CA1"/>
                </a:solidFill>
                <a:latin typeface="Open Sans"/>
              </a:rPr>
              <a:t>Havering Social Care Academy Working with our Providers</a:t>
            </a:r>
          </a:p>
          <a:p>
            <a:pPr algn="ctr">
              <a:lnSpc>
                <a:spcPts val="5692"/>
              </a:lnSpc>
            </a:pPr>
            <a:r>
              <a:rPr lang="en-US" sz="4065">
                <a:solidFill>
                  <a:srgbClr val="6B6CA1"/>
                </a:solidFill>
                <a:latin typeface="Open Sans"/>
              </a:rPr>
              <a:t>in 2022 and Beyond</a:t>
            </a:r>
          </a:p>
          <a:p>
            <a:pPr algn="ctr">
              <a:lnSpc>
                <a:spcPts val="5692"/>
              </a:lnSpc>
            </a:pPr>
            <a:endParaRPr lang="en-US" sz="4065">
              <a:solidFill>
                <a:srgbClr val="6B6CA1"/>
              </a:solidFill>
              <a:latin typeface="Open Sans"/>
            </a:endParaRPr>
          </a:p>
          <a:p>
            <a:pPr algn="ctr">
              <a:lnSpc>
                <a:spcPts val="5692"/>
              </a:lnSpc>
            </a:pPr>
            <a:endParaRPr lang="en-US" sz="4065">
              <a:solidFill>
                <a:srgbClr val="6B6CA1"/>
              </a:solidFill>
              <a:latin typeface="Open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89D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152591" y="2216195"/>
            <a:ext cx="4650115" cy="512056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824920" y="5876362"/>
            <a:ext cx="4047934" cy="4114800"/>
          </a:xfrm>
          <a:prstGeom prst="rect">
            <a:avLst/>
          </a:prstGeom>
        </p:spPr>
      </p:pic>
      <p:sp>
        <p:nvSpPr>
          <p:cNvPr id="4" name="TextBox 4"/>
          <p:cNvSpPr txBox="1"/>
          <p:nvPr/>
        </p:nvSpPr>
        <p:spPr>
          <a:xfrm>
            <a:off x="614298" y="2030340"/>
            <a:ext cx="6932265" cy="1212850"/>
          </a:xfrm>
          <a:prstGeom prst="rect">
            <a:avLst/>
          </a:prstGeom>
        </p:spPr>
        <p:txBody>
          <a:bodyPr lIns="0" tIns="0" rIns="0" bIns="0" rtlCol="0" anchor="t">
            <a:spAutoFit/>
          </a:bodyPr>
          <a:lstStyle/>
          <a:p>
            <a:pPr marL="0" lvl="0" indent="0" algn="ctr">
              <a:lnSpc>
                <a:spcPts val="9349"/>
              </a:lnSpc>
            </a:pPr>
            <a:r>
              <a:rPr lang="en-US" sz="8499" u="none">
                <a:solidFill>
                  <a:srgbClr val="A689D1"/>
                </a:solidFill>
                <a:latin typeface="Josefin Sans Bold"/>
              </a:rPr>
              <a:t>Problem</a:t>
            </a:r>
          </a:p>
        </p:txBody>
      </p:sp>
      <p:sp>
        <p:nvSpPr>
          <p:cNvPr id="5" name="TextBox 5"/>
          <p:cNvSpPr txBox="1"/>
          <p:nvPr/>
        </p:nvSpPr>
        <p:spPr>
          <a:xfrm>
            <a:off x="1824920" y="226164"/>
            <a:ext cx="9144143" cy="5650198"/>
          </a:xfrm>
          <a:prstGeom prst="rect">
            <a:avLst/>
          </a:prstGeom>
        </p:spPr>
        <p:txBody>
          <a:bodyPr lIns="0" tIns="0" rIns="0" bIns="0" rtlCol="0" anchor="t">
            <a:spAutoFit/>
          </a:bodyPr>
          <a:lstStyle/>
          <a:p>
            <a:pPr algn="ctr">
              <a:lnSpc>
                <a:spcPts val="4096"/>
              </a:lnSpc>
            </a:pPr>
            <a:endParaRPr/>
          </a:p>
          <a:p>
            <a:pPr marL="0" lvl="0" indent="0" algn="ctr">
              <a:lnSpc>
                <a:spcPts val="4096"/>
              </a:lnSpc>
            </a:pPr>
            <a:r>
              <a:rPr lang="en-US" sz="2926">
                <a:solidFill>
                  <a:srgbClr val="FFFFFF"/>
                </a:solidFill>
                <a:latin typeface="Josefin Sans Bold"/>
              </a:rPr>
              <a:t>WE WANT TO WORK WITH YOU TO HELP YOU AS POTENTAL CANDIDATES TO ADULT SOCIAL CARE RECOGNISE THAT THERE IS MORE TO WORKING IN CARE THEN YOU MAY REALISE, AND THAT THERE ARE NEW OPPORTUNITIES TO HELP YOU SET OFF ON AN EXCITING JOURNEY ALONG A CAREER PATHWAY WITH OPPORTUNITIES TO TRANSFER EXISTING &amp; NEW SKILLS ACROSS BOTH CARE AND HEALTH THAT IS ACCESSIBLE TO ALL </a:t>
            </a:r>
          </a:p>
        </p:txBody>
      </p:sp>
      <p:pic>
        <p:nvPicPr>
          <p:cNvPr id="6" name="Picture 5"/>
          <p:cNvPicPr>
            <a:picLocks noChangeAspect="1"/>
          </p:cNvPicPr>
          <p:nvPr/>
        </p:nvPicPr>
        <p:blipFill>
          <a:blip r:embed="rId5"/>
          <a:stretch>
            <a:fillRect/>
          </a:stretch>
        </p:blipFill>
        <p:spPr>
          <a:xfrm>
            <a:off x="13030200" y="9031705"/>
            <a:ext cx="4871565" cy="9594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3" name="TextBox 3"/>
          <p:cNvSpPr txBox="1"/>
          <p:nvPr/>
        </p:nvSpPr>
        <p:spPr>
          <a:xfrm>
            <a:off x="497044" y="895350"/>
            <a:ext cx="17293912" cy="8644482"/>
          </a:xfrm>
          <a:prstGeom prst="rect">
            <a:avLst/>
          </a:prstGeom>
        </p:spPr>
        <p:txBody>
          <a:bodyPr lIns="0" tIns="0" rIns="0" bIns="0" rtlCol="0" anchor="t">
            <a:spAutoFit/>
          </a:bodyPr>
          <a:lstStyle/>
          <a:p>
            <a:pPr marL="785882" lvl="1" indent="-392941" algn="just">
              <a:lnSpc>
                <a:spcPts val="5751"/>
              </a:lnSpc>
              <a:buFont typeface="Arial"/>
              <a:buChar char="•"/>
            </a:pPr>
            <a:r>
              <a:rPr lang="en-US" sz="3640" dirty="0">
                <a:solidFill>
                  <a:srgbClr val="3B365F"/>
                </a:solidFill>
                <a:latin typeface="Open Sans"/>
              </a:rPr>
              <a:t>Havering Social Care Academy, are working with Havering Employment &amp; Skills brokerage, Our Commissioning &amp; Qualities teams &amp; Havering Care Association to make sure the quality of our offer to you on behalf of our providers is as valuable as our workforce. </a:t>
            </a:r>
          </a:p>
          <a:p>
            <a:pPr marL="785882" lvl="1" indent="-392941" algn="just">
              <a:lnSpc>
                <a:spcPts val="5751"/>
              </a:lnSpc>
              <a:buFont typeface="Arial"/>
              <a:buChar char="•"/>
            </a:pPr>
            <a:r>
              <a:rPr lang="en-US" sz="3640" dirty="0">
                <a:solidFill>
                  <a:srgbClr val="3B365F"/>
                </a:solidFill>
                <a:latin typeface="Open Sans"/>
              </a:rPr>
              <a:t>We have forged strong links with ADASS Proud to Care recruitment &amp; rewards initiative &amp; the DHSC campaign - 'Made to Care' to further strengthen our offer, and to make sure that our care givers have access to the best support and a quality reward programme. </a:t>
            </a:r>
          </a:p>
          <a:p>
            <a:pPr marL="785882" lvl="1" indent="-392941" algn="just">
              <a:lnSpc>
                <a:spcPts val="5751"/>
              </a:lnSpc>
              <a:buFont typeface="Arial"/>
              <a:buChar char="•"/>
            </a:pPr>
            <a:r>
              <a:rPr lang="en-US" sz="3640" dirty="0">
                <a:solidFill>
                  <a:srgbClr val="3B365F"/>
                </a:solidFill>
                <a:latin typeface="Open Sans"/>
              </a:rPr>
              <a:t>We have a drop in web page promoting the many varied roles that exist under the 'care' umbrella , where you can register your details across the Barking, Havering &amp; </a:t>
            </a:r>
            <a:r>
              <a:rPr lang="en-US" sz="3640" dirty="0" err="1">
                <a:solidFill>
                  <a:srgbClr val="3B365F"/>
                </a:solidFill>
                <a:latin typeface="Open Sans"/>
              </a:rPr>
              <a:t>Redbridge</a:t>
            </a:r>
            <a:r>
              <a:rPr lang="en-US" sz="3640" dirty="0">
                <a:solidFill>
                  <a:srgbClr val="3B365F"/>
                </a:solidFill>
                <a:latin typeface="Open Sans"/>
              </a:rPr>
              <a:t> partnership so that we can link you directly to providers</a:t>
            </a:r>
          </a:p>
        </p:txBody>
      </p:sp>
      <p:pic>
        <p:nvPicPr>
          <p:cNvPr id="2" name="Picture 1"/>
          <p:cNvPicPr>
            <a:picLocks noChangeAspect="1"/>
          </p:cNvPicPr>
          <p:nvPr/>
        </p:nvPicPr>
        <p:blipFill>
          <a:blip r:embed="rId2"/>
          <a:stretch>
            <a:fillRect/>
          </a:stretch>
        </p:blipFill>
        <p:spPr>
          <a:xfrm>
            <a:off x="13944600" y="9254771"/>
            <a:ext cx="3846356" cy="7575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40514" y="1080560"/>
            <a:ext cx="1724877" cy="184210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89022" y="3369215"/>
            <a:ext cx="1724877" cy="1724877"/>
          </a:xfrm>
          <a:prstGeom prst="rect">
            <a:avLst/>
          </a:prstGeom>
        </p:spPr>
      </p:pic>
      <p:pic>
        <p:nvPicPr>
          <p:cNvPr id="4" name="Picture 4"/>
          <p:cNvPicPr>
            <a:picLocks noChangeAspect="1"/>
          </p:cNvPicPr>
          <p:nvPr/>
        </p:nvPicPr>
        <p:blipFill>
          <a:blip r:embed="rId6"/>
          <a:srcRect l="25446" t="20140" r="27360" b="19858"/>
          <a:stretch>
            <a:fillRect/>
          </a:stretch>
        </p:blipFill>
        <p:spPr>
          <a:xfrm>
            <a:off x="1589022" y="5713346"/>
            <a:ext cx="1724877" cy="1499460"/>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89022" y="8020062"/>
            <a:ext cx="2017496" cy="1238238"/>
          </a:xfrm>
          <a:prstGeom prst="rect">
            <a:avLst/>
          </a:prstGeom>
        </p:spPr>
      </p:pic>
      <p:sp>
        <p:nvSpPr>
          <p:cNvPr id="6" name="TextBox 6"/>
          <p:cNvSpPr txBox="1"/>
          <p:nvPr/>
        </p:nvSpPr>
        <p:spPr>
          <a:xfrm>
            <a:off x="3313898" y="93736"/>
            <a:ext cx="14626234" cy="1416051"/>
          </a:xfrm>
          <a:prstGeom prst="rect">
            <a:avLst/>
          </a:prstGeom>
        </p:spPr>
        <p:txBody>
          <a:bodyPr lIns="0" tIns="0" rIns="0" bIns="0" rtlCol="0" anchor="t">
            <a:spAutoFit/>
          </a:bodyPr>
          <a:lstStyle/>
          <a:p>
            <a:pPr marL="0" lvl="0" indent="0" algn="ctr">
              <a:lnSpc>
                <a:spcPts val="5500"/>
              </a:lnSpc>
            </a:pPr>
            <a:r>
              <a:rPr lang="en-US" sz="5000">
                <a:solidFill>
                  <a:srgbClr val="6B6CA1"/>
                </a:solidFill>
                <a:latin typeface="Josefin Sans Bold"/>
              </a:rPr>
              <a:t>WE ALSO WORK ACROSS THE BHR PARTNERSHIP TO.....</a:t>
            </a:r>
          </a:p>
        </p:txBody>
      </p:sp>
      <p:sp>
        <p:nvSpPr>
          <p:cNvPr id="7" name="TextBox 7"/>
          <p:cNvSpPr txBox="1"/>
          <p:nvPr/>
        </p:nvSpPr>
        <p:spPr>
          <a:xfrm>
            <a:off x="3855212" y="1528837"/>
            <a:ext cx="12620379" cy="1393824"/>
          </a:xfrm>
          <a:prstGeom prst="rect">
            <a:avLst/>
          </a:prstGeom>
        </p:spPr>
        <p:txBody>
          <a:bodyPr lIns="0" tIns="0" rIns="0" bIns="0" rtlCol="0" anchor="t">
            <a:spAutoFit/>
          </a:bodyPr>
          <a:lstStyle/>
          <a:p>
            <a:pPr algn="ctr">
              <a:lnSpc>
                <a:spcPts val="5600"/>
              </a:lnSpc>
            </a:pPr>
            <a:r>
              <a:rPr lang="en-US" sz="4000">
                <a:solidFill>
                  <a:srgbClr val="6B6CA1"/>
                </a:solidFill>
                <a:latin typeface="Open Sans"/>
              </a:rPr>
              <a:t>Support more apprentice nursing associates (ANAs) in Nursing Homes </a:t>
            </a:r>
          </a:p>
        </p:txBody>
      </p:sp>
      <p:sp>
        <p:nvSpPr>
          <p:cNvPr id="8" name="TextBox 8"/>
          <p:cNvSpPr txBox="1"/>
          <p:nvPr/>
        </p:nvSpPr>
        <p:spPr>
          <a:xfrm>
            <a:off x="3606517" y="3283490"/>
            <a:ext cx="13117767" cy="1393824"/>
          </a:xfrm>
          <a:prstGeom prst="rect">
            <a:avLst/>
          </a:prstGeom>
        </p:spPr>
        <p:txBody>
          <a:bodyPr lIns="0" tIns="0" rIns="0" bIns="0" rtlCol="0" anchor="t">
            <a:spAutoFit/>
          </a:bodyPr>
          <a:lstStyle/>
          <a:p>
            <a:pPr algn="ctr">
              <a:lnSpc>
                <a:spcPts val="5600"/>
              </a:lnSpc>
            </a:pPr>
            <a:r>
              <a:rPr lang="en-US" sz="4000">
                <a:solidFill>
                  <a:srgbClr val="6B6CA1"/>
                </a:solidFill>
                <a:latin typeface="Open Sans"/>
              </a:rPr>
              <a:t>Support the growth of the enablement champion </a:t>
            </a:r>
          </a:p>
          <a:p>
            <a:pPr algn="ctr">
              <a:lnSpc>
                <a:spcPts val="5600"/>
              </a:lnSpc>
            </a:pPr>
            <a:r>
              <a:rPr lang="en-US" sz="4000">
                <a:solidFill>
                  <a:srgbClr val="6B6CA1"/>
                </a:solidFill>
                <a:latin typeface="Open Sans"/>
              </a:rPr>
              <a:t>programme </a:t>
            </a:r>
          </a:p>
        </p:txBody>
      </p:sp>
      <p:sp>
        <p:nvSpPr>
          <p:cNvPr id="9" name="TextBox 9"/>
          <p:cNvSpPr txBox="1"/>
          <p:nvPr/>
        </p:nvSpPr>
        <p:spPr>
          <a:xfrm>
            <a:off x="3906445" y="5123656"/>
            <a:ext cx="13651769" cy="2089150"/>
          </a:xfrm>
          <a:prstGeom prst="rect">
            <a:avLst/>
          </a:prstGeom>
        </p:spPr>
        <p:txBody>
          <a:bodyPr lIns="0" tIns="0" rIns="0" bIns="0" rtlCol="0" anchor="t">
            <a:spAutoFit/>
          </a:bodyPr>
          <a:lstStyle/>
          <a:p>
            <a:pPr algn="ctr">
              <a:lnSpc>
                <a:spcPts val="5599"/>
              </a:lnSpc>
            </a:pPr>
            <a:r>
              <a:rPr lang="en-US" sz="3999">
                <a:solidFill>
                  <a:srgbClr val="6B6CA1"/>
                </a:solidFill>
                <a:latin typeface="Open Sans"/>
              </a:rPr>
              <a:t>Support Integrated Apprenticeships that could rotate around the system between health and care  taking knowledge and skills to and from both</a:t>
            </a:r>
          </a:p>
        </p:txBody>
      </p:sp>
      <p:sp>
        <p:nvSpPr>
          <p:cNvPr id="10" name="TextBox 10"/>
          <p:cNvSpPr txBox="1"/>
          <p:nvPr/>
        </p:nvSpPr>
        <p:spPr>
          <a:xfrm>
            <a:off x="3906445" y="7786109"/>
            <a:ext cx="13352855" cy="2089150"/>
          </a:xfrm>
          <a:prstGeom prst="rect">
            <a:avLst/>
          </a:prstGeom>
        </p:spPr>
        <p:txBody>
          <a:bodyPr lIns="0" tIns="0" rIns="0" bIns="0" rtlCol="0" anchor="t">
            <a:spAutoFit/>
          </a:bodyPr>
          <a:lstStyle/>
          <a:p>
            <a:pPr algn="ctr">
              <a:lnSpc>
                <a:spcPts val="5599"/>
              </a:lnSpc>
            </a:pPr>
            <a:r>
              <a:rPr lang="en-US" sz="3999">
                <a:solidFill>
                  <a:srgbClr val="6B6CA1"/>
                </a:solidFill>
                <a:latin typeface="Open Sans"/>
              </a:rPr>
              <a:t>Develop and Support a modular social care management trainee programme with additional primary care skills</a:t>
            </a:r>
          </a:p>
        </p:txBody>
      </p:sp>
      <p:pic>
        <p:nvPicPr>
          <p:cNvPr id="11" name="Picture 10"/>
          <p:cNvPicPr>
            <a:picLocks noChangeAspect="1"/>
          </p:cNvPicPr>
          <p:nvPr/>
        </p:nvPicPr>
        <p:blipFill>
          <a:blip r:embed="rId9"/>
          <a:stretch>
            <a:fillRect/>
          </a:stretch>
        </p:blipFill>
        <p:spPr>
          <a:xfrm>
            <a:off x="14401799" y="9452513"/>
            <a:ext cx="3558385" cy="70082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4600" y="-8115300"/>
            <a:ext cx="12613717" cy="12022354"/>
          </a:xfrm>
          <a:prstGeom prst="rect">
            <a:avLst/>
          </a:prstGeom>
        </p:spPr>
      </p:pic>
      <p:sp>
        <p:nvSpPr>
          <p:cNvPr id="2" name="Rectangle 1"/>
          <p:cNvSpPr/>
          <p:nvPr/>
        </p:nvSpPr>
        <p:spPr>
          <a:xfrm>
            <a:off x="2819400" y="342900"/>
            <a:ext cx="12573000" cy="1415772"/>
          </a:xfrm>
          <a:prstGeom prst="rect">
            <a:avLst/>
          </a:prstGeom>
        </p:spPr>
        <p:txBody>
          <a:bodyPr wrap="square">
            <a:spAutoFit/>
          </a:bodyPr>
          <a:lstStyle/>
          <a:p>
            <a:pPr algn="ctr"/>
            <a:r>
              <a:rPr lang="en-GB" sz="8600" dirty="0">
                <a:solidFill>
                  <a:srgbClr val="002060"/>
                </a:solidFill>
                <a:latin typeface="Josefin Sans Bold" panose="020B0604020202020204" charset="0"/>
              </a:rPr>
              <a:t>Havering Works</a:t>
            </a:r>
          </a:p>
        </p:txBody>
      </p:sp>
      <p:pic>
        <p:nvPicPr>
          <p:cNvPr id="6" name="Picture 5"/>
          <p:cNvPicPr>
            <a:picLocks noChangeAspect="1"/>
          </p:cNvPicPr>
          <p:nvPr/>
        </p:nvPicPr>
        <p:blipFill rotWithShape="1">
          <a:blip r:embed="rId3"/>
          <a:srcRect l="38496"/>
          <a:stretch/>
        </p:blipFill>
        <p:spPr>
          <a:xfrm>
            <a:off x="11658600" y="2539776"/>
            <a:ext cx="6366773" cy="7309738"/>
          </a:xfrm>
          <a:prstGeom prst="rect">
            <a:avLst/>
          </a:prstGeom>
        </p:spPr>
      </p:pic>
      <p:sp>
        <p:nvSpPr>
          <p:cNvPr id="4" name="Rectangle 3"/>
          <p:cNvSpPr/>
          <p:nvPr/>
        </p:nvSpPr>
        <p:spPr>
          <a:xfrm>
            <a:off x="152400" y="2539776"/>
            <a:ext cx="18135600" cy="2308324"/>
          </a:xfrm>
          <a:prstGeom prst="rect">
            <a:avLst/>
          </a:prstGeom>
        </p:spPr>
        <p:txBody>
          <a:bodyPr wrap="square">
            <a:spAutoFit/>
          </a:bodyPr>
          <a:lstStyle/>
          <a:p>
            <a:pPr algn="ctr"/>
            <a:r>
              <a:rPr lang="en-GB" sz="7200" dirty="0" smtClean="0">
                <a:solidFill>
                  <a:srgbClr val="002060"/>
                </a:solidFill>
                <a:latin typeface="Josefin Sans Bold" panose="020B0604020202020204" charset="0"/>
              </a:rPr>
              <a:t>Employment and Skills Brokerage Team </a:t>
            </a:r>
          </a:p>
          <a:p>
            <a:pPr algn="ctr"/>
            <a:r>
              <a:rPr lang="en-GB" sz="7200" dirty="0" smtClean="0">
                <a:solidFill>
                  <a:srgbClr val="002060"/>
                </a:solidFill>
                <a:latin typeface="Josefin Sans Bold" panose="020B0604020202020204" charset="0"/>
              </a:rPr>
              <a:t>at Havering council</a:t>
            </a:r>
            <a:endParaRPr lang="en-GB" sz="7200" dirty="0">
              <a:solidFill>
                <a:srgbClr val="002060"/>
              </a:solidFill>
              <a:latin typeface="Josefin Sans Bold" panose="020B0604020202020204" charset="0"/>
            </a:endParaRPr>
          </a:p>
        </p:txBody>
      </p:sp>
      <p:sp>
        <p:nvSpPr>
          <p:cNvPr id="5" name="Rectangle 4"/>
          <p:cNvSpPr/>
          <p:nvPr/>
        </p:nvSpPr>
        <p:spPr>
          <a:xfrm>
            <a:off x="685800" y="5219700"/>
            <a:ext cx="12039600" cy="4031873"/>
          </a:xfrm>
          <a:prstGeom prst="rect">
            <a:avLst/>
          </a:prstGeom>
        </p:spPr>
        <p:txBody>
          <a:bodyPr wrap="square">
            <a:spAutoFit/>
          </a:bodyPr>
          <a:lstStyle/>
          <a:p>
            <a:r>
              <a:rPr lang="en-GB" sz="3200" b="1" dirty="0">
                <a:solidFill>
                  <a:srgbClr val="7030A0"/>
                </a:solidFill>
              </a:rPr>
              <a:t>Since establishing the service in 2018 a key priority for us  has been to support Havering residents with the relevant  employment and training opportunities. We try to provide a service which matches residents  with the jobs which supports growth  within key employment or emerging  sectors in the borough. </a:t>
            </a:r>
          </a:p>
          <a:p>
            <a:r>
              <a:rPr lang="en-GB" sz="3200" b="1" dirty="0">
                <a:solidFill>
                  <a:srgbClr val="7030A0"/>
                </a:solidFill>
              </a:rPr>
              <a:t>One of those sectors in Health and Social Care.</a:t>
            </a:r>
          </a:p>
          <a:p>
            <a:r>
              <a:rPr lang="en-GB" sz="3200" b="1" dirty="0">
                <a:solidFill>
                  <a:srgbClr val="7030A0"/>
                </a:solidFill>
              </a:rPr>
              <a:t>Unlike similar services we also try to support or signpost those residents who are looking for a career change.</a:t>
            </a:r>
          </a:p>
        </p:txBody>
      </p:sp>
      <p:pic>
        <p:nvPicPr>
          <p:cNvPr id="7" name="Picture 6"/>
          <p:cNvPicPr>
            <a:picLocks noChangeAspect="1"/>
          </p:cNvPicPr>
          <p:nvPr/>
        </p:nvPicPr>
        <p:blipFill>
          <a:blip r:embed="rId4"/>
          <a:stretch>
            <a:fillRect/>
          </a:stretch>
        </p:blipFill>
        <p:spPr>
          <a:xfrm>
            <a:off x="14249399" y="9291634"/>
            <a:ext cx="3775973" cy="743680"/>
          </a:xfrm>
          <a:prstGeom prst="rect">
            <a:avLst/>
          </a:prstGeom>
        </p:spPr>
      </p:pic>
    </p:spTree>
    <p:extLst>
      <p:ext uri="{BB962C8B-B14F-4D97-AF65-F5344CB8AC3E}">
        <p14:creationId xmlns:p14="http://schemas.microsoft.com/office/powerpoint/2010/main" val="153354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Lst>
          </a:blip>
          <a:stretch>
            <a:fillRect/>
          </a:stretch>
        </p:blipFill>
        <p:spPr>
          <a:xfrm rot="12641782">
            <a:off x="15133456" y="86754"/>
            <a:ext cx="2670279" cy="2645893"/>
          </a:xfrm>
          <a:prstGeom prst="rect">
            <a:avLst/>
          </a:prstGeom>
        </p:spPr>
      </p:pic>
      <p:sp>
        <p:nvSpPr>
          <p:cNvPr id="2" name="Rectangle 1"/>
          <p:cNvSpPr/>
          <p:nvPr/>
        </p:nvSpPr>
        <p:spPr>
          <a:xfrm>
            <a:off x="609600" y="1409700"/>
            <a:ext cx="17373600" cy="8710077"/>
          </a:xfrm>
          <a:prstGeom prst="rect">
            <a:avLst/>
          </a:prstGeom>
        </p:spPr>
        <p:txBody>
          <a:bodyPr wrap="square">
            <a:spAutoFit/>
          </a:bodyPr>
          <a:lstStyle/>
          <a:p>
            <a:r>
              <a:rPr lang="en-GB" sz="4000" dirty="0"/>
              <a:t>We work closely with CPV to promote opportunities from HSC sector </a:t>
            </a:r>
            <a:endParaRPr lang="en-GB" sz="4000" dirty="0" smtClean="0"/>
          </a:p>
          <a:p>
            <a:r>
              <a:rPr lang="en-GB" sz="4000" dirty="0" smtClean="0"/>
              <a:t>available </a:t>
            </a:r>
            <a:r>
              <a:rPr lang="en-GB" sz="4000" dirty="0"/>
              <a:t>in  three boroughs -Havering, Redbridge and Barking &amp; Dagenham.</a:t>
            </a:r>
          </a:p>
          <a:p>
            <a:endParaRPr lang="en-GB" sz="4000" dirty="0"/>
          </a:p>
          <a:p>
            <a:r>
              <a:rPr lang="en-GB" sz="4000" dirty="0"/>
              <a:t>There are opportunities available in  nursing, residential, domiciliary and support living settings. </a:t>
            </a:r>
          </a:p>
          <a:p>
            <a:r>
              <a:rPr lang="en-GB" sz="4000" dirty="0"/>
              <a:t>Apart of caring for elderly there are opportunities to work with older adults with physical disabilities, mental health problems or learning difficulties. </a:t>
            </a:r>
          </a:p>
          <a:p>
            <a:endParaRPr lang="en-GB" sz="4000" dirty="0"/>
          </a:p>
          <a:p>
            <a:r>
              <a:rPr lang="en-GB" sz="4000" dirty="0"/>
              <a:t>Some of the roles available – Clinical Care Director, Deputy and Home Managers, Nurses and Occupational Therapists, Activity Coordinators, Administrative staff, Health Care Assistants, Senior Care Assistants, Support Workers, Domestic roles, Chefs</a:t>
            </a:r>
            <a:r>
              <a:rPr lang="en-GB" sz="4000" dirty="0" smtClean="0"/>
              <a:t>.</a:t>
            </a:r>
            <a:endParaRPr lang="en-GB" sz="4000" dirty="0"/>
          </a:p>
          <a:p>
            <a:pPr algn="ctr"/>
            <a:r>
              <a:rPr lang="en-GB" sz="4000" b="1" dirty="0">
                <a:solidFill>
                  <a:srgbClr val="7030A0"/>
                </a:solidFill>
              </a:rPr>
              <a:t>Part and full time opportunities . </a:t>
            </a:r>
          </a:p>
          <a:p>
            <a:pPr algn="ctr"/>
            <a:r>
              <a:rPr lang="en-GB" sz="4000" b="1" dirty="0">
                <a:solidFill>
                  <a:srgbClr val="7030A0"/>
                </a:solidFill>
              </a:rPr>
              <a:t>Please contact us for full details</a:t>
            </a:r>
          </a:p>
        </p:txBody>
      </p:sp>
      <p:pic>
        <p:nvPicPr>
          <p:cNvPr id="3" name="Picture 2"/>
          <p:cNvPicPr>
            <a:picLocks noChangeAspect="1"/>
          </p:cNvPicPr>
          <p:nvPr/>
        </p:nvPicPr>
        <p:blipFill>
          <a:blip r:embed="rId5"/>
          <a:stretch>
            <a:fillRect/>
          </a:stretch>
        </p:blipFill>
        <p:spPr>
          <a:xfrm>
            <a:off x="14203352" y="9361964"/>
            <a:ext cx="3779848" cy="743776"/>
          </a:xfrm>
          <a:prstGeom prst="rect">
            <a:avLst/>
          </a:prstGeom>
        </p:spPr>
      </p:pic>
      <p:sp>
        <p:nvSpPr>
          <p:cNvPr id="5" name="Rectangle 4"/>
          <p:cNvSpPr/>
          <p:nvPr/>
        </p:nvSpPr>
        <p:spPr>
          <a:xfrm>
            <a:off x="228600" y="86261"/>
            <a:ext cx="15765854" cy="1015663"/>
          </a:xfrm>
          <a:prstGeom prst="rect">
            <a:avLst/>
          </a:prstGeom>
        </p:spPr>
        <p:txBody>
          <a:bodyPr wrap="none">
            <a:spAutoFit/>
          </a:bodyPr>
          <a:lstStyle/>
          <a:p>
            <a:r>
              <a:rPr lang="en-GB" sz="6000" dirty="0">
                <a:solidFill>
                  <a:srgbClr val="002060"/>
                </a:solidFill>
                <a:latin typeface="Josefin Sans Bold" panose="020B0604020202020204" charset="0"/>
              </a:rPr>
              <a:t>Havering Works and Care Providers Voice</a:t>
            </a:r>
          </a:p>
        </p:txBody>
      </p:sp>
    </p:spTree>
    <p:extLst>
      <p:ext uri="{BB962C8B-B14F-4D97-AF65-F5344CB8AC3E}">
        <p14:creationId xmlns:p14="http://schemas.microsoft.com/office/powerpoint/2010/main" val="380853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55801" y="4659014"/>
            <a:ext cx="7236320" cy="723632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E4FF"/>
            </a:solidFill>
          </p:spPr>
        </p:sp>
      </p:grpSp>
      <p:grpSp>
        <p:nvGrpSpPr>
          <p:cNvPr id="4" name="Group 4"/>
          <p:cNvGrpSpPr/>
          <p:nvPr/>
        </p:nvGrpSpPr>
        <p:grpSpPr>
          <a:xfrm>
            <a:off x="0" y="6388957"/>
            <a:ext cx="6566494" cy="4499149"/>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2DEFF"/>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681655" y="3336881"/>
            <a:ext cx="2668524" cy="2644264"/>
          </a:xfrm>
          <a:prstGeom prst="rect">
            <a:avLst/>
          </a:prstGeom>
        </p:spPr>
      </p:pic>
      <p:pic>
        <p:nvPicPr>
          <p:cNvPr id="7" name="Picture 7">
            <a:hlinkClick r:id="rId5"/>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83892" y="2482025"/>
            <a:ext cx="4833111" cy="1709713"/>
          </a:xfrm>
          <a:prstGeom prst="rect">
            <a:avLst/>
          </a:prstGeom>
        </p:spPr>
      </p:pic>
      <p:sp>
        <p:nvSpPr>
          <p:cNvPr id="8" name="TextBox 8"/>
          <p:cNvSpPr txBox="1"/>
          <p:nvPr/>
        </p:nvSpPr>
        <p:spPr>
          <a:xfrm>
            <a:off x="769226" y="241271"/>
            <a:ext cx="16088344" cy="1207770"/>
          </a:xfrm>
          <a:prstGeom prst="rect">
            <a:avLst/>
          </a:prstGeom>
        </p:spPr>
        <p:txBody>
          <a:bodyPr lIns="0" tIns="0" rIns="0" bIns="0" rtlCol="0" anchor="t">
            <a:spAutoFit/>
          </a:bodyPr>
          <a:lstStyle/>
          <a:p>
            <a:pPr algn="ctr">
              <a:lnSpc>
                <a:spcPts val="4829"/>
              </a:lnSpc>
            </a:pPr>
            <a:r>
              <a:rPr lang="en-US" sz="3449">
                <a:solidFill>
                  <a:srgbClr val="000000"/>
                </a:solidFill>
                <a:latin typeface="Aileron Heavy"/>
              </a:rPr>
              <a:t>We recently went out to our current care workforce to see what that thought of their roles and working in the care family......</a:t>
            </a:r>
          </a:p>
        </p:txBody>
      </p:sp>
      <p:pic>
        <p:nvPicPr>
          <p:cNvPr id="9" name="3Gio3kXuqzU"/>
          <p:cNvPicPr>
            <a:picLocks noRot="1" noChangeAspect="1"/>
          </p:cNvPicPr>
          <p:nvPr>
            <a:videoFile r:link="rId1"/>
          </p:nvPr>
        </p:nvPicPr>
        <p:blipFill>
          <a:blip r:embed="rId8"/>
          <a:stretch>
            <a:fillRect/>
          </a:stretch>
        </p:blipFill>
        <p:spPr>
          <a:xfrm>
            <a:off x="3865332" y="4618424"/>
            <a:ext cx="9896131" cy="5566574"/>
          </a:xfrm>
          <a:prstGeom prst="rect">
            <a:avLst/>
          </a:prstGeom>
        </p:spPr>
      </p:pic>
      <p:pic>
        <p:nvPicPr>
          <p:cNvPr id="10" name="Picture 9"/>
          <p:cNvPicPr>
            <a:picLocks noChangeAspect="1"/>
          </p:cNvPicPr>
          <p:nvPr/>
        </p:nvPicPr>
        <p:blipFill>
          <a:blip r:embed="rId9"/>
          <a:stretch>
            <a:fillRect/>
          </a:stretch>
        </p:blipFill>
        <p:spPr>
          <a:xfrm>
            <a:off x="14617658" y="9334500"/>
            <a:ext cx="3450418" cy="67956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rot="9094444">
            <a:off x="-10479235" y="-747574"/>
            <a:ext cx="12893188" cy="1178214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689D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7669057"/>
            <a:ext cx="2063444" cy="169718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944253" y="193491"/>
            <a:ext cx="4235139" cy="2466968"/>
          </a:xfrm>
          <a:prstGeom prst="rect">
            <a:avLst/>
          </a:prstGeom>
        </p:spPr>
      </p:pic>
      <p:sp>
        <p:nvSpPr>
          <p:cNvPr id="6" name="TextBox 6"/>
          <p:cNvSpPr txBox="1"/>
          <p:nvPr/>
        </p:nvSpPr>
        <p:spPr>
          <a:xfrm>
            <a:off x="3280358" y="221267"/>
            <a:ext cx="6355556" cy="880240"/>
          </a:xfrm>
          <a:prstGeom prst="rect">
            <a:avLst/>
          </a:prstGeom>
        </p:spPr>
        <p:txBody>
          <a:bodyPr lIns="0" tIns="0" rIns="0" bIns="0" rtlCol="0" anchor="t">
            <a:spAutoFit/>
          </a:bodyPr>
          <a:lstStyle/>
          <a:p>
            <a:pPr algn="ctr">
              <a:lnSpc>
                <a:spcPts val="7132"/>
              </a:lnSpc>
            </a:pPr>
            <a:r>
              <a:rPr lang="en-US" sz="5094">
                <a:solidFill>
                  <a:srgbClr val="000000"/>
                </a:solidFill>
                <a:latin typeface="Josefin Sans Bold"/>
              </a:rPr>
              <a:t>Some Useful Links......</a:t>
            </a:r>
          </a:p>
        </p:txBody>
      </p:sp>
      <p:sp>
        <p:nvSpPr>
          <p:cNvPr id="7" name="TextBox 7"/>
          <p:cNvSpPr txBox="1"/>
          <p:nvPr/>
        </p:nvSpPr>
        <p:spPr>
          <a:xfrm>
            <a:off x="2040369" y="2292933"/>
            <a:ext cx="17673225" cy="5539978"/>
          </a:xfrm>
          <a:prstGeom prst="rect">
            <a:avLst/>
          </a:prstGeom>
        </p:spPr>
        <p:txBody>
          <a:bodyPr lIns="0" tIns="0" rIns="0" bIns="0" rtlCol="0" anchor="t">
            <a:spAutoFit/>
          </a:bodyPr>
          <a:lstStyle/>
          <a:p>
            <a:pPr marL="1024639" lvl="1" indent="-512319">
              <a:lnSpc>
                <a:spcPts val="7213"/>
              </a:lnSpc>
              <a:buFont typeface="Arial"/>
              <a:buChar char="•"/>
            </a:pPr>
            <a:r>
              <a:rPr lang="en-US" sz="4745" dirty="0">
                <a:solidFill>
                  <a:srgbClr val="000000"/>
                </a:solidFill>
                <a:latin typeface="Open Sans"/>
              </a:rPr>
              <a:t>Proud to care | The London Borough Of Havering</a:t>
            </a:r>
          </a:p>
          <a:p>
            <a:pPr marL="512320" lvl="1">
              <a:lnSpc>
                <a:spcPts val="7213"/>
              </a:lnSpc>
            </a:pPr>
            <a:r>
              <a:rPr lang="en-US" sz="4745" dirty="0">
                <a:solidFill>
                  <a:srgbClr val="000000"/>
                </a:solidFill>
                <a:latin typeface="Open Sans"/>
                <a:hlinkClick r:id="rId6"/>
              </a:rPr>
              <a:t>https://youtu.be/3Q6q4q6jx2E</a:t>
            </a:r>
            <a:endParaRPr lang="en-US" sz="4745" dirty="0">
              <a:solidFill>
                <a:srgbClr val="000000"/>
              </a:solidFill>
              <a:latin typeface="Open Sans"/>
            </a:endParaRPr>
          </a:p>
          <a:p>
            <a:pPr marL="1024639" lvl="1" indent="-512319">
              <a:lnSpc>
                <a:spcPts val="7213"/>
              </a:lnSpc>
              <a:buFont typeface="Arial"/>
              <a:buChar char="•"/>
            </a:pPr>
            <a:r>
              <a:rPr lang="en-US" sz="4745" dirty="0">
                <a:solidFill>
                  <a:srgbClr val="000000"/>
                </a:solidFill>
                <a:latin typeface="Open Sans"/>
              </a:rPr>
              <a:t>Care Providers Voice | Different voices, one message. </a:t>
            </a:r>
            <a:r>
              <a:rPr lang="en-US" sz="4745" dirty="0">
                <a:solidFill>
                  <a:srgbClr val="000000"/>
                </a:solidFill>
                <a:latin typeface="Open Sans"/>
                <a:hlinkClick r:id="rId7" action="ppaction://hlinkfile"/>
              </a:rPr>
              <a:t>(cpvnel.co.uk</a:t>
            </a:r>
            <a:r>
              <a:rPr lang="en-US" sz="4745" dirty="0" smtClean="0">
                <a:solidFill>
                  <a:srgbClr val="000000"/>
                </a:solidFill>
                <a:latin typeface="Open Sans"/>
                <a:hlinkClick r:id="rId7" action="ppaction://hlinkfile"/>
              </a:rPr>
              <a:t>)</a:t>
            </a:r>
            <a:endParaRPr lang="en-US" sz="4745" dirty="0" smtClean="0">
              <a:solidFill>
                <a:srgbClr val="000000"/>
              </a:solidFill>
              <a:latin typeface="Open Sans"/>
            </a:endParaRPr>
          </a:p>
          <a:p>
            <a:pPr marL="1024639" lvl="1" indent="-512319">
              <a:lnSpc>
                <a:spcPts val="7213"/>
              </a:lnSpc>
              <a:buFont typeface="Arial"/>
              <a:buChar char="•"/>
            </a:pPr>
            <a:r>
              <a:rPr lang="en-GB" sz="4745" dirty="0">
                <a:solidFill>
                  <a:srgbClr val="000000"/>
                </a:solidFill>
                <a:latin typeface="Open Sans"/>
              </a:rPr>
              <a:t>Employment and Skills Brokerage Team </a:t>
            </a:r>
            <a:r>
              <a:rPr lang="en-GB" sz="4745" dirty="0" smtClean="0">
                <a:solidFill>
                  <a:srgbClr val="000000"/>
                </a:solidFill>
                <a:latin typeface="Open Sans"/>
                <a:hlinkClick r:id="rId8"/>
              </a:rPr>
              <a:t>havering.works@havering.gov.uk</a:t>
            </a:r>
            <a:endParaRPr lang="en-GB" sz="4745" dirty="0" smtClean="0">
              <a:solidFill>
                <a:srgbClr val="000000"/>
              </a:solidFill>
              <a:latin typeface="Open Sans"/>
            </a:endParaRPr>
          </a:p>
        </p:txBody>
      </p:sp>
      <p:sp>
        <p:nvSpPr>
          <p:cNvPr id="8" name="TextBox 8"/>
          <p:cNvSpPr txBox="1"/>
          <p:nvPr/>
        </p:nvSpPr>
        <p:spPr>
          <a:xfrm>
            <a:off x="3048000" y="8517649"/>
            <a:ext cx="9499203" cy="874214"/>
          </a:xfrm>
          <a:prstGeom prst="rect">
            <a:avLst/>
          </a:prstGeom>
        </p:spPr>
        <p:txBody>
          <a:bodyPr lIns="0" tIns="0" rIns="0" bIns="0" rtlCol="0" anchor="t">
            <a:spAutoFit/>
          </a:bodyPr>
          <a:lstStyle/>
          <a:p>
            <a:pPr algn="ctr">
              <a:lnSpc>
                <a:spcPts val="7279"/>
              </a:lnSpc>
            </a:pPr>
            <a:r>
              <a:rPr lang="en-US" sz="5199" dirty="0" smtClean="0">
                <a:solidFill>
                  <a:srgbClr val="000000"/>
                </a:solidFill>
                <a:latin typeface="Open Sans"/>
                <a:hlinkClick r:id="rId9"/>
              </a:rPr>
              <a:t>sarah.swinge@havering.gov.uk</a:t>
            </a:r>
            <a:r>
              <a:rPr lang="en-US" sz="5199" dirty="0" smtClean="0">
                <a:solidFill>
                  <a:srgbClr val="000000"/>
                </a:solidFill>
                <a:latin typeface="Open Sans"/>
              </a:rPr>
              <a:t> </a:t>
            </a:r>
            <a:endParaRPr lang="en-US" sz="5199" dirty="0">
              <a:solidFill>
                <a:srgbClr val="000000"/>
              </a:solidFill>
              <a:latin typeface="Open Sans"/>
            </a:endParaRPr>
          </a:p>
        </p:txBody>
      </p:sp>
      <p:pic>
        <p:nvPicPr>
          <p:cNvPr id="9" name="Picture 8"/>
          <p:cNvPicPr>
            <a:picLocks noChangeAspect="1"/>
          </p:cNvPicPr>
          <p:nvPr/>
        </p:nvPicPr>
        <p:blipFill>
          <a:blip r:embed="rId10"/>
          <a:stretch>
            <a:fillRect/>
          </a:stretch>
        </p:blipFill>
        <p:spPr>
          <a:xfrm>
            <a:off x="14478000" y="9391863"/>
            <a:ext cx="3515926" cy="6924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565</Words>
  <Application>Microsoft Office PowerPoint</Application>
  <PresentationFormat>Custom</PresentationFormat>
  <Paragraphs>41</Paragraphs>
  <Slides>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Josefin Sans Bold</vt:lpstr>
      <vt:lpstr>Aileron Heavy</vt:lpstr>
      <vt:lpstr>Calibri</vt:lpstr>
      <vt:lpstr>Arial</vt:lpstr>
      <vt:lpstr>Open Sans Light Italics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Havering Social Care Academy</dc:title>
  <dc:creator>Sarah Swinge</dc:creator>
  <cp:lastModifiedBy>Sarah M Swinge</cp:lastModifiedBy>
  <cp:revision>3</cp:revision>
  <dcterms:created xsi:type="dcterms:W3CDTF">2006-08-16T00:00:00Z</dcterms:created>
  <dcterms:modified xsi:type="dcterms:W3CDTF">2022-06-08T10:25:39Z</dcterms:modified>
  <dc:identifier>DAE4hYpDTJw</dc:identifier>
</cp:coreProperties>
</file>