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6" r:id="rId4"/>
    <p:sldId id="258" r:id="rId5"/>
    <p:sldId id="267" r:id="rId6"/>
    <p:sldId id="260" r:id="rId7"/>
    <p:sldId id="262" r:id="rId8"/>
    <p:sldId id="263" r:id="rId9"/>
    <p:sldId id="265" r:id="rId10"/>
    <p:sldId id="25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88EAE8D-7EF7-4874-85E6-E61FC504C4ED}" type="datetimeFigureOut">
              <a:rPr lang="en-GB" smtClean="0"/>
              <a:t>12/07/2022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E02FF-7B69-4030-93FE-E0D5E1432B2D}" type="slidenum">
              <a:rPr lang="en-GB" smtClean="0"/>
              <a:t>‹#›</a:t>
            </a:fld>
            <a:endParaRPr lang="en-GB"/>
          </a:p>
        </p:txBody>
      </p:sp>
    </p:spTree>
    <p:extLst>
      <p:ext uri="{BB962C8B-B14F-4D97-AF65-F5344CB8AC3E}">
        <p14:creationId xmlns:p14="http://schemas.microsoft.com/office/powerpoint/2010/main" val="3730186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8EAE8D-7EF7-4874-85E6-E61FC504C4ED}" type="datetimeFigureOut">
              <a:rPr lang="en-GB" smtClean="0"/>
              <a:t>12/07/2022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E02FF-7B69-4030-93FE-E0D5E1432B2D}" type="slidenum">
              <a:rPr lang="en-GB" smtClean="0"/>
              <a:t>‹#›</a:t>
            </a:fld>
            <a:endParaRPr lang="en-GB"/>
          </a:p>
        </p:txBody>
      </p:sp>
    </p:spTree>
    <p:extLst>
      <p:ext uri="{BB962C8B-B14F-4D97-AF65-F5344CB8AC3E}">
        <p14:creationId xmlns:p14="http://schemas.microsoft.com/office/powerpoint/2010/main" val="917565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8EAE8D-7EF7-4874-85E6-E61FC504C4ED}" type="datetimeFigureOut">
              <a:rPr lang="en-GB" smtClean="0"/>
              <a:t>12/07/2022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E02FF-7B69-4030-93FE-E0D5E1432B2D}" type="slidenum">
              <a:rPr lang="en-GB" smtClean="0"/>
              <a:t>‹#›</a:t>
            </a:fld>
            <a:endParaRPr lang="en-GB"/>
          </a:p>
        </p:txBody>
      </p:sp>
    </p:spTree>
    <p:extLst>
      <p:ext uri="{BB962C8B-B14F-4D97-AF65-F5344CB8AC3E}">
        <p14:creationId xmlns:p14="http://schemas.microsoft.com/office/powerpoint/2010/main" val="1125438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8EAE8D-7EF7-4874-85E6-E61FC504C4ED}" type="datetimeFigureOut">
              <a:rPr lang="en-GB" smtClean="0"/>
              <a:t>12/07/2022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E02FF-7B69-4030-93FE-E0D5E1432B2D}" type="slidenum">
              <a:rPr lang="en-GB" smtClean="0"/>
              <a:t>‹#›</a:t>
            </a:fld>
            <a:endParaRPr lang="en-GB"/>
          </a:p>
        </p:txBody>
      </p:sp>
    </p:spTree>
    <p:extLst>
      <p:ext uri="{BB962C8B-B14F-4D97-AF65-F5344CB8AC3E}">
        <p14:creationId xmlns:p14="http://schemas.microsoft.com/office/powerpoint/2010/main" val="1099589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88EAE8D-7EF7-4874-85E6-E61FC504C4ED}" type="datetimeFigureOut">
              <a:rPr lang="en-GB" smtClean="0"/>
              <a:t>12/07/2022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E02FF-7B69-4030-93FE-E0D5E1432B2D}" type="slidenum">
              <a:rPr lang="en-GB" smtClean="0"/>
              <a:t>‹#›</a:t>
            </a:fld>
            <a:endParaRPr lang="en-GB"/>
          </a:p>
        </p:txBody>
      </p:sp>
    </p:spTree>
    <p:extLst>
      <p:ext uri="{BB962C8B-B14F-4D97-AF65-F5344CB8AC3E}">
        <p14:creationId xmlns:p14="http://schemas.microsoft.com/office/powerpoint/2010/main" val="2460745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88EAE8D-7EF7-4874-85E6-E61FC504C4ED}" type="datetimeFigureOut">
              <a:rPr lang="en-GB" smtClean="0"/>
              <a:t>12/07/2022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8E02FF-7B69-4030-93FE-E0D5E1432B2D}" type="slidenum">
              <a:rPr lang="en-GB" smtClean="0"/>
              <a:t>‹#›</a:t>
            </a:fld>
            <a:endParaRPr lang="en-GB"/>
          </a:p>
        </p:txBody>
      </p:sp>
    </p:spTree>
    <p:extLst>
      <p:ext uri="{BB962C8B-B14F-4D97-AF65-F5344CB8AC3E}">
        <p14:creationId xmlns:p14="http://schemas.microsoft.com/office/powerpoint/2010/main" val="3481993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88EAE8D-7EF7-4874-85E6-E61FC504C4ED}" type="datetimeFigureOut">
              <a:rPr lang="en-GB" smtClean="0"/>
              <a:t>12/07/2022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8E02FF-7B69-4030-93FE-E0D5E1432B2D}" type="slidenum">
              <a:rPr lang="en-GB" smtClean="0"/>
              <a:t>‹#›</a:t>
            </a:fld>
            <a:endParaRPr lang="en-GB"/>
          </a:p>
        </p:txBody>
      </p:sp>
    </p:spTree>
    <p:extLst>
      <p:ext uri="{BB962C8B-B14F-4D97-AF65-F5344CB8AC3E}">
        <p14:creationId xmlns:p14="http://schemas.microsoft.com/office/powerpoint/2010/main" val="3383378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88EAE8D-7EF7-4874-85E6-E61FC504C4ED}" type="datetimeFigureOut">
              <a:rPr lang="en-GB" smtClean="0"/>
              <a:t>12/07/2022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8E02FF-7B69-4030-93FE-E0D5E1432B2D}" type="slidenum">
              <a:rPr lang="en-GB" smtClean="0"/>
              <a:t>‹#›</a:t>
            </a:fld>
            <a:endParaRPr lang="en-GB"/>
          </a:p>
        </p:txBody>
      </p:sp>
    </p:spTree>
    <p:extLst>
      <p:ext uri="{BB962C8B-B14F-4D97-AF65-F5344CB8AC3E}">
        <p14:creationId xmlns:p14="http://schemas.microsoft.com/office/powerpoint/2010/main" val="1086262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8EAE8D-7EF7-4874-85E6-E61FC504C4ED}" type="datetimeFigureOut">
              <a:rPr lang="en-GB" smtClean="0"/>
              <a:t>12/07/2022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8E02FF-7B69-4030-93FE-E0D5E1432B2D}" type="slidenum">
              <a:rPr lang="en-GB" smtClean="0"/>
              <a:t>‹#›</a:t>
            </a:fld>
            <a:endParaRPr lang="en-GB"/>
          </a:p>
        </p:txBody>
      </p:sp>
    </p:spTree>
    <p:extLst>
      <p:ext uri="{BB962C8B-B14F-4D97-AF65-F5344CB8AC3E}">
        <p14:creationId xmlns:p14="http://schemas.microsoft.com/office/powerpoint/2010/main" val="1020103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88EAE8D-7EF7-4874-85E6-E61FC504C4ED}" type="datetimeFigureOut">
              <a:rPr lang="en-GB" smtClean="0"/>
              <a:t>12/07/2022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8E02FF-7B69-4030-93FE-E0D5E1432B2D}" type="slidenum">
              <a:rPr lang="en-GB" smtClean="0"/>
              <a:t>‹#›</a:t>
            </a:fld>
            <a:endParaRPr lang="en-GB"/>
          </a:p>
        </p:txBody>
      </p:sp>
    </p:spTree>
    <p:extLst>
      <p:ext uri="{BB962C8B-B14F-4D97-AF65-F5344CB8AC3E}">
        <p14:creationId xmlns:p14="http://schemas.microsoft.com/office/powerpoint/2010/main" val="2398803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88EAE8D-7EF7-4874-85E6-E61FC504C4ED}" type="datetimeFigureOut">
              <a:rPr lang="en-GB" smtClean="0"/>
              <a:t>12/07/2022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8E02FF-7B69-4030-93FE-E0D5E1432B2D}" type="slidenum">
              <a:rPr lang="en-GB" smtClean="0"/>
              <a:t>‹#›</a:t>
            </a:fld>
            <a:endParaRPr lang="en-GB"/>
          </a:p>
        </p:txBody>
      </p:sp>
    </p:spTree>
    <p:extLst>
      <p:ext uri="{BB962C8B-B14F-4D97-AF65-F5344CB8AC3E}">
        <p14:creationId xmlns:p14="http://schemas.microsoft.com/office/powerpoint/2010/main" val="1723648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8EAE8D-7EF7-4874-85E6-E61FC504C4ED}" type="datetimeFigureOut">
              <a:rPr lang="en-GB" smtClean="0"/>
              <a:t>12/07/2022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8E02FF-7B69-4030-93FE-E0D5E1432B2D}" type="slidenum">
              <a:rPr lang="en-GB" smtClean="0"/>
              <a:t>‹#›</a:t>
            </a:fld>
            <a:endParaRPr lang="en-GB"/>
          </a:p>
        </p:txBody>
      </p:sp>
    </p:spTree>
    <p:extLst>
      <p:ext uri="{BB962C8B-B14F-4D97-AF65-F5344CB8AC3E}">
        <p14:creationId xmlns:p14="http://schemas.microsoft.com/office/powerpoint/2010/main" val="3511946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ons.gov.uk/redir/eyJhbGciOiJIUzI1NiJ9.eyJpbmRleCI6MiwicGFnZVNpemUiOjEwLCJ0ZXJtIjoiY2Vuc3VzIiwicGFnZSI6MSwidXJpIjoiL3JlbGVhc2VzL2hvdXNpbmdjZW5zdXMyMDIxaW5lbmdsYW5kYW5kd2FsZXMiLCJsaXN0VHlwZSI6InJlbGVhc2VjYWxlbmRhciJ9.kw36KjZFxQhZlCk9hZZTiqORP9-8f9iznM98TSxJ1NI" TargetMode="External"/><Relationship Id="rId3" Type="http://schemas.openxmlformats.org/officeDocument/2006/relationships/hyperlink" Target="https://www.ons.gov.uk/redir/eyJhbGciOiJIUzI1NiJ9.eyJpbmRleCI6MTAsInBhZ2VTaXplIjoxMCwidGVybSI6ImNlbnN1cyIsInBhZ2UiOjEsInVyaSI6Ii9yZWxlYXNlcy9lZHVjYXRpb25hbGF0dGFpbm1lbnRhbmRob3VzZWhvbGRjb21wb3NpdGlvbnJlc2VhcmNoYW5kbWV0aG9kb2xvZ3kiLCJsaXN0VHlwZSI6InJlbGVhc2VjYWxlbmRhciJ9.OA-XH43B3FUVHXhalBbjTdU66-8KULs1_qBEdNRNF34" TargetMode="External"/><Relationship Id="rId7" Type="http://schemas.openxmlformats.org/officeDocument/2006/relationships/hyperlink" Target="https://www.ons.gov.uk/redir/eyJhbGciOiJIUzI1NiJ9.eyJpbmRleCI6MSwicGFnZVNpemUiOjEwLCJ0ZXJtIjoiY2Vuc3VzIiwicGFnZSI6MSwidXJpIjoiL3JlbGVhc2VzL2VkdWNhdGlvbmNlbnN1czIwMjFpbmVuZ2xhbmRhbmR3YWxlcyIsImxpc3RUeXBlIjoicmVsZWFzZWNhbGVuZGFyIn0.UjjUqrg-Aad1DJehNVQJfb8RsC9zC5Q0AQk0tj6JG8c" TargetMode="External"/><Relationship Id="rId2" Type="http://schemas.openxmlformats.org/officeDocument/2006/relationships/hyperlink" Target="https://www.ons.gov.uk/redir/eyJhbGciOiJIUzI1NiJ9.eyJpbmRleCI6NCwicGFnZVNpemUiOjEwLCJ0ZXJtIjoiY2Vuc3VzIiwicGFnZSI6MSwidXJpIjoiL3JlbGVhc2VzL291cmZ1dHVyZWFuYWx5dGljYWxwbGFuc2lucmVzcG9uc2V0b3RoZTIwMjFjZW5zdXMiLCJsaXN0VHlwZSI6InJlbGVhc2VjYWxlbmRhciJ9.TRQvX2-cEUWZ2PEJ2y7U-UBOETbwBXpyo62iGb0eqwA" TargetMode="External"/><Relationship Id="rId1" Type="http://schemas.openxmlformats.org/officeDocument/2006/relationships/slideLayout" Target="../slideLayouts/slideLayout2.xml"/><Relationship Id="rId6" Type="http://schemas.openxmlformats.org/officeDocument/2006/relationships/hyperlink" Target="https://www.ons.gov.uk/redir/eyJhbGciOiJIUzI1NiJ9.eyJpbmRleCI6OCwicGFnZVNpemUiOjEwLCJ0ZXJtIjoiY2Vuc3VzIiwicGFnZSI6MSwidXJpIjoiL3JlbGVhc2VzL3VrYXJtZWRmb3JjZXN2ZXRlcmFuc2NlbnN1czIwMjFpbmVuZ2xhbmRhbmR3YWxlcyIsImxpc3RUeXBlIjoicmVsZWFzZWNhbGVuZGFyIn0.E7GjSaDv1TkqfeUyPWi-nAjr1lJKMa27sBaTNMQvE7M" TargetMode="External"/><Relationship Id="rId11" Type="http://schemas.openxmlformats.org/officeDocument/2006/relationships/hyperlink" Target="https://www.ons.gov.uk/redir/eyJhbGciOiJIUzI1NiJ9.eyJpbmRleCI6NSwicGFnZVNpemUiOjEwLCJ0ZXJtIjoiY2Vuc3VzIiwicGFnZSI6MSwidXJpIjoiL3JlbGVhc2VzL2hlYWx0aGRpc2FiaWxpdHlhbmR1bnBhaWRjYXJlY2Vuc3VzMjAyMWluZW5nbGFuZGFuZHdhbGVzIiwibGlzdFR5cGUiOiJyZWxlYXNlY2FsZW5kYXIifQ.vFQ6yhEyj_TBellZko3BYuganRVYnjgiNcliCq6NvIc" TargetMode="External"/><Relationship Id="rId5" Type="http://schemas.openxmlformats.org/officeDocument/2006/relationships/hyperlink" Target="https://www.ons.gov.uk/redir/eyJhbGciOiJIUzI1NiJ9.eyJpbmRleCI6OSwicGFnZVNpemUiOjEwLCJ0ZXJtIjoiY2Vuc3VzIiwicGFnZSI6MSwidXJpIjoiL3JlbGVhc2VzL2V0aG5pY2dyb3VwbmF0aW9uYWxpZGVudGl0eWxhbmd1YWdlYW5kcmVsaWdpb25jZW5zdXMyMDIxaW5lbmdsYW5kYW5kd2FsZXMiLCJsaXN0VHlwZSI6InJlbGVhc2VjYWxlbmRhciJ9.XEitG8pzng-96RaG6iYxol0SKIhBWH2fV3NJWj_AnvU" TargetMode="External"/><Relationship Id="rId10" Type="http://schemas.openxmlformats.org/officeDocument/2006/relationships/hyperlink" Target="https://www.ons.gov.uk/redir/eyJhbGciOiJIUzI1NiJ9.eyJpbmRleCI6NywicGFnZVNpemUiOjEwLCJ0ZXJtIjoiY2Vuc3VzIiwicGFnZSI6MSwidXJpIjoiL3JlbGVhc2VzL2xhYm91cm1hcmtldGFuZHRyYXZlbHRvd29ya2NlbnN1czIwMjFpbmVuZ2xhbmRhbmR3YWxlcyIsImxpc3RUeXBlIjoicmVsZWFzZWNhbGVuZGFyIn0.uv9aMzqCRkE_FYUfAYQJUeHHKdldpQSBU1qpF9bhXDY" TargetMode="External"/><Relationship Id="rId4" Type="http://schemas.openxmlformats.org/officeDocument/2006/relationships/hyperlink" Target="https://www.ons.gov.uk/redir/eyJhbGciOiJIUzI1NiJ9.eyJpbmRleCI6MywicGFnZVNpemUiOjEwLCJ0ZXJtIjoiY2Vuc3VzIiwicGFnZSI6MSwidXJpIjoiL3JlbGVhc2VzL2RlbW9ncmFwaHlhbmRtaWdyYXRpb25jZW5zdXMyMDIxaW5lbmdsYW5kYW5kd2FsZXMiLCJsaXN0VHlwZSI6InJlbGVhc2VjYWxlbmRhciJ9.G-RRI4582J4m_dCGgPvS63Vi6_9m5IEq4COC0ajxLrg" TargetMode="External"/><Relationship Id="rId9" Type="http://schemas.openxmlformats.org/officeDocument/2006/relationships/hyperlink" Target="https://www.ons.gov.uk/redir/eyJhbGciOiJIUzI1NiJ9.eyJpbmRleCI6NiwicGFnZVNpemUiOjEwLCJ0ZXJtIjoiY2Vuc3VzIiwicGFnZSI6MSwidXJpIjoiL3JlbGVhc2VzL3NleHVhbG9yaWVudGF0aW9uYW5kZ2VuZGVyaWRlbnRpdHljZW5zdXMyMDIxaW5lbmdsYW5kYW5kd2FsZXMiLCJsaXN0VHlwZSI6InJlbGVhc2VjYWxlbmRhciJ9.NsRc8hTrrEsga7E_E8o4pW3lfWKttz7cWPpNwvwxwM8"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ons.gov.uk/releases/initialfindingsfromthe2021censusinenglandandwal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ons.gov.uk/visualisations/censuspopulationchange/E09000002" TargetMode="External"/><Relationship Id="rId2" Type="http://schemas.openxmlformats.org/officeDocument/2006/relationships/hyperlink" Target="https://www.ons.gov.uk/visualisations/censuspopulationchange/E0900003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ons.gov.uk/file?uri=/peoplepopulationandcommunity/populationandmigration/populationestimates/datasets/2011censuspopulationandhouseholdestimatesforenglandandwales/tablep04w_tcm77-270417.xls" TargetMode="External"/><Relationship Id="rId2" Type="http://schemas.openxmlformats.org/officeDocument/2006/relationships/hyperlink" Target="https://www.ons.gov.uk/visualisations/censuspopulationchange/E09000031/" TargetMode="External"/><Relationship Id="rId1" Type="http://schemas.openxmlformats.org/officeDocument/2006/relationships/slideLayout" Target="../slideLayouts/slideLayout2.xml"/><Relationship Id="rId4" Type="http://schemas.openxmlformats.org/officeDocument/2006/relationships/hyperlink" Target="https://www.ons.gov.uk/peoplepopulationandcommunity/populationandmigration/populationestimates/datasets/populationandhouseholdestimatesenglandandwalescensus2021"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ons.gov.uk/file?uri=/peoplepopulationandcommunity/populationandmigration/populationestimates/datasets/2011censuspopulationandhouseholdestimatesforenglandandwales/tablep04w_tcm77-270417.xls" TargetMode="External"/><Relationship Id="rId2" Type="http://schemas.openxmlformats.org/officeDocument/2006/relationships/hyperlink" Target="https://www.ons.gov.uk/visualisations/censuspopulationchange/E09000031/" TargetMode="External"/><Relationship Id="rId1" Type="http://schemas.openxmlformats.org/officeDocument/2006/relationships/slideLayout" Target="../slideLayouts/slideLayout2.xml"/><Relationship Id="rId4" Type="http://schemas.openxmlformats.org/officeDocument/2006/relationships/hyperlink" Target="https://www.ons.gov.uk/peoplepopulationandcommunity/populationandmigration/populationestimates/datasets/populationandhouseholdestimatesenglandandwalescensus2021"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Census data</a:t>
            </a:r>
            <a:endParaRPr lang="en-GB" dirty="0"/>
          </a:p>
        </p:txBody>
      </p:sp>
      <p:sp>
        <p:nvSpPr>
          <p:cNvPr id="3" name="Subtitle 2"/>
          <p:cNvSpPr>
            <a:spLocks noGrp="1"/>
          </p:cNvSpPr>
          <p:nvPr>
            <p:ph type="subTitle" idx="1"/>
          </p:nvPr>
        </p:nvSpPr>
        <p:spPr/>
        <p:txBody>
          <a:bodyPr/>
          <a:lstStyle/>
          <a:p>
            <a:r>
              <a:rPr lang="en-GB" dirty="0" smtClean="0"/>
              <a:t>Overview of main findings of the first 2021 Census release.</a:t>
            </a:r>
            <a:endParaRPr lang="en-GB" dirty="0"/>
          </a:p>
        </p:txBody>
      </p:sp>
    </p:spTree>
    <p:extLst>
      <p:ext uri="{BB962C8B-B14F-4D97-AF65-F5344CB8AC3E}">
        <p14:creationId xmlns:p14="http://schemas.microsoft.com/office/powerpoint/2010/main" val="1849960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840509"/>
          </a:xfrm>
          <a:solidFill>
            <a:srgbClr val="00B0F0"/>
          </a:solidFill>
        </p:spPr>
        <p:txBody>
          <a:bodyPr/>
          <a:lstStyle/>
          <a:p>
            <a:r>
              <a:rPr lang="en-GB" b="1" dirty="0" smtClean="0">
                <a:solidFill>
                  <a:schemeClr val="bg1"/>
                </a:solidFill>
              </a:rPr>
              <a:t>Census releases for 2021 results</a:t>
            </a:r>
            <a:endParaRPr lang="en-GB" b="1" dirty="0">
              <a:solidFill>
                <a:schemeClr val="bg1"/>
              </a:solidFill>
            </a:endParaRPr>
          </a:p>
        </p:txBody>
      </p:sp>
      <p:sp>
        <p:nvSpPr>
          <p:cNvPr id="3" name="Content Placeholder 2"/>
          <p:cNvSpPr>
            <a:spLocks noGrp="1"/>
          </p:cNvSpPr>
          <p:nvPr>
            <p:ph idx="1"/>
          </p:nvPr>
        </p:nvSpPr>
        <p:spPr>
          <a:xfrm>
            <a:off x="110837" y="1034473"/>
            <a:ext cx="11684000" cy="5384800"/>
          </a:xfrm>
        </p:spPr>
        <p:txBody>
          <a:bodyPr>
            <a:noAutofit/>
          </a:bodyPr>
          <a:lstStyle/>
          <a:p>
            <a:pPr>
              <a:spcAft>
                <a:spcPts val="600"/>
              </a:spcAft>
            </a:pPr>
            <a:r>
              <a:rPr lang="en-GB" sz="1800" dirty="0" smtClean="0">
                <a:hlinkClick r:id="rId2"/>
              </a:rPr>
              <a:t>Future analytical plans in response to </a:t>
            </a:r>
            <a:r>
              <a:rPr lang="en-GB" sz="1800" b="1" dirty="0" smtClean="0">
                <a:hlinkClick r:id="rId2"/>
              </a:rPr>
              <a:t>Census</a:t>
            </a:r>
            <a:r>
              <a:rPr lang="en-GB" sz="1800" dirty="0" smtClean="0">
                <a:hlinkClick r:id="rId2"/>
              </a:rPr>
              <a:t> 2021</a:t>
            </a:r>
            <a:r>
              <a:rPr lang="en-GB" sz="1800" dirty="0" smtClean="0"/>
              <a:t> 5 September 2022 09:30 (provisional)</a:t>
            </a:r>
          </a:p>
          <a:p>
            <a:pPr>
              <a:lnSpc>
                <a:spcPct val="120000"/>
              </a:lnSpc>
              <a:spcAft>
                <a:spcPts val="600"/>
              </a:spcAft>
            </a:pPr>
            <a:r>
              <a:rPr lang="en-GB" sz="1800" dirty="0" smtClean="0">
                <a:hlinkClick r:id="rId3"/>
              </a:rPr>
              <a:t>Educational attainment and household composition, research and methodology </a:t>
            </a:r>
            <a:r>
              <a:rPr lang="en-GB" sz="1800" dirty="0" smtClean="0"/>
              <a:t>September to October 2022 (provisional)</a:t>
            </a:r>
          </a:p>
          <a:p>
            <a:pPr>
              <a:lnSpc>
                <a:spcPct val="120000"/>
              </a:lnSpc>
              <a:spcAft>
                <a:spcPts val="600"/>
              </a:spcAft>
            </a:pPr>
            <a:r>
              <a:rPr lang="en-GB" sz="1800" dirty="0">
                <a:hlinkClick r:id="rId4"/>
              </a:rPr>
              <a:t>Demography and migration: Census 2021 in England and Wales</a:t>
            </a:r>
            <a:r>
              <a:rPr lang="en-GB" sz="1800" dirty="0"/>
              <a:t> October to November 2022 (provisional)</a:t>
            </a:r>
          </a:p>
          <a:p>
            <a:pPr>
              <a:lnSpc>
                <a:spcPct val="120000"/>
              </a:lnSpc>
              <a:spcAft>
                <a:spcPts val="600"/>
              </a:spcAft>
            </a:pPr>
            <a:r>
              <a:rPr lang="en-GB" sz="1800" dirty="0">
                <a:hlinkClick r:id="rId5"/>
              </a:rPr>
              <a:t>Ethnic group, national identity, language, and religion: Census 2021 in England and Wales</a:t>
            </a:r>
            <a:r>
              <a:rPr lang="en-GB" sz="1800" dirty="0"/>
              <a:t> October to November 2022 (provisional)</a:t>
            </a:r>
          </a:p>
          <a:p>
            <a:pPr>
              <a:lnSpc>
                <a:spcPct val="120000"/>
              </a:lnSpc>
              <a:spcAft>
                <a:spcPts val="600"/>
              </a:spcAft>
            </a:pPr>
            <a:r>
              <a:rPr lang="en-GB" sz="1800" dirty="0">
                <a:hlinkClick r:id="rId6"/>
              </a:rPr>
              <a:t>UK armed forces veterans: Census 2021 in England and Wales</a:t>
            </a:r>
            <a:r>
              <a:rPr lang="en-GB" sz="1800" dirty="0"/>
              <a:t> October to November 2022 (provisional)</a:t>
            </a:r>
          </a:p>
          <a:p>
            <a:pPr>
              <a:lnSpc>
                <a:spcPct val="120000"/>
              </a:lnSpc>
              <a:spcAft>
                <a:spcPts val="600"/>
              </a:spcAft>
            </a:pPr>
            <a:r>
              <a:rPr lang="en-GB" sz="1800" dirty="0">
                <a:hlinkClick r:id="rId7"/>
              </a:rPr>
              <a:t>Education: Census 2021 in England and Wales</a:t>
            </a:r>
            <a:r>
              <a:rPr lang="en-GB" sz="1800" dirty="0"/>
              <a:t> November to December 2022 (provisional)</a:t>
            </a:r>
          </a:p>
          <a:p>
            <a:pPr>
              <a:lnSpc>
                <a:spcPct val="120000"/>
              </a:lnSpc>
              <a:spcAft>
                <a:spcPts val="600"/>
              </a:spcAft>
            </a:pPr>
            <a:r>
              <a:rPr lang="en-GB" sz="1800" dirty="0">
                <a:hlinkClick r:id="rId8"/>
              </a:rPr>
              <a:t>Housing: Census 2021 in England and Wales</a:t>
            </a:r>
            <a:r>
              <a:rPr lang="en-GB" sz="1800" dirty="0"/>
              <a:t> November to December 2022 (provisional)</a:t>
            </a:r>
          </a:p>
          <a:p>
            <a:pPr>
              <a:lnSpc>
                <a:spcPct val="120000"/>
              </a:lnSpc>
              <a:spcAft>
                <a:spcPts val="600"/>
              </a:spcAft>
            </a:pPr>
            <a:r>
              <a:rPr lang="en-GB" sz="1800" dirty="0">
                <a:hlinkClick r:id="rId9"/>
              </a:rPr>
              <a:t>Sexual orientation and gender identity: Census 2021 in England and Wales</a:t>
            </a:r>
            <a:r>
              <a:rPr lang="en-GB" sz="1800" dirty="0"/>
              <a:t> November to December 2022 (provisional)</a:t>
            </a:r>
          </a:p>
          <a:p>
            <a:pPr>
              <a:lnSpc>
                <a:spcPct val="120000"/>
              </a:lnSpc>
              <a:spcAft>
                <a:spcPts val="600"/>
              </a:spcAft>
            </a:pPr>
            <a:r>
              <a:rPr lang="en-GB" sz="1800" dirty="0">
                <a:hlinkClick r:id="rId10"/>
              </a:rPr>
              <a:t>Labour market and travel to work: Census 2021 in England and Wales</a:t>
            </a:r>
            <a:r>
              <a:rPr lang="en-GB" sz="1800" dirty="0"/>
              <a:t> November to December 2022 (provisional)</a:t>
            </a:r>
          </a:p>
          <a:p>
            <a:pPr>
              <a:lnSpc>
                <a:spcPct val="120000"/>
              </a:lnSpc>
              <a:spcAft>
                <a:spcPts val="600"/>
              </a:spcAft>
            </a:pPr>
            <a:r>
              <a:rPr lang="en-GB" sz="1800" dirty="0">
                <a:hlinkClick r:id="rId11"/>
              </a:rPr>
              <a:t>Health, disability, and unpaid care: Census 2021 in England and Wales</a:t>
            </a:r>
            <a:r>
              <a:rPr lang="en-GB" sz="1800" dirty="0"/>
              <a:t> December 2022 to January 2023 (provisional)</a:t>
            </a:r>
          </a:p>
          <a:p>
            <a:endParaRPr lang="en-GB" sz="1800" dirty="0"/>
          </a:p>
          <a:p>
            <a:endParaRPr lang="en-GB" sz="1800" dirty="0"/>
          </a:p>
          <a:p>
            <a:endParaRPr lang="en-GB" sz="1800" dirty="0"/>
          </a:p>
          <a:p>
            <a:endParaRPr lang="en-GB" sz="1800" dirty="0"/>
          </a:p>
          <a:p>
            <a:endParaRPr lang="en-GB" sz="1800" dirty="0"/>
          </a:p>
          <a:p>
            <a:pPr marL="0" indent="0">
              <a:buNone/>
            </a:pPr>
            <a:endParaRPr lang="en-GB" sz="1800" dirty="0"/>
          </a:p>
        </p:txBody>
      </p:sp>
    </p:spTree>
    <p:extLst>
      <p:ext uri="{BB962C8B-B14F-4D97-AF65-F5344CB8AC3E}">
        <p14:creationId xmlns:p14="http://schemas.microsoft.com/office/powerpoint/2010/main" val="399878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450109"/>
          </a:xfrm>
          <a:solidFill>
            <a:srgbClr val="00B0F0"/>
          </a:solidFill>
        </p:spPr>
        <p:txBody>
          <a:bodyPr/>
          <a:lstStyle/>
          <a:p>
            <a:r>
              <a:rPr lang="en-GB" b="1" dirty="0" smtClean="0">
                <a:solidFill>
                  <a:schemeClr val="bg1"/>
                </a:solidFill>
              </a:rPr>
              <a:t>The first 2021 Census release </a:t>
            </a:r>
            <a:endParaRPr lang="en-GB" b="1" dirty="0">
              <a:solidFill>
                <a:schemeClr val="bg1"/>
              </a:solidFill>
            </a:endParaRPr>
          </a:p>
        </p:txBody>
      </p:sp>
      <p:sp>
        <p:nvSpPr>
          <p:cNvPr id="3" name="Content Placeholder 2"/>
          <p:cNvSpPr>
            <a:spLocks noGrp="1"/>
          </p:cNvSpPr>
          <p:nvPr>
            <p:ph idx="1"/>
          </p:nvPr>
        </p:nvSpPr>
        <p:spPr/>
        <p:txBody>
          <a:bodyPr>
            <a:normAutofit lnSpcReduction="10000"/>
          </a:bodyPr>
          <a:lstStyle/>
          <a:p>
            <a:r>
              <a:rPr lang="en-GB" dirty="0"/>
              <a:t>The first results from the Census giving rounded figures for local authorities in England and Wales were published on </a:t>
            </a:r>
            <a:r>
              <a:rPr lang="en-GB" b="1" u="sng" dirty="0">
                <a:hlinkClick r:id="rId2"/>
              </a:rPr>
              <a:t>28 June </a:t>
            </a:r>
            <a:r>
              <a:rPr lang="en-GB" b="1" u="sng" dirty="0" smtClean="0">
                <a:hlinkClick r:id="rId2"/>
              </a:rPr>
              <a:t>2022</a:t>
            </a:r>
            <a:r>
              <a:rPr lang="en-GB" dirty="0" smtClean="0"/>
              <a:t>. Estimates </a:t>
            </a:r>
            <a:r>
              <a:rPr lang="en-GB" dirty="0"/>
              <a:t>published </a:t>
            </a:r>
            <a:r>
              <a:rPr lang="en-GB" dirty="0" smtClean="0"/>
              <a:t>include:</a:t>
            </a:r>
            <a:endParaRPr lang="en-GB" dirty="0"/>
          </a:p>
          <a:p>
            <a:pPr lvl="1"/>
            <a:r>
              <a:rPr lang="en-GB" dirty="0"/>
              <a:t>population counts by sex and five year age band</a:t>
            </a:r>
          </a:p>
          <a:p>
            <a:pPr lvl="1"/>
            <a:r>
              <a:rPr lang="en-GB" dirty="0"/>
              <a:t>numbers of households</a:t>
            </a:r>
          </a:p>
          <a:p>
            <a:pPr lvl="1"/>
            <a:r>
              <a:rPr lang="en-GB" dirty="0"/>
              <a:t>response rates by age and sex</a:t>
            </a:r>
          </a:p>
          <a:p>
            <a:r>
              <a:rPr lang="en-GB" dirty="0" smtClean="0"/>
              <a:t>A richer and more detailed picture of the population will be provide by later data releases. </a:t>
            </a:r>
          </a:p>
          <a:p>
            <a:r>
              <a:rPr lang="en-GB" dirty="0" smtClean="0"/>
              <a:t>These detailed </a:t>
            </a:r>
            <a:r>
              <a:rPr lang="en-GB" dirty="0"/>
              <a:t>results on the characteristics of London’s many communities and localities will follow from October </a:t>
            </a:r>
            <a:r>
              <a:rPr lang="en-GB" b="1" u="sng" dirty="0">
                <a:solidFill>
                  <a:srgbClr val="0070C0"/>
                </a:solidFill>
              </a:rPr>
              <a:t>2022 and into 2023.</a:t>
            </a:r>
          </a:p>
        </p:txBody>
      </p:sp>
    </p:spTree>
    <p:extLst>
      <p:ext uri="{BB962C8B-B14F-4D97-AF65-F5344CB8AC3E}">
        <p14:creationId xmlns:p14="http://schemas.microsoft.com/office/powerpoint/2010/main" val="4243362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450109"/>
          </a:xfrm>
          <a:solidFill>
            <a:srgbClr val="00B0F0"/>
          </a:solidFill>
        </p:spPr>
        <p:txBody>
          <a:bodyPr/>
          <a:lstStyle/>
          <a:p>
            <a:r>
              <a:rPr lang="en-GB" b="1" dirty="0" smtClean="0">
                <a:solidFill>
                  <a:schemeClr val="bg1"/>
                </a:solidFill>
              </a:rPr>
              <a:t>Population</a:t>
            </a:r>
            <a:endParaRPr lang="en-GB" b="1" dirty="0">
              <a:solidFill>
                <a:schemeClr val="bg1"/>
              </a:solidFill>
            </a:endParaRPr>
          </a:p>
        </p:txBody>
      </p:sp>
      <p:sp>
        <p:nvSpPr>
          <p:cNvPr id="3" name="Content Placeholder 2"/>
          <p:cNvSpPr>
            <a:spLocks noGrp="1"/>
          </p:cNvSpPr>
          <p:nvPr>
            <p:ph idx="1"/>
          </p:nvPr>
        </p:nvSpPr>
        <p:spPr>
          <a:xfrm>
            <a:off x="138545" y="1551709"/>
            <a:ext cx="11979564" cy="5070764"/>
          </a:xfrm>
        </p:spPr>
        <p:txBody>
          <a:bodyPr>
            <a:normAutofit/>
          </a:bodyPr>
          <a:lstStyle/>
          <a:p>
            <a:r>
              <a:rPr lang="en-GB" dirty="0"/>
              <a:t>There were 59,597,300 people living in England and Wales on 21 March 2021, the day of the latest census. This is over 3.5 million more (6.3%) than in 2011 and is the largest census population ever recorded</a:t>
            </a:r>
            <a:r>
              <a:rPr lang="en-GB" dirty="0" smtClean="0"/>
              <a:t>.</a:t>
            </a:r>
          </a:p>
          <a:p>
            <a:r>
              <a:rPr lang="en-GB" dirty="0" smtClean="0"/>
              <a:t>In London as a whole, the population grew by 7.7%. The </a:t>
            </a:r>
            <a:r>
              <a:rPr lang="en-GB" dirty="0"/>
              <a:t>largest population increases in London have been seen in </a:t>
            </a:r>
            <a:r>
              <a:rPr lang="en-GB" dirty="0">
                <a:hlinkClick r:id="rId2"/>
              </a:rPr>
              <a:t>Tower Hamlets</a:t>
            </a:r>
            <a:r>
              <a:rPr lang="en-GB" dirty="0"/>
              <a:t> and </a:t>
            </a:r>
            <a:r>
              <a:rPr lang="en-GB" dirty="0">
                <a:hlinkClick r:id="rId3"/>
              </a:rPr>
              <a:t>Barking and Dagenham</a:t>
            </a:r>
            <a:r>
              <a:rPr lang="en-GB" dirty="0"/>
              <a:t>, where the populations have grown by 22.1% and 17.7%, respectively</a:t>
            </a:r>
            <a:r>
              <a:rPr lang="en-GB" dirty="0" smtClean="0"/>
              <a:t>. </a:t>
            </a:r>
            <a:r>
              <a:rPr lang="en-GB" dirty="0"/>
              <a:t>In Hackney, the population size has increased by 5.3</a:t>
            </a:r>
            <a:r>
              <a:rPr lang="en-GB" dirty="0" smtClean="0"/>
              <a:t>%, lower than the overall increase in London. </a:t>
            </a:r>
          </a:p>
          <a:p>
            <a:r>
              <a:rPr lang="en-GB" dirty="0" smtClean="0"/>
              <a:t>All </a:t>
            </a:r>
            <a:r>
              <a:rPr lang="en-GB" dirty="0"/>
              <a:t>BLMK areas had </a:t>
            </a:r>
            <a:r>
              <a:rPr lang="en-GB" dirty="0" smtClean="0"/>
              <a:t>larger increases than the England increase, with </a:t>
            </a:r>
            <a:r>
              <a:rPr lang="en-GB" u="sng" dirty="0" smtClean="0">
                <a:solidFill>
                  <a:srgbClr val="0070C0"/>
                </a:solidFill>
              </a:rPr>
              <a:t>Bedford, Central Bedfordshire, Luton</a:t>
            </a:r>
            <a:r>
              <a:rPr lang="en-GB" dirty="0" smtClean="0"/>
              <a:t> and </a:t>
            </a:r>
            <a:r>
              <a:rPr lang="en-GB" u="sng" dirty="0" smtClean="0">
                <a:solidFill>
                  <a:srgbClr val="0070C0"/>
                </a:solidFill>
              </a:rPr>
              <a:t>Milton Keynes </a:t>
            </a:r>
            <a:r>
              <a:rPr lang="en-GB" dirty="0" smtClean="0"/>
              <a:t>having population increases of 17.7%, 15.7%, 10.9% and 15.3% respectively. </a:t>
            </a:r>
            <a:endParaRPr lang="en-GB" dirty="0"/>
          </a:p>
          <a:p>
            <a:endParaRPr lang="en-GB" dirty="0" smtClean="0"/>
          </a:p>
          <a:p>
            <a:endParaRPr lang="en-GB" dirty="0" smtClean="0"/>
          </a:p>
          <a:p>
            <a:endParaRPr lang="en-GB" dirty="0" smtClean="0"/>
          </a:p>
        </p:txBody>
      </p:sp>
    </p:spTree>
    <p:extLst>
      <p:ext uri="{BB962C8B-B14F-4D97-AF65-F5344CB8AC3E}">
        <p14:creationId xmlns:p14="http://schemas.microsoft.com/office/powerpoint/2010/main" val="1770216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27345" cy="1136073"/>
          </a:xfrm>
          <a:solidFill>
            <a:srgbClr val="00B0F0"/>
          </a:solidFill>
        </p:spPr>
        <p:txBody>
          <a:bodyPr/>
          <a:lstStyle/>
          <a:p>
            <a:r>
              <a:rPr lang="en-GB" b="1" dirty="0" smtClean="0">
                <a:solidFill>
                  <a:schemeClr val="bg1"/>
                </a:solidFill>
              </a:rPr>
              <a:t>Population</a:t>
            </a:r>
            <a:endParaRPr lang="en-GB" b="1" dirty="0">
              <a:solidFill>
                <a:schemeClr val="bg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44531005"/>
              </p:ext>
            </p:extLst>
          </p:nvPr>
        </p:nvGraphicFramePr>
        <p:xfrm>
          <a:off x="166255" y="914409"/>
          <a:ext cx="11554691" cy="5534513"/>
        </p:xfrm>
        <a:graphic>
          <a:graphicData uri="http://schemas.openxmlformats.org/drawingml/2006/table">
            <a:tbl>
              <a:tblPr firstRow="1" firstCol="1" bandRow="1">
                <a:tableStyleId>{7DF18680-E054-41AD-8BC1-D1AEF772440D}</a:tableStyleId>
              </a:tblPr>
              <a:tblGrid>
                <a:gridCol w="3796931">
                  <a:extLst>
                    <a:ext uri="{9D8B030D-6E8A-4147-A177-3AD203B41FA5}">
                      <a16:colId xmlns:a16="http://schemas.microsoft.com/office/drawing/2014/main" val="1990489243"/>
                    </a:ext>
                  </a:extLst>
                </a:gridCol>
                <a:gridCol w="2735622">
                  <a:extLst>
                    <a:ext uri="{9D8B030D-6E8A-4147-A177-3AD203B41FA5}">
                      <a16:colId xmlns:a16="http://schemas.microsoft.com/office/drawing/2014/main" val="2880007246"/>
                    </a:ext>
                  </a:extLst>
                </a:gridCol>
                <a:gridCol w="2803712">
                  <a:extLst>
                    <a:ext uri="{9D8B030D-6E8A-4147-A177-3AD203B41FA5}">
                      <a16:colId xmlns:a16="http://schemas.microsoft.com/office/drawing/2014/main" val="2803203835"/>
                    </a:ext>
                  </a:extLst>
                </a:gridCol>
                <a:gridCol w="2218426">
                  <a:extLst>
                    <a:ext uri="{9D8B030D-6E8A-4147-A177-3AD203B41FA5}">
                      <a16:colId xmlns:a16="http://schemas.microsoft.com/office/drawing/2014/main" val="2722515816"/>
                    </a:ext>
                  </a:extLst>
                </a:gridCol>
              </a:tblGrid>
              <a:tr h="561765">
                <a:tc>
                  <a:txBody>
                    <a:bodyPr/>
                    <a:lstStyle/>
                    <a:p>
                      <a:pPr>
                        <a:spcAft>
                          <a:spcPts val="0"/>
                        </a:spcAft>
                      </a:pPr>
                      <a:r>
                        <a:rPr lang="en-GB" sz="1800" dirty="0">
                          <a:effectLst/>
                        </a:rPr>
                        <a:t>Local authority area</a:t>
                      </a: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Usual resident population, 2011</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Usual resident population, 2021</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dirty="0">
                          <a:effectLst/>
                        </a:rPr>
                        <a:t>Percentage change</a:t>
                      </a:r>
                      <a:endParaRPr lang="en-GB" sz="18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2390338764"/>
                  </a:ext>
                </a:extLst>
              </a:tr>
              <a:tr h="289526">
                <a:tc>
                  <a:txBody>
                    <a:bodyPr/>
                    <a:lstStyle/>
                    <a:p>
                      <a:pPr>
                        <a:spcAft>
                          <a:spcPts val="0"/>
                        </a:spcAft>
                      </a:pPr>
                      <a:r>
                        <a:rPr lang="en-GB" sz="1800">
                          <a:effectLst/>
                        </a:rPr>
                        <a:t>City of London</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dirty="0">
                          <a:effectLst/>
                        </a:rPr>
                        <a:t>7,375</a:t>
                      </a: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8,600</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dirty="0" smtClean="0">
                          <a:effectLst/>
                        </a:rPr>
                        <a:t>+16.6</a:t>
                      </a:r>
                      <a:endParaRPr lang="en-GB" sz="18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104890983"/>
                  </a:ext>
                </a:extLst>
              </a:tr>
              <a:tr h="340332">
                <a:tc>
                  <a:txBody>
                    <a:bodyPr/>
                    <a:lstStyle/>
                    <a:p>
                      <a:pPr>
                        <a:spcAft>
                          <a:spcPts val="0"/>
                        </a:spcAft>
                      </a:pPr>
                      <a:r>
                        <a:rPr lang="en-GB" sz="1800" dirty="0">
                          <a:effectLst/>
                        </a:rPr>
                        <a:t>Barking and Dagenham</a:t>
                      </a: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185,911</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218,900</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dirty="0" smtClean="0">
                          <a:effectLst/>
                        </a:rPr>
                        <a:t>+17.7</a:t>
                      </a:r>
                      <a:endParaRPr lang="en-GB" sz="18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269066092"/>
                  </a:ext>
                </a:extLst>
              </a:tr>
              <a:tr h="289526">
                <a:tc>
                  <a:txBody>
                    <a:bodyPr/>
                    <a:lstStyle/>
                    <a:p>
                      <a:pPr>
                        <a:spcAft>
                          <a:spcPts val="0"/>
                        </a:spcAft>
                      </a:pPr>
                      <a:r>
                        <a:rPr lang="en-GB" sz="1800">
                          <a:effectLst/>
                        </a:rPr>
                        <a:t>Hackney</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246,270</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259,200</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dirty="0" smtClean="0">
                          <a:effectLst/>
                        </a:rPr>
                        <a:t>+5.3</a:t>
                      </a:r>
                      <a:endParaRPr lang="en-GB" sz="18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3833531461"/>
                  </a:ext>
                </a:extLst>
              </a:tr>
              <a:tr h="289526">
                <a:tc>
                  <a:txBody>
                    <a:bodyPr/>
                    <a:lstStyle/>
                    <a:p>
                      <a:pPr>
                        <a:spcAft>
                          <a:spcPts val="0"/>
                        </a:spcAft>
                      </a:pPr>
                      <a:r>
                        <a:rPr lang="en-GB" sz="1800">
                          <a:effectLst/>
                        </a:rPr>
                        <a:t>Havering</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237,232</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262,000</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dirty="0" smtClean="0">
                          <a:effectLst/>
                        </a:rPr>
                        <a:t>+10.4</a:t>
                      </a:r>
                      <a:endParaRPr lang="en-GB" sz="18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4190120606"/>
                  </a:ext>
                </a:extLst>
              </a:tr>
              <a:tr h="289526">
                <a:tc>
                  <a:txBody>
                    <a:bodyPr/>
                    <a:lstStyle/>
                    <a:p>
                      <a:pPr>
                        <a:spcAft>
                          <a:spcPts val="0"/>
                        </a:spcAft>
                      </a:pPr>
                      <a:r>
                        <a:rPr lang="en-GB" sz="1800">
                          <a:effectLst/>
                        </a:rPr>
                        <a:t>Newham</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307,984</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351,100</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dirty="0" smtClean="0">
                          <a:effectLst/>
                        </a:rPr>
                        <a:t>+14.0</a:t>
                      </a:r>
                      <a:endParaRPr lang="en-GB" sz="18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2423194965"/>
                  </a:ext>
                </a:extLst>
              </a:tr>
              <a:tr h="289526">
                <a:tc>
                  <a:txBody>
                    <a:bodyPr/>
                    <a:lstStyle/>
                    <a:p>
                      <a:pPr>
                        <a:spcAft>
                          <a:spcPts val="0"/>
                        </a:spcAft>
                      </a:pPr>
                      <a:r>
                        <a:rPr lang="en-GB" sz="1800">
                          <a:effectLst/>
                        </a:rPr>
                        <a:t>Redbridge</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278,970</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310,300</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dirty="0" smtClean="0">
                          <a:effectLst/>
                        </a:rPr>
                        <a:t>+11.2</a:t>
                      </a:r>
                      <a:endParaRPr lang="en-GB" sz="18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3990264022"/>
                  </a:ext>
                </a:extLst>
              </a:tr>
              <a:tr h="289526">
                <a:tc>
                  <a:txBody>
                    <a:bodyPr/>
                    <a:lstStyle/>
                    <a:p>
                      <a:pPr>
                        <a:spcAft>
                          <a:spcPts val="0"/>
                        </a:spcAft>
                      </a:pPr>
                      <a:r>
                        <a:rPr lang="en-GB" sz="1800">
                          <a:effectLst/>
                        </a:rPr>
                        <a:t>Tower Hamlets</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254,096</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310,300</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dirty="0" smtClean="0">
                          <a:effectLst/>
                        </a:rPr>
                        <a:t>+22.1</a:t>
                      </a:r>
                      <a:endParaRPr lang="en-GB" sz="18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1354127425"/>
                  </a:ext>
                </a:extLst>
              </a:tr>
              <a:tr h="289526">
                <a:tc>
                  <a:txBody>
                    <a:bodyPr/>
                    <a:lstStyle/>
                    <a:p>
                      <a:pPr>
                        <a:spcAft>
                          <a:spcPts val="0"/>
                        </a:spcAft>
                      </a:pPr>
                      <a:r>
                        <a:rPr lang="en-GB" sz="1800">
                          <a:effectLst/>
                        </a:rPr>
                        <a:t>Waltham Forest</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258,249</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278,400</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dirty="0" smtClean="0">
                          <a:effectLst/>
                        </a:rPr>
                        <a:t>+7.8</a:t>
                      </a:r>
                      <a:endParaRPr lang="en-GB" sz="18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1960027094"/>
                  </a:ext>
                </a:extLst>
              </a:tr>
              <a:tr h="289526">
                <a:tc>
                  <a:txBody>
                    <a:bodyPr/>
                    <a:lstStyle/>
                    <a:p>
                      <a:pPr>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spcAft>
                          <a:spcPts val="0"/>
                        </a:spcAft>
                      </a:pPr>
                      <a:r>
                        <a:rPr lang="en-GB" sz="1800">
                          <a:effectLst/>
                        </a:rPr>
                        <a:t> </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spcAft>
                          <a:spcPts val="0"/>
                        </a:spcAft>
                      </a:pPr>
                      <a:r>
                        <a:rPr lang="en-GB" sz="1800">
                          <a:effectLst/>
                        </a:rPr>
                        <a:t> </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3584777126"/>
                  </a:ext>
                </a:extLst>
              </a:tr>
              <a:tr h="289526">
                <a:tc>
                  <a:txBody>
                    <a:bodyPr/>
                    <a:lstStyle/>
                    <a:p>
                      <a:pPr>
                        <a:spcAft>
                          <a:spcPts val="0"/>
                        </a:spcAft>
                      </a:pPr>
                      <a:r>
                        <a:rPr lang="en-GB" sz="1800">
                          <a:effectLst/>
                        </a:rPr>
                        <a:t>Bedford</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157,479</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185,300</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dirty="0" smtClean="0">
                          <a:effectLst/>
                        </a:rPr>
                        <a:t>+17.7</a:t>
                      </a:r>
                      <a:endParaRPr lang="en-GB" sz="18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4245086547"/>
                  </a:ext>
                </a:extLst>
              </a:tr>
              <a:tr h="289526">
                <a:tc>
                  <a:txBody>
                    <a:bodyPr/>
                    <a:lstStyle/>
                    <a:p>
                      <a:pPr>
                        <a:spcAft>
                          <a:spcPts val="0"/>
                        </a:spcAft>
                      </a:pPr>
                      <a:r>
                        <a:rPr lang="en-GB" sz="1800" dirty="0">
                          <a:effectLst/>
                        </a:rPr>
                        <a:t>Central Bedfordshire</a:t>
                      </a: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254,381</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294,200</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dirty="0" smtClean="0">
                          <a:effectLst/>
                        </a:rPr>
                        <a:t>+15.7</a:t>
                      </a:r>
                      <a:endParaRPr lang="en-GB" sz="18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2159988408"/>
                  </a:ext>
                </a:extLst>
              </a:tr>
              <a:tr h="289526">
                <a:tc>
                  <a:txBody>
                    <a:bodyPr/>
                    <a:lstStyle/>
                    <a:p>
                      <a:pPr>
                        <a:spcAft>
                          <a:spcPts val="0"/>
                        </a:spcAft>
                      </a:pPr>
                      <a:r>
                        <a:rPr lang="en-GB" sz="1800">
                          <a:effectLst/>
                        </a:rPr>
                        <a:t>Luton</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203,201</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225,300</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dirty="0" smtClean="0">
                          <a:effectLst/>
                        </a:rPr>
                        <a:t>+10.9</a:t>
                      </a:r>
                      <a:endParaRPr lang="en-GB" sz="18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3779751024"/>
                  </a:ext>
                </a:extLst>
              </a:tr>
              <a:tr h="289526">
                <a:tc>
                  <a:txBody>
                    <a:bodyPr/>
                    <a:lstStyle/>
                    <a:p>
                      <a:pPr>
                        <a:spcAft>
                          <a:spcPts val="0"/>
                        </a:spcAft>
                      </a:pPr>
                      <a:r>
                        <a:rPr lang="en-GB" sz="1800">
                          <a:effectLst/>
                        </a:rPr>
                        <a:t>Milton Keynes</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248,821</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a:effectLst/>
                        </a:rPr>
                        <a:t>287,000</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marL="0" algn="r" defTabSz="914400" rtl="0" eaLnBrk="1" latinLnBrk="0" hangingPunct="1">
                        <a:spcAft>
                          <a:spcPts val="0"/>
                        </a:spcAft>
                      </a:pPr>
                      <a:r>
                        <a:rPr lang="en-GB" sz="1800" kern="1200" dirty="0" smtClean="0">
                          <a:effectLst/>
                        </a:rPr>
                        <a:t>+15.3</a:t>
                      </a:r>
                      <a:endParaRPr lang="en-GB" sz="1800" kern="1200" dirty="0">
                        <a:solidFill>
                          <a:schemeClr val="dk1"/>
                        </a:solidFill>
                        <a:effectLst/>
                        <a:latin typeface="+mn-lt"/>
                        <a:ea typeface="+mn-ea"/>
                        <a:cs typeface="+mn-cs"/>
                      </a:endParaRPr>
                    </a:p>
                  </a:txBody>
                  <a:tcPr marL="68580" marR="68580" marT="0" marB="0" anchor="b"/>
                </a:tc>
                <a:extLst>
                  <a:ext uri="{0D108BD9-81ED-4DB2-BD59-A6C34878D82A}">
                    <a16:rowId xmlns:a16="http://schemas.microsoft.com/office/drawing/2014/main" val="3884132948"/>
                  </a:ext>
                </a:extLst>
              </a:tr>
              <a:tr h="289526">
                <a:tc>
                  <a:txBody>
                    <a:bodyPr/>
                    <a:lstStyle/>
                    <a:p>
                      <a:pPr>
                        <a:spcAft>
                          <a:spcPts val="0"/>
                        </a:spcAft>
                      </a:pPr>
                      <a:endParaRPr lang="en-GB" sz="1800" b="1" dirty="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endParaRPr lang="en-GB" sz="1800" b="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endParaRPr lang="en-GB" sz="1800" b="0">
                        <a:effectLst/>
                        <a:latin typeface="Calibri" panose="020F0502020204030204" pitchFamily="34" charset="0"/>
                        <a:ea typeface="Calibri" panose="020F0502020204030204" pitchFamily="34" charset="0"/>
                      </a:endParaRPr>
                    </a:p>
                  </a:txBody>
                  <a:tcPr marL="68580" marR="68580" marT="0" marB="0" anchor="b"/>
                </a:tc>
                <a:tc>
                  <a:txBody>
                    <a:bodyPr/>
                    <a:lstStyle/>
                    <a:p>
                      <a:pPr marL="0" algn="r" defTabSz="914400" rtl="0" eaLnBrk="1" latinLnBrk="0" hangingPunct="1">
                        <a:spcAft>
                          <a:spcPts val="0"/>
                        </a:spcAft>
                      </a:pPr>
                      <a:endParaRPr lang="en-GB" sz="1800" b="0" kern="1200" dirty="0" smtClean="0">
                        <a:solidFill>
                          <a:schemeClr val="dk1"/>
                        </a:solidFill>
                        <a:effectLst/>
                        <a:latin typeface="+mn-lt"/>
                        <a:ea typeface="+mn-ea"/>
                        <a:cs typeface="+mn-cs"/>
                      </a:endParaRPr>
                    </a:p>
                  </a:txBody>
                  <a:tcPr marL="68580" marR="68580" marT="0" marB="0" anchor="b"/>
                </a:tc>
                <a:extLst>
                  <a:ext uri="{0D108BD9-81ED-4DB2-BD59-A6C34878D82A}">
                    <a16:rowId xmlns:a16="http://schemas.microsoft.com/office/drawing/2014/main" val="4129595691"/>
                  </a:ext>
                </a:extLst>
              </a:tr>
              <a:tr h="289526">
                <a:tc>
                  <a:txBody>
                    <a:bodyPr/>
                    <a:lstStyle/>
                    <a:p>
                      <a:pPr>
                        <a:spcAft>
                          <a:spcPts val="0"/>
                        </a:spcAft>
                      </a:pPr>
                      <a:r>
                        <a:rPr lang="en-GB" sz="1800" dirty="0" smtClean="0">
                          <a:effectLst/>
                        </a:rPr>
                        <a:t>LONDON</a:t>
                      </a: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spcAft>
                          <a:spcPts val="0"/>
                        </a:spcAft>
                      </a:pP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spcAft>
                          <a:spcPts val="0"/>
                        </a:spcAft>
                      </a:pP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dirty="0" smtClean="0">
                          <a:effectLst/>
                        </a:rPr>
                        <a:t>+7.7</a:t>
                      </a:r>
                      <a:endParaRPr lang="en-GB" sz="18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3383369711"/>
                  </a:ext>
                </a:extLst>
              </a:tr>
              <a:tr h="289526">
                <a:tc>
                  <a:txBody>
                    <a:bodyPr/>
                    <a:lstStyle/>
                    <a:p>
                      <a:pPr>
                        <a:spcAft>
                          <a:spcPts val="0"/>
                        </a:spcAft>
                      </a:pPr>
                      <a:r>
                        <a:rPr lang="en-GB" sz="1800" dirty="0" smtClean="0">
                          <a:effectLst/>
                        </a:rPr>
                        <a:t>EAST OF ENGLAND</a:t>
                      </a:r>
                      <a:endParaRPr lang="en-GB" sz="1800" b="1" dirty="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endParaRPr lang="en-GB" sz="1800" b="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endParaRPr lang="en-GB" sz="1800" b="0">
                        <a:effectLst/>
                        <a:latin typeface="Calibri" panose="020F0502020204030204" pitchFamily="34" charset="0"/>
                        <a:ea typeface="Calibri" panose="020F0502020204030204" pitchFamily="34" charset="0"/>
                      </a:endParaRPr>
                    </a:p>
                  </a:txBody>
                  <a:tcPr marL="68580" marR="68580" marT="0" marB="0" anchor="b"/>
                </a:tc>
                <a:tc>
                  <a:txBody>
                    <a:bodyPr/>
                    <a:lstStyle/>
                    <a:p>
                      <a:pPr marL="0" algn="r" defTabSz="914400" rtl="0" eaLnBrk="1" latinLnBrk="0" hangingPunct="1">
                        <a:spcAft>
                          <a:spcPts val="0"/>
                        </a:spcAft>
                      </a:pPr>
                      <a:r>
                        <a:rPr lang="en-GB" sz="1800" kern="1200" dirty="0" smtClean="0">
                          <a:effectLst/>
                        </a:rPr>
                        <a:t>+8.3</a:t>
                      </a:r>
                      <a:endParaRPr lang="en-GB" sz="1800" b="0" kern="1200" dirty="0" smtClean="0">
                        <a:solidFill>
                          <a:schemeClr val="dk1"/>
                        </a:solidFill>
                        <a:effectLst/>
                        <a:latin typeface="+mn-lt"/>
                        <a:ea typeface="+mn-ea"/>
                        <a:cs typeface="+mn-cs"/>
                      </a:endParaRPr>
                    </a:p>
                  </a:txBody>
                  <a:tcPr marL="68580" marR="68580" marT="0" marB="0" anchor="b"/>
                </a:tc>
                <a:extLst>
                  <a:ext uri="{0D108BD9-81ED-4DB2-BD59-A6C34878D82A}">
                    <a16:rowId xmlns:a16="http://schemas.microsoft.com/office/drawing/2014/main" val="1688243300"/>
                  </a:ext>
                </a:extLst>
              </a:tr>
              <a:tr h="289526">
                <a:tc>
                  <a:txBody>
                    <a:bodyPr/>
                    <a:lstStyle/>
                    <a:p>
                      <a:pPr>
                        <a:spcAft>
                          <a:spcPts val="0"/>
                        </a:spcAft>
                      </a:pPr>
                      <a:r>
                        <a:rPr lang="en-GB" sz="1800" dirty="0" smtClean="0">
                          <a:effectLst/>
                        </a:rPr>
                        <a:t>ENGLAND</a:t>
                      </a: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lgn="r">
                        <a:spcAft>
                          <a:spcPts val="0"/>
                        </a:spcAft>
                      </a:pPr>
                      <a:r>
                        <a:rPr lang="en-GB" sz="1800" dirty="0" smtClean="0">
                          <a:effectLst/>
                        </a:rPr>
                        <a:t>+6.6</a:t>
                      </a:r>
                      <a:endParaRPr lang="en-GB" sz="1800" dirty="0">
                        <a:effectLst/>
                        <a:latin typeface="Calibri" panose="020F0502020204030204" pitchFamily="34" charset="0"/>
                        <a:ea typeface="Calibri" panose="020F0502020204030204" pitchFamily="34" charset="0"/>
                      </a:endParaRPr>
                    </a:p>
                  </a:txBody>
                  <a:tcPr marL="68580" marR="68580" marT="0" marB="0" anchor="b"/>
                </a:tc>
                <a:extLst>
                  <a:ext uri="{0D108BD9-81ED-4DB2-BD59-A6C34878D82A}">
                    <a16:rowId xmlns:a16="http://schemas.microsoft.com/office/drawing/2014/main" val="2238222066"/>
                  </a:ext>
                </a:extLst>
              </a:tr>
            </a:tbl>
          </a:graphicData>
        </a:graphic>
      </p:graphicFrame>
    </p:spTree>
    <p:extLst>
      <p:ext uri="{BB962C8B-B14F-4D97-AF65-F5344CB8AC3E}">
        <p14:creationId xmlns:p14="http://schemas.microsoft.com/office/powerpoint/2010/main" val="3443795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450109"/>
          </a:xfrm>
          <a:solidFill>
            <a:srgbClr val="00B0F0"/>
          </a:solidFill>
        </p:spPr>
        <p:txBody>
          <a:bodyPr/>
          <a:lstStyle/>
          <a:p>
            <a:r>
              <a:rPr lang="en-GB" b="1" dirty="0" smtClean="0">
                <a:solidFill>
                  <a:schemeClr val="bg1"/>
                </a:solidFill>
              </a:rPr>
              <a:t>Age changes</a:t>
            </a:r>
            <a:endParaRPr lang="en-GB" b="1" dirty="0">
              <a:solidFill>
                <a:schemeClr val="bg1"/>
              </a:solidFill>
            </a:endParaRPr>
          </a:p>
        </p:txBody>
      </p:sp>
      <p:sp>
        <p:nvSpPr>
          <p:cNvPr id="3" name="Content Placeholder 2"/>
          <p:cNvSpPr>
            <a:spLocks noGrp="1"/>
          </p:cNvSpPr>
          <p:nvPr>
            <p:ph idx="1"/>
          </p:nvPr>
        </p:nvSpPr>
        <p:spPr>
          <a:xfrm>
            <a:off x="138545" y="1551709"/>
            <a:ext cx="11979564" cy="5070764"/>
          </a:xfrm>
        </p:spPr>
        <p:txBody>
          <a:bodyPr>
            <a:normAutofit fontScale="85000" lnSpcReduction="10000"/>
          </a:bodyPr>
          <a:lstStyle/>
          <a:p>
            <a:r>
              <a:rPr lang="en-GB" dirty="0"/>
              <a:t>Overall, in England, there has been an increase of 20.1% in people aged 65 years and over, an increase of 3.6% in people aged 15 to 64 years, and an increase of 5.0% in children aged under 15 years</a:t>
            </a:r>
            <a:r>
              <a:rPr lang="en-GB" dirty="0" smtClean="0"/>
              <a:t>.</a:t>
            </a:r>
          </a:p>
          <a:p>
            <a:pPr fontAlgn="t"/>
            <a:r>
              <a:rPr lang="en-GB" dirty="0" smtClean="0"/>
              <a:t>Milton Keynes, Central Bedfordshire and Bedford have larger increases in people ages 65 and over compared to England as a whole, with 25.5%, 32.6%, and 43.6% respectively. </a:t>
            </a:r>
          </a:p>
          <a:p>
            <a:pPr fontAlgn="t"/>
            <a:r>
              <a:rPr lang="en-GB" dirty="0" smtClean="0">
                <a:solidFill>
                  <a:schemeClr val="dk1"/>
                </a:solidFill>
              </a:rPr>
              <a:t>In the East London boroughs, Newham’s 65+ population increase also exceeded England’s overall increase in this age group, with a 21.9</a:t>
            </a:r>
            <a:r>
              <a:rPr lang="en-GB" dirty="0">
                <a:solidFill>
                  <a:schemeClr val="dk1"/>
                </a:solidFill>
              </a:rPr>
              <a:t>% </a:t>
            </a:r>
            <a:r>
              <a:rPr lang="en-GB" dirty="0" smtClean="0">
                <a:solidFill>
                  <a:schemeClr val="dk1"/>
                </a:solidFill>
              </a:rPr>
              <a:t>growth. </a:t>
            </a:r>
          </a:p>
          <a:p>
            <a:pPr fontAlgn="t"/>
            <a:r>
              <a:rPr lang="en-GB" dirty="0" smtClean="0">
                <a:solidFill>
                  <a:schemeClr val="dk1"/>
                </a:solidFill>
              </a:rPr>
              <a:t>All BLMK and east London local authorities had bigger increases in people ages 15 to 64, Tower Hamlets and Barking and Dagenham having the largest increases in this age group (24.9% and 20.8% respectively)</a:t>
            </a:r>
          </a:p>
          <a:p>
            <a:pPr fontAlgn="t"/>
            <a:r>
              <a:rPr lang="en-GB" dirty="0" smtClean="0">
                <a:solidFill>
                  <a:schemeClr val="dk1"/>
                </a:solidFill>
              </a:rPr>
              <a:t>All BLMK local authorities and most east London local authorities also had higher increases in the under 15 years old age group population compared to the England as a whole. </a:t>
            </a:r>
          </a:p>
          <a:p>
            <a:pPr fontAlgn="t"/>
            <a:r>
              <a:rPr lang="en-GB" dirty="0" smtClean="0">
                <a:solidFill>
                  <a:schemeClr val="dk1"/>
                </a:solidFill>
              </a:rPr>
              <a:t> Hackney’s under 15 years old population decreased by 3.3% and Waltham Forest increased by 1.8%</a:t>
            </a:r>
            <a:endParaRPr lang="en-GB" dirty="0"/>
          </a:p>
          <a:p>
            <a:pPr fontAlgn="t"/>
            <a:endParaRPr lang="en-GB" dirty="0"/>
          </a:p>
          <a:p>
            <a:pPr fontAlgn="t"/>
            <a:endParaRPr lang="en-GB" dirty="0"/>
          </a:p>
          <a:p>
            <a:endParaRPr lang="en-GB" dirty="0" smtClean="0"/>
          </a:p>
          <a:p>
            <a:endParaRPr lang="en-GB" dirty="0" smtClean="0"/>
          </a:p>
          <a:p>
            <a:endParaRPr lang="en-GB" dirty="0" smtClean="0"/>
          </a:p>
        </p:txBody>
      </p:sp>
    </p:spTree>
    <p:extLst>
      <p:ext uri="{BB962C8B-B14F-4D97-AF65-F5344CB8AC3E}">
        <p14:creationId xmlns:p14="http://schemas.microsoft.com/office/powerpoint/2010/main" val="76563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283855"/>
          </a:xfrm>
          <a:solidFill>
            <a:srgbClr val="00B0F0"/>
          </a:solidFill>
        </p:spPr>
        <p:txBody>
          <a:bodyPr/>
          <a:lstStyle/>
          <a:p>
            <a:r>
              <a:rPr lang="en-GB" b="1" dirty="0" smtClean="0">
                <a:solidFill>
                  <a:schemeClr val="bg1"/>
                </a:solidFill>
              </a:rPr>
              <a:t>Age changes - BLMK</a:t>
            </a:r>
            <a:endParaRPr lang="en-GB" b="1" dirty="0">
              <a:solidFill>
                <a:schemeClr val="bg1"/>
              </a:solidFill>
            </a:endParaRPr>
          </a:p>
        </p:txBody>
      </p:sp>
      <p:graphicFrame>
        <p:nvGraphicFramePr>
          <p:cNvPr id="4" name="Table 6">
            <a:extLst>
              <a:ext uri="{FF2B5EF4-FFF2-40B4-BE49-F238E27FC236}">
                <a16:creationId xmlns:a16="http://schemas.microsoft.com/office/drawing/2014/main" id="{55008F25-2B53-4D8D-A8EB-CF491EE5366F}"/>
              </a:ext>
            </a:extLst>
          </p:cNvPr>
          <p:cNvGraphicFramePr>
            <a:graphicFrameLocks noGrp="1"/>
          </p:cNvGraphicFramePr>
          <p:nvPr>
            <p:extLst>
              <p:ext uri="{D42A27DB-BD31-4B8C-83A1-F6EECF244321}">
                <p14:modId xmlns:p14="http://schemas.microsoft.com/office/powerpoint/2010/main" val="2359262491"/>
              </p:ext>
            </p:extLst>
          </p:nvPr>
        </p:nvGraphicFramePr>
        <p:xfrm>
          <a:off x="938192" y="1927499"/>
          <a:ext cx="10297144" cy="2225040"/>
        </p:xfrm>
        <a:graphic>
          <a:graphicData uri="http://schemas.openxmlformats.org/drawingml/2006/table">
            <a:tbl>
              <a:tblPr firstRow="1" bandRow="1">
                <a:tableStyleId>{5C22544A-7EE6-4342-B048-85BDC9FD1C3A}</a:tableStyleId>
              </a:tblPr>
              <a:tblGrid>
                <a:gridCol w="2290502">
                  <a:extLst>
                    <a:ext uri="{9D8B030D-6E8A-4147-A177-3AD203B41FA5}">
                      <a16:colId xmlns:a16="http://schemas.microsoft.com/office/drawing/2014/main" val="3419203749"/>
                    </a:ext>
                  </a:extLst>
                </a:gridCol>
                <a:gridCol w="1828355">
                  <a:extLst>
                    <a:ext uri="{9D8B030D-6E8A-4147-A177-3AD203B41FA5}">
                      <a16:colId xmlns:a16="http://schemas.microsoft.com/office/drawing/2014/main" val="1238999818"/>
                    </a:ext>
                  </a:extLst>
                </a:gridCol>
                <a:gridCol w="2059429">
                  <a:extLst>
                    <a:ext uri="{9D8B030D-6E8A-4147-A177-3AD203B41FA5}">
                      <a16:colId xmlns:a16="http://schemas.microsoft.com/office/drawing/2014/main" val="2248404828"/>
                    </a:ext>
                  </a:extLst>
                </a:gridCol>
                <a:gridCol w="2059429">
                  <a:extLst>
                    <a:ext uri="{9D8B030D-6E8A-4147-A177-3AD203B41FA5}">
                      <a16:colId xmlns:a16="http://schemas.microsoft.com/office/drawing/2014/main" val="277096361"/>
                    </a:ext>
                  </a:extLst>
                </a:gridCol>
                <a:gridCol w="2059429">
                  <a:extLst>
                    <a:ext uri="{9D8B030D-6E8A-4147-A177-3AD203B41FA5}">
                      <a16:colId xmlns:a16="http://schemas.microsoft.com/office/drawing/2014/main" val="721547260"/>
                    </a:ext>
                  </a:extLst>
                </a:gridCol>
              </a:tblGrid>
              <a:tr h="370840">
                <a:tc>
                  <a:txBody>
                    <a:bodyPr/>
                    <a:lstStyle/>
                    <a:p>
                      <a:r>
                        <a:rPr lang="en-GB" dirty="0"/>
                        <a:t>Place</a:t>
                      </a:r>
                    </a:p>
                  </a:txBody>
                  <a:tcPr/>
                </a:tc>
                <a:tc>
                  <a:txBody>
                    <a:bodyPr/>
                    <a:lstStyle/>
                    <a:p>
                      <a:pPr algn="ctr"/>
                      <a:r>
                        <a:rPr lang="en-GB" dirty="0"/>
                        <a:t>U15</a:t>
                      </a:r>
                    </a:p>
                  </a:txBody>
                  <a:tcPr/>
                </a:tc>
                <a:tc>
                  <a:txBody>
                    <a:bodyPr/>
                    <a:lstStyle/>
                    <a:p>
                      <a:pPr algn="ctr"/>
                      <a:r>
                        <a:rPr lang="en-GB" dirty="0" smtClean="0"/>
                        <a:t>U25*</a:t>
                      </a:r>
                      <a:endParaRPr lang="en-GB" dirty="0"/>
                    </a:p>
                  </a:txBody>
                  <a:tcPr/>
                </a:tc>
                <a:tc>
                  <a:txBody>
                    <a:bodyPr/>
                    <a:lstStyle/>
                    <a:p>
                      <a:pPr algn="ctr"/>
                      <a:r>
                        <a:rPr lang="en-GB" dirty="0"/>
                        <a:t>15-64</a:t>
                      </a:r>
                    </a:p>
                  </a:txBody>
                  <a:tcPr/>
                </a:tc>
                <a:tc>
                  <a:txBody>
                    <a:bodyPr/>
                    <a:lstStyle/>
                    <a:p>
                      <a:pPr algn="ctr"/>
                      <a:r>
                        <a:rPr lang="en-GB" dirty="0"/>
                        <a:t>65+</a:t>
                      </a:r>
                    </a:p>
                  </a:txBody>
                  <a:tcPr/>
                </a:tc>
                <a:extLst>
                  <a:ext uri="{0D108BD9-81ED-4DB2-BD59-A6C34878D82A}">
                    <a16:rowId xmlns:a16="http://schemas.microsoft.com/office/drawing/2014/main" val="3123811479"/>
                  </a:ext>
                </a:extLst>
              </a:tr>
              <a:tr h="370840">
                <a:tc>
                  <a:txBody>
                    <a:bodyPr/>
                    <a:lstStyle/>
                    <a:p>
                      <a:r>
                        <a:rPr lang="en-GB" dirty="0"/>
                        <a:t>Bedford</a:t>
                      </a:r>
                    </a:p>
                  </a:txBody>
                  <a:tcPr/>
                </a:tc>
                <a:tc>
                  <a:txBody>
                    <a:bodyPr/>
                    <a:lstStyle/>
                    <a:p>
                      <a:pPr algn="ctr"/>
                      <a:r>
                        <a:rPr lang="en-GB" dirty="0"/>
                        <a:t>+18.6%</a:t>
                      </a:r>
                    </a:p>
                  </a:txBody>
                  <a:tcPr/>
                </a:tc>
                <a:tc>
                  <a:txBody>
                    <a:bodyPr/>
                    <a:lstStyle/>
                    <a:p>
                      <a:pPr algn="ctr"/>
                      <a:r>
                        <a:rPr lang="en-GB" dirty="0" smtClean="0"/>
                        <a:t>+18.3%</a:t>
                      </a:r>
                      <a:endParaRPr lang="en-GB" dirty="0"/>
                    </a:p>
                  </a:txBody>
                  <a:tcPr/>
                </a:tc>
                <a:tc>
                  <a:txBody>
                    <a:bodyPr/>
                    <a:lstStyle/>
                    <a:p>
                      <a:pPr algn="ctr"/>
                      <a:r>
                        <a:rPr lang="en-GB" dirty="0"/>
                        <a:t>+15.7%</a:t>
                      </a:r>
                    </a:p>
                  </a:txBody>
                  <a:tcPr/>
                </a:tc>
                <a:tc>
                  <a:txBody>
                    <a:bodyPr/>
                    <a:lstStyle/>
                    <a:p>
                      <a:pPr algn="ctr"/>
                      <a:r>
                        <a:rPr lang="en-GB" dirty="0"/>
                        <a:t>+25.5%</a:t>
                      </a:r>
                    </a:p>
                  </a:txBody>
                  <a:tcPr/>
                </a:tc>
                <a:extLst>
                  <a:ext uri="{0D108BD9-81ED-4DB2-BD59-A6C34878D82A}">
                    <a16:rowId xmlns:a16="http://schemas.microsoft.com/office/drawing/2014/main" val="1746720685"/>
                  </a:ext>
                </a:extLst>
              </a:tr>
              <a:tr h="370840">
                <a:tc>
                  <a:txBody>
                    <a:bodyPr/>
                    <a:lstStyle/>
                    <a:p>
                      <a:r>
                        <a:rPr lang="en-GB" dirty="0"/>
                        <a:t>Central Bedfordshire</a:t>
                      </a:r>
                    </a:p>
                  </a:txBody>
                  <a:tcPr/>
                </a:tc>
                <a:tc>
                  <a:txBody>
                    <a:bodyPr/>
                    <a:lstStyle/>
                    <a:p>
                      <a:pPr algn="ctr"/>
                      <a:r>
                        <a:rPr lang="en-GB" dirty="0"/>
                        <a:t>+16.7%</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smtClean="0"/>
                        <a:t>+16.6</a:t>
                      </a:r>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+11.5%</a:t>
                      </a:r>
                    </a:p>
                  </a:txBody>
                  <a:tcPr/>
                </a:tc>
                <a:tc>
                  <a:txBody>
                    <a:bodyPr/>
                    <a:lstStyle/>
                    <a:p>
                      <a:pPr algn="ctr"/>
                      <a:r>
                        <a:rPr lang="en-GB" dirty="0"/>
                        <a:t>+32.6%</a:t>
                      </a:r>
                    </a:p>
                  </a:txBody>
                  <a:tcPr/>
                </a:tc>
                <a:extLst>
                  <a:ext uri="{0D108BD9-81ED-4DB2-BD59-A6C34878D82A}">
                    <a16:rowId xmlns:a16="http://schemas.microsoft.com/office/drawing/2014/main" val="4067290901"/>
                  </a:ext>
                </a:extLst>
              </a:tr>
              <a:tr h="370840">
                <a:tc>
                  <a:txBody>
                    <a:bodyPr/>
                    <a:lstStyle/>
                    <a:p>
                      <a:r>
                        <a:rPr lang="en-GB" dirty="0"/>
                        <a:t>Luton</a:t>
                      </a:r>
                    </a:p>
                  </a:txBody>
                  <a:tcPr/>
                </a:tc>
                <a:tc>
                  <a:txBody>
                    <a:bodyPr/>
                    <a:lstStyle/>
                    <a:p>
                      <a:pPr algn="ctr"/>
                      <a:r>
                        <a:rPr lang="en-GB" dirty="0"/>
                        <a:t>+12.2%</a:t>
                      </a:r>
                    </a:p>
                  </a:txBody>
                  <a:tcPr/>
                </a:tc>
                <a:tc>
                  <a:txBody>
                    <a:bodyPr/>
                    <a:lstStyle/>
                    <a:p>
                      <a:pPr algn="ctr"/>
                      <a:r>
                        <a:rPr lang="en-GB" dirty="0" smtClean="0"/>
                        <a:t>+12.3%</a:t>
                      </a:r>
                      <a:endParaRPr lang="en-GB" dirty="0"/>
                    </a:p>
                  </a:txBody>
                  <a:tcPr/>
                </a:tc>
                <a:tc>
                  <a:txBody>
                    <a:bodyPr/>
                    <a:lstStyle/>
                    <a:p>
                      <a:pPr algn="ctr"/>
                      <a:r>
                        <a:rPr lang="en-GB" dirty="0"/>
                        <a:t>+10.6%</a:t>
                      </a:r>
                    </a:p>
                  </a:txBody>
                  <a:tcPr/>
                </a:tc>
                <a:tc>
                  <a:txBody>
                    <a:bodyPr/>
                    <a:lstStyle/>
                    <a:p>
                      <a:pPr algn="ctr"/>
                      <a:r>
                        <a:rPr lang="en-GB" dirty="0"/>
                        <a:t>+11.0%</a:t>
                      </a:r>
                    </a:p>
                  </a:txBody>
                  <a:tcPr/>
                </a:tc>
                <a:extLst>
                  <a:ext uri="{0D108BD9-81ED-4DB2-BD59-A6C34878D82A}">
                    <a16:rowId xmlns:a16="http://schemas.microsoft.com/office/drawing/2014/main" val="1587224888"/>
                  </a:ext>
                </a:extLst>
              </a:tr>
              <a:tr h="370840">
                <a:tc>
                  <a:txBody>
                    <a:bodyPr/>
                    <a:lstStyle/>
                    <a:p>
                      <a:r>
                        <a:rPr lang="en-GB" dirty="0"/>
                        <a:t>Milton Keynes </a:t>
                      </a:r>
                    </a:p>
                  </a:txBody>
                  <a:tcPr/>
                </a:tc>
                <a:tc>
                  <a:txBody>
                    <a:bodyPr/>
                    <a:lstStyle/>
                    <a:p>
                      <a:pPr algn="ctr"/>
                      <a:r>
                        <a:rPr lang="en-GB" dirty="0"/>
                        <a:t>+12.3%</a:t>
                      </a:r>
                    </a:p>
                  </a:txBody>
                  <a:tcPr/>
                </a:tc>
                <a:tc>
                  <a:txBody>
                    <a:bodyPr/>
                    <a:lstStyle/>
                    <a:p>
                      <a:pPr algn="ctr"/>
                      <a:r>
                        <a:rPr lang="en-GB" dirty="0" smtClean="0"/>
                        <a:t>+12.3%</a:t>
                      </a:r>
                      <a:endParaRPr lang="en-GB" dirty="0"/>
                    </a:p>
                  </a:txBody>
                  <a:tcPr/>
                </a:tc>
                <a:tc>
                  <a:txBody>
                    <a:bodyPr/>
                    <a:lstStyle/>
                    <a:p>
                      <a:pPr algn="ctr"/>
                      <a:r>
                        <a:rPr lang="en-GB" dirty="0"/>
                        <a:t>+11.6%</a:t>
                      </a:r>
                    </a:p>
                  </a:txBody>
                  <a:tcPr/>
                </a:tc>
                <a:tc>
                  <a:txBody>
                    <a:bodyPr/>
                    <a:lstStyle/>
                    <a:p>
                      <a:pPr algn="ctr"/>
                      <a:r>
                        <a:rPr lang="en-GB" dirty="0"/>
                        <a:t>+43.6%</a:t>
                      </a:r>
                    </a:p>
                  </a:txBody>
                  <a:tcPr/>
                </a:tc>
                <a:extLst>
                  <a:ext uri="{0D108BD9-81ED-4DB2-BD59-A6C34878D82A}">
                    <a16:rowId xmlns:a16="http://schemas.microsoft.com/office/drawing/2014/main" val="2069589447"/>
                  </a:ext>
                </a:extLst>
              </a:tr>
              <a:tr h="370840">
                <a:tc>
                  <a:txBody>
                    <a:bodyPr/>
                    <a:lstStyle/>
                    <a:p>
                      <a:r>
                        <a:rPr lang="en-GB" dirty="0"/>
                        <a:t>England</a:t>
                      </a:r>
                    </a:p>
                  </a:txBody>
                  <a:tcPr/>
                </a:tc>
                <a:tc>
                  <a:txBody>
                    <a:bodyPr/>
                    <a:lstStyle/>
                    <a:p>
                      <a:pPr algn="ctr"/>
                      <a:r>
                        <a:rPr lang="en-GB" dirty="0"/>
                        <a:t>+5.0%</a:t>
                      </a:r>
                    </a:p>
                  </a:txBody>
                  <a:tcPr/>
                </a:tc>
                <a:tc>
                  <a:txBody>
                    <a:bodyPr/>
                    <a:lstStyle/>
                    <a:p>
                      <a:pPr algn="ctr"/>
                      <a:endParaRPr lang="en-GB" dirty="0"/>
                    </a:p>
                  </a:txBody>
                  <a:tcPr/>
                </a:tc>
                <a:tc>
                  <a:txBody>
                    <a:bodyPr/>
                    <a:lstStyle/>
                    <a:p>
                      <a:pPr algn="ctr"/>
                      <a:r>
                        <a:rPr lang="en-GB" dirty="0"/>
                        <a:t>+3.6%</a:t>
                      </a:r>
                    </a:p>
                  </a:txBody>
                  <a:tcPr/>
                </a:tc>
                <a:tc>
                  <a:txBody>
                    <a:bodyPr/>
                    <a:lstStyle/>
                    <a:p>
                      <a:pPr algn="ctr"/>
                      <a:r>
                        <a:rPr lang="en-GB" dirty="0"/>
                        <a:t>+20.1%</a:t>
                      </a:r>
                    </a:p>
                  </a:txBody>
                  <a:tcPr/>
                </a:tc>
                <a:extLst>
                  <a:ext uri="{0D108BD9-81ED-4DB2-BD59-A6C34878D82A}">
                    <a16:rowId xmlns:a16="http://schemas.microsoft.com/office/drawing/2014/main" val="1801991366"/>
                  </a:ext>
                </a:extLst>
              </a:tr>
            </a:tbl>
          </a:graphicData>
        </a:graphic>
      </p:graphicFrame>
      <p:sp>
        <p:nvSpPr>
          <p:cNvPr id="5" name="TextBox 4"/>
          <p:cNvSpPr txBox="1"/>
          <p:nvPr/>
        </p:nvSpPr>
        <p:spPr>
          <a:xfrm>
            <a:off x="138546" y="5902448"/>
            <a:ext cx="11582400" cy="830997"/>
          </a:xfrm>
          <a:prstGeom prst="rect">
            <a:avLst/>
          </a:prstGeom>
          <a:noFill/>
        </p:spPr>
        <p:txBody>
          <a:bodyPr wrap="square" rtlCol="0">
            <a:spAutoFit/>
          </a:bodyPr>
          <a:lstStyle/>
          <a:p>
            <a:r>
              <a:rPr lang="en-GB" sz="1200" dirty="0" smtClean="0"/>
              <a:t>All data except U25 taken from </a:t>
            </a:r>
            <a:r>
              <a:rPr lang="en-GB" sz="1200" dirty="0" smtClean="0">
                <a:hlinkClick r:id="rId2"/>
              </a:rPr>
              <a:t>https://www.ons.gov.uk/visualisations/censuspopulationchange/E09000031/</a:t>
            </a:r>
            <a:r>
              <a:rPr lang="en-GB" sz="1200" dirty="0" smtClean="0"/>
              <a:t> </a:t>
            </a:r>
          </a:p>
          <a:p>
            <a:r>
              <a:rPr lang="en-GB" sz="1200" dirty="0" smtClean="0"/>
              <a:t>U25 calculated manually from data from </a:t>
            </a:r>
            <a:r>
              <a:rPr lang="en-GB" sz="1200" u="sng" dirty="0">
                <a:hlinkClick r:id="rId3"/>
              </a:rPr>
              <a:t>Table P04 2011 Census: Usual resident population by five-year age group, local authorities in England and Wales (Excel sheet 366Kb</a:t>
            </a:r>
            <a:r>
              <a:rPr lang="en-GB" sz="1200" u="sng" dirty="0" smtClean="0">
                <a:hlinkClick r:id="rId3"/>
              </a:rPr>
              <a:t>)</a:t>
            </a:r>
            <a:r>
              <a:rPr lang="en-GB" sz="1200" u="sng" dirty="0" smtClean="0"/>
              <a:t> and </a:t>
            </a:r>
            <a:r>
              <a:rPr lang="en-GB" sz="1200" u="sng" dirty="0" smtClean="0">
                <a:hlinkClick r:id="rId4"/>
              </a:rPr>
              <a:t>https://www.ons.gov.uk/peoplepopulationandcommunity/populationandmigration/populationestimates/datasets/populationandhouseholdestimatesenglandandwalescensus2021</a:t>
            </a:r>
            <a:r>
              <a:rPr lang="en-GB" sz="1200" u="sng" dirty="0" smtClean="0"/>
              <a:t> </a:t>
            </a:r>
            <a:endParaRPr lang="en-GB" sz="1200" dirty="0"/>
          </a:p>
          <a:p>
            <a:endParaRPr lang="en-GB" sz="1200" dirty="0"/>
          </a:p>
        </p:txBody>
      </p:sp>
    </p:spTree>
    <p:extLst>
      <p:ext uri="{BB962C8B-B14F-4D97-AF65-F5344CB8AC3E}">
        <p14:creationId xmlns:p14="http://schemas.microsoft.com/office/powerpoint/2010/main" val="3691468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02327"/>
          </a:xfrm>
          <a:solidFill>
            <a:srgbClr val="00B0F0"/>
          </a:solidFill>
        </p:spPr>
        <p:txBody>
          <a:bodyPr/>
          <a:lstStyle/>
          <a:p>
            <a:r>
              <a:rPr lang="en-GB" b="1" dirty="0" smtClean="0">
                <a:solidFill>
                  <a:schemeClr val="bg1"/>
                </a:solidFill>
              </a:rPr>
              <a:t>Age changes - London</a:t>
            </a:r>
            <a:endParaRPr lang="en-GB" b="1" dirty="0">
              <a:solidFill>
                <a:schemeClr val="bg1"/>
              </a:solidFill>
            </a:endParaRPr>
          </a:p>
        </p:txBody>
      </p:sp>
      <p:sp>
        <p:nvSpPr>
          <p:cNvPr id="3" name="Content Placeholder 2"/>
          <p:cNvSpPr>
            <a:spLocks noGrp="1"/>
          </p:cNvSpPr>
          <p:nvPr>
            <p:ph idx="1"/>
          </p:nvPr>
        </p:nvSpPr>
        <p:spPr>
          <a:xfrm>
            <a:off x="838200" y="1529462"/>
            <a:ext cx="10515600" cy="4351338"/>
          </a:xfrm>
        </p:spPr>
        <p:txBody>
          <a:bodyPr/>
          <a:lstStyle/>
          <a:p>
            <a:endParaRPr lang="en-GB" dirty="0"/>
          </a:p>
        </p:txBody>
      </p:sp>
      <p:graphicFrame>
        <p:nvGraphicFramePr>
          <p:cNvPr id="4" name="Table 6">
            <a:extLst>
              <a:ext uri="{FF2B5EF4-FFF2-40B4-BE49-F238E27FC236}">
                <a16:creationId xmlns:a16="http://schemas.microsoft.com/office/drawing/2014/main" id="{55008F25-2B53-4D8D-A8EB-CF491EE5366F}"/>
              </a:ext>
            </a:extLst>
          </p:cNvPr>
          <p:cNvGraphicFramePr>
            <a:graphicFrameLocks noGrp="1"/>
          </p:cNvGraphicFramePr>
          <p:nvPr>
            <p:extLst>
              <p:ext uri="{D42A27DB-BD31-4B8C-83A1-F6EECF244321}">
                <p14:modId xmlns:p14="http://schemas.microsoft.com/office/powerpoint/2010/main" val="3489815274"/>
              </p:ext>
            </p:extLst>
          </p:nvPr>
        </p:nvGraphicFramePr>
        <p:xfrm>
          <a:off x="838200" y="1529462"/>
          <a:ext cx="10297144" cy="3886200"/>
        </p:xfrm>
        <a:graphic>
          <a:graphicData uri="http://schemas.openxmlformats.org/drawingml/2006/table">
            <a:tbl>
              <a:tblPr firstRow="1" bandRow="1">
                <a:tableStyleId>{5C22544A-7EE6-4342-B048-85BDC9FD1C3A}</a:tableStyleId>
              </a:tblPr>
              <a:tblGrid>
                <a:gridCol w="2290502">
                  <a:extLst>
                    <a:ext uri="{9D8B030D-6E8A-4147-A177-3AD203B41FA5}">
                      <a16:colId xmlns:a16="http://schemas.microsoft.com/office/drawing/2014/main" val="3419203749"/>
                    </a:ext>
                  </a:extLst>
                </a:gridCol>
                <a:gridCol w="1828355">
                  <a:extLst>
                    <a:ext uri="{9D8B030D-6E8A-4147-A177-3AD203B41FA5}">
                      <a16:colId xmlns:a16="http://schemas.microsoft.com/office/drawing/2014/main" val="1238999818"/>
                    </a:ext>
                  </a:extLst>
                </a:gridCol>
                <a:gridCol w="2059429">
                  <a:extLst>
                    <a:ext uri="{9D8B030D-6E8A-4147-A177-3AD203B41FA5}">
                      <a16:colId xmlns:a16="http://schemas.microsoft.com/office/drawing/2014/main" val="810678971"/>
                    </a:ext>
                  </a:extLst>
                </a:gridCol>
                <a:gridCol w="2059429">
                  <a:extLst>
                    <a:ext uri="{9D8B030D-6E8A-4147-A177-3AD203B41FA5}">
                      <a16:colId xmlns:a16="http://schemas.microsoft.com/office/drawing/2014/main" val="277096361"/>
                    </a:ext>
                  </a:extLst>
                </a:gridCol>
                <a:gridCol w="2059429">
                  <a:extLst>
                    <a:ext uri="{9D8B030D-6E8A-4147-A177-3AD203B41FA5}">
                      <a16:colId xmlns:a16="http://schemas.microsoft.com/office/drawing/2014/main" val="721547260"/>
                    </a:ext>
                  </a:extLst>
                </a:gridCol>
              </a:tblGrid>
              <a:tr h="370840">
                <a:tc>
                  <a:txBody>
                    <a:bodyPr/>
                    <a:lstStyle/>
                    <a:p>
                      <a:r>
                        <a:rPr lang="en-GB" dirty="0"/>
                        <a:t>Place</a:t>
                      </a:r>
                    </a:p>
                  </a:txBody>
                  <a:tcPr/>
                </a:tc>
                <a:tc>
                  <a:txBody>
                    <a:bodyPr/>
                    <a:lstStyle/>
                    <a:p>
                      <a:pPr algn="ctr"/>
                      <a:r>
                        <a:rPr lang="en-GB" dirty="0"/>
                        <a:t>U15</a:t>
                      </a:r>
                    </a:p>
                  </a:txBody>
                  <a:tcPr/>
                </a:tc>
                <a:tc>
                  <a:txBody>
                    <a:bodyPr/>
                    <a:lstStyle/>
                    <a:p>
                      <a:pPr algn="ctr"/>
                      <a:r>
                        <a:rPr lang="en-GB" dirty="0" smtClean="0"/>
                        <a:t>U25*</a:t>
                      </a:r>
                      <a:endParaRPr lang="en-GB" dirty="0"/>
                    </a:p>
                  </a:txBody>
                  <a:tcPr/>
                </a:tc>
                <a:tc>
                  <a:txBody>
                    <a:bodyPr/>
                    <a:lstStyle/>
                    <a:p>
                      <a:pPr algn="ctr"/>
                      <a:r>
                        <a:rPr lang="en-GB" dirty="0"/>
                        <a:t>15-64</a:t>
                      </a:r>
                    </a:p>
                  </a:txBody>
                  <a:tcPr/>
                </a:tc>
                <a:tc>
                  <a:txBody>
                    <a:bodyPr/>
                    <a:lstStyle/>
                    <a:p>
                      <a:pPr algn="ctr"/>
                      <a:r>
                        <a:rPr lang="en-GB" dirty="0"/>
                        <a:t>65+</a:t>
                      </a:r>
                    </a:p>
                  </a:txBody>
                  <a:tcPr/>
                </a:tc>
                <a:extLst>
                  <a:ext uri="{0D108BD9-81ED-4DB2-BD59-A6C34878D82A}">
                    <a16:rowId xmlns:a16="http://schemas.microsoft.com/office/drawing/2014/main" val="3123811479"/>
                  </a:ext>
                </a:extLst>
              </a:tr>
              <a:tr h="370840">
                <a:tc>
                  <a:txBody>
                    <a:bodyPr/>
                    <a:lstStyle/>
                    <a:p>
                      <a:pPr>
                        <a:spcAft>
                          <a:spcPts val="0"/>
                        </a:spcAft>
                      </a:pPr>
                      <a:r>
                        <a:rPr lang="en-GB" sz="1800" dirty="0">
                          <a:effectLst/>
                        </a:rPr>
                        <a:t>Barking and Dagenham</a:t>
                      </a: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GB" sz="1800" b="0" i="0" kern="1200" dirty="0" smtClean="0">
                          <a:solidFill>
                            <a:schemeClr val="dk1"/>
                          </a:solidFill>
                          <a:effectLst/>
                          <a:latin typeface="+mn-lt"/>
                          <a:ea typeface="+mn-ea"/>
                          <a:cs typeface="+mn-cs"/>
                        </a:rPr>
                        <a:t>+17.3%</a:t>
                      </a:r>
                      <a:endParaRPr lang="en-GB" dirty="0"/>
                    </a:p>
                  </a:txBody>
                  <a:tcPr/>
                </a:tc>
                <a:tc>
                  <a:txBody>
                    <a:bodyPr/>
                    <a:lstStyle/>
                    <a:p>
                      <a:pPr algn="ctr"/>
                      <a:r>
                        <a:rPr lang="en-GB" dirty="0" smtClean="0"/>
                        <a:t>+17.2%</a:t>
                      </a:r>
                      <a:endParaRPr lang="en-GB" dirty="0"/>
                    </a:p>
                  </a:txBody>
                  <a:tcPr/>
                </a:tc>
                <a:tc>
                  <a:txBody>
                    <a:bodyPr/>
                    <a:lstStyle/>
                    <a:p>
                      <a:pPr algn="ctr"/>
                      <a:r>
                        <a:rPr lang="en-GB" sz="1800" b="0" i="0" kern="1200" dirty="0" smtClean="0">
                          <a:solidFill>
                            <a:schemeClr val="dk1"/>
                          </a:solidFill>
                          <a:effectLst/>
                          <a:latin typeface="+mn-lt"/>
                          <a:ea typeface="+mn-ea"/>
                          <a:cs typeface="+mn-cs"/>
                        </a:rPr>
                        <a:t>+20.8%</a:t>
                      </a:r>
                      <a:endParaRPr lang="en-GB" dirty="0"/>
                    </a:p>
                  </a:txBody>
                  <a:tcPr/>
                </a:tc>
                <a:tc>
                  <a:txBody>
                    <a:bodyPr/>
                    <a:lstStyle/>
                    <a:p>
                      <a:pPr algn="ctr"/>
                      <a:r>
                        <a:rPr lang="en-GB" dirty="0" smtClean="0"/>
                        <a:t>- </a:t>
                      </a:r>
                      <a:r>
                        <a:rPr lang="en-GB" sz="1800" b="0" i="0" kern="1200" dirty="0" smtClean="0">
                          <a:solidFill>
                            <a:schemeClr val="dk1"/>
                          </a:solidFill>
                          <a:effectLst/>
                          <a:latin typeface="+mn-lt"/>
                          <a:ea typeface="+mn-ea"/>
                          <a:cs typeface="+mn-cs"/>
                        </a:rPr>
                        <a:t>1.7%</a:t>
                      </a:r>
                      <a:endParaRPr lang="en-GB" dirty="0"/>
                    </a:p>
                  </a:txBody>
                  <a:tcPr/>
                </a:tc>
                <a:extLst>
                  <a:ext uri="{0D108BD9-81ED-4DB2-BD59-A6C34878D82A}">
                    <a16:rowId xmlns:a16="http://schemas.microsoft.com/office/drawing/2014/main" val="4067290901"/>
                  </a:ext>
                </a:extLst>
              </a:tr>
              <a:tr h="370840">
                <a:tc>
                  <a:txBody>
                    <a:bodyPr/>
                    <a:lstStyle/>
                    <a:p>
                      <a:pPr>
                        <a:spcAft>
                          <a:spcPts val="0"/>
                        </a:spcAft>
                      </a:pPr>
                      <a:r>
                        <a:rPr lang="en-GB" sz="1800">
                          <a:effectLst/>
                        </a:rPr>
                        <a:t>Hackney</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GB" sz="1800" b="0" i="0" kern="1200" dirty="0" smtClean="0">
                          <a:solidFill>
                            <a:schemeClr val="dk1"/>
                          </a:solidFill>
                          <a:effectLst/>
                          <a:latin typeface="+mn-lt"/>
                          <a:ea typeface="+mn-ea"/>
                          <a:cs typeface="+mn-cs"/>
                        </a:rPr>
                        <a:t>-3.3%</a:t>
                      </a:r>
                      <a:endParaRPr lang="en-GB" dirty="0"/>
                    </a:p>
                  </a:txBody>
                  <a:tcPr/>
                </a:tc>
                <a:tc>
                  <a:txBody>
                    <a:bodyPr/>
                    <a:lstStyle/>
                    <a:p>
                      <a:pPr algn="ctr"/>
                      <a:r>
                        <a:rPr lang="en-GB" dirty="0" smtClean="0"/>
                        <a:t>-3.5%</a:t>
                      </a:r>
                      <a:endParaRPr lang="en-GB" dirty="0"/>
                    </a:p>
                  </a:txBody>
                  <a:tcPr/>
                </a:tc>
                <a:tc>
                  <a:txBody>
                    <a:bodyPr/>
                    <a:lstStyle/>
                    <a:p>
                      <a:pPr algn="ctr"/>
                      <a:r>
                        <a:rPr lang="en-GB" sz="1800" b="0" i="0" kern="1200" dirty="0" smtClean="0">
                          <a:solidFill>
                            <a:schemeClr val="dk1"/>
                          </a:solidFill>
                          <a:effectLst/>
                          <a:latin typeface="+mn-lt"/>
                          <a:ea typeface="+mn-ea"/>
                          <a:cs typeface="+mn-cs"/>
                        </a:rPr>
                        <a:t>+6.3%</a:t>
                      </a:r>
                      <a:endParaRPr lang="en-GB" dirty="0"/>
                    </a:p>
                  </a:txBody>
                  <a:tcPr/>
                </a:tc>
                <a:tc>
                  <a:txBody>
                    <a:bodyPr/>
                    <a:lstStyle/>
                    <a:p>
                      <a:pPr algn="ctr"/>
                      <a:r>
                        <a:rPr lang="en-GB" sz="1800" b="0" i="0" kern="1200" dirty="0" smtClean="0">
                          <a:solidFill>
                            <a:schemeClr val="dk1"/>
                          </a:solidFill>
                          <a:effectLst/>
                          <a:latin typeface="+mn-lt"/>
                          <a:ea typeface="+mn-ea"/>
                          <a:cs typeface="+mn-cs"/>
                        </a:rPr>
                        <a:t>+17.8%</a:t>
                      </a:r>
                      <a:endParaRPr lang="en-GB" dirty="0"/>
                    </a:p>
                  </a:txBody>
                  <a:tcPr/>
                </a:tc>
                <a:extLst>
                  <a:ext uri="{0D108BD9-81ED-4DB2-BD59-A6C34878D82A}">
                    <a16:rowId xmlns:a16="http://schemas.microsoft.com/office/drawing/2014/main" val="1587224888"/>
                  </a:ext>
                </a:extLst>
              </a:tr>
              <a:tr h="370840">
                <a:tc>
                  <a:txBody>
                    <a:bodyPr/>
                    <a:lstStyle/>
                    <a:p>
                      <a:pPr>
                        <a:spcAft>
                          <a:spcPts val="0"/>
                        </a:spcAft>
                      </a:pPr>
                      <a:r>
                        <a:rPr lang="en-GB" sz="1800">
                          <a:effectLst/>
                        </a:rPr>
                        <a:t>Havering</a:t>
                      </a:r>
                      <a:endParaRPr lang="en-GB" sz="180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GB" sz="1800" b="0" i="0" kern="1200" dirty="0" smtClean="0">
                          <a:solidFill>
                            <a:schemeClr val="dk1"/>
                          </a:solidFill>
                          <a:effectLst/>
                          <a:latin typeface="+mn-lt"/>
                          <a:ea typeface="+mn-ea"/>
                          <a:cs typeface="+mn-cs"/>
                        </a:rPr>
                        <a:t>+19.7% </a:t>
                      </a:r>
                      <a:endParaRPr lang="en-GB" dirty="0"/>
                    </a:p>
                  </a:txBody>
                  <a:tcPr/>
                </a:tc>
                <a:tc>
                  <a:txBody>
                    <a:bodyPr/>
                    <a:lstStyle/>
                    <a:p>
                      <a:pPr algn="ctr"/>
                      <a:r>
                        <a:rPr lang="en-GB" dirty="0" smtClean="0"/>
                        <a:t>+19.6%</a:t>
                      </a:r>
                      <a:endParaRPr lang="en-GB" dirty="0"/>
                    </a:p>
                  </a:txBody>
                  <a:tcPr/>
                </a:tc>
                <a:tc>
                  <a:txBody>
                    <a:bodyPr/>
                    <a:lstStyle/>
                    <a:p>
                      <a:pPr algn="ctr"/>
                      <a:r>
                        <a:rPr lang="en-GB" sz="1800" b="0" i="0" kern="1200" dirty="0" smtClean="0">
                          <a:solidFill>
                            <a:schemeClr val="dk1"/>
                          </a:solidFill>
                          <a:effectLst/>
                          <a:latin typeface="+mn-lt"/>
                          <a:ea typeface="+mn-ea"/>
                          <a:cs typeface="+mn-cs"/>
                        </a:rPr>
                        <a:t>+8.5%</a:t>
                      </a:r>
                      <a:endParaRPr lang="en-GB" dirty="0"/>
                    </a:p>
                  </a:txBody>
                  <a:tcPr/>
                </a:tc>
                <a:tc>
                  <a:txBody>
                    <a:bodyPr/>
                    <a:lstStyle/>
                    <a:p>
                      <a:pPr algn="ctr"/>
                      <a:r>
                        <a:rPr lang="en-GB" sz="1800" b="0" i="0" kern="1200" dirty="0" smtClean="0">
                          <a:solidFill>
                            <a:schemeClr val="dk1"/>
                          </a:solidFill>
                          <a:effectLst/>
                          <a:latin typeface="+mn-lt"/>
                          <a:ea typeface="+mn-ea"/>
                          <a:cs typeface="+mn-cs"/>
                        </a:rPr>
                        <a:t>+9.3%</a:t>
                      </a:r>
                      <a:endParaRPr lang="en-GB" dirty="0"/>
                    </a:p>
                  </a:txBody>
                  <a:tcPr/>
                </a:tc>
                <a:extLst>
                  <a:ext uri="{0D108BD9-81ED-4DB2-BD59-A6C34878D82A}">
                    <a16:rowId xmlns:a16="http://schemas.microsoft.com/office/drawing/2014/main" val="2069589447"/>
                  </a:ext>
                </a:extLst>
              </a:tr>
              <a:tr h="370840">
                <a:tc>
                  <a:txBody>
                    <a:bodyPr/>
                    <a:lstStyle/>
                    <a:p>
                      <a:pPr>
                        <a:spcAft>
                          <a:spcPts val="0"/>
                        </a:spcAft>
                      </a:pPr>
                      <a:r>
                        <a:rPr lang="en-GB" sz="1800" dirty="0">
                          <a:effectLst/>
                        </a:rPr>
                        <a:t>Newham</a:t>
                      </a: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GB" sz="1800" kern="1200" dirty="0" smtClean="0">
                          <a:solidFill>
                            <a:schemeClr val="dk1"/>
                          </a:solidFill>
                          <a:effectLst/>
                          <a:latin typeface="+mn-lt"/>
                          <a:ea typeface="+mn-ea"/>
                          <a:cs typeface="+mn-cs"/>
                        </a:rPr>
                        <a:t>+7.1% </a:t>
                      </a:r>
                      <a:endParaRPr lang="en-GB" dirty="0"/>
                    </a:p>
                  </a:txBody>
                  <a:tcPr/>
                </a:tc>
                <a:tc>
                  <a:txBody>
                    <a:bodyPr/>
                    <a:lstStyle/>
                    <a:p>
                      <a:pPr algn="ctr"/>
                      <a:r>
                        <a:rPr lang="en-GB" dirty="0" smtClean="0"/>
                        <a:t>+7.1%</a:t>
                      </a:r>
                      <a:endParaRPr lang="en-GB" dirty="0"/>
                    </a:p>
                  </a:txBody>
                  <a:tcPr/>
                </a:tc>
                <a:tc>
                  <a:txBody>
                    <a:bodyPr/>
                    <a:lstStyle/>
                    <a:p>
                      <a:pPr algn="ctr"/>
                      <a:r>
                        <a:rPr lang="en-GB" sz="1800" kern="1200" dirty="0" smtClean="0">
                          <a:solidFill>
                            <a:schemeClr val="dk1"/>
                          </a:solidFill>
                          <a:effectLst/>
                          <a:latin typeface="+mn-lt"/>
                          <a:ea typeface="+mn-ea"/>
                          <a:cs typeface="+mn-cs"/>
                        </a:rPr>
                        <a:t>+15.3% </a:t>
                      </a:r>
                      <a:endParaRPr lang="en-GB" dirty="0"/>
                    </a:p>
                  </a:txBody>
                  <a:tcPr/>
                </a:tc>
                <a:tc>
                  <a:txBody>
                    <a:bodyPr/>
                    <a:lstStyle/>
                    <a:p>
                      <a:pPr algn="ctr"/>
                      <a:r>
                        <a:rPr lang="en-GB" sz="1800" b="0" kern="1200" dirty="0" smtClean="0">
                          <a:solidFill>
                            <a:schemeClr val="dk1"/>
                          </a:solidFill>
                          <a:effectLst/>
                          <a:latin typeface="+mn-lt"/>
                          <a:ea typeface="+mn-ea"/>
                          <a:cs typeface="+mn-cs"/>
                        </a:rPr>
                        <a:t>+21.9% </a:t>
                      </a:r>
                      <a:endParaRPr lang="en-GB" b="0" dirty="0"/>
                    </a:p>
                  </a:txBody>
                  <a:tcPr/>
                </a:tc>
                <a:extLst>
                  <a:ext uri="{0D108BD9-81ED-4DB2-BD59-A6C34878D82A}">
                    <a16:rowId xmlns:a16="http://schemas.microsoft.com/office/drawing/2014/main" val="1801991366"/>
                  </a:ext>
                </a:extLst>
              </a:tr>
              <a:tr h="370840">
                <a:tc>
                  <a:txBody>
                    <a:bodyPr/>
                    <a:lstStyle/>
                    <a:p>
                      <a:pPr>
                        <a:spcAft>
                          <a:spcPts val="0"/>
                        </a:spcAft>
                      </a:pPr>
                      <a:r>
                        <a:rPr lang="en-GB" sz="1800" dirty="0">
                          <a:effectLst/>
                        </a:rPr>
                        <a:t>Redbridge</a:t>
                      </a: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GB" sz="1800" b="0" i="0" kern="1200" dirty="0" smtClean="0">
                          <a:solidFill>
                            <a:schemeClr val="dk1"/>
                          </a:solidFill>
                          <a:effectLst/>
                          <a:latin typeface="+mn-lt"/>
                          <a:ea typeface="+mn-ea"/>
                          <a:cs typeface="+mn-cs"/>
                        </a:rPr>
                        <a:t>+8.7%</a:t>
                      </a:r>
                      <a:endParaRPr lang="en-GB" dirty="0"/>
                    </a:p>
                  </a:txBody>
                  <a:tcPr/>
                </a:tc>
                <a:tc>
                  <a:txBody>
                    <a:bodyPr/>
                    <a:lstStyle/>
                    <a:p>
                      <a:pPr algn="ctr"/>
                      <a:r>
                        <a:rPr lang="en-GB" dirty="0" smtClean="0"/>
                        <a:t>+8.6%</a:t>
                      </a:r>
                      <a:endParaRPr lang="en-GB" dirty="0"/>
                    </a:p>
                  </a:txBody>
                  <a:tcPr/>
                </a:tc>
                <a:tc>
                  <a:txBody>
                    <a:bodyPr/>
                    <a:lstStyle/>
                    <a:p>
                      <a:pPr algn="ctr"/>
                      <a:r>
                        <a:rPr lang="en-GB" sz="1800" b="0" i="0" kern="1200" dirty="0" smtClean="0">
                          <a:solidFill>
                            <a:schemeClr val="dk1"/>
                          </a:solidFill>
                          <a:effectLst/>
                          <a:latin typeface="+mn-lt"/>
                          <a:ea typeface="+mn-ea"/>
                          <a:cs typeface="+mn-cs"/>
                        </a:rPr>
                        <a:t>+11.5%</a:t>
                      </a:r>
                      <a:endParaRPr lang="en-GB" dirty="0"/>
                    </a:p>
                  </a:txBody>
                  <a:tcPr/>
                </a:tc>
                <a:tc>
                  <a:txBody>
                    <a:bodyPr/>
                    <a:lstStyle/>
                    <a:p>
                      <a:pPr algn="ctr"/>
                      <a:r>
                        <a:rPr lang="en-GB" sz="1800" b="0" i="0" kern="1200" dirty="0" smtClean="0">
                          <a:solidFill>
                            <a:schemeClr val="dk1"/>
                          </a:solidFill>
                          <a:effectLst/>
                          <a:latin typeface="+mn-lt"/>
                          <a:ea typeface="+mn-ea"/>
                          <a:cs typeface="+mn-cs"/>
                        </a:rPr>
                        <a:t>+13.5% </a:t>
                      </a:r>
                      <a:endParaRPr lang="en-GB" dirty="0"/>
                    </a:p>
                  </a:txBody>
                  <a:tcPr/>
                </a:tc>
                <a:extLst>
                  <a:ext uri="{0D108BD9-81ED-4DB2-BD59-A6C34878D82A}">
                    <a16:rowId xmlns:a16="http://schemas.microsoft.com/office/drawing/2014/main" val="932635929"/>
                  </a:ext>
                </a:extLst>
              </a:tr>
              <a:tr h="370840">
                <a:tc>
                  <a:txBody>
                    <a:bodyPr/>
                    <a:lstStyle/>
                    <a:p>
                      <a:pPr>
                        <a:spcAft>
                          <a:spcPts val="0"/>
                        </a:spcAft>
                      </a:pPr>
                      <a:r>
                        <a:rPr lang="en-GB" sz="1800" dirty="0" smtClean="0">
                          <a:effectLst/>
                          <a:latin typeface="Calibri" panose="020F0502020204030204" pitchFamily="34" charset="0"/>
                          <a:ea typeface="Calibri" panose="020F0502020204030204" pitchFamily="34" charset="0"/>
                        </a:rPr>
                        <a:t>Tower Hamlets</a:t>
                      </a: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GB" sz="1800" b="0" i="0" kern="1200" dirty="0" smtClean="0">
                          <a:solidFill>
                            <a:schemeClr val="dk1"/>
                          </a:solidFill>
                          <a:effectLst/>
                          <a:latin typeface="+mn-lt"/>
                          <a:ea typeface="+mn-ea"/>
                          <a:cs typeface="+mn-cs"/>
                        </a:rPr>
                        <a:t>+14.1%</a:t>
                      </a:r>
                      <a:endParaRPr lang="en-GB" dirty="0"/>
                    </a:p>
                  </a:txBody>
                  <a:tcPr/>
                </a:tc>
                <a:tc>
                  <a:txBody>
                    <a:bodyPr/>
                    <a:lstStyle/>
                    <a:p>
                      <a:pPr algn="ctr"/>
                      <a:r>
                        <a:rPr lang="en-GB" dirty="0" smtClean="0"/>
                        <a:t>+14.3%</a:t>
                      </a:r>
                      <a:endParaRPr lang="en-GB" dirty="0"/>
                    </a:p>
                  </a:txBody>
                  <a:tcPr/>
                </a:tc>
                <a:tc>
                  <a:txBody>
                    <a:bodyPr/>
                    <a:lstStyle/>
                    <a:p>
                      <a:pPr algn="ctr"/>
                      <a:r>
                        <a:rPr lang="en-GB" sz="1800" b="0" i="0" kern="1200" dirty="0" smtClean="0">
                          <a:solidFill>
                            <a:schemeClr val="dk1"/>
                          </a:solidFill>
                          <a:effectLst/>
                          <a:latin typeface="+mn-lt"/>
                          <a:ea typeface="+mn-ea"/>
                          <a:cs typeface="+mn-cs"/>
                        </a:rPr>
                        <a:t>+24.9%</a:t>
                      </a:r>
                      <a:endParaRPr lang="en-GB" dirty="0"/>
                    </a:p>
                  </a:txBody>
                  <a:tcPr/>
                </a:tc>
                <a:tc>
                  <a:txBody>
                    <a:bodyPr/>
                    <a:lstStyle/>
                    <a:p>
                      <a:pPr algn="ctr"/>
                      <a:r>
                        <a:rPr lang="en-GB" sz="1800" b="0" i="0" kern="1200" dirty="0" smtClean="0">
                          <a:solidFill>
                            <a:schemeClr val="dk1"/>
                          </a:solidFill>
                          <a:effectLst/>
                          <a:latin typeface="+mn-lt"/>
                          <a:ea typeface="+mn-ea"/>
                          <a:cs typeface="+mn-cs"/>
                        </a:rPr>
                        <a:t>+11.1%</a:t>
                      </a:r>
                      <a:endParaRPr lang="en-GB" dirty="0"/>
                    </a:p>
                  </a:txBody>
                  <a:tcPr/>
                </a:tc>
                <a:extLst>
                  <a:ext uri="{0D108BD9-81ED-4DB2-BD59-A6C34878D82A}">
                    <a16:rowId xmlns:a16="http://schemas.microsoft.com/office/drawing/2014/main" val="194158467"/>
                  </a:ext>
                </a:extLst>
              </a:tr>
              <a:tr h="370840">
                <a:tc>
                  <a:txBody>
                    <a:bodyPr/>
                    <a:lstStyle/>
                    <a:p>
                      <a:pPr>
                        <a:spcAft>
                          <a:spcPts val="0"/>
                        </a:spcAft>
                      </a:pPr>
                      <a:r>
                        <a:rPr lang="en-GB" sz="1800" dirty="0" smtClean="0">
                          <a:effectLst/>
                          <a:latin typeface="Calibri" panose="020F0502020204030204" pitchFamily="34" charset="0"/>
                          <a:ea typeface="Calibri" panose="020F0502020204030204" pitchFamily="34" charset="0"/>
                        </a:rPr>
                        <a:t>Waltham Forest</a:t>
                      </a: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GB" sz="1800" b="0" i="0" kern="1200" dirty="0" smtClean="0">
                          <a:solidFill>
                            <a:schemeClr val="dk1"/>
                          </a:solidFill>
                          <a:effectLst/>
                          <a:latin typeface="+mn-lt"/>
                          <a:ea typeface="+mn-ea"/>
                          <a:cs typeface="+mn-cs"/>
                        </a:rPr>
                        <a:t>+1.8%</a:t>
                      </a:r>
                      <a:endParaRPr lang="en-GB" dirty="0"/>
                    </a:p>
                  </a:txBody>
                  <a:tcPr/>
                </a:tc>
                <a:tc>
                  <a:txBody>
                    <a:bodyPr/>
                    <a:lstStyle/>
                    <a:p>
                      <a:pPr algn="ctr"/>
                      <a:r>
                        <a:rPr lang="en-GB" dirty="0" smtClean="0"/>
                        <a:t>+1.7%</a:t>
                      </a:r>
                      <a:endParaRPr lang="en-GB" dirty="0"/>
                    </a:p>
                  </a:txBody>
                  <a:tcPr/>
                </a:tc>
                <a:tc>
                  <a:txBody>
                    <a:bodyPr/>
                    <a:lstStyle/>
                    <a:p>
                      <a:pPr algn="ctr"/>
                      <a:r>
                        <a:rPr lang="en-GB" sz="1800" b="0" i="0" kern="1200" dirty="0" smtClean="0">
                          <a:solidFill>
                            <a:schemeClr val="dk1"/>
                          </a:solidFill>
                          <a:effectLst/>
                          <a:latin typeface="+mn-lt"/>
                          <a:ea typeface="+mn-ea"/>
                          <a:cs typeface="+mn-cs"/>
                        </a:rPr>
                        <a:t>+9.0%</a:t>
                      </a:r>
                      <a:endParaRPr lang="en-GB" dirty="0"/>
                    </a:p>
                  </a:txBody>
                  <a:tcPr/>
                </a:tc>
                <a:tc>
                  <a:txBody>
                    <a:bodyPr/>
                    <a:lstStyle/>
                    <a:p>
                      <a:pPr algn="ctr"/>
                      <a:r>
                        <a:rPr lang="en-GB" sz="1800" b="0" i="0" kern="1200" dirty="0" smtClean="0">
                          <a:solidFill>
                            <a:schemeClr val="dk1"/>
                          </a:solidFill>
                          <a:effectLst/>
                          <a:latin typeface="+mn-lt"/>
                          <a:ea typeface="+mn-ea"/>
                          <a:cs typeface="+mn-cs"/>
                        </a:rPr>
                        <a:t>+11.1%</a:t>
                      </a:r>
                      <a:endParaRPr lang="en-GB" dirty="0"/>
                    </a:p>
                  </a:txBody>
                  <a:tcPr/>
                </a:tc>
                <a:extLst>
                  <a:ext uri="{0D108BD9-81ED-4DB2-BD59-A6C34878D82A}">
                    <a16:rowId xmlns:a16="http://schemas.microsoft.com/office/drawing/2014/main" val="3983717704"/>
                  </a:ext>
                </a:extLst>
              </a:tr>
              <a:tr h="370840">
                <a:tc>
                  <a:txBody>
                    <a:bodyPr/>
                    <a:lstStyle/>
                    <a:p>
                      <a:pPr>
                        <a:spcAft>
                          <a:spcPts val="0"/>
                        </a:spcAft>
                      </a:pP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lgn="ctr"/>
                      <a:endParaRPr lang="en-GB" dirty="0"/>
                    </a:p>
                  </a:txBody>
                  <a:tcPr/>
                </a:tc>
                <a:tc>
                  <a:txBody>
                    <a:bodyPr/>
                    <a:lstStyle/>
                    <a:p>
                      <a:pPr algn="ctr"/>
                      <a:endParaRPr lang="en-GB" dirty="0"/>
                    </a:p>
                  </a:txBody>
                  <a:tcPr/>
                </a:tc>
                <a:tc>
                  <a:txBody>
                    <a:bodyPr/>
                    <a:lstStyle/>
                    <a:p>
                      <a:pPr algn="ctr"/>
                      <a:endParaRPr lang="en-GB" dirty="0"/>
                    </a:p>
                  </a:txBody>
                  <a:tcPr/>
                </a:tc>
                <a:tc>
                  <a:txBody>
                    <a:bodyPr/>
                    <a:lstStyle/>
                    <a:p>
                      <a:pPr algn="ctr"/>
                      <a:endParaRPr lang="en-GB" dirty="0"/>
                    </a:p>
                  </a:txBody>
                  <a:tcPr/>
                </a:tc>
                <a:extLst>
                  <a:ext uri="{0D108BD9-81ED-4DB2-BD59-A6C34878D82A}">
                    <a16:rowId xmlns:a16="http://schemas.microsoft.com/office/drawing/2014/main" val="1701045900"/>
                  </a:ext>
                </a:extLst>
              </a:tr>
              <a:tr h="370840">
                <a:tc>
                  <a:txBody>
                    <a:bodyPr/>
                    <a:lstStyle/>
                    <a:p>
                      <a:pPr>
                        <a:spcAft>
                          <a:spcPts val="0"/>
                        </a:spcAft>
                      </a:pPr>
                      <a:r>
                        <a:rPr lang="en-GB" sz="1800" dirty="0" smtClean="0">
                          <a:effectLst/>
                          <a:latin typeface="Calibri" panose="020F0502020204030204" pitchFamily="34" charset="0"/>
                          <a:ea typeface="Calibri" panose="020F0502020204030204" pitchFamily="34" charset="0"/>
                        </a:rPr>
                        <a:t>ENGLAND</a:t>
                      </a:r>
                      <a:endParaRPr lang="en-GB" sz="1800" dirty="0">
                        <a:effectLst/>
                        <a:latin typeface="Calibri" panose="020F0502020204030204" pitchFamily="34" charset="0"/>
                        <a:ea typeface="Calibri" panose="020F0502020204030204" pitchFamily="34" charset="0"/>
                      </a:endParaRPr>
                    </a:p>
                  </a:txBody>
                  <a:tcPr marL="68580" marR="68580" marT="0" marB="0" anchor="b"/>
                </a:tc>
                <a:tc>
                  <a:txBody>
                    <a:bodyPr/>
                    <a:lstStyle/>
                    <a:p>
                      <a:pPr algn="ctr"/>
                      <a:r>
                        <a:rPr lang="en-GB" sz="1800" b="0" i="0" kern="1200" dirty="0" smtClean="0">
                          <a:solidFill>
                            <a:schemeClr val="dk1"/>
                          </a:solidFill>
                          <a:effectLst/>
                          <a:latin typeface="+mn-lt"/>
                          <a:ea typeface="+mn-ea"/>
                          <a:cs typeface="+mn-cs"/>
                        </a:rPr>
                        <a:t>+5.0%</a:t>
                      </a:r>
                      <a:endParaRPr lang="en-GB" dirty="0"/>
                    </a:p>
                  </a:txBody>
                  <a:tcPr/>
                </a:tc>
                <a:tc>
                  <a:txBody>
                    <a:bodyPr/>
                    <a:lstStyle/>
                    <a:p>
                      <a:pPr algn="ctr"/>
                      <a:endParaRPr lang="en-GB" dirty="0"/>
                    </a:p>
                  </a:txBody>
                  <a:tcPr/>
                </a:tc>
                <a:tc>
                  <a:txBody>
                    <a:bodyPr/>
                    <a:lstStyle/>
                    <a:p>
                      <a:pPr algn="ctr"/>
                      <a:r>
                        <a:rPr lang="en-GB" sz="1800" b="0" i="0" kern="1200" dirty="0" smtClean="0">
                          <a:solidFill>
                            <a:schemeClr val="dk1"/>
                          </a:solidFill>
                          <a:effectLst/>
                          <a:latin typeface="+mn-lt"/>
                          <a:ea typeface="+mn-ea"/>
                          <a:cs typeface="+mn-cs"/>
                        </a:rPr>
                        <a:t>+3.6% </a:t>
                      </a:r>
                      <a:endParaRPr lang="en-GB" dirty="0"/>
                    </a:p>
                  </a:txBody>
                  <a:tcPr/>
                </a:tc>
                <a:tc>
                  <a:txBody>
                    <a:bodyPr/>
                    <a:lstStyle/>
                    <a:p>
                      <a:pPr algn="ctr"/>
                      <a:r>
                        <a:rPr lang="en-GB" sz="1800" b="0" i="0" kern="1200" dirty="0" smtClean="0">
                          <a:solidFill>
                            <a:schemeClr val="dk1"/>
                          </a:solidFill>
                          <a:effectLst/>
                          <a:latin typeface="+mn-lt"/>
                          <a:ea typeface="+mn-ea"/>
                          <a:cs typeface="+mn-cs"/>
                        </a:rPr>
                        <a:t>+20.1% </a:t>
                      </a:r>
                      <a:endParaRPr lang="en-GB" dirty="0"/>
                    </a:p>
                  </a:txBody>
                  <a:tcPr/>
                </a:tc>
                <a:extLst>
                  <a:ext uri="{0D108BD9-81ED-4DB2-BD59-A6C34878D82A}">
                    <a16:rowId xmlns:a16="http://schemas.microsoft.com/office/drawing/2014/main" val="4097670895"/>
                  </a:ext>
                </a:extLst>
              </a:tr>
            </a:tbl>
          </a:graphicData>
        </a:graphic>
      </p:graphicFrame>
      <p:sp>
        <p:nvSpPr>
          <p:cNvPr id="5" name="TextBox 4"/>
          <p:cNvSpPr txBox="1"/>
          <p:nvPr/>
        </p:nvSpPr>
        <p:spPr>
          <a:xfrm>
            <a:off x="138546" y="5902448"/>
            <a:ext cx="11582400" cy="830997"/>
          </a:xfrm>
          <a:prstGeom prst="rect">
            <a:avLst/>
          </a:prstGeom>
          <a:noFill/>
        </p:spPr>
        <p:txBody>
          <a:bodyPr wrap="square" rtlCol="0">
            <a:spAutoFit/>
          </a:bodyPr>
          <a:lstStyle/>
          <a:p>
            <a:r>
              <a:rPr lang="en-GB" sz="1200" dirty="0" smtClean="0"/>
              <a:t>All data except U25 taken from </a:t>
            </a:r>
            <a:r>
              <a:rPr lang="en-GB" sz="1200" dirty="0" smtClean="0">
                <a:hlinkClick r:id="rId2"/>
              </a:rPr>
              <a:t>https://www.ons.gov.uk/visualisations/censuspopulationchange/E09000031/</a:t>
            </a:r>
            <a:r>
              <a:rPr lang="en-GB" sz="1200" dirty="0" smtClean="0"/>
              <a:t> </a:t>
            </a:r>
          </a:p>
          <a:p>
            <a:r>
              <a:rPr lang="en-GB" sz="1200" dirty="0" smtClean="0"/>
              <a:t>U25 calculated manually from data from </a:t>
            </a:r>
            <a:r>
              <a:rPr lang="en-GB" sz="1200" u="sng" dirty="0">
                <a:hlinkClick r:id="rId3"/>
              </a:rPr>
              <a:t>Table P04 2011 Census: Usual resident population by five-year age group, local authorities in England and Wales (Excel sheet 366Kb</a:t>
            </a:r>
            <a:r>
              <a:rPr lang="en-GB" sz="1200" u="sng" dirty="0" smtClean="0">
                <a:hlinkClick r:id="rId3"/>
              </a:rPr>
              <a:t>)</a:t>
            </a:r>
            <a:r>
              <a:rPr lang="en-GB" sz="1200" u="sng" dirty="0" smtClean="0"/>
              <a:t> and </a:t>
            </a:r>
            <a:r>
              <a:rPr lang="en-GB" sz="1200" u="sng" dirty="0" smtClean="0">
                <a:hlinkClick r:id="rId4"/>
              </a:rPr>
              <a:t>https://www.ons.gov.uk/peoplepopulationandcommunity/populationandmigration/populationestimates/datasets/populationandhouseholdestimatesenglandandwalescensus2021</a:t>
            </a:r>
            <a:r>
              <a:rPr lang="en-GB" sz="1200" u="sng" dirty="0" smtClean="0"/>
              <a:t> </a:t>
            </a:r>
            <a:endParaRPr lang="en-GB" sz="1200" dirty="0"/>
          </a:p>
          <a:p>
            <a:endParaRPr lang="en-GB" sz="1200" dirty="0"/>
          </a:p>
        </p:txBody>
      </p:sp>
    </p:spTree>
    <p:extLst>
      <p:ext uri="{BB962C8B-B14F-4D97-AF65-F5344CB8AC3E}">
        <p14:creationId xmlns:p14="http://schemas.microsoft.com/office/powerpoint/2010/main" val="2285596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228436"/>
          </a:xfrm>
          <a:solidFill>
            <a:srgbClr val="00B0F0"/>
          </a:solidFill>
        </p:spPr>
        <p:txBody>
          <a:bodyPr/>
          <a:lstStyle/>
          <a:p>
            <a:r>
              <a:rPr lang="en-GB" b="1" dirty="0" smtClean="0">
                <a:solidFill>
                  <a:schemeClr val="bg1"/>
                </a:solidFill>
              </a:rPr>
              <a:t>Things to consider</a:t>
            </a:r>
            <a:endParaRPr lang="en-GB" b="1" dirty="0">
              <a:solidFill>
                <a:schemeClr val="bg1"/>
              </a:solidFill>
            </a:endParaRPr>
          </a:p>
        </p:txBody>
      </p:sp>
      <p:sp>
        <p:nvSpPr>
          <p:cNvPr id="3" name="Content Placeholder 2"/>
          <p:cNvSpPr>
            <a:spLocks noGrp="1"/>
          </p:cNvSpPr>
          <p:nvPr>
            <p:ph idx="1"/>
          </p:nvPr>
        </p:nvSpPr>
        <p:spPr>
          <a:xfrm>
            <a:off x="397164" y="1413164"/>
            <a:ext cx="10956636" cy="4763799"/>
          </a:xfrm>
        </p:spPr>
        <p:txBody>
          <a:bodyPr>
            <a:normAutofit lnSpcReduction="10000"/>
          </a:bodyPr>
          <a:lstStyle/>
          <a:p>
            <a:r>
              <a:rPr lang="en-GB" dirty="0"/>
              <a:t>The 2021 Census was conducted in March 2021 during the </a:t>
            </a:r>
            <a:r>
              <a:rPr lang="en-GB" dirty="0" smtClean="0"/>
              <a:t>pandemic and recovery only just starting. </a:t>
            </a:r>
            <a:endParaRPr lang="en-GB" dirty="0"/>
          </a:p>
          <a:p>
            <a:r>
              <a:rPr lang="en-GB" dirty="0" smtClean="0"/>
              <a:t>In an analysis done by The London </a:t>
            </a:r>
            <a:r>
              <a:rPr lang="en-GB" dirty="0" err="1" smtClean="0"/>
              <a:t>Datastore</a:t>
            </a:r>
            <a:r>
              <a:rPr lang="en-GB" dirty="0" smtClean="0"/>
              <a:t> (created by the GLA) it was concluded that a large number of young people left London during the and following the first lockdown, with many returning after the census was done This may be especially true of areas where there are larger numbers of young adult residents and who work in industries most impacted by the pandemic, e.g. hospitality and culture. </a:t>
            </a:r>
          </a:p>
          <a:p>
            <a:r>
              <a:rPr lang="en-GB" dirty="0" smtClean="0"/>
              <a:t>The Census came shortly after Britain formally left the EU. Some residents from EU countries may have left either temporarily or permanently after this. This may have impacted some local authorities more than others. </a:t>
            </a:r>
          </a:p>
        </p:txBody>
      </p:sp>
    </p:spTree>
    <p:extLst>
      <p:ext uri="{BB962C8B-B14F-4D97-AF65-F5344CB8AC3E}">
        <p14:creationId xmlns:p14="http://schemas.microsoft.com/office/powerpoint/2010/main" val="1167385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228436"/>
          </a:xfrm>
          <a:solidFill>
            <a:srgbClr val="00B0F0"/>
          </a:solidFill>
        </p:spPr>
        <p:txBody>
          <a:bodyPr/>
          <a:lstStyle/>
          <a:p>
            <a:r>
              <a:rPr lang="en-GB" b="1" dirty="0" smtClean="0">
                <a:solidFill>
                  <a:schemeClr val="bg1"/>
                </a:solidFill>
              </a:rPr>
              <a:t>Things to consider</a:t>
            </a:r>
            <a:endParaRPr lang="en-GB" b="1" dirty="0">
              <a:solidFill>
                <a:schemeClr val="bg1"/>
              </a:solidFill>
            </a:endParaRPr>
          </a:p>
        </p:txBody>
      </p:sp>
      <p:sp>
        <p:nvSpPr>
          <p:cNvPr id="3" name="Content Placeholder 2"/>
          <p:cNvSpPr>
            <a:spLocks noGrp="1"/>
          </p:cNvSpPr>
          <p:nvPr>
            <p:ph idx="1"/>
          </p:nvPr>
        </p:nvSpPr>
        <p:spPr>
          <a:xfrm>
            <a:off x="397164" y="1413164"/>
            <a:ext cx="10956636" cy="4763799"/>
          </a:xfrm>
        </p:spPr>
        <p:txBody>
          <a:bodyPr>
            <a:normAutofit/>
          </a:bodyPr>
          <a:lstStyle/>
          <a:p>
            <a:r>
              <a:rPr lang="en-GB" dirty="0" smtClean="0"/>
              <a:t>This movement may provide some explanation as to why some areas such as Hackney don’t have a bigger population increase as expected. </a:t>
            </a:r>
          </a:p>
          <a:p>
            <a:r>
              <a:rPr lang="en-GB" dirty="0" smtClean="0"/>
              <a:t>Results should therefore be interpreted with caution, especially if they are the basis of allocation and resource decisions. </a:t>
            </a:r>
            <a:endParaRPr lang="en-GB" dirty="0"/>
          </a:p>
        </p:txBody>
      </p:sp>
    </p:spTree>
    <p:extLst>
      <p:ext uri="{BB962C8B-B14F-4D97-AF65-F5344CB8AC3E}">
        <p14:creationId xmlns:p14="http://schemas.microsoft.com/office/powerpoint/2010/main" val="24686040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TotalTime>
  <Words>1215</Words>
  <Application>Microsoft Office PowerPoint</Application>
  <PresentationFormat>Widescreen</PresentationFormat>
  <Paragraphs>188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Census data</vt:lpstr>
      <vt:lpstr>The first 2021 Census release </vt:lpstr>
      <vt:lpstr>Population</vt:lpstr>
      <vt:lpstr>Population</vt:lpstr>
      <vt:lpstr>Age changes</vt:lpstr>
      <vt:lpstr>Age changes - BLMK</vt:lpstr>
      <vt:lpstr>Age changes - London</vt:lpstr>
      <vt:lpstr>Things to consider</vt:lpstr>
      <vt:lpstr>Things to consider</vt:lpstr>
      <vt:lpstr>Census releases for 2021 results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Census data</dc:title>
  <dc:creator>Furby Lucy</dc:creator>
  <cp:lastModifiedBy>Furby Lucy</cp:lastModifiedBy>
  <cp:revision>29</cp:revision>
  <dcterms:created xsi:type="dcterms:W3CDTF">2022-07-12T10:15:43Z</dcterms:created>
  <dcterms:modified xsi:type="dcterms:W3CDTF">2022-07-12T18:16:31Z</dcterms:modified>
</cp:coreProperties>
</file>