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56" r:id="rId5"/>
    <p:sldId id="258"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deh Tahmasi" initials="TT" lastIdx="19" clrIdx="0"/>
  <p:cmAuthor id="1" name="TAHMASI, Tadeh (BEDFORD HOSPITAL NHS TRUST)" initials="TT(HNT" lastIdx="2" clrIdx="1"/>
  <p:cmAuthor id="2" name="%username%" initials="%" lastIdx="7" clrIdx="2"/>
  <p:cmAuthor id="3" name="LORIMER, Laura (BEDFORDSHIRE HOSPITALS NHS FOUNDATION TRUST)" initials="LT" lastIdx="1" clrIdx="3">
    <p:extLst/>
  </p:cmAuthor>
  <p:cmAuthor id="4" name="Sadia Rahman" initials="SR" lastIdx="9" clrIdx="4">
    <p:extLst>
      <p:ext uri="{19B8F6BF-5375-455C-9EA6-DF929625EA0E}">
        <p15:presenceInfo xmlns:p15="http://schemas.microsoft.com/office/powerpoint/2012/main" userId="Sadia Rahman" providerId="None"/>
      </p:ext>
    </p:extLst>
  </p:cmAuthor>
  <p:cmAuthor id="5" name="Okoloekwe Andrea" initials="OA" lastIdx="2" clrIdx="5">
    <p:extLst>
      <p:ext uri="{19B8F6BF-5375-455C-9EA6-DF929625EA0E}">
        <p15:presenceInfo xmlns:p15="http://schemas.microsoft.com/office/powerpoint/2012/main" userId="S-1-5-21-106040951-518333844-4547331-38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4F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2937C0-794F-4A93-B8A7-4CC5725A0BFD}" v="1" dt="2022-06-15T11:21:32.984"/>
    <p1510:client id="{B2FC5754-F5A2-4FF8-98E8-66B85EF865A4}" v="112" dt="2022-04-27T08:46:21.655"/>
    <p1510:client id="{B5C3E1E8-9FF8-4874-901D-27296CFE348E}" v="3" dt="2022-04-11T15:19:22.147"/>
    <p1510:client id="{C44B3BFF-6353-468C-97F7-4036C784B84E}" v="9" dt="2022-05-03T14:48:22.279"/>
    <p1510:client id="{C92BB4AC-9979-4027-8AEE-E37B9A7CABED}" v="248" dt="2022-05-09T15:38:15.175"/>
    <p1510:client id="{F6043F58-E32F-4D8C-BB14-5D2854345CE8}" v="39" dt="2022-04-01T10:19:09.314"/>
    <p1510:client id="{FBE2A19C-6D70-42B4-BE71-D6FB46260EA5}" v="4" dt="2022-06-15T11:16:06.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1361" autoAdjust="0"/>
  </p:normalViewPr>
  <p:slideViewPr>
    <p:cSldViewPr snapToGrid="0">
      <p:cViewPr>
        <p:scale>
          <a:sx n="100" d="100"/>
          <a:sy n="100" d="100"/>
        </p:scale>
        <p:origin x="2220" y="-111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MER, Laura (BEDFORDSHIRE HOSPITALS NHS FOUNDATION TRUST)" userId="S::laura.lorimer@nhs.net::3785a8c8-89a1-41ac-a78e-525db666d784" providerId="AD" clId="Web-{F6043F58-E32F-4D8C-BB14-5D2854345CE8}"/>
    <pc:docChg chg="modSld">
      <pc:chgData name="LORIMER, Laura (BEDFORDSHIRE HOSPITALS NHS FOUNDATION TRUST)" userId="S::laura.lorimer@nhs.net::3785a8c8-89a1-41ac-a78e-525db666d784" providerId="AD" clId="Web-{F6043F58-E32F-4D8C-BB14-5D2854345CE8}" dt="2022-04-01T10:19:09.314" v="37" actId="20577"/>
      <pc:docMkLst>
        <pc:docMk/>
      </pc:docMkLst>
      <pc:sldChg chg="modSp">
        <pc:chgData name="LORIMER, Laura (BEDFORDSHIRE HOSPITALS NHS FOUNDATION TRUST)" userId="S::laura.lorimer@nhs.net::3785a8c8-89a1-41ac-a78e-525db666d784" providerId="AD" clId="Web-{F6043F58-E32F-4D8C-BB14-5D2854345CE8}" dt="2022-04-01T10:19:09.314" v="37" actId="20577"/>
        <pc:sldMkLst>
          <pc:docMk/>
          <pc:sldMk cId="3578918148" sldId="256"/>
        </pc:sldMkLst>
        <pc:spChg chg="mod">
          <ac:chgData name="LORIMER, Laura (BEDFORDSHIRE HOSPITALS NHS FOUNDATION TRUST)" userId="S::laura.lorimer@nhs.net::3785a8c8-89a1-41ac-a78e-525db666d784" providerId="AD" clId="Web-{F6043F58-E32F-4D8C-BB14-5D2854345CE8}" dt="2022-04-01T10:19:09.314" v="37" actId="20577"/>
          <ac:spMkLst>
            <pc:docMk/>
            <pc:sldMk cId="3578918148" sldId="256"/>
            <ac:spMk id="15" creationId="{00000000-0000-0000-0000-000000000000}"/>
          </ac:spMkLst>
        </pc:spChg>
      </pc:sldChg>
    </pc:docChg>
  </pc:docChgLst>
  <pc:docChgLst>
    <pc:chgData name="TAHMASI, Tadeh (BEDFORD HOSPITAL NHS TRUST)" userId="S::tadeh.tahmasi@nhs.net::523ad83b-2ef2-4133-b6a5-f7f7ca71558c" providerId="AD" clId="Web-{C92BB4AC-9979-4027-8AEE-E37B9A7CABED}"/>
    <pc:docChg chg="modSld">
      <pc:chgData name="TAHMASI, Tadeh (BEDFORD HOSPITAL NHS TRUST)" userId="S::tadeh.tahmasi@nhs.net::523ad83b-2ef2-4133-b6a5-f7f7ca71558c" providerId="AD" clId="Web-{C92BB4AC-9979-4027-8AEE-E37B9A7CABED}" dt="2022-05-09T15:38:15.175" v="247" actId="20577"/>
      <pc:docMkLst>
        <pc:docMk/>
      </pc:docMkLst>
      <pc:sldChg chg="modSp">
        <pc:chgData name="TAHMASI, Tadeh (BEDFORD HOSPITAL NHS TRUST)" userId="S::tadeh.tahmasi@nhs.net::523ad83b-2ef2-4133-b6a5-f7f7ca71558c" providerId="AD" clId="Web-{C92BB4AC-9979-4027-8AEE-E37B9A7CABED}" dt="2022-05-09T15:38:15.175" v="247" actId="20577"/>
        <pc:sldMkLst>
          <pc:docMk/>
          <pc:sldMk cId="3578918148" sldId="256"/>
        </pc:sldMkLst>
        <pc:spChg chg="mod">
          <ac:chgData name="TAHMASI, Tadeh (BEDFORD HOSPITAL NHS TRUST)" userId="S::tadeh.tahmasi@nhs.net::523ad83b-2ef2-4133-b6a5-f7f7ca71558c" providerId="AD" clId="Web-{C92BB4AC-9979-4027-8AEE-E37B9A7CABED}" dt="2022-05-09T15:38:15.175" v="247" actId="20577"/>
          <ac:spMkLst>
            <pc:docMk/>
            <pc:sldMk cId="3578918148" sldId="256"/>
            <ac:spMk id="15" creationId="{00000000-0000-0000-0000-000000000000}"/>
          </ac:spMkLst>
        </pc:spChg>
      </pc:sldChg>
      <pc:sldChg chg="addSp delSp modSp">
        <pc:chgData name="TAHMASI, Tadeh (BEDFORD HOSPITAL NHS TRUST)" userId="S::tadeh.tahmasi@nhs.net::523ad83b-2ef2-4133-b6a5-f7f7ca71558c" providerId="AD" clId="Web-{C92BB4AC-9979-4027-8AEE-E37B9A7CABED}" dt="2022-05-09T15:36:13.276" v="180" actId="1076"/>
        <pc:sldMkLst>
          <pc:docMk/>
          <pc:sldMk cId="2458511122" sldId="257"/>
        </pc:sldMkLst>
        <pc:spChg chg="mod">
          <ac:chgData name="TAHMASI, Tadeh (BEDFORD HOSPITAL NHS TRUST)" userId="S::tadeh.tahmasi@nhs.net::523ad83b-2ef2-4133-b6a5-f7f7ca71558c" providerId="AD" clId="Web-{C92BB4AC-9979-4027-8AEE-E37B9A7CABED}" dt="2022-05-09T15:36:05.041" v="178" actId="20577"/>
          <ac:spMkLst>
            <pc:docMk/>
            <pc:sldMk cId="2458511122" sldId="257"/>
            <ac:spMk id="12" creationId="{00000000-0000-0000-0000-000000000000}"/>
          </ac:spMkLst>
        </pc:spChg>
        <pc:spChg chg="add del">
          <ac:chgData name="TAHMASI, Tadeh (BEDFORD HOSPITAL NHS TRUST)" userId="S::tadeh.tahmasi@nhs.net::523ad83b-2ef2-4133-b6a5-f7f7ca71558c" providerId="AD" clId="Web-{C92BB4AC-9979-4027-8AEE-E37B9A7CABED}" dt="2022-05-09T15:30:31.175" v="99"/>
          <ac:spMkLst>
            <pc:docMk/>
            <pc:sldMk cId="2458511122" sldId="257"/>
            <ac:spMk id="14" creationId="{2EA81B13-B785-EE5D-C2A9-00488024432B}"/>
          </ac:spMkLst>
        </pc:spChg>
        <pc:picChg chg="mod">
          <ac:chgData name="TAHMASI, Tadeh (BEDFORD HOSPITAL NHS TRUST)" userId="S::tadeh.tahmasi@nhs.net::523ad83b-2ef2-4133-b6a5-f7f7ca71558c" providerId="AD" clId="Web-{C92BB4AC-9979-4027-8AEE-E37B9A7CABED}" dt="2022-05-09T15:36:13.276" v="180" actId="1076"/>
          <ac:picMkLst>
            <pc:docMk/>
            <pc:sldMk cId="2458511122" sldId="257"/>
            <ac:picMk id="2" creationId="{2AEE79E5-7FAE-A030-B647-54EE49177544}"/>
          </ac:picMkLst>
        </pc:picChg>
      </pc:sldChg>
    </pc:docChg>
  </pc:docChgLst>
  <pc:docChgLst>
    <pc:chgData name="LORIMER, Laura (BEDFORDSHIRE HOSPITALS NHS FOUNDATION TRUST)" userId="S::laura.lorimer@nhs.net::3785a8c8-89a1-41ac-a78e-525db666d784" providerId="AD" clId="Web-{B5C3E1E8-9FF8-4874-901D-27296CFE348E}"/>
    <pc:docChg chg="modSld">
      <pc:chgData name="LORIMER, Laura (BEDFORDSHIRE HOSPITALS NHS FOUNDATION TRUST)" userId="S::laura.lorimer@nhs.net::3785a8c8-89a1-41ac-a78e-525db666d784" providerId="AD" clId="Web-{B5C3E1E8-9FF8-4874-901D-27296CFE348E}" dt="2022-04-11T15:19:22.147" v="2"/>
      <pc:docMkLst>
        <pc:docMk/>
      </pc:docMkLst>
      <pc:sldChg chg="addSp delSp modSp">
        <pc:chgData name="LORIMER, Laura (BEDFORDSHIRE HOSPITALS NHS FOUNDATION TRUST)" userId="S::laura.lorimer@nhs.net::3785a8c8-89a1-41ac-a78e-525db666d784" providerId="AD" clId="Web-{B5C3E1E8-9FF8-4874-901D-27296CFE348E}" dt="2022-04-11T15:19:22.147" v="2"/>
        <pc:sldMkLst>
          <pc:docMk/>
          <pc:sldMk cId="2458511122" sldId="257"/>
        </pc:sldMkLst>
        <pc:spChg chg="add del mod">
          <ac:chgData name="LORIMER, Laura (BEDFORDSHIRE HOSPITALS NHS FOUNDATION TRUST)" userId="S::laura.lorimer@nhs.net::3785a8c8-89a1-41ac-a78e-525db666d784" providerId="AD" clId="Web-{B5C3E1E8-9FF8-4874-901D-27296CFE348E}" dt="2022-04-11T15:19:22.147" v="2"/>
          <ac:spMkLst>
            <pc:docMk/>
            <pc:sldMk cId="2458511122" sldId="257"/>
            <ac:spMk id="2" creationId="{2BB1F3D3-DA12-3193-97AD-DC27DFA6BADB}"/>
          </ac:spMkLst>
        </pc:spChg>
      </pc:sldChg>
    </pc:docChg>
  </pc:docChgLst>
  <pc:docChgLst>
    <pc:chgData name="LORIMER, Laura (BEDFORDSHIRE HOSPITALS NHS FOUNDATION TRUST)" userId="S::laura.lorimer@nhs.net::3785a8c8-89a1-41ac-a78e-525db666d784" providerId="AD" clId="Web-{FBE2A19C-6D70-42B4-BE71-D6FB46260EA5}"/>
    <pc:docChg chg="modSld">
      <pc:chgData name="LORIMER, Laura (BEDFORDSHIRE HOSPITALS NHS FOUNDATION TRUST)" userId="S::laura.lorimer@nhs.net::3785a8c8-89a1-41ac-a78e-525db666d784" providerId="AD" clId="Web-{FBE2A19C-6D70-42B4-BE71-D6FB46260EA5}" dt="2022-06-15T11:16:06.241" v="2" actId="1076"/>
      <pc:docMkLst>
        <pc:docMk/>
      </pc:docMkLst>
      <pc:sldChg chg="addSp modSp">
        <pc:chgData name="LORIMER, Laura (BEDFORDSHIRE HOSPITALS NHS FOUNDATION TRUST)" userId="S::laura.lorimer@nhs.net::3785a8c8-89a1-41ac-a78e-525db666d784" providerId="AD" clId="Web-{FBE2A19C-6D70-42B4-BE71-D6FB46260EA5}" dt="2022-06-15T11:16:06.241" v="2" actId="1076"/>
        <pc:sldMkLst>
          <pc:docMk/>
          <pc:sldMk cId="3578918148" sldId="256"/>
        </pc:sldMkLst>
        <pc:picChg chg="add mod">
          <ac:chgData name="LORIMER, Laura (BEDFORDSHIRE HOSPITALS NHS FOUNDATION TRUST)" userId="S::laura.lorimer@nhs.net::3785a8c8-89a1-41ac-a78e-525db666d784" providerId="AD" clId="Web-{FBE2A19C-6D70-42B4-BE71-D6FB46260EA5}" dt="2022-06-15T11:16:06.241" v="2" actId="1076"/>
          <ac:picMkLst>
            <pc:docMk/>
            <pc:sldMk cId="3578918148" sldId="256"/>
            <ac:picMk id="3" creationId="{70B6CD22-1841-3381-4BD9-D269413AB487}"/>
          </ac:picMkLst>
        </pc:picChg>
      </pc:sldChg>
    </pc:docChg>
  </pc:docChgLst>
  <pc:docChgLst>
    <pc:chgData name="LORIMER, Laura (BEDFORDSHIRE HOSPITALS NHS FOUNDATION TRUST)" userId="S::laura.lorimer@nhs.net::3785a8c8-89a1-41ac-a78e-525db666d784" providerId="AD" clId="Web-{B2FC5754-F5A2-4FF8-98E8-66B85EF865A4}"/>
    <pc:docChg chg="modSld">
      <pc:chgData name="LORIMER, Laura (BEDFORDSHIRE HOSPITALS NHS FOUNDATION TRUST)" userId="S::laura.lorimer@nhs.net::3785a8c8-89a1-41ac-a78e-525db666d784" providerId="AD" clId="Web-{B2FC5754-F5A2-4FF8-98E8-66B85EF865A4}" dt="2022-04-27T08:46:21.655" v="108" actId="1076"/>
      <pc:docMkLst>
        <pc:docMk/>
      </pc:docMkLst>
      <pc:sldChg chg="addSp modSp">
        <pc:chgData name="LORIMER, Laura (BEDFORDSHIRE HOSPITALS NHS FOUNDATION TRUST)" userId="S::laura.lorimer@nhs.net::3785a8c8-89a1-41ac-a78e-525db666d784" providerId="AD" clId="Web-{B2FC5754-F5A2-4FF8-98E8-66B85EF865A4}" dt="2022-04-27T08:46:21.655" v="108" actId="1076"/>
        <pc:sldMkLst>
          <pc:docMk/>
          <pc:sldMk cId="3578918148" sldId="256"/>
        </pc:sldMkLst>
        <pc:spChg chg="mod">
          <ac:chgData name="LORIMER, Laura (BEDFORDSHIRE HOSPITALS NHS FOUNDATION TRUST)" userId="S::laura.lorimer@nhs.net::3785a8c8-89a1-41ac-a78e-525db666d784" providerId="AD" clId="Web-{B2FC5754-F5A2-4FF8-98E8-66B85EF865A4}" dt="2022-04-27T08:46:21.655" v="108" actId="1076"/>
          <ac:spMkLst>
            <pc:docMk/>
            <pc:sldMk cId="3578918148" sldId="256"/>
            <ac:spMk id="15" creationId="{00000000-0000-0000-0000-000000000000}"/>
          </ac:spMkLst>
        </pc:spChg>
        <pc:picChg chg="add mod modCrop">
          <ac:chgData name="LORIMER, Laura (BEDFORDSHIRE HOSPITALS NHS FOUNDATION TRUST)" userId="S::laura.lorimer@nhs.net::3785a8c8-89a1-41ac-a78e-525db666d784" providerId="AD" clId="Web-{B2FC5754-F5A2-4FF8-98E8-66B85EF865A4}" dt="2022-04-27T08:42:15.271" v="7" actId="1076"/>
          <ac:picMkLst>
            <pc:docMk/>
            <pc:sldMk cId="3578918148" sldId="256"/>
            <ac:picMk id="2" creationId="{5189659D-6BD8-2227-F377-469AFDFAE59B}"/>
          </ac:picMkLst>
        </pc:picChg>
      </pc:sldChg>
    </pc:docChg>
  </pc:docChgLst>
  <pc:docChgLst>
    <pc:chgData name="LORIMER, Laura (BEDFORDSHIRE HOSPITALS NHS FOUNDATION TRUST)" userId="S::laura.lorimer@nhs.net::3785a8c8-89a1-41ac-a78e-525db666d784" providerId="AD" clId="Web-{C44B3BFF-6353-468C-97F7-4036C784B84E}"/>
    <pc:docChg chg="modSld">
      <pc:chgData name="LORIMER, Laura (BEDFORDSHIRE HOSPITALS NHS FOUNDATION TRUST)" userId="S::laura.lorimer@nhs.net::3785a8c8-89a1-41ac-a78e-525db666d784" providerId="AD" clId="Web-{C44B3BFF-6353-468C-97F7-4036C784B84E}" dt="2022-05-03T14:48:22.279" v="9" actId="1076"/>
      <pc:docMkLst>
        <pc:docMk/>
      </pc:docMkLst>
      <pc:sldChg chg="addSp modSp addCm">
        <pc:chgData name="LORIMER, Laura (BEDFORDSHIRE HOSPITALS NHS FOUNDATION TRUST)" userId="S::laura.lorimer@nhs.net::3785a8c8-89a1-41ac-a78e-525db666d784" providerId="AD" clId="Web-{C44B3BFF-6353-468C-97F7-4036C784B84E}" dt="2022-05-03T14:48:22.279" v="9" actId="1076"/>
        <pc:sldMkLst>
          <pc:docMk/>
          <pc:sldMk cId="2458511122" sldId="257"/>
        </pc:sldMkLst>
        <pc:spChg chg="add mod">
          <ac:chgData name="LORIMER, Laura (BEDFORDSHIRE HOSPITALS NHS FOUNDATION TRUST)" userId="S::laura.lorimer@nhs.net::3785a8c8-89a1-41ac-a78e-525db666d784" providerId="AD" clId="Web-{C44B3BFF-6353-468C-97F7-4036C784B84E}" dt="2022-05-03T14:48:04.263" v="7" actId="1076"/>
          <ac:spMkLst>
            <pc:docMk/>
            <pc:sldMk cId="2458511122" sldId="257"/>
            <ac:spMk id="6" creationId="{FA19A31E-B7A3-DFFB-1458-F05B7D69E7CA}"/>
          </ac:spMkLst>
        </pc:spChg>
        <pc:spChg chg="mod">
          <ac:chgData name="LORIMER, Laura (BEDFORDSHIRE HOSPITALS NHS FOUNDATION TRUST)" userId="S::laura.lorimer@nhs.net::3785a8c8-89a1-41ac-a78e-525db666d784" providerId="AD" clId="Web-{C44B3BFF-6353-468C-97F7-4036C784B84E}" dt="2022-05-03T14:42:36.081" v="1" actId="20577"/>
          <ac:spMkLst>
            <pc:docMk/>
            <pc:sldMk cId="2458511122" sldId="257"/>
            <ac:spMk id="12" creationId="{00000000-0000-0000-0000-000000000000}"/>
          </ac:spMkLst>
        </pc:spChg>
        <pc:picChg chg="add mod">
          <ac:chgData name="LORIMER, Laura (BEDFORDSHIRE HOSPITALS NHS FOUNDATION TRUST)" userId="S::laura.lorimer@nhs.net::3785a8c8-89a1-41ac-a78e-525db666d784" providerId="AD" clId="Web-{C44B3BFF-6353-468C-97F7-4036C784B84E}" dt="2022-05-03T14:42:39.878" v="3" actId="1076"/>
          <ac:picMkLst>
            <pc:docMk/>
            <pc:sldMk cId="2458511122" sldId="257"/>
            <ac:picMk id="2" creationId="{2AEE79E5-7FAE-A030-B647-54EE49177544}"/>
          </ac:picMkLst>
        </pc:picChg>
        <pc:picChg chg="add mod">
          <ac:chgData name="LORIMER, Laura (BEDFORDSHIRE HOSPITALS NHS FOUNDATION TRUST)" userId="S::laura.lorimer@nhs.net::3785a8c8-89a1-41ac-a78e-525db666d784" providerId="AD" clId="Web-{C44B3BFF-6353-468C-97F7-4036C784B84E}" dt="2022-05-03T14:48:22.279" v="9" actId="1076"/>
          <ac:picMkLst>
            <pc:docMk/>
            <pc:sldMk cId="2458511122" sldId="257"/>
            <ac:picMk id="13" creationId="{FC94ED29-781D-38D9-33CA-B7518C72FE92}"/>
          </ac:picMkLst>
        </pc:picChg>
      </pc:sldChg>
    </pc:docChg>
  </pc:docChgLst>
  <pc:docChgLst>
    <pc:chgData name="LORIMER, Laura (BEDFORDSHIRE HOSPITALS NHS FOUNDATION TRUST)" userId="S::laura.lorimer@nhs.net::3785a8c8-89a1-41ac-a78e-525db666d784" providerId="AD" clId="Web-{5A2937C0-794F-4A93-B8A7-4CC5725A0BFD}"/>
    <pc:docChg chg="modSld">
      <pc:chgData name="LORIMER, Laura (BEDFORDSHIRE HOSPITALS NHS FOUNDATION TRUST)" userId="S::laura.lorimer@nhs.net::3785a8c8-89a1-41ac-a78e-525db666d784" providerId="AD" clId="Web-{5A2937C0-794F-4A93-B8A7-4CC5725A0BFD}" dt="2022-06-15T11:21:32.984" v="0" actId="1076"/>
      <pc:docMkLst>
        <pc:docMk/>
      </pc:docMkLst>
      <pc:sldChg chg="modSp">
        <pc:chgData name="LORIMER, Laura (BEDFORDSHIRE HOSPITALS NHS FOUNDATION TRUST)" userId="S::laura.lorimer@nhs.net::3785a8c8-89a1-41ac-a78e-525db666d784" providerId="AD" clId="Web-{5A2937C0-794F-4A93-B8A7-4CC5725A0BFD}" dt="2022-06-15T11:21:32.984" v="0" actId="1076"/>
        <pc:sldMkLst>
          <pc:docMk/>
          <pc:sldMk cId="3578918148" sldId="256"/>
        </pc:sldMkLst>
        <pc:picChg chg="mod">
          <ac:chgData name="LORIMER, Laura (BEDFORDSHIRE HOSPITALS NHS FOUNDATION TRUST)" userId="S::laura.lorimer@nhs.net::3785a8c8-89a1-41ac-a78e-525db666d784" providerId="AD" clId="Web-{5A2937C0-794F-4A93-B8A7-4CC5725A0BFD}" dt="2022-06-15T11:21:32.984" v="0" actId="1076"/>
          <ac:picMkLst>
            <pc:docMk/>
            <pc:sldMk cId="3578918148" sldId="256"/>
            <ac:picMk id="3" creationId="{70B6CD22-1841-3381-4BD9-D269413AB4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8EF1C2-BEF5-4288-B98C-9E466760E3DE}" type="datetimeFigureOut">
              <a:rPr lang="en-GB" smtClean="0"/>
              <a:t>12/12/2022</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89F51-91C4-4261-B376-AA2250DC703F}" type="slidenum">
              <a:rPr lang="en-GB" smtClean="0"/>
              <a:t>‹#›</a:t>
            </a:fld>
            <a:endParaRPr lang="en-GB"/>
          </a:p>
        </p:txBody>
      </p:sp>
    </p:spTree>
    <p:extLst>
      <p:ext uri="{BB962C8B-B14F-4D97-AF65-F5344CB8AC3E}">
        <p14:creationId xmlns:p14="http://schemas.microsoft.com/office/powerpoint/2010/main" val="282159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589F51-91C4-4261-B376-AA2250DC703F}" type="slidenum">
              <a:rPr lang="en-GB" smtClean="0"/>
              <a:t>1</a:t>
            </a:fld>
            <a:endParaRPr lang="en-GB"/>
          </a:p>
        </p:txBody>
      </p:sp>
    </p:spTree>
    <p:extLst>
      <p:ext uri="{BB962C8B-B14F-4D97-AF65-F5344CB8AC3E}">
        <p14:creationId xmlns:p14="http://schemas.microsoft.com/office/powerpoint/2010/main" val="240660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589F51-91C4-4261-B376-AA2250DC703F}" type="slidenum">
              <a:rPr lang="en-GB" smtClean="0"/>
              <a:t>2</a:t>
            </a:fld>
            <a:endParaRPr lang="en-GB"/>
          </a:p>
        </p:txBody>
      </p:sp>
    </p:spTree>
    <p:extLst>
      <p:ext uri="{BB962C8B-B14F-4D97-AF65-F5344CB8AC3E}">
        <p14:creationId xmlns:p14="http://schemas.microsoft.com/office/powerpoint/2010/main" val="725177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26057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425784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63355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2FE99-4003-4508-98A8-6DD77337B4AC}"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12343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72FE99-4003-4508-98A8-6DD77337B4AC}" type="datetimeFigureOut">
              <a:rPr lang="en-GB" smtClean="0"/>
              <a:t>12/12/2022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80071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2FE99-4003-4508-98A8-6DD77337B4AC}" type="datetimeFigureOut">
              <a:rPr lang="en-GB" smtClean="0"/>
              <a:t>12/12/2022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132971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2FE99-4003-4508-98A8-6DD77337B4AC}" type="datetimeFigureOut">
              <a:rPr lang="en-GB" smtClean="0"/>
              <a:t>12/12/2022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0795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2FE99-4003-4508-98A8-6DD77337B4AC}" type="datetimeFigureOut">
              <a:rPr lang="en-GB" smtClean="0"/>
              <a:t>12/12/2022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31421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2FE99-4003-4508-98A8-6DD77337B4AC}" type="datetimeFigureOut">
              <a:rPr lang="en-GB" smtClean="0"/>
              <a:t>12/12/2022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3215168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12/12/2022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216329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FA72FE99-4003-4508-98A8-6DD77337B4AC}" type="datetimeFigureOut">
              <a:rPr lang="en-GB" smtClean="0"/>
              <a:t>12/12/2022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DEC2F-F96E-4F83-934D-98E5408CC03C}" type="slidenum">
              <a:rPr lang="en-GB" smtClean="0"/>
              <a:t>‹#›</a:t>
            </a:fld>
            <a:endParaRPr lang="en-GB"/>
          </a:p>
        </p:txBody>
      </p:sp>
    </p:spTree>
    <p:extLst>
      <p:ext uri="{BB962C8B-B14F-4D97-AF65-F5344CB8AC3E}">
        <p14:creationId xmlns:p14="http://schemas.microsoft.com/office/powerpoint/2010/main" val="127752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A72FE99-4003-4508-98A8-6DD77337B4AC}" type="datetimeFigureOut">
              <a:rPr lang="en-GB" smtClean="0"/>
              <a:t>12/12/2022</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4FDEC2F-F96E-4F83-934D-98E5408CC03C}" type="slidenum">
              <a:rPr lang="en-GB" smtClean="0"/>
              <a:t>‹#›</a:t>
            </a:fld>
            <a:endParaRPr lang="en-GB"/>
          </a:p>
        </p:txBody>
      </p:sp>
    </p:spTree>
    <p:extLst>
      <p:ext uri="{BB962C8B-B14F-4D97-AF65-F5344CB8AC3E}">
        <p14:creationId xmlns:p14="http://schemas.microsoft.com/office/powerpoint/2010/main" val="4015320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finweb:81/forms/forms.php?form=jCzrHkRtJO" TargetMode="External"/><Relationship Id="rId11" Type="http://schemas.openxmlformats.org/officeDocument/2006/relationships/image" Target="../media/image6.png"/><Relationship Id="rId5" Type="http://schemas.openxmlformats.org/officeDocument/2006/relationships/hyperlink" Target="http://finweb:81/forms/forms.php?form=38Vr4pfkMf" TargetMode="External"/><Relationship Id="rId10" Type="http://schemas.openxmlformats.org/officeDocument/2006/relationships/image" Target="../media/image5.png"/><Relationship Id="rId4" Type="http://schemas.openxmlformats.org/officeDocument/2006/relationships/hyperlink" Target="http://finweb:81/forms/forms.php?form=i8laJJQoAO"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gif"/><Relationship Id="rId11" Type="http://schemas.openxmlformats.org/officeDocument/2006/relationships/hyperlink" Target="https://evidence.nihr.ac.uk/alert/antipsychotics-commonly-prescribed-people-personality-disorders-contrary-guidelines/" TargetMode="External"/><Relationship Id="rId5" Type="http://schemas.openxmlformats.org/officeDocument/2006/relationships/image" Target="../media/image1.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hyperlink" Target="https://www.nature.com/articles/s41380-021-0138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8" name="Picture 47"/>
          <p:cNvPicPr>
            <a:picLocks noChangeAspect="1"/>
          </p:cNvPicPr>
          <p:nvPr/>
        </p:nvPicPr>
        <p:blipFill>
          <a:blip r:embed="rId3"/>
          <a:stretch>
            <a:fillRect/>
          </a:stretch>
        </p:blipFill>
        <p:spPr>
          <a:xfrm rot="10800000" flipV="1">
            <a:off x="64613" y="918155"/>
            <a:ext cx="7307736" cy="739273"/>
          </a:xfrm>
          <a:prstGeom prst="rect">
            <a:avLst/>
          </a:prstGeom>
        </p:spPr>
      </p:pic>
      <p:sp>
        <p:nvSpPr>
          <p:cNvPr id="16" name="AutoShape 2" descr="data:image/png;base64,%20iVBORw0KGgoAAAANSUhEUgAAAGMAAABKCAYAAACvmOprAAAAAXNSR0IArs4c6QAAAARnQU1BAACxjwv8YQUAAAAJcEhZcwAADsMAAA7DAcdvqGQAADjISURBVHhe7Z1pjJ3Xed+fu29z7+z7DIecITkkJVISJZHyrrhO4E1J3QBN4yZ1C6R7UTRIg35o0SboGrQNUiApCjQf3ABBbMdpbCMJmliKJctxbEmUKC6iuA5n3/e5d+5++/s/773kUBSDfknSDz6XZ973Pe9ZnvPszznnXtoP0v8/KaQ/9Zftd7n5q17yg/QXnhpmL4eftx9yYjRe1vMP0l9mCj1voQeI8de3puy3r6xbKBriTQOxCVm4zpX7WjhmtQb3tao/N8Jha9Tr9OJdOHk96fEeaXlokL2K6kaCMq/QujbveW1h7r0uibGUNNbD9ZVC3AlClTczYwXNg7+qq4+3CWl83dKu1YUK/J/mqPfUroe9zl9Uqj/3jF9FDEa+nxyvYRFCAAIiN7VIxEC/1WoVi/I6EQlbEswlG2Sek/WapSBKssHVc8PvE8r1iqUbZZ7LPNfJVUuEqhZv0Fe9RC5bVPcN7kNFrmWLWM0i1I2AIJFO9AkyCANJYSG8HmSnncrFMMqMafRn9Bdk7oHeKS0k1yPMJMwU+Uv2eeoPfTSqdatXGTUUCxDhmTb37v+c8oHkTy3J+Mnt2/alq5sWjUWMuTlB9E8I6w6X7HhP2o705UB4nQZhpsgkq1WfWBWJaQgx4YhVKNNA9da7RtjK5Ko4TiNSr1YCWZIu6qu3Bn/VhyqICRogWxxaFyBqAtdWaz7ivcxoVq/VvE4YqQvBSKquFiH1TfsGsCqprlI40iRCAAj/GB2G2gOchbxZPgSrhSEqSRLTavfnlernzvr1ITX1N3bu2Jevbls0EbVIbd+yVrDBTN1O9ibt2YE2e4rreG8WDo8y2ShqC86r1OilDj8ra5YhKzO5MEiuVcSZIB4er4AY8MYjiINI2+uoQ6pHkynUIgQB2WUnaMgi6rtS5z0I5VOlYQgk1kBcDUjrlNd1j0RWVeBtwhaLximDPyowARJcEzF5L1Un6MJIeYSxKLUIg7t0UEfqabFYs9+f2rZv3ihaJdMDgSWhVashKaEmQZUcUf8v9KHi+1V7b/v6s48ixu60ffmdVWuP5m0yPmMnU7N2qqNmp3sTNt6TQy2BcmG0LoUlvpH9ANhYm8WTfRaNZry83tL9TAgUOpeKlV1yNK9K2fa2txCqqiXbUhaNR60Bsuu8F/KiQjZqIwpCnRhOXBCnbug6EoVZ6L/elCRXO1wj0ZhPpFze5y/v9IBESqrE/WHeU4tCJETt1AkSxTCWr9bspdW6/edXCnYj+hiMIxYqQ4yE64BWckQdSPffHEj0pxctnOuxld7bvvrMU359iBg/mZ+yL12atSO1a/bTg2/Ys8mrlo2W4NKSlUroc1WPxF0LWzgFgnKW7Rqzzt4nLJudtFii3TnclQnIA6NUrDuyYLUmcjSklBzqq1oBQYG6aymgBkhQDoE89VGlnSsLCNWAklJFztHqTMRtvtOjqzQhPlSBUOVgPOrW4fA6sPh7gQaa6YlcdlMSRhKTlYZtR9vtq/MD9l8vZ60eQ2LDggriqf9mun93P/mUWol7r85VxeLLg43e27729JN+fZgYu3fsSxem7Vj1T+znxr5tR2tXrSRVhHi70WxyikW6LNv7mPUMPmft3Y9ZrvOYpVOd9Ch1A3qU4UiwSplYRPcBARrSI1I/PEufu+4W6/DsXhrIr4E4NXGoNDO905UkYiipjoqEWEq9nfrUmJJYV0wgXyQWDFKWNcYOO1xiAJG4RH81q6LeYiUgCdXsu7s5+4mv3EFVdTIPaQDmcADbARQPpgeIcSAFyG1em+m97etnn/DrQ8T4PGrqt167YUfLr9rPihjRu0xLujvguirISuces6FDn7S+kfPW2X8S9ZKzUhlk4TnBxxBLiBO/NjmKZ09chHovU9Kt6ALWAyACwjgNREw+KldZ8ERlzToA+V43959FXBWSKVKLoLzVRs/qnxFgLPWnv2HGRT5x4VFhEYixXbTP/eYlK0KMkFxxpMoZppWCbu6lYJQD6aGCeyC+b6o9eZ8Ymvu9VI/SUwQ0cnEEhEoeZ2iS9XDaOno+ZJNn/oEdOf23rHPgGStXklYqop8bBeqLI8VddOSDC9OCTLwpCZH9cHKQA04XkwfPAcHFwfJk6ri/derXyJhocgVY9FzFIwsy/Oy5ijusXKOO6jZUF2luwBwN3PEG7nMDleX3XOu1EmVFfy/7V8VWGM5KqFbAF/HWwABa5HW5Tw10AHcvH3gOJvDerHkceJYgcr3X9j39HUwPEEMSjBJnMgn0LA/gUWpAqqmj/7ydPPuPbGT8U3g/OSuWi0hLwM3OZ1Ix1A7haTFiUC4dLW5tZsUBkh6pAxEvIBJ2hedWPCCt1rL/Dip/AklppVZ/wZPX07PGIkkiG41m9uk9OGFB2bJr+lSpUpHzIHskeOhG3qHUlwec4lchrZVFABGLq+C6N0QrHySQ11U9lQfvg1fgxrMK76cHn5QkmujKwPAI2LTles7b5BN/1zqHP2RFoG/gBblXgoHTOCEm7l0JeEcUUiLx1kvvp5kdGuo5dE4uGDAIxFSm0uAP6WA71fese/60yl34NIWmqmsWNtxuSCJhAEeo3umPbBVXV1OqKfi5a8RQwSpG1dJ/w+OMgIuVwlKlyjzLMwyu/iK4Zww9uz1TeYBxb6N+/FHvfbzmPXXV78H04JOqgmAhVUDW1KBtDEL8Tevuf9aKRYGv2AGuAWhHtk+LG59zMEU9yu/3Nz6gsoBqIl4ZpEQlhUhXDJdTQZsCPZcC2nvXJLm7jv9m9jc+O269LEC6Ixa45a06DO48BI0CevChY0XwYcYJ10RAMsSMuIRLZvirwQFPLju+L0hTY9o6EdSPxgvG0hWXIKgnkMCXS6OIovEoDG5FLOpr2p6pxzV4eT+p6H7SABE4K1z2IK0R67fRY5+03qHnrUQgFQmL26VWAoJpQP1tTkM3bug1of39kr322muuyiI48vF4nBz1nEjELRGP2ezsjN29O2XT03exPyVbXl0+QByIhRcXI0iLxSIeE8Riapsgx7wPucVCQJS4Ix6Lg38CxxLwuecn4yuGCJgiICaT9yzINYUW/EKw3otZhEAhl/YSeMZtaK2Oa4SxYmAsSeMk9VLhmCVx9RMwVRYYUsCchGhxzRfYohBAyztxrlEIpvhIQY1WHXzl4UHsP0iMQGwEoLgqZe1dz9jE5AtWqmpoEO40kI/e1MeaCSmYrIgQTE1c8sYbb9hXvvJlED1FEFayhYV5u37juq2srNjtWzfg+Jp95atfsW9/51X7n7/+67a4tGRvvfWWLXFdXl62/H7Bdvd2nWCra4sQd882Njbob8YWF5dsbm7G9va2fQllnWh+d7dgc7OLdusmbikEEUKFeLnYkjhoDNyaGfk+TZowtwoghDLPPGmyjqEw2gJ6WALmSMIQOZihkzyQa7POVMJyvBzrzNow972JqHXGI5aNhawjFbWuNuqmE07ABASIQtCwJEXDvYcYor39wt+2X9D1f9f/uV1Z3LSu4qx9sGffnjn1CesaOg8x8Koc+UxOnbQ+IgAfJQHvcQOjRCJR+9Vf/e+WSqVseWXZxsbG7Itf/A27cf2m3b59x15//TXr6OywL3/5K9bZ2Wnf//737fy5c/a9732P4LJoF968YOl0xt64cAHk3rQrVy9bpVKxq1fesZdfecXm52btAu80/vLyin3nO39is3NzEGsTjoxZV1cPkocTgqQ4rgPUegrg9ztXgWIyx7jPLWwLJbOv3ly1qgd9EEW2b79iSWKRDIiW+ksiHinmmEK698sFpDJkPZmEdSaRWkkQOAgTB3VlItaXS1kGySnm98FHBpi0pBPEQSL5v+n5NYfmF79ov/gAbUStwJVJWjw9bIOHnkU9yasIJiGPQ2pHhl2zbMiDkbT4hIIJ6/3a2prduHHDTp9+0l566Vu2ubllFy++bZ0d3XblyhVLQqQ3LrzpQdjIyKj19PTYXj5vc/PzEG8FYl1Aim7ZN//oRXeS3rzwtr198TLSsGA7Wzu2vb2DNGzazMy8/cHv/6G9/PIr1LnA6A07c+Y0hEBl0VCT9TkdSE0T4IgW8EHwJ1mgTHPivTsVFMTQIxG5yLvb1tASS7UC9zLbinQDfiGEUIBZgkALW9u2j9yFpdJAVi/M1E7bHnDVBo5SEDPhfXoEhqQFRDuYHiCGxEd6MRpvs1zXpMWzgwG3C4DWh2fRIoLIaWFOqi0q70tEEU1IMzMzdv78ORBzxnp7BtyXP0uk+fzzH4JAp+2vfPyHLZlos97eAavwrr29E3uQsG44emho1I4cnoCDQjbQP2ipZMoGB4etu7vPjk4csw9/+CN29qmn7dyz522gb9ByuXYbHx+3U6dO2eTkCevp7bFkOtlcdxJAZGcemVoZeCErMNjBu+AaOCRaugFR0vnK1IoTn4QK21bb27A8jFDYLtkuuYIzE6qE4HpiLZ43yXeWt2x6M28bu0X6xFow7Fa+ZKtF2uCBbmyuWw3Jj/EujmQl5CIfSE6aVgT+dxqz9uU379rJ0l37pY+P2SeePGcFOtGakFsbJiJiiPvLZQItRstmcwyAGGNYxXZVuESqI4J+HR0dRZ1ctIGBfjh5ieuATU3NWH/fkLddW19xe6KV1GNHJ+zu1LTF4OpisWgdHV2+kLi6uuJGu78fwlXKQBmowlq1wZgp283vMt6Cq72RoRFLJZKungSjjLxUpiNdfynT8n4YJNSAUyu/TguYCb/F6hDgwm7IvvB/3rViCgZRWXnDqtitMFzeke60rX3mDiMmcRhieFwlMFjCRmnroCytQR9CcVu8YWhKX/CsAUMdIiQw4A0i+2oqTYAtVdawtYlJh+2h5ZC/Z/P22xem7FRt1n7500/Y+fGjVlDkSlDmzAXtInCckPT6GxdsbXXNPv2Zz9qlixdtdHjEjWkFUU5nMj7hPIjK5XIY37K1taXdHly+/I598AMfcuOcTMatRPCYRNeWebe/v493ddfGDh22LO2kXyU5IoZsxvb2NkTKYbjzbpA7nWAlbMoVt0/9/X22sbphuzu7FsXQHjlyGJWVhPBwNzOt4BGW6aejo8PfKwUyAjGgipD25jZ4ePFdK0EMSXuNyDwGsRPLt+ypwU7b3YL4xYrtFVFP5bDtEcVrrhHFWu69ofRAdKNRcmZI0H93G7Cl4xbt7LdbqW5bj8HAkkLGXzzyCGL8Q1uy33nzpp2qz9t/eeEZe2r0EEEe3Ii4t/x9Daz9gt/92tcdOT/+1z5n33zxRUdkOypjf78IMbSiK/c2bxkIUygUUUUdbku2trbsC1/4gn3jG9+wbFubL4+LGOtIQDqdxnuat0OM6wQCcRo3iaqSa7yDrWjvaPfx19bWXdK6e7rs8qXL9N9uE0jX1J27trC4gMRmbHRkxEpIWaGQB5YCzLFvE+MTdvTYuHV2dUFsJi0XE7Xha8dw+sXtkP2Tl65ZOdUFUrQLUrf0zrqlpy7ax4fjZisLtoYm2MWDLu1XrYCGKNWKruYIzLiGsYE5qFy3nq5e3O6q5VIR64AwO5kR+3asx+ai/SAd1KPi5w6NC/UPr01JzcYAzt1CibLYjzKnFHSTyKtIS87Hjh7HLjznKmViYgLXcpfrUUfQwOCgDQ8Pu73oQ68PDY5AqA4Ik7XTj5+mfQRJaYOb09aR7bTujh64uUDdId4/id7vx8hnXVW1ZXKWxguR8Vc/UexUOp3FhvS6xGTbcnb8+Ak7hDS15zrtEJ7biRMnbPzIBITqsTjuZgoi7xX2bQZCa89DRHcuFG+6f8kMQaYQqqcYjBRnvjHZQ+5DqB70J5KlPY46dsKsIx623jazkUzIDmfjNpoL22hH3A53p+zoQNom+lJ2hPthyrrl10ZrqLQAn9IuMXApXB9MDlNLMv5ZZMm+dnHajlbm7T/96Fl7fLAP3SqJQDXVyujvNTeqCuwq5SqIiTjXSTRv37qDkT6LxzMP1wnxKTgY4NGT4mRF5GVU2Bwu6PDQsEuYdtNqqKE8npSM/tGjxyzXnqVcPg6okuByI+lQkitbQxWqbdC+7pImm9PTrd25OipsD6SVLNOWcbg2NzesLd2GWswT68za4bHDGH45FfKktMyuzFjSwwRxl3Yj9rMv37RSosNhAEKLYsBDs9dsorZh/fU9SyAJu4UdK6L+InUCVBCrDSxxezRCIJhqgGwCwFg2cAjCSD4MtdE+bjPJftuKdsH4WgwN2Y3Bwz63h9TUz8dW7GtvT9tEad7+3QtP2WND3QAtSYjA+Tv29a9/zT7zmc+gSmahYgTOTDL5XQhSwEBv4B31OVKHh4ecIGk4X3p6d2/HufjM6TP2xd/4DTsO0qVCgpgkYpcuvW076Pne3l6kqh81h4EDOR68gfQo3CwJlKpJ4SmJs8UQ2WybXXr7bXR3yY4dO4YUZWxzaxOvZRPidHlwuIXLOY7ty2azqNVVEI/31taD/cJlD1dsZHSImWhrFTwQTV/ZDdvPffsOxMg6MZ2TmUN9bcZia1N2pLFjHxjtsJvvXrCpmWXgCPtqr5iquytrRWyf3N0kEpmMp21kGFXad9S+X22ztY5xK8Y6rRRJQ4yCE+NK/xGh3onxQND3SvRf2M3lbeurbdvzxwcRwxTAI77i6nIFpF1CdbTb2yBgb6/gevvy5csQrOaRtRAmLi+VSkTUy7YN1y4uLhJBr+Ep3bXjk5P2FsZ+C25VNJ1HqrJtWeKLOTfKBdrOL87bLSL0ZSLxmelpvK9pV4Grq6sQetoj+bW1VZudmcXtTdv2zo5de/eaLVIupSspWlpctnliljt37rgNK+SLqKhZbMm8252lpRVvv7yyBLKG8MBwe8C6NpPWCPpentuEnXHb8Q5dZaGWk+h8CqytvGefOHvMqiW5ursw274tMfYq8I4Od9nM1LtoghIMlLAMkffxoyM2fHjS3m102Uayx5dFdH4gFkZbQIy/n/kVod6Dvgck4xeS6/b1t+/axP6s/asXztrJwS6CPrmS2A+8BiFWamITf7kPUd/HML/55lvu+4sQ4nLJmlZNi6Wyrxft7u5hG+TR1F2XL9CHEC2PJhaLoedzTiwZ+jJtSkzuwoXXvK4fTCDeUD31K3VQwXuSetT6U1dnN8xStZXVZZBSRhq63ZOTN5XPF9z9lpclREt6depFHk6pWAav2ipo2NjYCBIMMfCGakQWN/IN+9ffnbJKsgMlhsvqKhJPSPsl25vWu/K2/cyHJ2x77YbNzyzYLo7Lmxdv2vT0kj1+6rB9709fIVY6YuPHnrTDh4ZwKnotTcz2lY0Om2m0WyoMbkIppLHsSP+TnjGh/mE19W9T6/Z7l6ZtDGL8y888ZSeGIEZZEbjMGswCtxRLBZAOeHg34AG1sOXqRfpa9RSHyL5EIppgCGK9ifpoc5UigggZirSl0rrR8wtIhQgpYyu1LeTqQIHqywuTipS0yc5osU6Bk3z3OJznNgL3WQuIcmvldcntdu2iqZHFRMGtonGIi5pSvKHFRalC7Y3zh3cRPLuY3S6Ahz+dthreVF1nryBJwx1UVNXGig1uXrPPPzNkyfCmTd9F8mCem1OrNjW9YiMDHXb31jXLZXvs5GPPoh7HsIERq4SH7Hc3O20u1GVpAppiiPgHhlWo8GL3sOP2IWL8x8y6/f6lu3Zof95+/lNP2qmhTtxL9/98gkKMO98kuYUyytLnUkuilzrRpDVJ+Jnnhn3rpZdcH1Pg9US8bLbDdwg//LGP2pvEK1Xc5zbUlc5FbaK+PvjhD7iq2UOqZG9kN547f56yBZuFkMX9Evo4bp2dXa7CivR18rFTNnbkiCMaAHxALXn4IQSSnIE6zOFLOMiAkOxMBufLhZVXVQPmW/mQ/dLr09ZAt9e0v0FNwjez6r5FV6fticSefXyyHbtTwI3Wwue8becrSPyOHTsyjHRm7TaqdXhk3IPQbDZFFN5mf7zVZVerxC7SMki4kKXw8Pe6+gTew66tViaTFMXERRJPF1Elrg4VnASnSXUI2QqXKsU8dbVmo5VNAhnmFYOTFERFKB8Z6kNvjuFqjtrEsTEf8cTxY/j7BHaor+GBXpuEg4YHemwY43340IjlUDV9SM0YEfwQrvIoel39pyDA8MAgdUab7/ptAu9o4tARX8quy8ODcGIxX9oAvhgcT0gH7DrAIOMqjmx+IMy9KZIC1jRLxIQL4Ed65AnpdGS37dupjrqdPdJjXXh8aezB6KFBGz982E4cPWxPnJqwY2PDdvqxE/bEmRM2MtJj3Z1tuO5p62tP2ums2bHovmWsBExENqhaLbEfTD58SzJ+uW3DvnkZbwjJ+Kc/8rhNDnZYGU8hqKYs2sFV8r2ZXLW4jCHb45VcObQgwVA6jR6vwEi1PSLRmhX2yh4nVOCyMDp7e3PHOokH5FIqrimjc7U/URPnQkaPcRhHrmcyQdReJtqu7YNOvQc5MR0qFW4DT0twSV1V8ah0SC1BLCNVVKGdYIxo3SyCI0JNFJLFkqifuojTnLzfkF0yonZrt26/dmUeeHGVo0gPc+oJ5W0yV7ITuYoNJoiocykrltet0iibjhRJNeb3Kxh6jH084XvyDd/rSFkCKYgQcS+uVGxqL2TvliN2t4JdC2cYv2G/kx1yKB5SU/8tu2EvvjNnQ4V5+8efOGWT6EBMBikA24nhgYvEes82Fq7C/XhBTDwWIl5ArfT0jxGZlm2/tIpDAj9Xo3Ba0var1IHjYvjhlaLQgvBDnDL2QvcNykWMOO6y4pL9QgU7MIxK2rZiYR3kNyyV6bEQdqsOtUv5Pdf7DOw2qlaG66thS6OvdfKwmF8HapAFgpMpVEEUm4Xh7Bk8gSuK2nmAGIGaqmLEb+7U7NevLRNMd0K9vHXU8vb0QNQmO0rWiy+QVLAWDVse9VmoFiwBh4sZ9nEg/DgTfTSIISLMJ9zQ3GMwQBo7GLbNvZKtlM2u7yXtRillRCz2m9lRh+IhNRVE4LpBmF2XBpx3PwG0kqLWhnbc+jBWh9HfipgHLdc1jjR0WTzda225wxZLYOjSwxbPDCIxIyAfI9zooYMO2vYS1PZYum0QiekGse3002n1SsLSiU4CphyTSSIpGdp1U7cXVxak1gl7G3gjsTbGwl8PtyEtHcQf/ZZIdQNtmjYpiNrB2L3UI/DC2MficCmxQwB7cxqetY50f46adRJPK4IkZ4pb9nRv2E53R2wwE7FMXJKJ16UoEQkW8t3+61xATau0cgJCeHaSbIJS3lUqDaQISYk3rL09YUPxmj3ZXrPjKeykH8S4nxyKlmT8j/YN+9a7s9ZZmLOf+ehj9vhQD1zUJMBDCRFG58aYiI5ZasnA93ZlIF3gMIu01b6Z5upGXAki17El2hPWbp8bNKks0V3uJSIfhdvrSIK8H9fxzhha/9epFfWPZ6PDdd676gTj3R9bHlAAtw5GyPEIHAqpQzi5BYuS6tOnWsHPdn27Yl++vmW7SN/J+rb9yMl260QzxlFZOupT0yqsrwpr3QxPjc7kM1ToIzg0xwP9SwNoz0JnfnWstMb8BGsdrVAgLpuppu319YT9h+TxAIz3k4wof+R5BC8E4qMSNdDRDcUW6MYGOtBCaXpMMT/59topS1MtzrOW18mqF6NOop12beR2q+O11LlWw+14GXA93FuF2xtxnuH8OhLQiOfABmqGuMXiYIayEFKkbHG4PZaxBnUbRLzq35AqQ0KVw0hgA8mqhbNWV2whTLVyc3ryAAP6gFCIoDNW0cKqnemLWnscg4vtq9ZKqJoitqhIHalZtQMHkhCILc9SJiwCk0XxhLTvH01gpFHVqqb9fDFJIhOlXcl6Ivt2KK4tgfspwHkzqT7q0L2q4MWjiKFyOJ4Z6CiZDpfV8BJqfnaV++ahMj0HB8+49zpc4VRfD3LVgCjjnSk2kdEVp3mfzLWK2GtPTJIgH0J8Lr4L9iHEjWTaSvqU3aXVO3SDdLieda9+fUzUTlVH1NzmCfWQhXHVp5L8Q/eucAQSlYL1IBUjORBMfT9KqqxYA9WiyDyIqdSLDkUEh6cjEVwA+hZDt9xn9e9yzTA6WCF7ksQuZiDuAIQ+mB4kBhyinT7viyQJDhDfLCC5yiDrnXStHxbz+EPIQ70IcXpHXYGhiQsBfhJcVxCjN5I9TShQZQJEHo5Q0twCbSLJdbw6RB833AvSPkQwliNDA2owEZd3YR2x0bSEcJCmj+sREO/t1Edz2iJGSyY0oveHCont71p/XLDgUoAMnT4MZqMKTcbxPtWHMm/UvzJzhEzetnV+S9sJDhL3mrNWndUmGf4ziOHHY5wgFDOIGmrZXFflwJWEX13kqM8gcic1TVdsDhiTEHHoR26qvpYVxc0LQzQdOnbXlQY+hJBBPbURvE4IH4c798EhHEiVfdGT16BhsEPHRJ3A9CPOoNzPXKlAZUKGWumdyhQbMb5QrHE0B0eSKpNUt0q/ks5acc+yqBhF11EkQfGSH9hu4uQ+jLqn2Imhyes9BSII8/OeIZqKxOQaQ20VC1W0MlCXJ3k/Cbv3koyp9rZFFDWt4q5tbm660RJXQSY6U/Qoj0Hum/Y34BS4SR6GAJKxVD/K6j4CIXRURkYvgv2QulXU7gfOqKJzUVqEk6HTmpM4XetGWpxUPSXpX4m4ltxFwHg8ODel+lH5y0xWqkvICb6ZFKxnyYhKQLQ4p/2DCDBp6USIFLxCjBq3OFsusxwGff0sl8ZjI4INHAUhUXZANiDM2BG8NfrEHsR4juFwyOmIEy/FE7i+jKHzYXK9lV1IaR8ws/CkcYi7fBv5fnLitbyp3xrYs+/eXLDM1pR9/vxxG+3K2rXrN33TpoUYASZCaB9Dy+QyZjGi3xLumxBTKVd80U5L5lox1eBa1W1vz2EA0dtVeVJhX9LWUoYvAvLxr5CBlDJRdBxESxUIOC2haCNKCNTeRS6bc1i0d66xpS20TuZfbgFZIpwWCIVobdU6EmCeOAhS1LtX3BdqfSwdZFA72RchYKdYsDvru/bNCzfsg8d7bLwrbN3twYKiSyEIVAqYUvsplJHVWrZFuJFqDCvQlDaQpydGpI5WaqVFVFsu8fLqOrDU7KPljwd9PuxNBSpKFFTgpP3jnp5en7SQkifQEoJ1FYJ1ZKZIgKeJaFW06pFo3rZ2dmx3T+tKu7YBArXHUGVCq2urvs26tLxsBYK9daRueXXF5hcXfOV2kfLN7U1bWVn2JfP5uXlbXVm1jfV1P5iwRT97O7u+6js7M2ML84u+t6LtX42vZfkt7ldoExx2W/RjQiu0Vf/a51iYX7A1+tbi473EvB3VEEZEUpZC0wkOV2lCJJgKKy7A5tXrcnFxVqo6/A3DNd1cqU65+ZIyN/iyj5RJRenkjWyJnywkjhNutcJ8MD0gGV8dzNv3bi9Zcvuufe6pMTve32szc4t+DklU1eqqTm/ouQxxxL3ijGxOu3MN38jR3rXHDdSnZ59gWzrD+5rvtrVl0ravfqReSOJ01ZO0iAMlJf71MCZA57wTx8slDR5ld6Qy/BtN1Jea9K+VtdrzTvvxupd0eh0auqVAatzzokwM5xF8M5WQ2C2kfW5r37518ZZ9+ulxO5SrMteSczryDkdDhApASO9IUrh1EB9IsqmBCVcULhSHUM/6Fq3sJeARdzRsYWEPzzNuT28+4qvH8qKC44cCPYQ0lG0FbtUun7hJHKuV0z0kQ5tJ4t6NjTVbh+t2d7Zt+u6ULYibaeN5adkWZueQnn3fzNmg3vzsvK0tr9giHLqxuubSKFcvGU9YJkXkDJG0m5dCVSXQv6k00TP2Qn66jgNFsRdSh6lk0pGt/QoxR0s/C8naCdRhBzGO6sepF5ONoV3M7U3CVZtSi6AVRckqACXig0wqbbn2DgiooHHH0kTOCSJ5IdR9C6TBv+oMs7gN8Bzcy+bIcxIeuXHChENxSxEH6cRhGGaLxZIwqga8n6hK5aZkfH2kYK9NLVl046792JlDdmJkCC4rOYKkBjRRAe+LYRJHJiEjKt3su4GoMHlSqq8OtQWplAEx29tbvjOn5e7AkMnIRh1xkiJJloy6PkoCDPPp3OzOge751NG3+gSqhQQ8kgZ3NUm6F4xKbnd49vGCIn/Xqi8nQ1IjGyP1WqZ8frtk33r7Hfvxc0/YCDFlvX7Llm69aj25JPFrt5XE4SIKXC27oKSlec1bnqPw4J4ac9FhONlIravVsaOxUAFGXiEQ7bZsz0ft9uKWnd9+xBcsvz5asDfurlhk47a98PiYTQ4O+ram9JyH9Vw1QdWWKOorwaK+DKNUWDImIsmzCvxwcaEvd4iDAFhAiohqI5sjnOpeuBMg4mwRQO1rOAniZvXnzoGiUdWDM0UcjamGLSKI29XOVSnM0CKCkK9ypRah1Ebj6b3aldH/BX0DC9swt5G3l6/dsh97+ox1JQqWTq7Y9QtfsnR43epE4rh/wIaERVOwRtwiWhUgSeo8hpHrDqD4m0hOGY+0yByJ4Mv7wFGxfbroHfmIHT35ebt8c8me2njc2z9EjG8cytsb06sWWbttnz192I50ddk7165ZApWQwtWT0ZWNkAunSWlrU2tJg0NDvrcsXi36RhPuHnpeiNfB5i2MsvSuxxVuC8z1esCx6G+IpPLuzi6MLeNDFJ130oGHAmNIEiRtYgDVu7/F29rJC/l5XUmoTrCLqHovqQvgzHudVhu1l2pLMi95dalMyg/fCZGzG/v27Ru37LMQ47FDHXD9HlE5qnp7EedhDhV72zpSMcbds4LO4Ip9ZNRBvDw+qV3xRzichCmQeogmt7vBc3vvhGU6Ry3bMWmZ9JBdfOe6Pbn+iC9Y/sFYQIwwxPjUqcM2OTTonk4UoyxWWsdbkW5P8Kx9Zk1UCNApc01QBwxkvDMgQfpa3o3OUa1iX0QcneLQXneLEOJwVxcgSepL27f6SoD0uRBXLpb9SFAONSeCaLJVuEtt5LmpTovTdYhNzztIst4paYxgnIBgqitCSS1pPhk5FjCIGM2Risu6sFW0V27csBfOnrbThwfwAqlKLuM5Td26jl2ctpMnx/Gk8pbExb5145oNj/ZZIhVx+7aD99jR0QMD7oMDnQ1rx6Pbs/aebhimH+LAYIWKH0iYWZyzk4uPIMYfHi7YhellC63ftR85MWpHB/r9qL0kQx6QOFNei04O6vSFjuJ0IT1yJ+X6dnUH99k2EE59qSgRQIZXaklcXSXW4IVHtDpiKaIpNlHM0QaXDvT3ux1yG+LASXic1fw+gBh70ESwSxdJBBGyVabcelZqEaJ19QQMFSRX56yqfnIRpkBNLeBNfefmHfvhxydtvC9jMeaYjElyCvbd737X5uZhVoLBvR0QnO20C69fsMdPn7Bjx4+5Z7WM+55uS7lTIxspZh0YHrZnnj2PJ4ndQYqWFlchRt12yrs2OXfGwXnImwJCPkywCbTsg7h4FwQXEXV5EQXc0xATTYPgAtJRxePaXse/JxYo8W6PWGCfCeZpo19B2FhdtjyI3sbH39NRftTQDr6/e2BwkepvMYEibbcoE2IY3J2DYAkiQKovCsqV1j3vWqn1fDCLUC2kP1Cf+4DAgR2RStURUi2jKIgL2sAk2DcdaCthdEvoekXl8iq7e3vsiScftyfOnLannjpt6VzUnv3QU9bZ0+FfON3Z23ZPUKsWOlXZ29OHzUlbH++1ElzEwanUsCM14MDt1Xc7DqYHJOOPDlfsLSQjvD5lz08OIKaHUB86wCvvAbrBrXIBdS+97rqQj7vdcJpP2slLPVSFljrkCrqxZqgWUqRO1DaQAJCsfuQxqR8xgnqgrmyPA+jIChiklfWsLKSq35Y9aEmMylrlfqUvV1s8K/Dc0eE7GE2OQA1VqPcKTJd29+21d2fsudPH7PRop8+zhj1RkLm9tedHTnXKXYGw8LK1veEnWaRe+5FqHeqTHdJupU63y/Xe2dlEO2TcRh0ZHyQgXSa+its8eH5m43nN8GE19eJ4zS7iTdn6HfvYsT47NtBns/NzrltdPwtBmjBA+wQBVKpGKkXrWPK2ZAh9mYA6Wp8JFgvrrrZ0fkrna2VD/BQ4famNB4oQT7peE5RjIMBawaNDCYTqU/pekxXSdd+yCS2kK8suqC9f0aWtylpLI3HGiqIa91Gfcwvz1oPT0CsEU6eGGl7cKdjFW/P27KlxG+9OozrbbG5mGmLF7Tbqq7Umpr2Nvr5+W1pedKLK3RdRPJhlTGkQnfHt6e6zHTRDfg91nYzb4cP9SGQYlRW26eWb9uzmI4jxxxNVe3t6xRqrd+wjR/tsQsQAYPUuDpZ3JB2vJAOuwEvU1sR9PQix0LqV61+IENEXIBlBxzJlb2SYOzC0OsgGXh25Oo+rk+RqrxOFOd63liqk07W4p8VLEUsIFeLlFCjuUT2NrzLpfiURSklEkrTKGxNx5CD4mV/c7RRORBhmmCJI7e7otNOTJx3uClK9iGRcujNvZ4+P2RNjg4xtNj11C9VTgNEkxVVsY6dlc5KGRRscHLJ3rr5jo6OHGCeQPmmTTvrVV+h6e/ttY30LeEvMPWO5HG5xDA8u1bCppev23PYnHd6HiPHS8bJdghi2dMc+enzQjo8M2to6IoaoKXgRp/pvUckL0ios0aS4WNwsjtcRTY8/QJySyvIFXECQ1tff57ZDI8ohkMGW66ozUOKmwINqBkxkIdh9d64eq3AVMVRXdfQsbhZBldSfkC6vSoQNJAojDdxq45tYUrMQWFKhfWmXIurJK3LGgJ1EjMt35+zciaN2eqTf4pGGbW3csa3ddeDO2sralm1t5a2nFy9xbd05f2VlycfMZIiw4zg7eEv6NlYeBunubUNNraNdkjBdO2quE/uzR/t2u7Nw2c5tveDwP0yMEyW7jGtrC1MQY8DGB3WQedYnJolouaSapDyPMgGNOFTuamvpXN6TB4AgXIjRlx5FyI724OCagE6grrTEIqOpNlp8FLf34dr68XshWJD5xUF83yQEKgseZd0LwQeTbLH6Uz9iEqkU2Qwv1ytleXp8tKO4sFeEGLN27ti4He3M+hmqvfxN3Prr1tvVC/xIPRE4EYVftb0g3GxvK0DMwkAav8JVdVCPxCPahhUD7+M1JlNDaJUozNljN+feIgL/UYfjYTV1omxXptesvjRlHzneZ5NIhrt+TELcHyyJa+Ky0sGXYaCNP2u/Qt8wVbTsARpcKiToWUvq0qkyx1oiaZ0y14lB/5oVyJF60flbER4UC5wAU++TWtKgdPD+UUn9ac9FUbauOiYqYy34/D2I8lUBKLSwt29Xp+chxoSNo1ZqjZL19Kfw+lZseWGG+ZboQyqLiD0kNUr0HYohYTqpkqaswjjblsnmXAoVGxWLNTf8sVTO2jvGbHZ2j5CgzW7NXbDndoMfTX2IGC+fqNjlWYixeMc+hM04OTYEsuQViAAB7OJA/rrIayBNVN+1FhIVoPnqKTXEoUHdoI3aigDB6qo4BqMLEbV+01I3ImiLEK22SnqnfJD7dd96br17VHKJKCGVqDmNr1RRH1w1WvCjmCIGcUK+bFdn5u3J8UP27NExDzItpE2gkL3++kVsWpvt68xWpI496LC11SVf1NQKQzqVRXK0xVCA8/ttJw/zMsfd3byfdu+lLBxJ4JktuQG/u/imnd/9nMBxYgSQNZPQKEoHbmpz8vqAPHdBtcEPtX3Tv1GDo/Ws8uDXaYQkubTS7UKQ6srwKtLWpLS+Lx2uL0dquUrqoozU1JRpG6DnfmohupUehfh7z7o279VMLrOcDtmIspgKQqCg3Bts9RCcMufqf1WuZwhNUKX5ua9OHd33YveqjajNLm7YxnbDNndiNr9KDLJttrmPBNRTtrRJULdZsb1y3JZW87a4vIV2wIkph6xcw8uDceVVarOrKm/vQHoPMYgByNKfggl+505ZAMlWBG+b8DtiWkmS0kKKE7E54eBenKwIXNnJC4douzLYfvWKStRrpVYfSi0CtJ5b4xwc35PqNcuQNVcTBQihvQq1kZrUEA+0U79cWiWCTckZCtiCw3zo/0bSxg+N22PHjtlHP/ScPf74CSpXbRA719PZaZ1tWatgK9uz7f59wX1U4unTp+z8uaft/PmzeFtD8AJSjZvQ0ZlBbWV5vr+fovQgMdCZAlhZwHtuEiMgiKM3qEy3wf3BMpK2H1u5lbxKoF60tFzH8EfI01cu2/7GFl3RuxwArfXDvcpKUn1BCmBRajkQ758CxAYSWnaJKDWlVC0U7xwkuCch+2AGPo1RwsuTIxIQCz8LW6AlEX1FLZvBQ9ratvnZObh/RccmbJPnqdmZIJjUjiiOjW9Vw8BobyQLyMCfeE9Oi/AZsT+DGMJ1a6K6D3hEXCkkCCFCRKuJT695bSa/1Z9m1shK6qyutX+QCzJqxYK9/a2XbPbKRVu4cQM7WLVFfPaNjXXb2NzwlVshtPWtp60dbd1uNTe1lm17R6ulzb4fSKAN1efLGPj6dcUVwOHLO/oIHodRbVu5WdRKFAlNsmcViOkSDczQySuGcXWre9sWBemH8IiOHp+wHoK/9s5uO3T4iHuFh0ZG7NTJUxbD29IpSfXoTC3N0jxy5L8ghLY5mB54Es+oUQTkaR1KnCJ3VhtMBXLgGaH3ce/KfiL6YHO1bkJMH/AXJYExD5KkLOAIxSp3bly342OHbHHmNnq9ZLfv3LJbt27798DvTE35/vnVa++gcxdtembG3rn+rt2m/OatW04QBXD3pFfcAqxSLYr05bHJlgkSR7SAIKua8r2CZqEzmGNbJdpwUqWwxw2BitVxJXmHwE+1Eowxf+WSRYt5G+7ps1goYf0DIzZxeNx/FGCQezHDNtJSxOPUWp76UYar3VI3cACEn4PpgacAHODjJiynmwlpc2lja9PW4FoFdRpELu7uTp7OfWYk6nIrjag+lFtvgtQsBRZ8KOYUs4985lN249JVj3Cr0YZ/Vbkj12HdXd020Nfnq8CDA1ps67UudHI3Wduy2rfoIKBSVN4aRe6qFv0KRPpyCJwt5IToncZ12AJOFLKlOoKpK/MSgng5WSwj11fxEsEBuEBlYXNAiPep7/3Fk8RcpV3b3cY47xZsZRFp3dy2hbkFmyMuW13f8C+M6pu2OiEfBvH+fRGG1UiuHXRu9z0G3GfTcm1fxbW9trBl1YU79vRoh53BtdvY3HJvSQZakbN2/cR1chO1z4wOUNMmrqnH1Q8NUKBODw7na0VRxBW1FK4V7Y+/9Nt27oeet+QIxq2BGoODggNwEIj+ZTPk1Wl7VshveWueVAciaCdQBKgitWKFgAiBjQhSEwIY5yAsKtdz8DsivEPQifVtGcl6d37FcvVt+9jjgxAmYTu7WgbKWTyRJl7C8ajs28yNd62rb9g6+0dtg3gplQlWE4QOffdQ+/eS1FyuzedQxRvTs5g5l06gWVbs2txde774iKDv1RNVu4rbViLoOzuSs3OTE9p3pwLIpSa+BYQITnUL6ULEwaQ4Ivi1s4AYekY1NklOe9r4yTqu+tXnGBOolQKE6miQ8+k9m6RmgXckGsroBdytNSva4MnIbQ0WJgOE6p9Uq1zaIOkaIL1136qjjgKwVC5XPowhbtjqft2uzi9YbfO6PXsYKYCrCztyw+NEzzmLJduIynOWSbZbAwMtVzUWl8uqswIp5g6zad51JAK20NqbmLlc2SEYxLgTEHa3h9Aya7Yb7bUfLt6PMxyeg5JxdWndivN37exAyM6dGrSG4h0d1XfEIraasxCjSTsS9D7I3gnAhbUxz5P/+qZ7VY5WvQXYFnJDfkxevxSKvFJALe4Dm6+HppJhIqqvLL9cWdLh+x4OC0M2ka8RgvO/EOAesgXXvY6b74Iykd1JT5s6cyzXS7ZRitu7GxVbmb1qH52M4fXNWhR3SD8Ypu9elEvyjpBS5qlfq4vE25BmbfOq/6h/5L5LPjVXjaCtBAsjuai/pH4tobrmcUep8wP2yZ2PCYL3IcbkPsTYsuLMVZsIv2GPj4glgsAn+HVOBmm6lq5yRAwfkORXMkCKeEK/fnjRJcOfnHeb9WjKg5wEN/FB0f1rUJOq0vg6xQ6HkRU1+8aMt3M/KcBxs8/7oAjhgpae6ErSGrwIsiRHyFVp8w3lUd9a3WkM2U73Z+3anQWbSK7aGaSjXlgDiprt65QHSKxW9zAn4MbKBHLawtURzmC7QF8J0An7UCxrESQlotMkMRwBVJd+k7ENe6P4ZNdytpk8Yz+28Ygfcnl1smzXlncsP/2qZTf+lx1KXrB4Xb8rzgSUGUTqQopRxHBPQy9pLaIEKNejvCk4D0xJhwalahfUaeLE/whpYns9q1aTZLzgrolEEU7MoOSHl2EIhwctea+N+lIF70iwqW/vhsTYauC1VUHvJd3wr4rC4mIdOQpZPvastZ3793ZjqWI7N16zx8Y6bLSP9rUt2y1jN8PYDpAeb+TpBnd85zp9a1knp1HgzyJ9cp85jI3tgRjahJMkSW6qSAeEaGQsnzxk5cyg/cRCB62A7GFiVOzGGl7C7CWrrb1oPfFbFmt+F9oFgeqKmDV5d9NI6sCzJk5RC/F6q71iEUNJPznn2AmG8r+ttir3UhFAV39SfXG/CBsYZdVudufji8M99uHT7IGkGk3iepHeBYgP2gtlqiFCqJyRsAuiShQjHes4a7Ejn7aNYtg2Zu/aztqyjbYnLRPetViiZslo2LLxtCV1UC00bytrV1BD0Xu/E1IuF6wWabdIesKSCdxeJEK7o/li1fLYj5rOjiWHzDpGLJyM2U/P6ItFQPZeYnz7RNFub+K+buzY7voSk9mmVjB918VBbZ+ePnoUKlqTV/Lj+aroddUumLyeJT2OJHLrqr6a/4I6jkF/IqmGFFnAwbr6f2bi73hSNRH5QPI+mzAHyUv8zqv7XdBXMBL9YZ+kEDNtndbZPWgRfblf3hUqcWtjzTaXVswwvOlk0WL6IRfapbARsYjORpXcXjgsTRuqb0jV4/rtEWSBfvQ98koIr0rfwEq1WyLXb5FUEtDr9lOzaVoA13uJ8Qo24+4enRMt46igVxVYofOEXGq0JuAPShQHk2uWtgjxfkksyPsWKpU8Ilb5A6n1/sBoB7q9Z2P03Ly2evAqrXd+4caJ1aocXJqvPQUEddnnRkv/Ig6TZ0Dfm5cEQiodrijvbRJXEF9VhXTsIWrHTw5qGD5+IhiucSUQg00jSR510C1tiUzOkpk2P/Sm5RasDy3q9vn5RxDj1eNlu7NXg+JU5o3rc6YvQ9uawn2mC+Qj4GSlJtcfIIbQ2Wz2/okGjvCDdby7A33e6z+odj/QbDY7QGBB4Ahstvc3DnCrDW/eQ3yfRWsM+m55Y77ViwutZSBpNhlnxUfaf9Gh65JOoeNgaCtWw0lDBDLa/MIRHlQ4Gse2Q2DiJEnffdUejKHnn3oUMX6Q/vKSiOHEhBIve8kP0l9KAv8Xzcz+L1nSlVf+s4YT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FA19A31E-B7A3-DFFB-1458-F05B7D69E7CA}"/>
              </a:ext>
            </a:extLst>
          </p:cNvPr>
          <p:cNvSpPr txBox="1"/>
          <p:nvPr/>
        </p:nvSpPr>
        <p:spPr>
          <a:xfrm>
            <a:off x="3791216" y="3548406"/>
            <a:ext cx="3504348" cy="17697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GB" sz="1100" b="1" dirty="0">
                <a:latin typeface="Arial" panose="020B0604020202020204" pitchFamily="34" charset="0"/>
                <a:cs typeface="Arial" panose="020B0604020202020204" pitchFamily="34" charset="0"/>
              </a:rPr>
              <a:t>Flu Vaccination Forms CONSENT FORM </a:t>
            </a:r>
            <a:br>
              <a:rPr lang="en-GB" sz="1100" b="1"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Flu Vaccination</a:t>
            </a:r>
            <a:r>
              <a:rPr lang="en-GB" sz="1100" i="1" dirty="0">
                <a:latin typeface="Arial" panose="020B0604020202020204" pitchFamily="34" charset="0"/>
                <a:cs typeface="Arial" panose="020B0604020202020204" pitchFamily="34" charset="0"/>
              </a:rPr>
              <a:t/>
            </a:r>
            <a:br>
              <a:rPr lang="en-GB" sz="1100" i="1" dirty="0">
                <a:latin typeface="Arial" panose="020B0604020202020204" pitchFamily="34" charset="0"/>
                <a:cs typeface="Arial" panose="020B0604020202020204" pitchFamily="34" charset="0"/>
              </a:rPr>
            </a:br>
            <a:r>
              <a:rPr lang="en-GB" sz="1100" i="1" dirty="0">
                <a:latin typeface="Arial" panose="020B0604020202020204" pitchFamily="34" charset="0"/>
                <a:cs typeface="Arial" panose="020B0604020202020204" pitchFamily="34" charset="0"/>
                <a:hlinkClick r:id="rId4"/>
              </a:rPr>
              <a:t>http://finweb:81/forms/forms.php?form=i8laJJQoAO</a:t>
            </a:r>
            <a:r>
              <a:rPr lang="en-GB" sz="1100" i="1" dirty="0">
                <a:latin typeface="Arial" panose="020B0604020202020204" pitchFamily="34" charset="0"/>
                <a:cs typeface="Arial" panose="020B0604020202020204" pitchFamily="34" charset="0"/>
              </a:rPr>
              <a:t/>
            </a:r>
            <a:br>
              <a:rPr lang="en-GB" sz="1100" i="1"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pPr fontAlgn="base"/>
            <a:r>
              <a:rPr lang="en-GB" sz="1100" dirty="0">
                <a:latin typeface="Arial" panose="020B0604020202020204" pitchFamily="34" charset="0"/>
                <a:cs typeface="Arial" panose="020B0604020202020204" pitchFamily="34" charset="0"/>
              </a:rPr>
              <a:t>Had Vaccination Elsewhere </a:t>
            </a:r>
            <a:r>
              <a:rPr lang="en-GB" sz="1100" i="1" dirty="0">
                <a:latin typeface="Arial" panose="020B0604020202020204" pitchFamily="34" charset="0"/>
                <a:cs typeface="Arial" panose="020B0604020202020204" pitchFamily="34" charset="0"/>
              </a:rPr>
              <a:t/>
            </a:r>
            <a:br>
              <a:rPr lang="en-GB" sz="1100" i="1" dirty="0">
                <a:latin typeface="Arial" panose="020B0604020202020204" pitchFamily="34" charset="0"/>
                <a:cs typeface="Arial" panose="020B0604020202020204" pitchFamily="34" charset="0"/>
              </a:rPr>
            </a:br>
            <a:r>
              <a:rPr lang="en-GB" sz="1100" i="1" dirty="0">
                <a:latin typeface="Arial" panose="020B0604020202020204" pitchFamily="34" charset="0"/>
                <a:cs typeface="Arial" panose="020B0604020202020204" pitchFamily="34" charset="0"/>
                <a:hlinkClick r:id="rId5"/>
              </a:rPr>
              <a:t>http://finweb:81/forms/forms.php?form=38Vr4pfkMf</a:t>
            </a:r>
            <a:r>
              <a:rPr lang="en-GB" sz="1100" i="1" dirty="0">
                <a:latin typeface="Arial" panose="020B0604020202020204" pitchFamily="34" charset="0"/>
                <a:cs typeface="Arial" panose="020B0604020202020204" pitchFamily="34" charset="0"/>
              </a:rPr>
              <a:t/>
            </a:r>
            <a:br>
              <a:rPr lang="en-GB" sz="1100" i="1"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pPr fontAlgn="base"/>
            <a:r>
              <a:rPr lang="en-GB" sz="1100" dirty="0">
                <a:latin typeface="Arial" panose="020B0604020202020204" pitchFamily="34" charset="0"/>
                <a:cs typeface="Arial" panose="020B0604020202020204" pitchFamily="34" charset="0"/>
              </a:rPr>
              <a:t>DECLINE - Flu Vaccination</a:t>
            </a:r>
            <a:r>
              <a:rPr lang="en-GB" sz="1100" i="1" dirty="0">
                <a:latin typeface="Arial" panose="020B0604020202020204" pitchFamily="34" charset="0"/>
                <a:cs typeface="Arial" panose="020B0604020202020204" pitchFamily="34" charset="0"/>
              </a:rPr>
              <a:t/>
            </a:r>
            <a:br>
              <a:rPr lang="en-GB" sz="1100" i="1" dirty="0">
                <a:latin typeface="Arial" panose="020B0604020202020204" pitchFamily="34" charset="0"/>
                <a:cs typeface="Arial" panose="020B0604020202020204" pitchFamily="34" charset="0"/>
              </a:rPr>
            </a:br>
            <a:r>
              <a:rPr lang="en-GB" sz="1100" i="1" dirty="0">
                <a:latin typeface="Arial" panose="020B0604020202020204" pitchFamily="34" charset="0"/>
                <a:cs typeface="Arial" panose="020B0604020202020204" pitchFamily="34" charset="0"/>
                <a:hlinkClick r:id="rId6"/>
              </a:rPr>
              <a:t>http://finweb:81/forms/forms.php?form=jCzrHkRtJO</a:t>
            </a:r>
            <a:endParaRPr lang="en-GB" sz="1100" dirty="0">
              <a:latin typeface="Arial" panose="020B0604020202020204" pitchFamily="34" charset="0"/>
              <a:cs typeface="Arial" panose="020B0604020202020204" pitchFamily="34" charset="0"/>
            </a:endParaRPr>
          </a:p>
          <a:p>
            <a:pPr algn="just"/>
            <a:endParaRPr lang="en-GB" sz="1000" dirty="0">
              <a:solidFill>
                <a:srgbClr val="2D2D8A"/>
              </a:solidFill>
              <a:latin typeface="Arial"/>
              <a:cs typeface="Arial"/>
            </a:endParaRPr>
          </a:p>
        </p:txBody>
      </p:sp>
      <p:pic>
        <p:nvPicPr>
          <p:cNvPr id="18" name="Picture 17"/>
          <p:cNvPicPr>
            <a:picLocks noChangeAspect="1"/>
          </p:cNvPicPr>
          <p:nvPr/>
        </p:nvPicPr>
        <p:blipFill>
          <a:blip r:embed="rId7"/>
          <a:stretch>
            <a:fillRect/>
          </a:stretch>
        </p:blipFill>
        <p:spPr>
          <a:xfrm>
            <a:off x="5740816" y="103145"/>
            <a:ext cx="1631532" cy="736518"/>
          </a:xfrm>
          <a:prstGeom prst="rect">
            <a:avLst/>
          </a:prstGeom>
        </p:spPr>
      </p:pic>
      <p:sp>
        <p:nvSpPr>
          <p:cNvPr id="21" name="Rectangle 20"/>
          <p:cNvSpPr/>
          <p:nvPr/>
        </p:nvSpPr>
        <p:spPr>
          <a:xfrm>
            <a:off x="64613" y="103145"/>
            <a:ext cx="3572211" cy="77219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latin typeface="Arial" panose="020B0604020202020204" pitchFamily="34" charset="0"/>
                <a:cs typeface="Arial" panose="020B0604020202020204" pitchFamily="34" charset="0"/>
              </a:rPr>
              <a:t>MEDICINE MATTERS (December 22) – Medicines Safety information at your fingertips </a:t>
            </a:r>
            <a:endParaRPr lang="en-GB" sz="1600" b="1" dirty="0">
              <a:solidFill>
                <a:schemeClr val="bg1"/>
              </a:solidFill>
              <a:latin typeface="Arial" panose="020B0604020202020204" pitchFamily="34" charset="0"/>
              <a:cs typeface="Arial" panose="020B0604020202020204" pitchFamily="34" charset="0"/>
            </a:endParaRPr>
          </a:p>
        </p:txBody>
      </p:sp>
      <p:sp>
        <p:nvSpPr>
          <p:cNvPr id="23" name="Text Box 3"/>
          <p:cNvSpPr txBox="1">
            <a:spLocks noChangeArrowheads="1"/>
          </p:cNvSpPr>
          <p:nvPr/>
        </p:nvSpPr>
        <p:spPr bwMode="auto">
          <a:xfrm>
            <a:off x="251938" y="10434454"/>
            <a:ext cx="7307737" cy="226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effectLst/>
                <a:latin typeface="Calibri" panose="020F0502020204030204" pitchFamily="34" charset="0"/>
              </a:rPr>
              <a:t>Bulletin produced by Rajesh Jethwa</a:t>
            </a:r>
            <a:r>
              <a:rPr kumimoji="0" lang="en-GB" altLang="en-US" sz="1200" b="1" i="0" u="none" strike="noStrike" cap="none" normalizeH="0" dirty="0" smtClean="0">
                <a:ln>
                  <a:noFill/>
                </a:ln>
                <a:effectLst/>
                <a:latin typeface="Calibri" panose="020F0502020204030204" pitchFamily="34" charset="0"/>
              </a:rPr>
              <a:t> </a:t>
            </a:r>
            <a:r>
              <a:rPr kumimoji="0" lang="en-GB" altLang="en-US" sz="1200" b="1" i="0" u="none" strike="noStrike" cap="none" normalizeH="0" baseline="0" dirty="0" smtClean="0">
                <a:ln>
                  <a:noFill/>
                </a:ln>
                <a:effectLst/>
                <a:latin typeface="Calibri" panose="020F0502020204030204" pitchFamily="34" charset="0"/>
              </a:rPr>
              <a:t>Medication Safety Officer</a:t>
            </a:r>
            <a:r>
              <a:rPr kumimoji="0" lang="en-GB" altLang="en-US" sz="1200" b="1" i="0" u="none" strike="noStrike" cap="none" normalizeH="0" dirty="0" smtClean="0">
                <a:ln>
                  <a:noFill/>
                </a:ln>
                <a:effectLst/>
                <a:latin typeface="Calibri" panose="020F0502020204030204" pitchFamily="34" charset="0"/>
              </a:rPr>
              <a:t> </a:t>
            </a:r>
            <a:r>
              <a:rPr kumimoji="0" lang="en-GB" altLang="en-US" sz="1200" b="1" i="0" u="none" strike="noStrike" cap="none" normalizeH="0" baseline="0" dirty="0" smtClean="0">
                <a:ln>
                  <a:noFill/>
                </a:ln>
                <a:effectLst/>
                <a:latin typeface="Calibri" panose="020F0502020204030204" pitchFamily="34" charset="0"/>
              </a:rPr>
              <a:t>and Janan</a:t>
            </a:r>
            <a:r>
              <a:rPr kumimoji="0" lang="en-GB" altLang="en-US" sz="1200" b="1" i="0" u="none" strike="noStrike" cap="none" normalizeH="0" dirty="0" smtClean="0">
                <a:ln>
                  <a:noFill/>
                </a:ln>
                <a:effectLst/>
                <a:latin typeface="Calibri" panose="020F0502020204030204" pitchFamily="34" charset="0"/>
              </a:rPr>
              <a:t> Kabir Tower Hamlets Pharmacist</a:t>
            </a:r>
            <a:endParaRPr kumimoji="0" lang="en-US" altLang="en-US" sz="1800" b="0" i="0" u="none" strike="noStrike" cap="none" normalizeH="0" baseline="0" dirty="0" smtClean="0">
              <a:ln>
                <a:noFill/>
              </a:ln>
              <a:effectLst/>
              <a:latin typeface="Arial" panose="020B0604020202020204" pitchFamily="34" charset="0"/>
            </a:endParaRPr>
          </a:p>
        </p:txBody>
      </p:sp>
      <p:pic>
        <p:nvPicPr>
          <p:cNvPr id="47" name="Picture 46"/>
          <p:cNvPicPr>
            <a:picLocks noChangeAspect="1"/>
          </p:cNvPicPr>
          <p:nvPr/>
        </p:nvPicPr>
        <p:blipFill rotWithShape="1">
          <a:blip r:embed="rId8"/>
          <a:srcRect l="23719" t="11814" r="5754" b="9167"/>
          <a:stretch/>
        </p:blipFill>
        <p:spPr>
          <a:xfrm>
            <a:off x="3718480" y="103145"/>
            <a:ext cx="1920320" cy="746850"/>
          </a:xfrm>
          <a:prstGeom prst="rect">
            <a:avLst/>
          </a:prstGeom>
        </p:spPr>
      </p:pic>
      <p:sp>
        <p:nvSpPr>
          <p:cNvPr id="3" name="TextBox 2"/>
          <p:cNvSpPr txBox="1"/>
          <p:nvPr/>
        </p:nvSpPr>
        <p:spPr>
          <a:xfrm>
            <a:off x="3808272" y="1649848"/>
            <a:ext cx="3601328" cy="2908489"/>
          </a:xfrm>
          <a:prstGeom prst="rect">
            <a:avLst/>
          </a:prstGeom>
          <a:noFill/>
        </p:spPr>
        <p:txBody>
          <a:bodyPr wrap="square" rtlCol="0">
            <a:spAutoFit/>
          </a:bodyPr>
          <a:lstStyle/>
          <a:p>
            <a:pPr defTabSz="914400">
              <a:tabLst>
                <a:tab pos="180975" algn="l"/>
              </a:tabLst>
            </a:pPr>
            <a:r>
              <a:rPr lang="en-GB" sz="2000" b="1" dirty="0" smtClean="0">
                <a:solidFill>
                  <a:schemeClr val="accent5">
                    <a:lumMod val="50000"/>
                  </a:schemeClr>
                </a:solidFill>
                <a:cs typeface="Arial" panose="020B0604020202020204" pitchFamily="34" charset="0"/>
              </a:rPr>
              <a:t>ELFT Flu </a:t>
            </a:r>
            <a:r>
              <a:rPr lang="en-GB" sz="2000" b="1" dirty="0">
                <a:solidFill>
                  <a:schemeClr val="accent5">
                    <a:lumMod val="50000"/>
                  </a:schemeClr>
                </a:solidFill>
                <a:cs typeface="Arial" panose="020B0604020202020204" pitchFamily="34" charset="0"/>
              </a:rPr>
              <a:t>vaccination programme </a:t>
            </a:r>
            <a:r>
              <a:rPr lang="en-GB" sz="2000" b="1" dirty="0" smtClean="0">
                <a:solidFill>
                  <a:schemeClr val="accent5">
                    <a:lumMod val="50000"/>
                  </a:schemeClr>
                </a:solidFill>
                <a:cs typeface="Arial" panose="020B0604020202020204" pitchFamily="34" charset="0"/>
              </a:rPr>
              <a:t>2022/23</a:t>
            </a:r>
            <a:endParaRPr lang="en-GB" sz="2000" b="1" dirty="0">
              <a:solidFill>
                <a:schemeClr val="accent5">
                  <a:lumMod val="50000"/>
                </a:schemeClr>
              </a:solidFill>
              <a:cs typeface="Arial" panose="020B0604020202020204" pitchFamily="34" charset="0"/>
            </a:endParaRPr>
          </a:p>
          <a:p>
            <a:pPr algn="just" defTabSz="914400">
              <a:tabLst>
                <a:tab pos="180975" algn="l"/>
              </a:tabLst>
            </a:pPr>
            <a:r>
              <a:rPr lang="en-GB" sz="1100" dirty="0" smtClean="0">
                <a:latin typeface="Arial" panose="020B0604020202020204" pitchFamily="34" charset="0"/>
                <a:cs typeface="Arial" panose="020B0604020202020204" pitchFamily="34" charset="0"/>
              </a:rPr>
              <a:t>Watch </a:t>
            </a:r>
            <a:r>
              <a:rPr lang="en-GB" sz="1100" dirty="0">
                <a:latin typeface="Arial" panose="020B0604020202020204" pitchFamily="34" charset="0"/>
                <a:cs typeface="Arial" panose="020B0604020202020204" pitchFamily="34" charset="0"/>
              </a:rPr>
              <a:t>out for posters around your place of work as to when the next flu clinic will take </a:t>
            </a:r>
            <a:r>
              <a:rPr lang="en-GB" sz="1100" dirty="0" smtClean="0">
                <a:latin typeface="Arial" panose="020B0604020202020204" pitchFamily="34" charset="0"/>
                <a:cs typeface="Arial" panose="020B0604020202020204" pitchFamily="34" charset="0"/>
              </a:rPr>
              <a:t>place.</a:t>
            </a:r>
          </a:p>
          <a:p>
            <a:pPr algn="just" defTabSz="914400">
              <a:tabLst>
                <a:tab pos="180975" algn="l"/>
              </a:tabLst>
            </a:pP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flu vaccination is safe and effective. It’s offered every year through the NHS to help protect people at risk of getting seriously ill from flu. </a:t>
            </a:r>
          </a:p>
          <a:p>
            <a:pPr lvl="0" algn="just" defTabSz="914400">
              <a:tabLst>
                <a:tab pos="180975" algn="l"/>
              </a:tabLst>
            </a:pPr>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trusts public health team have provided some Q&amp;A on the staff intranet</a:t>
            </a:r>
            <a:r>
              <a:rPr lang="en-GB" sz="1100" dirty="0" smtClean="0">
                <a:latin typeface="Arial" panose="020B0604020202020204" pitchFamily="34" charset="0"/>
                <a:cs typeface="Arial" panose="020B0604020202020204" pitchFamily="34" charset="0"/>
              </a:rPr>
              <a:t>.</a:t>
            </a:r>
          </a:p>
          <a:p>
            <a:pPr fontAlgn="base"/>
            <a:r>
              <a:rPr lang="en-GB" sz="1400" dirty="0" smtClean="0">
                <a:latin typeface="Arial" panose="020B0604020202020204" pitchFamily="34" charset="0"/>
                <a:cs typeface="Arial" panose="020B0604020202020204" pitchFamily="34" charset="0"/>
              </a:rPr>
              <a:t/>
            </a:r>
            <a:br>
              <a:rPr lang="en-GB" sz="1400" dirty="0" smtClean="0">
                <a:latin typeface="Arial" panose="020B0604020202020204" pitchFamily="34" charset="0"/>
                <a:cs typeface="Arial" panose="020B0604020202020204" pitchFamily="34" charset="0"/>
              </a:rPr>
            </a:br>
            <a:endParaRPr lang="en-GB" sz="1400" dirty="0" smtClean="0">
              <a:latin typeface="Arial" panose="020B0604020202020204" pitchFamily="34" charset="0"/>
              <a:cs typeface="Arial" panose="020B0604020202020204" pitchFamily="34" charset="0"/>
            </a:endParaRPr>
          </a:p>
          <a:p>
            <a:pPr fontAlgn="base"/>
            <a:endParaRPr lang="en-GB" sz="2000" b="1" dirty="0">
              <a:solidFill>
                <a:schemeClr val="accent5">
                  <a:lumMod val="50000"/>
                </a:schemeClr>
              </a:solidFill>
              <a:latin typeface="Arial" panose="020B0604020202020204" pitchFamily="34" charset="0"/>
              <a:cs typeface="Arial" panose="020B0604020202020204" pitchFamily="34" charset="0"/>
            </a:endParaRPr>
          </a:p>
          <a:p>
            <a:endParaRPr lang="en-GB" dirty="0"/>
          </a:p>
        </p:txBody>
      </p:sp>
      <p:sp>
        <p:nvSpPr>
          <p:cNvPr id="15" name="TextBox 14"/>
          <p:cNvSpPr txBox="1"/>
          <p:nvPr/>
        </p:nvSpPr>
        <p:spPr>
          <a:xfrm>
            <a:off x="61708" y="1996483"/>
            <a:ext cx="3744235" cy="2921769"/>
          </a:xfrm>
          <a:prstGeom prst="rect">
            <a:avLst/>
          </a:prstGeom>
          <a:noFill/>
        </p:spPr>
        <p:txBody>
          <a:bodyPr wrap="square" lIns="91440" tIns="45720" rIns="91440" bIns="45720" numCol="1" spcCol="180000" rtlCol="0" anchor="t">
            <a:noAutofit/>
          </a:bodyPr>
          <a:lstStyle/>
          <a:p>
            <a:pPr algn="just" fontAlgn="base"/>
            <a:r>
              <a:rPr lang="en-GB" sz="1100" b="1" dirty="0">
                <a:solidFill>
                  <a:schemeClr val="accent5">
                    <a:lumMod val="75000"/>
                  </a:schemeClr>
                </a:solidFill>
                <a:latin typeface="Arial" panose="020B0604020202020204" pitchFamily="34" charset="0"/>
                <a:cs typeface="Arial" panose="020B0604020202020204" pitchFamily="34" charset="0"/>
              </a:rPr>
              <a:t>I</a:t>
            </a:r>
            <a:r>
              <a:rPr lang="en-GB" sz="1100" b="1" dirty="0" smtClean="0">
                <a:solidFill>
                  <a:schemeClr val="accent5">
                    <a:lumMod val="75000"/>
                  </a:schemeClr>
                </a:solidFill>
                <a:latin typeface="Arial" panose="020B0604020202020204" pitchFamily="34" charset="0"/>
                <a:cs typeface="Arial" panose="020B0604020202020204" pitchFamily="34" charset="0"/>
              </a:rPr>
              <a:t>ncident report- </a:t>
            </a:r>
            <a:r>
              <a:rPr lang="en-GB" sz="1100" dirty="0" smtClean="0">
                <a:latin typeface="Arial" panose="020B0604020202020204" pitchFamily="34" charset="0"/>
                <a:cs typeface="Arial" panose="020B0604020202020204" pitchFamily="34" charset="0"/>
              </a:rPr>
              <a:t>SU was administered 5ml (250mg) Clozapine liquid 50mg/ml in error instead of 5mls of clonazepam (2mg/5ml) liquid</a:t>
            </a:r>
            <a:r>
              <a:rPr lang="en-GB" sz="1100" dirty="0" smtClean="0">
                <a:latin typeface="Arial" panose="020B0604020202020204" pitchFamily="34" charset="0"/>
                <a:cs typeface="Arial" panose="020B0604020202020204" pitchFamily="34" charset="0"/>
              </a:rPr>
              <a:t>. Following the incident, the </a:t>
            </a:r>
            <a:r>
              <a:rPr lang="en-GB" sz="1100" dirty="0" smtClean="0">
                <a:latin typeface="Arial" panose="020B0604020202020204" pitchFamily="34" charset="0"/>
                <a:cs typeface="Arial" panose="020B0604020202020204" pitchFamily="34" charset="0"/>
              </a:rPr>
              <a:t>SU was </a:t>
            </a:r>
            <a:r>
              <a:rPr lang="en-GB" sz="1100" b="1" i="1" dirty="0" smtClean="0">
                <a:latin typeface="Arial" panose="020B0604020202020204" pitchFamily="34" charset="0"/>
                <a:cs typeface="Arial" panose="020B0604020202020204" pitchFamily="34" charset="0"/>
              </a:rPr>
              <a:t>drowsy</a:t>
            </a:r>
            <a:r>
              <a:rPr lang="en-GB" sz="1100" dirty="0" smtClean="0">
                <a:latin typeface="Arial" panose="020B0604020202020204" pitchFamily="34" charset="0"/>
                <a:cs typeface="Arial" panose="020B0604020202020204" pitchFamily="34" charset="0"/>
              </a:rPr>
              <a:t> and </a:t>
            </a:r>
            <a:r>
              <a:rPr lang="en-GB" sz="1100" b="1" i="1" dirty="0" smtClean="0">
                <a:latin typeface="Arial" panose="020B0604020202020204" pitchFamily="34" charset="0"/>
                <a:cs typeface="Arial" panose="020B0604020202020204" pitchFamily="34" charset="0"/>
              </a:rPr>
              <a:t>hypersalivating.  </a:t>
            </a:r>
          </a:p>
          <a:p>
            <a:pPr algn="just" fontAlgn="base"/>
            <a:r>
              <a:rPr lang="en-US" altLang="en-US" sz="1100" b="1" kern="0" dirty="0" smtClean="0">
                <a:solidFill>
                  <a:schemeClr val="accent5">
                    <a:lumMod val="75000"/>
                  </a:schemeClr>
                </a:solidFill>
                <a:latin typeface="Arial" panose="020B0604020202020204" pitchFamily="34" charset="0"/>
                <a:cs typeface="Arial" panose="020B0604020202020204" pitchFamily="34" charset="0"/>
              </a:rPr>
              <a:t>Immediate actions </a:t>
            </a:r>
            <a:r>
              <a:rPr lang="en-US" altLang="en-US" sz="1100" b="1" kern="0" dirty="0" smtClean="0">
                <a:latin typeface="Arial" panose="020B0604020202020204" pitchFamily="34" charset="0"/>
                <a:cs typeface="Arial" panose="020B0604020202020204" pitchFamily="34" charset="0"/>
              </a:rPr>
              <a:t>: </a:t>
            </a:r>
            <a:r>
              <a:rPr lang="en-US" altLang="en-US" sz="1100" kern="0" dirty="0" smtClean="0">
                <a:latin typeface="Arial" panose="020B0604020202020204" pitchFamily="34" charset="0"/>
                <a:cs typeface="Arial" panose="020B0604020202020204" pitchFamily="34" charset="0"/>
              </a:rPr>
              <a:t>SU was taken to A+E to be medically cleared for clozapine overdose. Regular vitals were taken as well as ECG and bloods. Duty of </a:t>
            </a:r>
            <a:r>
              <a:rPr lang="en-US" altLang="en-US" sz="1100" kern="0" dirty="0">
                <a:latin typeface="Arial" panose="020B0604020202020204" pitchFamily="34" charset="0"/>
                <a:cs typeface="Arial" panose="020B0604020202020204" pitchFamily="34" charset="0"/>
              </a:rPr>
              <a:t>C</a:t>
            </a:r>
            <a:r>
              <a:rPr lang="en-US" altLang="en-US" sz="1100" kern="0" dirty="0" smtClean="0">
                <a:latin typeface="Arial" panose="020B0604020202020204" pitchFamily="34" charset="0"/>
                <a:cs typeface="Arial" panose="020B0604020202020204" pitchFamily="34" charset="0"/>
              </a:rPr>
              <a:t>andour was carried out.</a:t>
            </a:r>
            <a:endParaRPr lang="en-US" altLang="en-US" sz="1100" b="1" kern="0" dirty="0" smtClean="0">
              <a:latin typeface="Arial" panose="020B0604020202020204" pitchFamily="34" charset="0"/>
              <a:cs typeface="Arial" panose="020B0604020202020204" pitchFamily="34" charset="0"/>
            </a:endParaRPr>
          </a:p>
          <a:p>
            <a:pPr algn="just" defTabSz="914400">
              <a:tabLst>
                <a:tab pos="180975" algn="l"/>
              </a:tabLst>
            </a:pPr>
            <a:r>
              <a:rPr lang="en-US" altLang="en-US" sz="1100" b="1" kern="0" dirty="0" smtClean="0">
                <a:solidFill>
                  <a:schemeClr val="accent5">
                    <a:lumMod val="75000"/>
                  </a:schemeClr>
                </a:solidFill>
                <a:latin typeface="Arial" panose="020B0604020202020204" pitchFamily="34" charset="0"/>
                <a:cs typeface="Arial" panose="020B0604020202020204" pitchFamily="34" charset="0"/>
              </a:rPr>
              <a:t>Learning/recommendations: </a:t>
            </a:r>
          </a:p>
          <a:p>
            <a:pPr marL="171450" indent="-171450" algn="just" defTabSz="914400">
              <a:buFont typeface="Arial" panose="020B0604020202020204" pitchFamily="34" charset="0"/>
              <a:buChar char="•"/>
              <a:tabLst>
                <a:tab pos="180975" algn="l"/>
              </a:tabLst>
            </a:pPr>
            <a:r>
              <a:rPr lang="en-US" altLang="en-US" sz="1100" kern="0" dirty="0" smtClean="0">
                <a:latin typeface="Arial" panose="020B0604020202020204" pitchFamily="34" charset="0"/>
                <a:cs typeface="Arial" panose="020B0604020202020204" pitchFamily="34" charset="0"/>
              </a:rPr>
              <a:t>To ensure safe drug administration, nurses must follow the 10R’s (Page 13, Trust Medicines </a:t>
            </a:r>
            <a:r>
              <a:rPr lang="en-US" altLang="en-US" sz="1100" kern="0" dirty="0">
                <a:latin typeface="Arial" panose="020B0604020202020204" pitchFamily="34" charset="0"/>
                <a:cs typeface="Arial" panose="020B0604020202020204" pitchFamily="34" charset="0"/>
              </a:rPr>
              <a:t>P</a:t>
            </a:r>
            <a:r>
              <a:rPr lang="en-US" altLang="en-US" sz="1100" kern="0" dirty="0" smtClean="0">
                <a:latin typeface="Arial" panose="020B0604020202020204" pitchFamily="34" charset="0"/>
                <a:cs typeface="Arial" panose="020B0604020202020204" pitchFamily="34" charset="0"/>
              </a:rPr>
              <a:t>olicy) </a:t>
            </a:r>
          </a:p>
          <a:p>
            <a:pPr marL="171450" indent="-171450" algn="just" defTabSz="914400">
              <a:buFont typeface="Arial" panose="020B0604020202020204" pitchFamily="34" charset="0"/>
              <a:buChar char="•"/>
              <a:tabLst>
                <a:tab pos="180975" algn="l"/>
              </a:tabLst>
            </a:pPr>
            <a:r>
              <a:rPr lang="en-US" altLang="en-US" sz="1100" kern="0" dirty="0" smtClean="0">
                <a:latin typeface="Arial" panose="020B0604020202020204" pitchFamily="34" charset="0"/>
                <a:cs typeface="Arial" panose="020B0604020202020204" pitchFamily="34" charset="0"/>
              </a:rPr>
              <a:t>To ensure all nurses complete and pass the e-learning course “The safe administration of medicines” Available on ELFT Learning academy  </a:t>
            </a:r>
          </a:p>
          <a:p>
            <a:pPr marL="171450" indent="-171450" algn="just" defTabSz="914400">
              <a:buFont typeface="Arial" panose="020B0604020202020204" pitchFamily="34" charset="0"/>
              <a:buChar char="•"/>
              <a:tabLst>
                <a:tab pos="180975" algn="l"/>
              </a:tabLst>
            </a:pPr>
            <a:r>
              <a:rPr lang="en-US" altLang="en-US" sz="1100" kern="0" dirty="0" smtClean="0">
                <a:latin typeface="Arial" panose="020B0604020202020204" pitchFamily="34" charset="0"/>
                <a:cs typeface="Arial" panose="020B0604020202020204" pitchFamily="34" charset="0"/>
              </a:rPr>
              <a:t>To ensure that any medication no longer in use to be disposed/removed from the treatment room. Consult local pharmacy team for more advice.</a:t>
            </a:r>
            <a:endParaRPr lang="en-GB" sz="1400" b="1" dirty="0" smtClean="0">
              <a:solidFill>
                <a:schemeClr val="accent5">
                  <a:lumMod val="50000"/>
                </a:schemeClr>
              </a:solidFill>
              <a:latin typeface="Arial" panose="020B0604020202020204" pitchFamily="34" charset="0"/>
              <a:cs typeface="Arial" panose="020B0604020202020204" pitchFamily="34" charset="0"/>
            </a:endParaRPr>
          </a:p>
          <a:p>
            <a:pPr algn="just" defTabSz="914400">
              <a:tabLst>
                <a:tab pos="180975" algn="l"/>
              </a:tabLst>
            </a:pPr>
            <a:endParaRPr lang="en-GB" sz="1400" b="1" dirty="0" smtClean="0">
              <a:solidFill>
                <a:schemeClr val="accent5">
                  <a:lumMod val="50000"/>
                </a:schemeClr>
              </a:solidFill>
              <a:latin typeface="Arial" panose="020B0604020202020204" pitchFamily="34" charset="0"/>
              <a:cs typeface="Arial" panose="020B0604020202020204" pitchFamily="34" charset="0"/>
            </a:endParaRPr>
          </a:p>
          <a:p>
            <a:pPr fontAlgn="base"/>
            <a:endParaRPr lang="en-GB" sz="1200" b="1" dirty="0">
              <a:solidFill>
                <a:schemeClr val="tx1">
                  <a:lumMod val="95000"/>
                  <a:lumOff val="5000"/>
                </a:schemeClr>
              </a:solidFill>
              <a:latin typeface="Arial"/>
              <a:cs typeface="Arial"/>
            </a:endParaRPr>
          </a:p>
          <a:p>
            <a:pPr fontAlgn="base"/>
            <a:endParaRPr lang="en-GB" sz="1200" b="1" dirty="0" smtClean="0">
              <a:solidFill>
                <a:schemeClr val="tx1">
                  <a:lumMod val="95000"/>
                  <a:lumOff val="5000"/>
                </a:schemeClr>
              </a:solidFill>
              <a:latin typeface="Arial"/>
              <a:cs typeface="Arial"/>
            </a:endParaRPr>
          </a:p>
          <a:p>
            <a:pPr marL="171450" indent="-171450" fontAlgn="base">
              <a:buFont typeface="Arial" panose="020B0604020202020204" pitchFamily="34" charset="0"/>
              <a:buChar char="•"/>
            </a:pPr>
            <a:endParaRPr lang="en-GB" sz="1200" dirty="0" smtClean="0">
              <a:solidFill>
                <a:schemeClr val="tx1">
                  <a:lumMod val="95000"/>
                  <a:lumOff val="5000"/>
                </a:schemeClr>
              </a:solidFill>
              <a:latin typeface="Arial" panose="020B0604020202020204" pitchFamily="34" charset="0"/>
              <a:cs typeface="Arial" panose="020B0604020202020204" pitchFamily="34" charset="0"/>
            </a:endParaRPr>
          </a:p>
          <a:p>
            <a:pPr fontAlgn="base"/>
            <a:endParaRPr lang="en-GB" sz="1000" b="1" dirty="0" smtClean="0">
              <a:solidFill>
                <a:schemeClr val="accent5">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51838" y="1657429"/>
            <a:ext cx="3540581" cy="400110"/>
          </a:xfrm>
          <a:prstGeom prst="rect">
            <a:avLst/>
          </a:prstGeom>
          <a:noFill/>
        </p:spPr>
        <p:txBody>
          <a:bodyPr wrap="square" rtlCol="0">
            <a:spAutoFit/>
          </a:bodyPr>
          <a:lstStyle/>
          <a:p>
            <a:r>
              <a:rPr lang="en-GB" sz="2000" b="1" dirty="0" smtClean="0">
                <a:solidFill>
                  <a:schemeClr val="accent5">
                    <a:lumMod val="50000"/>
                  </a:schemeClr>
                </a:solidFill>
              </a:rPr>
              <a:t>Learning from incidents</a:t>
            </a:r>
            <a:endParaRPr lang="en-GB" sz="2000" b="1" dirty="0">
              <a:solidFill>
                <a:schemeClr val="accent5">
                  <a:lumMod val="50000"/>
                </a:schemeClr>
              </a:solidFill>
            </a:endParaRPr>
          </a:p>
        </p:txBody>
      </p:sp>
      <p:sp>
        <p:nvSpPr>
          <p:cNvPr id="6" name="TextBox 5"/>
          <p:cNvSpPr txBox="1"/>
          <p:nvPr/>
        </p:nvSpPr>
        <p:spPr>
          <a:xfrm>
            <a:off x="3868000" y="7122355"/>
            <a:ext cx="3541600" cy="1107996"/>
          </a:xfrm>
          <a:prstGeom prst="rect">
            <a:avLst/>
          </a:prstGeom>
          <a:solidFill>
            <a:schemeClr val="accent1">
              <a:lumMod val="60000"/>
              <a:lumOff val="40000"/>
            </a:schemeClr>
          </a:solidFill>
          <a:ln>
            <a:solidFill>
              <a:schemeClr val="tx1"/>
            </a:solidFill>
            <a:prstDash val="dashDot"/>
          </a:ln>
        </p:spPr>
        <p:txBody>
          <a:bodyPr wrap="square" rtlCol="0">
            <a:spAutoFit/>
          </a:bodyPr>
          <a:lstStyle/>
          <a:p>
            <a:r>
              <a:rPr lang="en-GB" sz="1100" b="1" dirty="0">
                <a:latin typeface="Arial" panose="020B0604020202020204" pitchFamily="34" charset="0"/>
                <a:cs typeface="Arial" panose="020B0604020202020204" pitchFamily="34" charset="0"/>
              </a:rPr>
              <a:t>Two for One at Mile End </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Staff based in London are reminded that they can have their flu jab </a:t>
            </a:r>
            <a:r>
              <a:rPr lang="en-GB" sz="1100" b="1" dirty="0">
                <a:latin typeface="Arial" panose="020B0604020202020204" pitchFamily="34" charset="0"/>
                <a:cs typeface="Arial" panose="020B0604020202020204" pitchFamily="34" charset="0"/>
              </a:rPr>
              <a:t>AND</a:t>
            </a:r>
            <a:r>
              <a:rPr lang="en-GB" sz="1100" dirty="0">
                <a:latin typeface="Arial" panose="020B0604020202020204" pitchFamily="34" charset="0"/>
                <a:cs typeface="Arial" panose="020B0604020202020204" pitchFamily="34" charset="0"/>
              </a:rPr>
              <a:t> their seasonal COVID booster during one visit. Just drop in to the East London Vaccination Centre at Mile End Hospital. The clinic is open from 11.30-18.30 Monday to Saturday.</a:t>
            </a:r>
          </a:p>
        </p:txBody>
      </p:sp>
      <p:sp>
        <p:nvSpPr>
          <p:cNvPr id="7" name="TextBox 6"/>
          <p:cNvSpPr txBox="1"/>
          <p:nvPr/>
        </p:nvSpPr>
        <p:spPr>
          <a:xfrm>
            <a:off x="48978" y="8338479"/>
            <a:ext cx="3734611" cy="1785104"/>
          </a:xfrm>
          <a:prstGeom prst="rect">
            <a:avLst/>
          </a:prstGeom>
          <a:noFill/>
        </p:spPr>
        <p:txBody>
          <a:bodyPr wrap="square" rtlCol="0">
            <a:spAutoFit/>
          </a:bodyPr>
          <a:lstStyle/>
          <a:p>
            <a:pPr algn="just"/>
            <a:r>
              <a:rPr lang="en-GB" sz="1100" dirty="0" smtClean="0">
                <a:latin typeface="Arial" panose="020B0604020202020204" pitchFamily="34" charset="0"/>
                <a:cs typeface="Arial" panose="020B0604020202020204" pitchFamily="34" charset="0"/>
              </a:rPr>
              <a:t>Targocid </a:t>
            </a:r>
            <a:r>
              <a:rPr lang="en-GB" sz="1100" dirty="0">
                <a:latin typeface="Arial" panose="020B0604020202020204" pitchFamily="34" charset="0"/>
                <a:cs typeface="Arial" panose="020B0604020202020204" pitchFamily="34" charset="0"/>
              </a:rPr>
              <a:t>200mg powder for solution for injection/infusion or oral solution </a:t>
            </a:r>
            <a:endParaRPr lang="en-GB" sz="1100" dirty="0" smtClean="0">
              <a:latin typeface="Arial" panose="020B0604020202020204" pitchFamily="34" charset="0"/>
              <a:cs typeface="Arial" panose="020B0604020202020204" pitchFamily="34" charset="0"/>
            </a:endParaRPr>
          </a:p>
          <a:p>
            <a:pPr marL="171450" indent="-171450" algn="just">
              <a:buFont typeface="Arial" panose="020B0604020202020204" pitchFamily="34" charset="0"/>
              <a:buChar char="•"/>
            </a:pPr>
            <a:r>
              <a:rPr lang="en-GB" sz="1100" dirty="0" smtClean="0">
                <a:latin typeface="Arial" panose="020B0604020202020204" pitchFamily="34" charset="0"/>
                <a:cs typeface="Arial" panose="020B0604020202020204" pitchFamily="34" charset="0"/>
              </a:rPr>
              <a:t>Recall </a:t>
            </a:r>
            <a:r>
              <a:rPr lang="en-GB" sz="1100" dirty="0">
                <a:latin typeface="Arial" panose="020B0604020202020204" pitchFamily="34" charset="0"/>
                <a:cs typeface="Arial" panose="020B0604020202020204" pitchFamily="34" charset="0"/>
              </a:rPr>
              <a:t>of 2 batches of the antibiotic Targocid (teicoplanin) 200mg powder for solution for injection/infusion or oral solution </a:t>
            </a:r>
            <a:r>
              <a:rPr lang="en-GB" sz="1100" b="1" i="1" dirty="0">
                <a:latin typeface="Arial" panose="020B0604020202020204" pitchFamily="34" charset="0"/>
                <a:cs typeface="Arial" panose="020B0604020202020204" pitchFamily="34" charset="0"/>
              </a:rPr>
              <a:t>(batches 0J25D1 and 0J25D2; expiry 30/04/2023). </a:t>
            </a:r>
            <a:endParaRPr lang="en-GB" sz="1100" b="1" i="1" dirty="0" smtClean="0">
              <a:latin typeface="Arial" panose="020B0604020202020204" pitchFamily="34" charset="0"/>
              <a:cs typeface="Arial" panose="020B0604020202020204" pitchFamily="34" charset="0"/>
            </a:endParaRPr>
          </a:p>
          <a:p>
            <a:pPr algn="just"/>
            <a:endParaRPr lang="en-GB" sz="1100" dirty="0" smtClean="0">
              <a:latin typeface="Arial" panose="020B0604020202020204" pitchFamily="34" charset="0"/>
              <a:cs typeface="Arial" panose="020B0604020202020204" pitchFamily="34" charset="0"/>
            </a:endParaRPr>
          </a:p>
          <a:p>
            <a:pPr algn="just"/>
            <a:r>
              <a:rPr lang="en-GB" sz="1100" dirty="0" smtClean="0">
                <a:latin typeface="Arial" panose="020B0604020202020204" pitchFamily="34" charset="0"/>
                <a:cs typeface="Arial" panose="020B0604020202020204" pitchFamily="34" charset="0"/>
              </a:rPr>
              <a:t>This </a:t>
            </a:r>
            <a:r>
              <a:rPr lang="en-GB" sz="1100" dirty="0">
                <a:latin typeface="Arial" panose="020B0604020202020204" pitchFamily="34" charset="0"/>
                <a:cs typeface="Arial" panose="020B0604020202020204" pitchFamily="34" charset="0"/>
              </a:rPr>
              <a:t>is due to out of specification results obtained for </a:t>
            </a:r>
            <a:r>
              <a:rPr lang="en-GB" sz="1100" b="1" dirty="0">
                <a:latin typeface="Arial" panose="020B0604020202020204" pitchFamily="34" charset="0"/>
                <a:cs typeface="Arial" panose="020B0604020202020204" pitchFamily="34" charset="0"/>
              </a:rPr>
              <a:t>bacterial endotoxins</a:t>
            </a:r>
            <a:r>
              <a:rPr lang="en-GB" sz="1100" dirty="0">
                <a:latin typeface="Arial" panose="020B0604020202020204" pitchFamily="34" charset="0"/>
                <a:cs typeface="Arial" panose="020B0604020202020204" pitchFamily="34" charset="0"/>
              </a:rPr>
              <a:t>, which has been confirmed through testing of retained </a:t>
            </a:r>
            <a:r>
              <a:rPr lang="en-GB" sz="1100" dirty="0" smtClean="0">
                <a:latin typeface="Arial" panose="020B0604020202020204" pitchFamily="34" charset="0"/>
                <a:cs typeface="Arial" panose="020B0604020202020204" pitchFamily="34" charset="0"/>
              </a:rPr>
              <a:t>samples.</a:t>
            </a:r>
            <a:endParaRPr lang="en-GB" sz="1100" dirty="0">
              <a:latin typeface="Arial" panose="020B0604020202020204" pitchFamily="34" charset="0"/>
              <a:cs typeface="Arial" panose="020B0604020202020204" pitchFamily="34" charset="0"/>
            </a:endParaRPr>
          </a:p>
        </p:txBody>
      </p:sp>
      <p:sp>
        <p:nvSpPr>
          <p:cNvPr id="11" name="Oval 10"/>
          <p:cNvSpPr/>
          <p:nvPr/>
        </p:nvSpPr>
        <p:spPr>
          <a:xfrm>
            <a:off x="4291301" y="5318121"/>
            <a:ext cx="2323544" cy="1470516"/>
          </a:xfrm>
          <a:prstGeom prst="ellipse">
            <a:avLst/>
          </a:prstGeom>
          <a:solidFill>
            <a:schemeClr val="accent4">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Arial" panose="020B0604020202020204" pitchFamily="34" charset="0"/>
                <a:cs typeface="Arial" panose="020B0604020202020204" pitchFamily="34" charset="0"/>
              </a:rPr>
              <a:t>The current staff Flu uptake percentage is 27.46%. </a:t>
            </a:r>
          </a:p>
        </p:txBody>
      </p:sp>
      <p:pic>
        <p:nvPicPr>
          <p:cNvPr id="2" name="Picture 1"/>
          <p:cNvPicPr>
            <a:picLocks noChangeAspect="1"/>
          </p:cNvPicPr>
          <p:nvPr/>
        </p:nvPicPr>
        <p:blipFill>
          <a:blip r:embed="rId9"/>
          <a:stretch>
            <a:fillRect/>
          </a:stretch>
        </p:blipFill>
        <p:spPr>
          <a:xfrm>
            <a:off x="2102596" y="5793500"/>
            <a:ext cx="1567868" cy="1687759"/>
          </a:xfrm>
          <a:prstGeom prst="rect">
            <a:avLst/>
          </a:prstGeom>
        </p:spPr>
      </p:pic>
      <p:pic>
        <p:nvPicPr>
          <p:cNvPr id="8" name="Picture 7"/>
          <p:cNvPicPr>
            <a:picLocks noChangeAspect="1"/>
          </p:cNvPicPr>
          <p:nvPr/>
        </p:nvPicPr>
        <p:blipFill>
          <a:blip r:embed="rId10"/>
          <a:stretch>
            <a:fillRect/>
          </a:stretch>
        </p:blipFill>
        <p:spPr>
          <a:xfrm>
            <a:off x="209318" y="5812713"/>
            <a:ext cx="1718740" cy="1693363"/>
          </a:xfrm>
          <a:prstGeom prst="rect">
            <a:avLst/>
          </a:prstGeom>
        </p:spPr>
      </p:pic>
      <p:pic>
        <p:nvPicPr>
          <p:cNvPr id="1056"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627" y="7690144"/>
            <a:ext cx="1516233" cy="625448"/>
          </a:xfrm>
          <a:prstGeom prst="rect">
            <a:avLst/>
          </a:prstGeom>
          <a:noFill/>
          <a:ln w="28575" algn="in">
            <a:solidFill>
              <a:srgbClr val="C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pic>
      <p:pic>
        <p:nvPicPr>
          <p:cNvPr id="38" name="Picture 37"/>
          <p:cNvPicPr>
            <a:picLocks noChangeAspect="1"/>
          </p:cNvPicPr>
          <p:nvPr/>
        </p:nvPicPr>
        <p:blipFill>
          <a:blip r:embed="rId12"/>
          <a:stretch>
            <a:fillRect/>
          </a:stretch>
        </p:blipFill>
        <p:spPr>
          <a:xfrm>
            <a:off x="2719654" y="1665065"/>
            <a:ext cx="724969" cy="365273"/>
          </a:xfrm>
          <a:prstGeom prst="rect">
            <a:avLst/>
          </a:prstGeom>
        </p:spPr>
      </p:pic>
      <p:pic>
        <p:nvPicPr>
          <p:cNvPr id="39" name="Picture 38"/>
          <p:cNvPicPr>
            <a:picLocks noChangeAspect="1"/>
          </p:cNvPicPr>
          <p:nvPr/>
        </p:nvPicPr>
        <p:blipFill>
          <a:blip r:embed="rId13"/>
          <a:stretch>
            <a:fillRect/>
          </a:stretch>
        </p:blipFill>
        <p:spPr>
          <a:xfrm>
            <a:off x="333375" y="5012886"/>
            <a:ext cx="1656034" cy="682473"/>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4"/>
          <a:stretch>
            <a:fillRect/>
          </a:stretch>
        </p:blipFill>
        <p:spPr>
          <a:xfrm>
            <a:off x="4213676" y="8408836"/>
            <a:ext cx="1644390" cy="1644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9" name="Group 2"/>
          <p:cNvGrpSpPr>
            <a:grpSpLocks/>
          </p:cNvGrpSpPr>
          <p:nvPr/>
        </p:nvGrpSpPr>
        <p:grpSpPr bwMode="auto">
          <a:xfrm rot="17433379">
            <a:off x="5343769" y="8546711"/>
            <a:ext cx="1609368" cy="1846711"/>
            <a:chOff x="115341510" y="115898752"/>
            <a:chExt cx="1334959" cy="2242086"/>
          </a:xfrm>
        </p:grpSpPr>
        <p:grpSp>
          <p:nvGrpSpPr>
            <p:cNvPr id="10" name="Group 3"/>
            <p:cNvGrpSpPr>
              <a:grpSpLocks/>
            </p:cNvGrpSpPr>
            <p:nvPr/>
          </p:nvGrpSpPr>
          <p:grpSpPr bwMode="auto">
            <a:xfrm>
              <a:off x="115799508" y="116052252"/>
              <a:ext cx="531088" cy="2088586"/>
              <a:chOff x="115837778" y="116251374"/>
              <a:chExt cx="531088" cy="2088586"/>
            </a:xfrm>
          </p:grpSpPr>
          <p:sp>
            <p:nvSpPr>
              <p:cNvPr id="12" name="Rectangle 4"/>
              <p:cNvSpPr>
                <a:spLocks noChangeArrowheads="1"/>
              </p:cNvSpPr>
              <p:nvPr/>
            </p:nvSpPr>
            <p:spPr bwMode="auto">
              <a:xfrm rot="5906572" flipH="1">
                <a:off x="115793539" y="116523245"/>
                <a:ext cx="672017" cy="203300"/>
              </a:xfrm>
              <a:prstGeom prst="rect">
                <a:avLst/>
              </a:prstGeom>
              <a:solidFill>
                <a:srgbClr val="C0C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3" name="Rectangle 5"/>
              <p:cNvSpPr>
                <a:spLocks noChangeArrowheads="1"/>
              </p:cNvSpPr>
              <p:nvPr/>
            </p:nvSpPr>
            <p:spPr bwMode="auto">
              <a:xfrm rot="5906572" flipH="1">
                <a:off x="115362288" y="117044541"/>
                <a:ext cx="1372267" cy="299302"/>
              </a:xfrm>
              <a:prstGeom prst="rect">
                <a:avLst/>
              </a:prstGeom>
              <a:solidFill>
                <a:srgbClr val="A6A6A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4" name="Rectangle 6"/>
              <p:cNvSpPr>
                <a:spLocks noChangeArrowheads="1"/>
              </p:cNvSpPr>
              <p:nvPr/>
            </p:nvSpPr>
            <p:spPr bwMode="auto">
              <a:xfrm rot="5906572" flipH="1">
                <a:off x="116149191" y="116070098"/>
                <a:ext cx="38400" cy="400951"/>
              </a:xfrm>
              <a:prstGeom prst="rect">
                <a:avLst/>
              </a:prstGeom>
              <a:solidFill>
                <a:srgbClr val="C0C0C0"/>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9" name="Rectangle 7"/>
              <p:cNvSpPr>
                <a:spLocks noChangeArrowheads="1"/>
              </p:cNvSpPr>
              <p:nvPr/>
            </p:nvSpPr>
            <p:spPr bwMode="auto">
              <a:xfrm rot="5906572" flipH="1">
                <a:off x="115846249" y="117851892"/>
                <a:ext cx="175063" cy="192005"/>
              </a:xfrm>
              <a:prstGeom prst="rect">
                <a:avLst/>
              </a:prstGeom>
              <a:solidFill>
                <a:srgbClr val="A6A6A6"/>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cxnSp>
            <p:nvCxnSpPr>
              <p:cNvPr id="1032" name="AutoShape 8"/>
              <p:cNvCxnSpPr>
                <a:cxnSpLocks noChangeShapeType="1"/>
              </p:cNvCxnSpPr>
              <p:nvPr/>
            </p:nvCxnSpPr>
            <p:spPr bwMode="auto">
              <a:xfrm rot="5906572" flipH="1">
                <a:off x="116053324" y="117545063"/>
                <a:ext cx="1125" cy="160298"/>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33" name="AutoShape 9"/>
              <p:cNvCxnSpPr>
                <a:cxnSpLocks noChangeShapeType="1"/>
              </p:cNvCxnSpPr>
              <p:nvPr/>
            </p:nvCxnSpPr>
            <p:spPr bwMode="auto">
              <a:xfrm rot="5906572" flipH="1">
                <a:off x="116066246" y="117465842"/>
                <a:ext cx="1124" cy="160298"/>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34" name="AutoShape 10"/>
              <p:cNvCxnSpPr>
                <a:cxnSpLocks noChangeShapeType="1"/>
              </p:cNvCxnSpPr>
              <p:nvPr/>
            </p:nvCxnSpPr>
            <p:spPr bwMode="auto">
              <a:xfrm rot="5906572" flipH="1">
                <a:off x="116074653" y="117398764"/>
                <a:ext cx="1124" cy="160297"/>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35" name="AutoShape 11"/>
              <p:cNvCxnSpPr>
                <a:cxnSpLocks noChangeShapeType="1"/>
              </p:cNvCxnSpPr>
              <p:nvPr/>
            </p:nvCxnSpPr>
            <p:spPr bwMode="auto">
              <a:xfrm rot="5906572" flipH="1">
                <a:off x="116087574" y="117319545"/>
                <a:ext cx="1125" cy="160298"/>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36" name="AutoShape 12"/>
              <p:cNvCxnSpPr>
                <a:cxnSpLocks noChangeShapeType="1"/>
              </p:cNvCxnSpPr>
              <p:nvPr/>
            </p:nvCxnSpPr>
            <p:spPr bwMode="auto">
              <a:xfrm rot="5906572" flipH="1">
                <a:off x="116210467" y="117614362"/>
                <a:ext cx="1125" cy="160298"/>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37" name="AutoShape 13"/>
              <p:cNvCxnSpPr>
                <a:cxnSpLocks noChangeShapeType="1"/>
              </p:cNvCxnSpPr>
              <p:nvPr/>
            </p:nvCxnSpPr>
            <p:spPr bwMode="auto">
              <a:xfrm rot="5906572" flipH="1">
                <a:off x="116107929" y="117171941"/>
                <a:ext cx="1125" cy="160298"/>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38" name="AutoShape 14"/>
              <p:cNvCxnSpPr>
                <a:cxnSpLocks noChangeShapeType="1"/>
              </p:cNvCxnSpPr>
              <p:nvPr/>
            </p:nvCxnSpPr>
            <p:spPr bwMode="auto">
              <a:xfrm rot="5906572" flipH="1">
                <a:off x="116116335" y="117104861"/>
                <a:ext cx="1124" cy="160298"/>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39" name="AutoShape 15"/>
              <p:cNvCxnSpPr>
                <a:cxnSpLocks noChangeShapeType="1"/>
              </p:cNvCxnSpPr>
              <p:nvPr/>
            </p:nvCxnSpPr>
            <p:spPr bwMode="auto">
              <a:xfrm rot="5906572" flipH="1">
                <a:off x="116129260" y="117025642"/>
                <a:ext cx="1124" cy="160298"/>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0" name="AutoShape 16"/>
              <p:cNvCxnSpPr>
                <a:cxnSpLocks noChangeShapeType="1"/>
              </p:cNvCxnSpPr>
              <p:nvPr/>
            </p:nvCxnSpPr>
            <p:spPr bwMode="auto">
              <a:xfrm rot="-37293428">
                <a:off x="115740571" y="118185588"/>
                <a:ext cx="308742" cy="1"/>
              </a:xfrm>
              <a:prstGeom prst="straightConnector1">
                <a:avLst/>
              </a:prstGeom>
              <a:noFill/>
              <a:ln w="2857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grpSp>
        <p:cxnSp>
          <p:nvCxnSpPr>
            <p:cNvPr id="1041" name="AutoShape 17"/>
            <p:cNvCxnSpPr>
              <a:cxnSpLocks noChangeShapeType="1"/>
            </p:cNvCxnSpPr>
            <p:nvPr/>
          </p:nvCxnSpPr>
          <p:spPr bwMode="auto">
            <a:xfrm rot="-18646714">
              <a:off x="115411632" y="116452534"/>
              <a:ext cx="897571" cy="1037816"/>
            </a:xfrm>
            <a:prstGeom prst="straightConnector1">
              <a:avLst/>
            </a:prstGeom>
            <a:noFill/>
            <a:ln w="9525">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2" name="AutoShape 18"/>
            <p:cNvCxnSpPr>
              <a:cxnSpLocks noChangeShapeType="1"/>
            </p:cNvCxnSpPr>
            <p:nvPr/>
          </p:nvCxnSpPr>
          <p:spPr bwMode="auto">
            <a:xfrm rot="-18646714">
              <a:off x="115708775" y="116495349"/>
              <a:ext cx="897571" cy="1037816"/>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3" name="AutoShape 19"/>
            <p:cNvCxnSpPr>
              <a:cxnSpLocks noChangeShapeType="1"/>
            </p:cNvCxnSpPr>
            <p:nvPr/>
          </p:nvCxnSpPr>
          <p:spPr bwMode="auto">
            <a:xfrm rot="-18646714">
              <a:off x="115951614" y="116104690"/>
              <a:ext cx="140701" cy="162685"/>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4" name="AutoShape 20"/>
            <p:cNvCxnSpPr>
              <a:cxnSpLocks noChangeShapeType="1"/>
            </p:cNvCxnSpPr>
            <p:nvPr/>
          </p:nvCxnSpPr>
          <p:spPr bwMode="auto">
            <a:xfrm rot="-18646714">
              <a:off x="116150150" y="116136249"/>
              <a:ext cx="140701" cy="162685"/>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5" name="AutoShape 21"/>
            <p:cNvCxnSpPr>
              <a:cxnSpLocks noChangeShapeType="1"/>
            </p:cNvCxnSpPr>
            <p:nvPr/>
          </p:nvCxnSpPr>
          <p:spPr bwMode="auto">
            <a:xfrm rot="-18646714">
              <a:off x="115938178" y="117705934"/>
              <a:ext cx="101887" cy="117807"/>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6" name="AutoShape 22"/>
            <p:cNvCxnSpPr>
              <a:cxnSpLocks noChangeShapeType="1"/>
            </p:cNvCxnSpPr>
            <p:nvPr/>
          </p:nvCxnSpPr>
          <p:spPr bwMode="auto">
            <a:xfrm rot="-18646714">
              <a:off x="115749240" y="117679062"/>
              <a:ext cx="101887" cy="117807"/>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7" name="AutoShape 23"/>
            <p:cNvCxnSpPr>
              <a:cxnSpLocks noChangeShapeType="1"/>
            </p:cNvCxnSpPr>
            <p:nvPr/>
          </p:nvCxnSpPr>
          <p:spPr bwMode="auto">
            <a:xfrm rot="-18646714">
              <a:off x="116315638" y="116084483"/>
              <a:ext cx="23350" cy="26998"/>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8" name="AutoShape 24"/>
            <p:cNvCxnSpPr>
              <a:cxnSpLocks noChangeShapeType="1"/>
            </p:cNvCxnSpPr>
            <p:nvPr/>
          </p:nvCxnSpPr>
          <p:spPr bwMode="auto">
            <a:xfrm rot="-18646714">
              <a:off x="115920035" y="116028435"/>
              <a:ext cx="23350" cy="26998"/>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49" name="AutoShape 25"/>
            <p:cNvCxnSpPr>
              <a:cxnSpLocks noChangeShapeType="1"/>
            </p:cNvCxnSpPr>
            <p:nvPr/>
          </p:nvCxnSpPr>
          <p:spPr bwMode="auto">
            <a:xfrm rot="2953286" flipH="1">
              <a:off x="115810411" y="117770424"/>
              <a:ext cx="143051" cy="123720"/>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50" name="AutoShape 26"/>
            <p:cNvCxnSpPr>
              <a:cxnSpLocks noChangeShapeType="1"/>
            </p:cNvCxnSpPr>
            <p:nvPr/>
          </p:nvCxnSpPr>
          <p:spPr bwMode="auto">
            <a:xfrm rot="2953286" flipH="1">
              <a:off x="116013136" y="117671312"/>
              <a:ext cx="39269" cy="33963"/>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51" name="AutoShape 27"/>
            <p:cNvCxnSpPr>
              <a:cxnSpLocks noChangeShapeType="1"/>
            </p:cNvCxnSpPr>
            <p:nvPr/>
          </p:nvCxnSpPr>
          <p:spPr bwMode="auto">
            <a:xfrm rot="2953286" flipH="1">
              <a:off x="115769108" y="117636395"/>
              <a:ext cx="39269" cy="33963"/>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52" name="AutoShape 28"/>
            <p:cNvCxnSpPr>
              <a:cxnSpLocks noChangeShapeType="1"/>
            </p:cNvCxnSpPr>
            <p:nvPr/>
          </p:nvCxnSpPr>
          <p:spPr bwMode="auto">
            <a:xfrm rot="2953286" flipH="1">
              <a:off x="115832491" y="117605992"/>
              <a:ext cx="143051" cy="123720"/>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53" name="AutoShape 29"/>
            <p:cNvCxnSpPr>
              <a:cxnSpLocks noChangeShapeType="1"/>
            </p:cNvCxnSpPr>
            <p:nvPr/>
          </p:nvCxnSpPr>
          <p:spPr bwMode="auto">
            <a:xfrm rot="2953286" flipH="1">
              <a:off x="116001558" y="116213373"/>
              <a:ext cx="221589" cy="199302"/>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54" name="AutoShape 30"/>
            <p:cNvCxnSpPr>
              <a:cxnSpLocks noChangeShapeType="1"/>
            </p:cNvCxnSpPr>
            <p:nvPr/>
          </p:nvCxnSpPr>
          <p:spPr bwMode="auto">
            <a:xfrm rot="2953286" flipH="1">
              <a:off x="115979801" y="115921116"/>
              <a:ext cx="300128" cy="255400"/>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cxnSp>
          <p:nvCxnSpPr>
            <p:cNvPr id="1055" name="AutoShape 31"/>
            <p:cNvCxnSpPr>
              <a:cxnSpLocks noChangeShapeType="1"/>
            </p:cNvCxnSpPr>
            <p:nvPr/>
          </p:nvCxnSpPr>
          <p:spPr bwMode="auto">
            <a:xfrm rot="2953286" flipH="1">
              <a:off x="115971164" y="115957271"/>
              <a:ext cx="300128" cy="255400"/>
            </a:xfrm>
            <a:prstGeom prst="straightConnector1">
              <a:avLst/>
            </a:prstGeom>
            <a:noFill/>
            <a:ln w="9525" algn="ctr">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BF5F9"/>
                    </a:outerShdw>
                  </a:effectLst>
                </a14:hiddenEffects>
              </a:ext>
            </a:extLst>
          </p:spPr>
        </p:cxnSp>
      </p:grpSp>
    </p:spTree>
    <p:extLst>
      <p:ext uri="{BB962C8B-B14F-4D97-AF65-F5344CB8AC3E}">
        <p14:creationId xmlns:p14="http://schemas.microsoft.com/office/powerpoint/2010/main" val="3578918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07103" y="1728336"/>
            <a:ext cx="3630346" cy="4585871"/>
          </a:xfrm>
          <a:prstGeom prst="rect">
            <a:avLst/>
          </a:prstGeom>
          <a:noFill/>
        </p:spPr>
        <p:txBody>
          <a:bodyPr wrap="square" rtlCol="0">
            <a:spAutoFit/>
          </a:bodyPr>
          <a:lstStyle/>
          <a:p>
            <a:pPr fontAlgn="base"/>
            <a:r>
              <a:rPr lang="en-GB" sz="2000" b="1" dirty="0" smtClean="0">
                <a:solidFill>
                  <a:schemeClr val="accent5">
                    <a:lumMod val="50000"/>
                  </a:schemeClr>
                </a:solidFill>
                <a:cs typeface="Arial" panose="020B0604020202020204" pitchFamily="34" charset="0"/>
              </a:rPr>
              <a:t>Safe use of lithium</a:t>
            </a:r>
            <a:r>
              <a:rPr lang="en-GB" b="1" dirty="0" smtClean="0">
                <a:solidFill>
                  <a:schemeClr val="accent5">
                    <a:lumMod val="50000"/>
                  </a:schemeClr>
                </a:solidFill>
                <a:latin typeface="Arial" panose="020B0604020202020204" pitchFamily="34" charset="0"/>
                <a:cs typeface="Arial" panose="020B0604020202020204" pitchFamily="34" charset="0"/>
              </a:rPr>
              <a:t/>
            </a:r>
            <a:br>
              <a:rPr lang="en-GB" b="1" dirty="0" smtClean="0">
                <a:solidFill>
                  <a:schemeClr val="accent5">
                    <a:lumMod val="50000"/>
                  </a:schemeClr>
                </a:solidFill>
                <a:latin typeface="Arial" panose="020B0604020202020204" pitchFamily="34" charset="0"/>
                <a:cs typeface="Arial" panose="020B0604020202020204" pitchFamily="34" charset="0"/>
              </a:rPr>
            </a:br>
            <a:r>
              <a:rPr lang="en-GB" sz="1100" dirty="0" err="1" smtClean="0">
                <a:latin typeface="Arial" panose="020B0604020202020204" pitchFamily="34" charset="0"/>
                <a:cs typeface="Arial" panose="020B0604020202020204" pitchFamily="34" charset="0"/>
              </a:rPr>
              <a:t>Lithium</a:t>
            </a:r>
            <a:r>
              <a:rPr lang="en-GB" sz="1100" dirty="0" smtClean="0">
                <a:latin typeface="Arial" panose="020B0604020202020204" pitchFamily="34" charset="0"/>
                <a:cs typeface="Arial" panose="020B0604020202020204" pitchFamily="34" charset="0"/>
              </a:rPr>
              <a:t> is licensed for the treatment and prevention of mania, bipolar depression, recurrent depression (unipolar) and aggressive/self-mutilating behaviour.</a:t>
            </a:r>
          </a:p>
          <a:p>
            <a:pPr algn="just" fontAlgn="base"/>
            <a:endParaRPr lang="en-GB" sz="1100" dirty="0">
              <a:latin typeface="Arial" panose="020B0604020202020204" pitchFamily="34" charset="0"/>
              <a:cs typeface="Arial" panose="020B0604020202020204" pitchFamily="34" charset="0"/>
            </a:endParaRPr>
          </a:p>
          <a:p>
            <a:pPr algn="just" fontAlgn="base"/>
            <a:r>
              <a:rPr lang="en-GB" sz="1100" dirty="0" smtClean="0">
                <a:latin typeface="Arial" panose="020B0604020202020204" pitchFamily="34" charset="0"/>
                <a:cs typeface="Arial" panose="020B0604020202020204" pitchFamily="34" charset="0"/>
              </a:rPr>
              <a:t>Lithium</a:t>
            </a:r>
            <a:r>
              <a:rPr lang="en-GB" sz="1100" dirty="0">
                <a:latin typeface="Arial" panose="020B0604020202020204" pitchFamily="34" charset="0"/>
                <a:cs typeface="Arial" panose="020B0604020202020204" pitchFamily="34" charset="0"/>
              </a:rPr>
              <a:t> has a narrow therapeutic window of between 0.4 and 0.8 </a:t>
            </a:r>
            <a:r>
              <a:rPr lang="en-GB" sz="1100" dirty="0" err="1">
                <a:latin typeface="Arial" panose="020B0604020202020204" pitchFamily="34" charset="0"/>
                <a:cs typeface="Arial" panose="020B0604020202020204" pitchFamily="34" charset="0"/>
              </a:rPr>
              <a:t>mmol</a:t>
            </a:r>
            <a:r>
              <a:rPr lang="en-GB" sz="1100" dirty="0">
                <a:latin typeface="Arial" panose="020B0604020202020204" pitchFamily="34" charset="0"/>
                <a:cs typeface="Arial" panose="020B0604020202020204" pitchFamily="34" charset="0"/>
              </a:rPr>
              <a:t>/L for most indications, although a narrower range is usually specified for individual patients</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Lithium has numerous side effects but can be toxic if the dose is too high. </a:t>
            </a:r>
            <a:endParaRPr lang="en-GB" sz="1100" dirty="0" smtClean="0">
              <a:latin typeface="Arial" panose="020B0604020202020204" pitchFamily="34" charset="0"/>
              <a:cs typeface="Arial" panose="020B0604020202020204" pitchFamily="34" charset="0"/>
            </a:endParaRPr>
          </a:p>
          <a:p>
            <a:pPr algn="just" fontAlgn="base"/>
            <a:endParaRPr lang="en-GB" sz="1100" dirty="0" smtClean="0">
              <a:latin typeface="Arial" panose="020B0604020202020204" pitchFamily="34" charset="0"/>
              <a:cs typeface="Arial" panose="020B0604020202020204" pitchFamily="34" charset="0"/>
            </a:endParaRPr>
          </a:p>
          <a:p>
            <a:pPr algn="just" fontAlgn="base"/>
            <a:r>
              <a:rPr lang="en-GB" sz="1100" b="1" dirty="0" smtClean="0">
                <a:latin typeface="Arial" panose="020B0604020202020204" pitchFamily="34" charset="0"/>
                <a:cs typeface="Arial" panose="020B0604020202020204" pitchFamily="34" charset="0"/>
              </a:rPr>
              <a:t>Toxicity </a:t>
            </a:r>
            <a:r>
              <a:rPr lang="en-GB" sz="1100" b="1" dirty="0">
                <a:latin typeface="Arial" panose="020B0604020202020204" pitchFamily="34" charset="0"/>
                <a:cs typeface="Arial" panose="020B0604020202020204" pitchFamily="34" charset="0"/>
              </a:rPr>
              <a:t>usually occurs with levels above 1.5 </a:t>
            </a:r>
            <a:r>
              <a:rPr lang="en-GB" sz="1100" b="1" dirty="0" err="1">
                <a:latin typeface="Arial" panose="020B0604020202020204" pitchFamily="34" charset="0"/>
                <a:cs typeface="Arial" panose="020B0604020202020204" pitchFamily="34" charset="0"/>
              </a:rPr>
              <a:t>mmol</a:t>
            </a:r>
            <a:r>
              <a:rPr lang="en-GB" sz="1100" b="1" dirty="0">
                <a:latin typeface="Arial" panose="020B0604020202020204" pitchFamily="34" charset="0"/>
                <a:cs typeface="Arial" panose="020B0604020202020204" pitchFamily="34" charset="0"/>
              </a:rPr>
              <a:t>/L but can emerge at lower levels in susceptible patients such as the elderly or those with renal impairment</a:t>
            </a:r>
            <a:r>
              <a:rPr lang="en-GB" sz="1100" b="1" dirty="0" smtClean="0">
                <a:latin typeface="Arial" panose="020B0604020202020204" pitchFamily="34" charset="0"/>
                <a:cs typeface="Arial" panose="020B0604020202020204" pitchFamily="34" charset="0"/>
              </a:rPr>
              <a:t>.</a:t>
            </a:r>
          </a:p>
          <a:p>
            <a:pPr algn="just" fontAlgn="base"/>
            <a:endParaRPr lang="en-GB" sz="1100" b="1" dirty="0" smtClean="0">
              <a:latin typeface="Arial" panose="020B0604020202020204" pitchFamily="34" charset="0"/>
              <a:cs typeface="Arial" panose="020B0604020202020204" pitchFamily="34" charset="0"/>
            </a:endParaRPr>
          </a:p>
          <a:p>
            <a:pPr algn="just" fontAlgn="base"/>
            <a:r>
              <a:rPr lang="en-GB" sz="1100" dirty="0">
                <a:latin typeface="Arial" panose="020B0604020202020204" pitchFamily="34" charset="0"/>
                <a:cs typeface="Arial" panose="020B0604020202020204" pitchFamily="34" charset="0"/>
              </a:rPr>
              <a:t>Lithium should always be prescribed by </a:t>
            </a:r>
            <a:r>
              <a:rPr lang="en-GB" sz="1100" b="1" dirty="0">
                <a:latin typeface="Arial" panose="020B0604020202020204" pitchFamily="34" charset="0"/>
                <a:cs typeface="Arial" panose="020B0604020202020204" pitchFamily="34" charset="0"/>
              </a:rPr>
              <a:t>brand and form</a:t>
            </a:r>
            <a:r>
              <a:rPr lang="en-GB" sz="1100" dirty="0">
                <a:latin typeface="Arial" panose="020B0604020202020204" pitchFamily="34" charset="0"/>
                <a:cs typeface="Arial" panose="020B0604020202020204" pitchFamily="34" charset="0"/>
              </a:rPr>
              <a:t>; </a:t>
            </a:r>
            <a:r>
              <a:rPr lang="en-GB" sz="1100" b="1" dirty="0">
                <a:latin typeface="Arial" panose="020B0604020202020204" pitchFamily="34" charset="0"/>
                <a:cs typeface="Arial" panose="020B0604020202020204" pitchFamily="34" charset="0"/>
              </a:rPr>
              <a:t>tablets and liquids are not interchangeable</a:t>
            </a:r>
            <a:r>
              <a:rPr lang="en-GB" sz="1100" dirty="0">
                <a:latin typeface="Arial" panose="020B0604020202020204" pitchFamily="34" charset="0"/>
                <a:cs typeface="Arial" panose="020B0604020202020204" pitchFamily="34" charset="0"/>
              </a:rPr>
              <a:t>. </a:t>
            </a:r>
            <a:endParaRPr lang="en-GB" sz="1100" dirty="0" smtClean="0">
              <a:latin typeface="Arial" panose="020B0604020202020204" pitchFamily="34" charset="0"/>
              <a:cs typeface="Arial" panose="020B0604020202020204" pitchFamily="34" charset="0"/>
            </a:endParaRPr>
          </a:p>
          <a:p>
            <a:pPr fontAlgn="base"/>
            <a:endParaRPr lang="en-GB" sz="1100" dirty="0">
              <a:latin typeface="Arial" panose="020B0604020202020204" pitchFamily="34" charset="0"/>
              <a:cs typeface="Arial" panose="020B0604020202020204" pitchFamily="34" charset="0"/>
            </a:endParaRPr>
          </a:p>
          <a:p>
            <a:pPr fontAlgn="base"/>
            <a:r>
              <a:rPr lang="en-GB" sz="1100" dirty="0" smtClean="0">
                <a:latin typeface="Arial" panose="020B0604020202020204" pitchFamily="34" charset="0"/>
                <a:cs typeface="Arial" panose="020B0604020202020204" pitchFamily="34" charset="0"/>
              </a:rPr>
              <a:t>Resources </a:t>
            </a:r>
            <a:r>
              <a:rPr lang="en-GB" sz="1100" dirty="0">
                <a:latin typeface="Arial" panose="020B0604020202020204" pitchFamily="34" charset="0"/>
                <a:cs typeface="Arial" panose="020B0604020202020204" pitchFamily="34" charset="0"/>
              </a:rPr>
              <a:t>for patients to monitor their Lithium</a:t>
            </a:r>
          </a:p>
          <a:p>
            <a:pPr fontAlgn="base"/>
            <a:r>
              <a:rPr lang="en-GB" sz="1100" b="1" dirty="0">
                <a:latin typeface="Arial" panose="020B0604020202020204" pitchFamily="34" charset="0"/>
                <a:cs typeface="Arial" panose="020B0604020202020204" pitchFamily="34" charset="0"/>
              </a:rPr>
              <a:t/>
            </a:r>
            <a:br>
              <a:rPr lang="en-GB" sz="1100" b="1" dirty="0">
                <a:latin typeface="Arial" panose="020B0604020202020204" pitchFamily="34" charset="0"/>
                <a:cs typeface="Arial" panose="020B0604020202020204" pitchFamily="34" charset="0"/>
              </a:rPr>
            </a:br>
            <a:endParaRPr lang="en-GB" sz="1100" dirty="0">
              <a:latin typeface="Arial" panose="020B0604020202020204" pitchFamily="34" charset="0"/>
              <a:cs typeface="Arial" panose="020B0604020202020204" pitchFamily="34" charset="0"/>
            </a:endParaRPr>
          </a:p>
          <a:p>
            <a:pPr algn="just" fontAlgn="base"/>
            <a:endParaRPr lang="en-GB" sz="1100" b="1" dirty="0">
              <a:solidFill>
                <a:schemeClr val="accent5">
                  <a:lumMod val="50000"/>
                </a:schemeClr>
              </a:solidFill>
              <a:latin typeface="Arial" panose="020B0604020202020204" pitchFamily="34" charset="0"/>
              <a:cs typeface="Arial" panose="020B0604020202020204" pitchFamily="34" charset="0"/>
            </a:endParaRPr>
          </a:p>
          <a:p>
            <a:pPr algn="just" fontAlgn="base"/>
            <a:endParaRPr lang="en-GB" sz="1200" b="1" dirty="0">
              <a:solidFill>
                <a:schemeClr val="accent5">
                  <a:lumMod val="50000"/>
                </a:schemeClr>
              </a:solidFill>
              <a:latin typeface="Arial" panose="020B0604020202020204" pitchFamily="34" charset="0"/>
              <a:cs typeface="Arial" panose="020B0604020202020204" pitchFamily="34" charset="0"/>
            </a:endParaRPr>
          </a:p>
          <a:p>
            <a:endParaRPr lang="en-GB" dirty="0"/>
          </a:p>
        </p:txBody>
      </p:sp>
      <p:sp>
        <p:nvSpPr>
          <p:cNvPr id="16" name="AutoShape 2" descr="data:image/png;base64,%20iVBORw0KGgoAAAANSUhEUgAAAGMAAABKCAYAAACvmOprAAAAAXNSR0IArs4c6QAAAARnQU1BAACxjwv8YQUAAAAJcEhZcwAADsMAAA7DAcdvqGQAADjISURBVHhe7Z1pjJ3Xed+fu29z7+z7DIecITkkJVISJZHyrrhO4E1J3QBN4yZ1C6R7UTRIg35o0SboGrQNUiApCjQf3ABBbMdpbCMJmliKJctxbEmUKC6iuA5n3/e5d+5++/s/773kUBSDfknSDz6XZ973Pe9ZnvPszznnXtoP0v8/KaQ/9Zftd7n5q17yg/QXnhpmL4eftx9yYjRe1vMP0l9mCj1voQeI8de3puy3r6xbKBriTQOxCVm4zpX7WjhmtQb3tao/N8Jha9Tr9OJdOHk96fEeaXlokL2K6kaCMq/QujbveW1h7r0uibGUNNbD9ZVC3AlClTczYwXNg7+qq4+3CWl83dKu1YUK/J/mqPfUroe9zl9Uqj/3jF9FDEa+nxyvYRFCAAIiN7VIxEC/1WoVi/I6EQlbEswlG2Sek/WapSBKssHVc8PvE8r1iqUbZZ7LPNfJVUuEqhZv0Fe9RC5bVPcN7kNFrmWLWM0i1I2AIJFO9AkyCANJYSG8HmSnncrFMMqMafRn9Bdk7oHeKS0k1yPMJMwU+Uv2eeoPfTSqdatXGTUUCxDhmTb37v+c8oHkTy3J+Mnt2/alq5sWjUWMuTlB9E8I6w6X7HhP2o705UB4nQZhpsgkq1WfWBWJaQgx4YhVKNNA9da7RtjK5Ko4TiNSr1YCWZIu6qu3Bn/VhyqICRogWxxaFyBqAtdWaz7ivcxoVq/VvE4YqQvBSKquFiH1TfsGsCqprlI40iRCAAj/GB2G2gOchbxZPgSrhSEqSRLTavfnlernzvr1ITX1N3bu2Jevbls0EbVIbd+yVrDBTN1O9ibt2YE2e4rreG8WDo8y2ShqC86r1OilDj8ra5YhKzO5MEiuVcSZIB4er4AY8MYjiINI2+uoQ6pHkynUIgQB2WUnaMgi6rtS5z0I5VOlYQgk1kBcDUjrlNd1j0RWVeBtwhaLximDPyowARJcEzF5L1Un6MJIeYSxKLUIg7t0UEfqabFYs9+f2rZv3ihaJdMDgSWhVashKaEmQZUcUf8v9KHi+1V7b/v6s48ixu60ffmdVWuP5m0yPmMnU7N2qqNmp3sTNt6TQy2BcmG0LoUlvpH9ANhYm8WTfRaNZry83tL9TAgUOpeKlV1yNK9K2fa2txCqqiXbUhaNR60Bsuu8F/KiQjZqIwpCnRhOXBCnbug6EoVZ6L/elCRXO1wj0ZhPpFze5y/v9IBESqrE/WHeU4tCJETt1AkSxTCWr9bspdW6/edXCnYj+hiMIxYqQ4yE64BWckQdSPffHEj0pxctnOuxld7bvvrMU359iBg/mZ+yL12atSO1a/bTg2/Ys8mrlo2W4NKSlUroc1WPxF0LWzgFgnKW7Rqzzt4nLJudtFii3TnclQnIA6NUrDuyYLUmcjSklBzqq1oBQYG6aymgBkhQDoE89VGlnSsLCNWAklJFztHqTMRtvtOjqzQhPlSBUOVgPOrW4fA6sPh7gQaa6YlcdlMSRhKTlYZtR9vtq/MD9l8vZ60eQ2LDggriqf9mun93P/mUWol7r85VxeLLg43e27729JN+fZgYu3fsSxem7Vj1T+znxr5tR2tXrSRVhHi70WxyikW6LNv7mPUMPmft3Y9ZrvOYpVOd9Ch1A3qU4UiwSplYRPcBARrSI1I/PEufu+4W6/DsXhrIr4E4NXGoNDO905UkYiipjoqEWEq9nfrUmJJYV0wgXyQWDFKWNcYOO1xiAJG4RH81q6LeYiUgCdXsu7s5+4mv3EFVdTIPaQDmcADbARQPpgeIcSAFyG1em+m97etnn/DrQ8T4PGrqt167YUfLr9rPihjRu0xLujvguirISuces6FDn7S+kfPW2X8S9ZKzUhlk4TnBxxBLiBO/NjmKZ09chHovU9Kt6ALWAyACwjgNREw+KldZ8ERlzToA+V43959FXBWSKVKLoLzVRs/qnxFgLPWnv2HGRT5x4VFhEYixXbTP/eYlK0KMkFxxpMoZppWCbu6lYJQD6aGCeyC+b6o9eZ8Ymvu9VI/SUwQ0cnEEhEoeZ2iS9XDaOno+ZJNn/oEdOf23rHPgGStXklYqop8bBeqLI8VddOSDC9OCTLwpCZH9cHKQA04XkwfPAcHFwfJk6ri/derXyJhocgVY9FzFIwsy/Oy5ijusXKOO6jZUF2luwBwN3PEG7nMDleX3XOu1EmVFfy/7V8VWGM5KqFbAF/HWwABa5HW5Tw10AHcvH3gOJvDerHkceJYgcr3X9j39HUwPEEMSjBJnMgn0LA/gUWpAqqmj/7ydPPuPbGT8U3g/OSuWi0hLwM3OZ1Ix1A7haTFiUC4dLW5tZsUBkh6pAxEvIBJ2hedWPCCt1rL/Dip/AklppVZ/wZPX07PGIkkiG41m9uk9OGFB2bJr+lSpUpHzIHskeOhG3qHUlwec4lchrZVFABGLq+C6N0QrHySQ11U9lQfvg1fgxrMK76cHn5QkmujKwPAI2LTles7b5BN/1zqHP2RFoG/gBblXgoHTOCEm7l0JeEcUUiLx1kvvp5kdGuo5dE4uGDAIxFSm0uAP6WA71fese/60yl34NIWmqmsWNtxuSCJhAEeo3umPbBVXV1OqKfi5a8RQwSpG1dJ/w+OMgIuVwlKlyjzLMwyu/iK4Zww9uz1TeYBxb6N+/FHvfbzmPXXV78H04JOqgmAhVUDW1KBtDEL8Tevuf9aKRYGv2AGuAWhHtk+LG59zMEU9yu/3Nz6gsoBqIl4ZpEQlhUhXDJdTQZsCPZcC2nvXJLm7jv9m9jc+O269LEC6Ixa45a06DO48BI0CevChY0XwYcYJ10RAMsSMuIRLZvirwQFPLju+L0hTY9o6EdSPxgvG0hWXIKgnkMCXS6OIovEoDG5FLOpr2p6pxzV4eT+p6H7SABE4K1z2IK0R67fRY5+03qHnrUQgFQmL26VWAoJpQP1tTkM3bug1of39kr322muuyiI48vF4nBz1nEjELRGP2ezsjN29O2XT03exPyVbXl0+QByIhRcXI0iLxSIeE8Riapsgx7wPucVCQJS4Ix6Lg38CxxLwuecn4yuGCJgiICaT9yzINYUW/EKw3otZhEAhl/YSeMZtaK2Oa4SxYmAsSeMk9VLhmCVx9RMwVRYYUsCchGhxzRfYohBAyztxrlEIpvhIQY1WHXzl4UHsP0iMQGwEoLgqZe1dz9jE5AtWqmpoEO40kI/e1MeaCSmYrIgQTE1c8sYbb9hXvvJlED1FEFayhYV5u37juq2srNjtWzfg+Jp95atfsW9/51X7n7/+67a4tGRvvfWWLXFdXl62/H7Bdvd2nWCra4sQd882Njbob8YWF5dsbm7G9va2fQllnWh+d7dgc7OLdusmbikEEUKFeLnYkjhoDNyaGfk+TZowtwoghDLPPGmyjqEw2gJ6WALmSMIQOZihkzyQa7POVMJyvBzrzNow972JqHXGI5aNhawjFbWuNuqmE07ABASIQtCwJEXDvYcYor39wt+2X9D1f9f/uV1Z3LSu4qx9sGffnjn1CesaOg8x8Koc+UxOnbQ+IgAfJQHvcQOjRCJR+9Vf/e+WSqVseWXZxsbG7Itf/A27cf2m3b59x15//TXr6OywL3/5K9bZ2Wnf//737fy5c/a9732P4LJoF968YOl0xt64cAHk3rQrVy9bpVKxq1fesZdfecXm52btAu80/vLyin3nO39is3NzEGsTjoxZV1cPkocTgqQ4rgPUegrg9ztXgWIyx7jPLWwLJbOv3ly1qgd9EEW2b79iSWKRDIiW+ksiHinmmEK698sFpDJkPZmEdSaRWkkQOAgTB3VlItaXS1kGySnm98FHBpi0pBPEQSL5v+n5NYfmF79ov/gAbUStwJVJWjw9bIOHnkU9yasIJiGPQ2pHhl2zbMiDkbT4hIIJ6/3a2prduHHDTp9+0l566Vu2ubllFy++bZ0d3XblyhVLQqQ3LrzpQdjIyKj19PTYXj5vc/PzEG8FYl1Aim7ZN//oRXeS3rzwtr198TLSsGA7Wzu2vb2DNGzazMy8/cHv/6G9/PIr1LnA6A07c+Y0hEBl0VCT9TkdSE0T4IgW8EHwJ1mgTHPivTsVFMTQIxG5yLvb1tASS7UC9zLbinQDfiGEUIBZgkALW9u2j9yFpdJAVi/M1E7bHnDVBo5SEDPhfXoEhqQFRDuYHiCGxEd6MRpvs1zXpMWzgwG3C4DWh2fRIoLIaWFOqi0q70tEEU1IMzMzdv78ORBzxnp7BtyXP0uk+fzzH4JAp+2vfPyHLZlos97eAavwrr29E3uQsG44emho1I4cnoCDQjbQP2ipZMoGB4etu7vPjk4csw9/+CN29qmn7dyz522gb9ByuXYbHx+3U6dO2eTkCevp7bFkOtlcdxJAZGcemVoZeCErMNjBu+AaOCRaugFR0vnK1IoTn4QK21bb27A8jFDYLtkuuYIzE6qE4HpiLZ43yXeWt2x6M28bu0X6xFow7Fa+ZKtF2uCBbmyuWw3Jj/EujmQl5CIfSE6aVgT+dxqz9uU379rJ0l37pY+P2SeePGcFOtGakFsbJiJiiPvLZQItRstmcwyAGGNYxXZVuESqI4J+HR0dRZ1ctIGBfjh5ieuATU3NWH/fkLddW19xe6KV1GNHJ+zu1LTF4OpisWgdHV2+kLi6uuJGu78fwlXKQBmowlq1wZgp283vMt6Cq72RoRFLJZKungSjjLxUpiNdfynT8n4YJNSAUyu/TguYCb/F6hDgwm7IvvB/3rViCgZRWXnDqtitMFzeke60rX3mDiMmcRhieFwlMFjCRmnroCytQR9CcVu8YWhKX/CsAUMdIiQw4A0i+2oqTYAtVdawtYlJh+2h5ZC/Z/P22xem7FRt1n7500/Y+fGjVlDkSlDmzAXtInCckPT6GxdsbXXNPv2Zz9qlixdtdHjEjWkFUU5nMj7hPIjK5XIY37K1taXdHly+/I598AMfcuOcTMatRPCYRNeWebe/v493ddfGDh22LO2kXyU5IoZsxvb2NkTKYbjzbpA7nWAlbMoVt0/9/X22sbphuzu7FsXQHjlyGJWVhPBwNzOt4BGW6aejo8PfKwUyAjGgipD25jZ4ePFdK0EMSXuNyDwGsRPLt+ypwU7b3YL4xYrtFVFP5bDtEcVrrhHFWu69ofRAdKNRcmZI0H93G7Cl4xbt7LdbqW5bj8HAkkLGXzzyCGL8Q1uy33nzpp2qz9t/eeEZe2r0EEEe3Ii4t/x9Daz9gt/92tcdOT/+1z5n33zxRUdkOypjf78IMbSiK/c2bxkIUygUUUUdbku2trbsC1/4gn3jG9+wbFubL4+LGOtIQDqdxnuat0OM6wQCcRo3iaqSa7yDrWjvaPfx19bWXdK6e7rs8qXL9N9uE0jX1J27trC4gMRmbHRkxEpIWaGQB5YCzLFvE+MTdvTYuHV2dUFsJi0XE7Xha8dw+sXtkP2Tl65ZOdUFUrQLUrf0zrqlpy7ax4fjZisLtoYm2MWDLu1XrYCGKNWKruYIzLiGsYE5qFy3nq5e3O6q5VIR64AwO5kR+3asx+ai/SAd1KPi5w6NC/UPr01JzcYAzt1CibLYjzKnFHSTyKtIS87Hjh7HLjznKmViYgLXcpfrUUfQwOCgDQ8Pu73oQ68PDY5AqA4Ik7XTj5+mfQRJaYOb09aR7bTujh64uUDdId4/id7vx8hnXVW1ZXKWxguR8Vc/UexUOp3FhvS6xGTbcnb8+Ak7hDS15zrtEJ7biRMnbPzIBITqsTjuZgoi7xX2bQZCa89DRHcuFG+6f8kMQaYQqqcYjBRnvjHZQ+5DqB70J5KlPY46dsKsIx623jazkUzIDmfjNpoL22hH3A53p+zoQNom+lJ2hPthyrrl10ZrqLQAn9IuMXApXB9MDlNLMv5ZZMm+dnHajlbm7T/96Fl7fLAP3SqJQDXVyujvNTeqCuwq5SqIiTjXSTRv37qDkT6LxzMP1wnxKTgY4NGT4mRF5GVU2Bwu6PDQsEuYdtNqqKE8npSM/tGjxyzXnqVcPg6okuByI+lQkitbQxWqbdC+7pImm9PTrd25OipsD6SVLNOWcbg2NzesLd2GWswT68za4bHDGH45FfKktMyuzFjSwwRxl3Yj9rMv37RSosNhAEKLYsBDs9dsorZh/fU9SyAJu4UdK6L+InUCVBCrDSxxezRCIJhqgGwCwFg2cAjCSD4MtdE+bjPJftuKdsH4WgwN2Y3Bwz63h9TUz8dW7GtvT9tEad7+3QtP2WND3QAtSYjA+Tv29a9/zT7zmc+gSmahYgTOTDL5XQhSwEBv4B31OVKHh4ecIGk4X3p6d2/HufjM6TP2xd/4DTsO0qVCgpgkYpcuvW076Pne3l6kqh81h4EDOR68gfQo3CwJlKpJ4SmJs8UQ2WybXXr7bXR3yY4dO4YUZWxzaxOvZRPidHlwuIXLOY7ty2azqNVVEI/31taD/cJlD1dsZHSImWhrFTwQTV/ZDdvPffsOxMg6MZ2TmUN9bcZia1N2pLFjHxjtsJvvXrCpmWXgCPtqr5iquytrRWyf3N0kEpmMp21kGFXad9S+X22ztY5xK8Y6rRRJQ4yCE+NK/xGh3onxQND3SvRf2M3lbeurbdvzxwcRwxTAI77i6nIFpF1CdbTb2yBgb6/gevvy5csQrOaRtRAmLi+VSkTUy7YN1y4uLhJBr+Ep3bXjk5P2FsZ+C25VNJ1HqrJtWeKLOTfKBdrOL87bLSL0ZSLxmelpvK9pV4Grq6sQetoj+bW1VZudmcXtTdv2zo5de/eaLVIupSspWlpctnliljt37rgNK+SLqKhZbMm8252lpRVvv7yyBLKG8MBwe8C6NpPWCPpentuEnXHb8Q5dZaGWk+h8CqytvGefOHvMqiW5ursw274tMfYq8I4Od9nM1LtoghIMlLAMkffxoyM2fHjS3m102Uayx5dFdH4gFkZbQIy/n/kVod6Dvgck4xeS6/b1t+/axP6s/asXztrJwS6CPrmS2A+8BiFWamITf7kPUd/HML/55lvu+4sQ4nLJmlZNi6Wyrxft7u5hG+TR1F2XL9CHEC2PJhaLoedzTiwZ+jJtSkzuwoXXvK4fTCDeUD31K3VQwXuSetT6U1dnN8xStZXVZZBSRhq63ZOTN5XPF9z9lpclREt6depFHk6pWAav2ipo2NjYCBIMMfCGakQWN/IN+9ffnbJKsgMlhsvqKhJPSPsl25vWu/K2/cyHJ2x77YbNzyzYLo7Lmxdv2vT0kj1+6rB9709fIVY6YuPHnrTDh4ZwKnotTcz2lY0Om2m0WyoMbkIppLHsSP+TnjGh/mE19W9T6/Z7l6ZtDGL8y888ZSeGIEZZEbjMGswCtxRLBZAOeHg34AG1sOXqRfpa9RSHyL5EIppgCGK9ifpoc5UigggZirSl0rrR8wtIhQgpYyu1LeTqQIHqywuTipS0yc5osU6Bk3z3OJznNgL3WQuIcmvldcntdu2iqZHFRMGtonGIi5pSvKHFRalC7Y3zh3cRPLuY3S6Ahz+dthreVF1nryBJwx1UVNXGig1uXrPPPzNkyfCmTd9F8mCem1OrNjW9YiMDHXb31jXLZXvs5GPPoh7HsIERq4SH7Hc3O20u1GVpAppiiPgHhlWo8GL3sOP2IWL8x8y6/f6lu3Zof95+/lNP2qmhTtxL9/98gkKMO98kuYUyytLnUkuilzrRpDVJ+Jnnhn3rpZdcH1Pg9US8bLbDdwg//LGP2pvEK1Xc5zbUlc5FbaK+PvjhD7iq2UOqZG9kN547f56yBZuFkMX9Evo4bp2dXa7CivR18rFTNnbkiCMaAHxALXn4IQSSnIE6zOFLOMiAkOxMBufLhZVXVQPmW/mQ/dLr09ZAt9e0v0FNwjez6r5FV6fticSefXyyHbtTwI3Wwue8becrSPyOHTsyjHRm7TaqdXhk3IPQbDZFFN5mf7zVZVerxC7SMki4kKXw8Pe6+gTew66tViaTFMXERRJPF1Elrg4VnASnSXUI2QqXKsU8dbVmo5VNAhnmFYOTFERFKB8Z6kNvjuFqjtrEsTEf8cTxY/j7BHaor+GBXpuEg4YHemwY43340IjlUDV9SM0YEfwQrvIoel39pyDA8MAgdUab7/ptAu9o4tARX8quy8ODcGIxX9oAvhgcT0gH7DrAIOMqjmx+IMy9KZIC1jRLxIQL4Ed65AnpdGS37dupjrqdPdJjXXh8aezB6KFBGz982E4cPWxPnJqwY2PDdvqxE/bEmRM2MtJj3Z1tuO5p62tP2ums2bHovmWsBExENqhaLbEfTD58SzJ+uW3DvnkZbwjJ+Kc/8rhNDnZYGU8hqKYs2sFV8r2ZXLW4jCHb45VcObQgwVA6jR6vwEi1PSLRmhX2yh4nVOCyMDp7e3PHOokH5FIqrimjc7U/URPnQkaPcRhHrmcyQdReJtqu7YNOvQc5MR0qFW4DT0twSV1V8ah0SC1BLCNVVKGdYIxo3SyCI0JNFJLFkqifuojTnLzfkF0yonZrt26/dmUeeHGVo0gPc+oJ5W0yV7ITuYoNJoiocykrltet0iibjhRJNeb3Kxh6jH084XvyDd/rSFkCKYgQcS+uVGxqL2TvliN2t4JdC2cYv2G/kx1yKB5SU/8tu2EvvjNnQ4V5+8efOGWT6EBMBikA24nhgYvEes82Fq7C/XhBTDwWIl5ArfT0jxGZlm2/tIpDAj9Xo3Ba0var1IHjYvjhlaLQgvBDnDL2QvcNykWMOO6y4pL9QgU7MIxK2rZiYR3kNyyV6bEQdqsOtUv5Pdf7DOw2qlaG66thS6OvdfKwmF8HapAFgpMpVEEUm4Xh7Bk8gSuK2nmAGIGaqmLEb+7U7NevLRNMd0K9vHXU8vb0QNQmO0rWiy+QVLAWDVse9VmoFiwBh4sZ9nEg/DgTfTSIISLMJ9zQ3GMwQBo7GLbNvZKtlM2u7yXtRillRCz2m9lRh+IhNRVE4LpBmF2XBpx3PwG0kqLWhnbc+jBWh9HfipgHLdc1jjR0WTzda225wxZLYOjSwxbPDCIxIyAfI9zooYMO2vYS1PZYum0QiekGse3002n1SsLSiU4CphyTSSIpGdp1U7cXVxak1gl7G3gjsTbGwl8PtyEtHcQf/ZZIdQNtmjYpiNrB2L3UI/DC2MficCmxQwB7cxqetY50f46adRJPK4IkZ4pb9nRv2E53R2wwE7FMXJKJ16UoEQkW8t3+61xATau0cgJCeHaSbIJS3lUqDaQISYk3rL09YUPxmj3ZXrPjKeykH8S4nxyKlmT8j/YN+9a7s9ZZmLOf+ehj9vhQD1zUJMBDCRFG58aYiI5ZasnA93ZlIF3gMIu01b6Z5upGXAki17El2hPWbp8bNKks0V3uJSIfhdvrSIK8H9fxzhha/9epFfWPZ6PDdd676gTj3R9bHlAAtw5GyPEIHAqpQzi5BYuS6tOnWsHPdn27Yl++vmW7SN/J+rb9yMl260QzxlFZOupT0yqsrwpr3QxPjc7kM1ToIzg0xwP9SwNoz0JnfnWstMb8BGsdrVAgLpuppu319YT9h+TxAIz3k4wof+R5BC8E4qMSNdDRDcUW6MYGOtBCaXpMMT/59topS1MtzrOW18mqF6NOop12beR2q+O11LlWw+14GXA93FuF2xtxnuH8OhLQiOfABmqGuMXiYIayEFKkbHG4PZaxBnUbRLzq35AqQ0KVw0hgA8mqhbNWV2whTLVyc3ryAAP6gFCIoDNW0cKqnemLWnscg4vtq9ZKqJoitqhIHalZtQMHkhCILc9SJiwCk0XxhLTvH01gpFHVqqb9fDFJIhOlXcl6Ivt2KK4tgfspwHkzqT7q0L2q4MWjiKFyOJ4Z6CiZDpfV8BJqfnaV++ahMj0HB8+49zpc4VRfD3LVgCjjnSk2kdEVp3mfzLWK2GtPTJIgH0J8Lr4L9iHEjWTaSvqU3aXVO3SDdLieda9+fUzUTlVH1NzmCfWQhXHVp5L8Q/eucAQSlYL1IBUjORBMfT9KqqxYA9WiyDyIqdSLDkUEh6cjEVwA+hZDt9xn9e9yzTA6WCF7ksQuZiDuAIQ+mB4kBhyinT7viyQJDhDfLCC5yiDrnXStHxbz+EPIQ70IcXpHXYGhiQsBfhJcVxCjN5I9TShQZQJEHo5Q0twCbSLJdbw6RB833AvSPkQwliNDA2owEZd3YR2x0bSEcJCmj+sREO/t1Edz2iJGSyY0oveHCont71p/XLDgUoAMnT4MZqMKTcbxPtWHMm/UvzJzhEzetnV+S9sJDhL3mrNWndUmGf4ziOHHY5wgFDOIGmrZXFflwJWEX13kqM8gcic1TVdsDhiTEHHoR26qvpYVxc0LQzQdOnbXlQY+hJBBPbURvE4IH4c798EhHEiVfdGT16BhsEPHRJ3A9CPOoNzPXKlAZUKGWumdyhQbMb5QrHE0B0eSKpNUt0q/ks5acc+yqBhF11EkQfGSH9hu4uQ+jLqn2Imhyes9BSII8/OeIZqKxOQaQ20VC1W0MlCXJ3k/Cbv3koyp9rZFFDWt4q5tbm660RJXQSY6U/Qoj0Hum/Y34BS4SR6GAJKxVD/K6j4CIXRURkYvgv2QulXU7gfOqKJzUVqEk6HTmpM4XetGWpxUPSXpX4m4ltxFwHg8ODel+lH5y0xWqkvICb6ZFKxnyYhKQLQ4p/2DCDBp6USIFLxCjBq3OFsusxwGff0sl8ZjI4INHAUhUXZANiDM2BG8NfrEHsR4juFwyOmIEy/FE7i+jKHzYXK9lV1IaR8ws/CkcYi7fBv5fnLitbyp3xrYs+/eXLDM1pR9/vxxG+3K2rXrN33TpoUYASZCaB9Dy+QyZjGi3xLumxBTKVd80U5L5lox1eBa1W1vz2EA0dtVeVJhX9LWUoYvAvLxr5CBlDJRdBxESxUIOC2haCNKCNTeRS6bc1i0d66xpS20TuZfbgFZIpwWCIVobdU6EmCeOAhS1LtX3BdqfSwdZFA72RchYKdYsDvru/bNCzfsg8d7bLwrbN3twYKiSyEIVAqYUvsplJHVWrZFuJFqDCvQlDaQpydGpI5WaqVFVFsu8fLqOrDU7KPljwd9PuxNBSpKFFTgpP3jnp5en7SQkifQEoJ1FYJ1ZKZIgKeJaFW06pFo3rZ2dmx3T+tKu7YBArXHUGVCq2urvs26tLxsBYK9daRueXXF5hcXfOV2kfLN7U1bWVn2JfP5uXlbXVm1jfV1P5iwRT97O7u+6js7M2ML84u+t6LtX42vZfkt7ldoExx2W/RjQiu0Vf/a51iYX7A1+tbi473EvB3VEEZEUpZC0wkOV2lCJJgKKy7A5tXrcnFxVqo6/A3DNd1cqU65+ZIyN/iyj5RJRenkjWyJnywkjhNutcJ8MD0gGV8dzNv3bi9Zcvuufe6pMTve32szc4t+DklU1eqqTm/ouQxxxL3ijGxOu3MN38jR3rXHDdSnZ59gWzrD+5rvtrVl0ravfqReSOJ01ZO0iAMlJf71MCZA57wTx8slDR5ld6Qy/BtN1Jea9K+VtdrzTvvxupd0eh0auqVAatzzokwM5xF8M5WQ2C2kfW5r37518ZZ9+ulxO5SrMteSczryDkdDhApASO9IUrh1EB9IsqmBCVcULhSHUM/6Fq3sJeARdzRsYWEPzzNuT28+4qvH8qKC44cCPYQ0lG0FbtUun7hJHKuV0z0kQ5tJ4t6NjTVbh+t2d7Zt+u6ULYibaeN5adkWZueQnn3fzNmg3vzsvK0tr9giHLqxuubSKFcvGU9YJkXkDJG0m5dCVSXQv6k00TP2Qn66jgNFsRdSh6lk0pGt/QoxR0s/C8naCdRhBzGO6sepF5ONoV3M7U3CVZtSi6AVRckqACXig0wqbbn2DgiooHHH0kTOCSJ5IdR9C6TBv+oMs7gN8Bzcy+bIcxIeuXHChENxSxEH6cRhGGaLxZIwqga8n6hK5aZkfH2kYK9NLVl046792JlDdmJkCC4rOYKkBjRRAe+LYRJHJiEjKt3su4GoMHlSqq8OtQWplAEx29tbvjOn5e7AkMnIRh1xkiJJloy6PkoCDPPp3OzOge751NG3+gSqhQQ8kgZ3NUm6F4xKbnd49vGCIn/Xqi8nQ1IjGyP1WqZ8frtk33r7Hfvxc0/YCDFlvX7Llm69aj25JPFrt5XE4SIKXC27oKSlec1bnqPw4J4ac9FhONlIravVsaOxUAFGXiEQ7bZsz0ft9uKWnd9+xBcsvz5asDfurlhk47a98PiYTQ4O+ram9JyH9Vw1QdWWKOorwaK+DKNUWDImIsmzCvxwcaEvd4iDAFhAiohqI5sjnOpeuBMg4mwRQO1rOAniZvXnzoGiUdWDM0UcjamGLSKI29XOVSnM0CKCkK9ypRah1Ebj6b3aldH/BX0DC9swt5G3l6/dsh97+ox1JQqWTq7Y9QtfsnR43epE4rh/wIaERVOwRtwiWhUgSeo8hpHrDqD4m0hOGY+0yByJ4Mv7wFGxfbroHfmIHT35ebt8c8me2njc2z9EjG8cytsb06sWWbttnz192I50ddk7165ZApWQwtWT0ZWNkAunSWlrU2tJg0NDvrcsXi36RhPuHnpeiNfB5i2MsvSuxxVuC8z1esCx6G+IpPLuzi6MLeNDFJ130oGHAmNIEiRtYgDVu7/F29rJC/l5XUmoTrCLqHovqQvgzHudVhu1l2pLMi95dalMyg/fCZGzG/v27Ru37LMQ47FDHXD9HlE5qnp7EedhDhV72zpSMcbds4LO4Ip9ZNRBvDw+qV3xRzichCmQeogmt7vBc3vvhGU6Ry3bMWmZ9JBdfOe6Pbn+iC9Y/sFYQIwwxPjUqcM2OTTonk4UoyxWWsdbkW5P8Kx9Zk1UCNApc01QBwxkvDMgQfpa3o3OUa1iX0QcneLQXneLEOJwVxcgSepL27f6SoD0uRBXLpb9SFAONSeCaLJVuEtt5LmpTovTdYhNzztIst4paYxgnIBgqitCSS1pPhk5FjCIGM2Risu6sFW0V27csBfOnrbThwfwAqlKLuM5Td26jl2ctpMnx/Gk8pbExb5145oNj/ZZIhVx+7aD99jR0QMD7oMDnQ1rx6Pbs/aebhimH+LAYIWKH0iYWZyzk4uPIMYfHi7YhellC63ftR85MWpHB/r9qL0kQx6QOFNei04O6vSFjuJ0IT1yJ+X6dnUH99k2EE59qSgRQIZXaklcXSXW4IVHtDpiKaIpNlHM0QaXDvT3ux1yG+LASXic1fw+gBh70ESwSxdJBBGyVabcelZqEaJ19QQMFSRX56yqfnIRpkBNLeBNfefmHfvhxydtvC9jMeaYjElyCvbd737X5uZhVoLBvR0QnO20C69fsMdPn7Bjx4+5Z7WM+55uS7lTIxspZh0YHrZnnj2PJ4ndQYqWFlchRt12yrs2OXfGwXnImwJCPkywCbTsg7h4FwQXEXV5EQXc0xATTYPgAtJRxePaXse/JxYo8W6PWGCfCeZpo19B2FhdtjyI3sbH39NRftTQDr6/e2BwkepvMYEibbcoE2IY3J2DYAkiQKovCsqV1j3vWqn1fDCLUC2kP1Cf+4DAgR2RStURUi2jKIgL2sAk2DcdaCthdEvoekXl8iq7e3vsiScftyfOnLannjpt6VzUnv3QU9bZ0+FfON3Z23ZPUKsWOlXZ29OHzUlbH++1ElzEwanUsCM14MDt1Xc7DqYHJOOPDlfsLSQjvD5lz08OIKaHUB86wCvvAbrBrXIBdS+97rqQj7vdcJpP2slLPVSFljrkCrqxZqgWUqRO1DaQAJCsfuQxqR8xgnqgrmyPA+jIChiklfWsLKSq35Y9aEmMylrlfqUvV1s8K/Dc0eE7GE2OQA1VqPcKTJd29+21d2fsudPH7PRop8+zhj1RkLm9tedHTnXKXYGw8LK1veEnWaRe+5FqHeqTHdJupU63y/Xe2dlEO2TcRh0ZHyQgXSa+its8eH5m43nN8GE19eJ4zS7iTdn6HfvYsT47NtBns/NzrltdPwtBmjBA+wQBVKpGKkXrWPK2ZAh9mYA6Wp8JFgvrrrZ0fkrna2VD/BQ4famNB4oQT7peE5RjIMBawaNDCYTqU/pekxXSdd+yCS2kK8suqC9f0aWtylpLI3HGiqIa91Gfcwvz1oPT0CsEU6eGGl7cKdjFW/P27KlxG+9OozrbbG5mGmLF7Tbqq7Umpr2Nvr5+W1pedKLK3RdRPJhlTGkQnfHt6e6zHTRDfg91nYzb4cP9SGQYlRW26eWb9uzmI4jxxxNVe3t6xRqrd+wjR/tsQsQAYPUuDpZ3JB2vJAOuwEvU1sR9PQix0LqV61+IENEXIBlBxzJlb2SYOzC0OsgGXh25Oo+rk+RqrxOFOd63liqk07W4p8VLEUsIFeLlFCjuUT2NrzLpfiURSklEkrTKGxNx5CD4mV/c7RRORBhmmCJI7e7otNOTJx3uClK9iGRcujNvZ4+P2RNjg4xtNj11C9VTgNEkxVVsY6dlc5KGRRscHLJ3rr5jo6OHGCeQPmmTTvrVV+h6e/ttY30LeEvMPWO5HG5xDA8u1bCppev23PYnHd6HiPHS8bJdghi2dMc+enzQjo8M2to6IoaoKXgRp/pvUckL0ios0aS4WNwsjtcRTY8/QJySyvIFXECQ1tff57ZDI8ohkMGW66ozUOKmwINqBkxkIdh9d64eq3AVMVRXdfQsbhZBldSfkC6vSoQNJAojDdxq45tYUrMQWFKhfWmXIurJK3LGgJ1EjMt35+zciaN2eqTf4pGGbW3csa3ddeDO2sralm1t5a2nFy9xbd05f2VlycfMZIiw4zg7eEv6NlYeBunubUNNraNdkjBdO2quE/uzR/t2u7Nw2c5tveDwP0yMEyW7jGtrC1MQY8DGB3WQedYnJolouaSapDyPMgGNOFTuamvpXN6TB4AgXIjRlx5FyI724OCagE6grrTEIqOpNlp8FLf34dr68XshWJD5xUF83yQEKgseZd0LwQeTbLH6Uz9iEqkU2Qwv1ytleXp8tKO4sFeEGLN27ti4He3M+hmqvfxN3Prr1tvVC/xIPRE4EYVftb0g3GxvK0DMwkAav8JVdVCPxCPahhUD7+M1JlNDaJUozNljN+feIgL/UYfjYTV1omxXptesvjRlHzneZ5NIhrt+TELcHyyJa+Ky0sGXYaCNP2u/Qt8wVbTsARpcKiToWUvq0qkyx1oiaZ0y14lB/5oVyJF60flbER4UC5wAU++TWtKgdPD+UUn9ac9FUbauOiYqYy34/D2I8lUBKLSwt29Xp+chxoSNo1ZqjZL19Kfw+lZseWGG+ZboQyqLiD0kNUr0HYohYTqpkqaswjjblsnmXAoVGxWLNTf8sVTO2jvGbHZ2j5CgzW7NXbDndoMfTX2IGC+fqNjlWYixeMc+hM04OTYEsuQViAAB7OJA/rrIayBNVN+1FhIVoPnqKTXEoUHdoI3aigDB6qo4BqMLEbV+01I3ImiLEK22SnqnfJD7dd96br17VHKJKCGVqDmNr1RRH1w1WvCjmCIGcUK+bFdn5u3J8UP27NExDzItpE2gkL3++kVsWpvt68xWpI496LC11SVf1NQKQzqVRXK0xVCA8/ttJw/zMsfd3byfdu+lLBxJ4JktuQG/u/imnd/9nMBxYgSQNZPQKEoHbmpz8vqAPHdBtcEPtX3Tv1GDo/Ws8uDXaYQkubTS7UKQ6srwKtLWpLS+Lx2uL0dquUrqoozU1JRpG6DnfmohupUehfh7z7o279VMLrOcDtmIspgKQqCg3Bts9RCcMufqf1WuZwhNUKX5ua9OHd33YveqjajNLm7YxnbDNndiNr9KDLJttrmPBNRTtrRJULdZsb1y3JZW87a4vIV2wIkph6xcw8uDceVVarOrKm/vQHoPMYgByNKfggl+505ZAMlWBG+b8DtiWkmS0kKKE7E54eBenKwIXNnJC4douzLYfvWKStRrpVYfSi0CtJ5b4xwc35PqNcuQNVcTBQihvQq1kZrUEA+0U79cWiWCTckZCtiCw3zo/0bSxg+N22PHjtlHP/ScPf74CSpXbRA719PZaZ1tWatgK9uz7f59wX1U4unTp+z8uaft/PmzeFtD8AJSjZvQ0ZlBbWV5vr+fovQgMdCZAlhZwHtuEiMgiKM3qEy3wf3BMpK2H1u5lbxKoF60tFzH8EfI01cu2/7GFl3RuxwArfXDvcpKUn1BCmBRajkQ758CxAYSWnaJKDWlVC0U7xwkuCch+2AGPo1RwsuTIxIQCz8LW6AlEX1FLZvBQ9ratvnZObh/RccmbJPnqdmZIJjUjiiOjW9Vw8BobyQLyMCfeE9Oi/AZsT+DGMJ1a6K6D3hEXCkkCCFCRKuJT695bSa/1Z9m1shK6qyutX+QCzJqxYK9/a2XbPbKRVu4cQM7WLVFfPaNjXXb2NzwlVshtPWtp60dbd1uNTe1lm17R6ulzb4fSKAN1efLGPj6dcUVwOHLO/oIHodRbVu5WdRKFAlNsmcViOkSDczQySuGcXWre9sWBemH8IiOHp+wHoK/9s5uO3T4iHuFh0ZG7NTJUxbD29IpSfXoTC3N0jxy5L8ghLY5mB54Es+oUQTkaR1KnCJ3VhtMBXLgGaH3ce/KfiL6YHO1bkJMH/AXJYExD5KkLOAIxSp3bly342OHbHHmNnq9ZLfv3LJbt27798DvTE35/vnVa++gcxdtembG3rn+rt2m/OatW04QBXD3pFfcAqxSLYr05bHJlgkSR7SAIKua8r2CZqEzmGNbJdpwUqWwxw2BitVxJXmHwE+1Eowxf+WSRYt5G+7ps1goYf0DIzZxeNx/FGCQezHDNtJSxOPUWp76UYar3VI3cACEn4PpgacAHODjJiynmwlpc2lja9PW4FoFdRpELu7uTp7OfWYk6nIrjag+lFtvgtQsBRZ8KOYUs4985lN249JVj3Cr0YZ/Vbkj12HdXd020Nfnq8CDA1ps67UudHI3Wduy2rfoIKBSVN4aRe6qFv0KRPpyCJwt5IToncZ12AJOFLKlOoKpK/MSgng5WSwj11fxEsEBuEBlYXNAiPep7/3Fk8RcpV3b3cY47xZsZRFp3dy2hbkFmyMuW13f8C+M6pu2OiEfBvH+fRGG1UiuHXRu9z0G3GfTcm1fxbW9trBl1YU79vRoh53BtdvY3HJvSQZakbN2/cR1chO1z4wOUNMmrqnH1Q8NUKBODw7na0VRxBW1FK4V7Y+/9Nt27oeet+QIxq2BGoODggNwEIj+ZTPk1Wl7VshveWueVAciaCdQBKgitWKFgAiBjQhSEwIY5yAsKtdz8DsivEPQifVtGcl6d37FcvVt+9jjgxAmYTu7WgbKWTyRJl7C8ajs28yNd62rb9g6+0dtg3gplQlWE4QOffdQ+/eS1FyuzedQxRvTs5g5l06gWVbs2txde774iKDv1RNVu4rbViLoOzuSs3OTE9p3pwLIpSa+BYQITnUL6ULEwaQ4Ivi1s4AYekY1NklOe9r4yTqu+tXnGBOolQKE6miQ8+k9m6RmgXckGsroBdytNSva4MnIbQ0WJgOE6p9Uq1zaIOkaIL1136qjjgKwVC5XPowhbtjqft2uzi9YbfO6PXsYKYCrCztyw+NEzzmLJduIynOWSbZbAwMtVzUWl8uqswIp5g6zad51JAK20NqbmLlc2SEYxLgTEHa3h9Aya7Yb7bUfLt6PMxyeg5JxdWndivN37exAyM6dGrSG4h0d1XfEIraasxCjSTsS9D7I3gnAhbUxz5P/+qZ7VY5WvQXYFnJDfkxevxSKvFJALe4Dm6+HppJhIqqvLL9cWdLh+x4OC0M2ka8RgvO/EOAesgXXvY6b74Iykd1JT5s6cyzXS7ZRitu7GxVbmb1qH52M4fXNWhR3SD8Ypu9elEvyjpBS5qlfq4vE25BmbfOq/6h/5L5LPjVXjaCtBAsjuai/pH4tobrmcUep8wP2yZ2PCYL3IcbkPsTYsuLMVZsIv2GPj4glgsAn+HVOBmm6lq5yRAwfkORXMkCKeEK/fnjRJcOfnHeb9WjKg5wEN/FB0f1rUJOq0vg6xQ6HkRU1+8aMt3M/KcBxs8/7oAjhgpae6ErSGrwIsiRHyFVp8w3lUd9a3WkM2U73Z+3anQWbSK7aGaSjXlgDiprt65QHSKxW9zAn4MbKBHLawtURzmC7QF8J0An7UCxrESQlotMkMRwBVJd+k7ENe6P4ZNdytpk8Yz+28Ygfcnl1smzXlncsP/2qZTf+lx1KXrB4Xb8rzgSUGUTqQopRxHBPQy9pLaIEKNejvCk4D0xJhwalahfUaeLE/whpYns9q1aTZLzgrolEEU7MoOSHl2EIhwctea+N+lIF70iwqW/vhsTYauC1VUHvJd3wr4rC4mIdOQpZPvastZ3793ZjqWI7N16zx8Y6bLSP9rUt2y1jN8PYDpAeb+TpBnd85zp9a1knp1HgzyJ9cp85jI3tgRjahJMkSW6qSAeEaGQsnzxk5cyg/cRCB62A7GFiVOzGGl7C7CWrrb1oPfFbFmt+F9oFgeqKmDV5d9NI6sCzJk5RC/F6q71iEUNJPznn2AmG8r+ttir3UhFAV39SfXG/CBsYZdVudufji8M99uHT7IGkGk3iepHeBYgP2gtlqiFCqJyRsAuiShQjHes4a7Ejn7aNYtg2Zu/aztqyjbYnLRPetViiZslo2LLxtCV1UC00bytrV1BD0Xu/E1IuF6wWabdIesKSCdxeJEK7o/li1fLYj5rOjiWHzDpGLJyM2U/P6ItFQPZeYnz7RNFub+K+buzY7voSk9mmVjB918VBbZ+ePnoUKlqTV/Lj+aroddUumLyeJT2OJHLrqr6a/4I6jkF/IqmGFFnAwbr6f2bi73hSNRH5QPI+mzAHyUv8zqv7XdBXMBL9YZ+kEDNtndbZPWgRfblf3hUqcWtjzTaXVswwvOlk0WL6IRfapbARsYjORpXcXjgsTRuqb0jV4/rtEWSBfvQ98koIr0rfwEq1WyLXb5FUEtDr9lOzaVoA13uJ8Qo24+4enRMt46igVxVYofOEXGq0JuAPShQHk2uWtgjxfkksyPsWKpU8Ilb5A6n1/sBoB7q9Z2P03Ly2evAqrXd+4caJ1aocXJqvPQUEddnnRkv/Ig6TZ0Dfm5cEQiodrijvbRJXEF9VhXTsIWrHTw5qGD5+IhiucSUQg00jSR510C1tiUzOkpk2P/Sm5RasDy3q9vn5RxDj1eNlu7NXg+JU5o3rc6YvQ9uawn2mC+Qj4GSlJtcfIIbQ2Wz2/okGjvCDdby7A33e6z+odj/QbDY7QGBB4Ahstvc3DnCrDW/eQ3yfRWsM+m55Y77ViwutZSBpNhlnxUfaf9Gh65JOoeNgaCtWw0lDBDLa/MIRHlQ4Gse2Q2DiJEnffdUejKHnn3oUMX6Q/vKSiOHEhBIve8kP0l9KAv8Xzcz+L1nSlVf+s4YTAAAAAElFTkSuQmCC"/>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TextBox 16">
            <a:extLst>
              <a:ext uri="{FF2B5EF4-FFF2-40B4-BE49-F238E27FC236}">
                <a16:creationId xmlns:a16="http://schemas.microsoft.com/office/drawing/2014/main" id="{FA19A31E-B7A3-DFFB-1458-F05B7D69E7CA}"/>
              </a:ext>
            </a:extLst>
          </p:cNvPr>
          <p:cNvSpPr txBox="1"/>
          <p:nvPr/>
        </p:nvSpPr>
        <p:spPr>
          <a:xfrm>
            <a:off x="8034674" y="5010726"/>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GB" sz="1000" dirty="0">
              <a:solidFill>
                <a:srgbClr val="2D2D8A"/>
              </a:solidFill>
              <a:latin typeface="Arial"/>
              <a:cs typeface="Arial"/>
            </a:endParaRPr>
          </a:p>
        </p:txBody>
      </p:sp>
      <p:pic>
        <p:nvPicPr>
          <p:cNvPr id="2" name="Picture 1"/>
          <p:cNvPicPr>
            <a:picLocks noChangeAspect="1"/>
          </p:cNvPicPr>
          <p:nvPr/>
        </p:nvPicPr>
        <p:blipFill rotWithShape="1">
          <a:blip r:embed="rId3"/>
          <a:srcRect l="23719" t="11814" r="5754" b="9167"/>
          <a:stretch/>
        </p:blipFill>
        <p:spPr>
          <a:xfrm>
            <a:off x="3784936" y="103145"/>
            <a:ext cx="1841163" cy="716064"/>
          </a:xfrm>
          <a:prstGeom prst="rect">
            <a:avLst/>
          </a:prstGeom>
        </p:spPr>
      </p:pic>
      <p:pic>
        <p:nvPicPr>
          <p:cNvPr id="18" name="Picture 17"/>
          <p:cNvPicPr>
            <a:picLocks noChangeAspect="1"/>
          </p:cNvPicPr>
          <p:nvPr/>
        </p:nvPicPr>
        <p:blipFill>
          <a:blip r:embed="rId4"/>
          <a:stretch>
            <a:fillRect/>
          </a:stretch>
        </p:blipFill>
        <p:spPr>
          <a:xfrm>
            <a:off x="5786575" y="91514"/>
            <a:ext cx="1587517" cy="739325"/>
          </a:xfrm>
          <a:prstGeom prst="rect">
            <a:avLst/>
          </a:prstGeom>
        </p:spPr>
      </p:pic>
      <p:pic>
        <p:nvPicPr>
          <p:cNvPr id="19" name="Picture 18"/>
          <p:cNvPicPr>
            <a:picLocks noChangeAspect="1"/>
          </p:cNvPicPr>
          <p:nvPr/>
        </p:nvPicPr>
        <p:blipFill>
          <a:blip r:embed="rId5"/>
          <a:stretch>
            <a:fillRect/>
          </a:stretch>
        </p:blipFill>
        <p:spPr>
          <a:xfrm rot="10800000" flipV="1">
            <a:off x="64613" y="918155"/>
            <a:ext cx="7307736" cy="814470"/>
          </a:xfrm>
          <a:prstGeom prst="rect">
            <a:avLst/>
          </a:prstGeom>
        </p:spPr>
      </p:pic>
      <p:sp>
        <p:nvSpPr>
          <p:cNvPr id="21" name="Rectangle 20"/>
          <p:cNvSpPr/>
          <p:nvPr/>
        </p:nvSpPr>
        <p:spPr>
          <a:xfrm>
            <a:off x="64613" y="103146"/>
            <a:ext cx="3572211" cy="7393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rial" panose="020B0604020202020204" pitchFamily="34" charset="0"/>
                <a:cs typeface="Arial" panose="020B0604020202020204" pitchFamily="34" charset="0"/>
              </a:rPr>
              <a:t>MEDICINE MATTERS </a:t>
            </a:r>
            <a:r>
              <a:rPr lang="en-GB" sz="1600" b="1" dirty="0" smtClean="0">
                <a:solidFill>
                  <a:schemeClr val="bg1"/>
                </a:solidFill>
                <a:latin typeface="Arial" panose="020B0604020202020204" pitchFamily="34" charset="0"/>
                <a:cs typeface="Arial" panose="020B0604020202020204" pitchFamily="34" charset="0"/>
              </a:rPr>
              <a:t>(December </a:t>
            </a:r>
            <a:r>
              <a:rPr lang="en-GB" sz="1600" b="1" dirty="0">
                <a:solidFill>
                  <a:schemeClr val="bg1"/>
                </a:solidFill>
                <a:latin typeface="Arial" panose="020B0604020202020204" pitchFamily="34" charset="0"/>
                <a:cs typeface="Arial" panose="020B0604020202020204" pitchFamily="34" charset="0"/>
              </a:rPr>
              <a:t>22) – Medicines Safety information at your fingertips </a:t>
            </a:r>
          </a:p>
        </p:txBody>
      </p:sp>
      <p:sp>
        <p:nvSpPr>
          <p:cNvPr id="20" name="Text Box 3"/>
          <p:cNvSpPr txBox="1">
            <a:spLocks noChangeArrowheads="1"/>
          </p:cNvSpPr>
          <p:nvPr/>
        </p:nvSpPr>
        <p:spPr bwMode="auto">
          <a:xfrm>
            <a:off x="251938" y="10434454"/>
            <a:ext cx="7307737" cy="226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smtClean="0">
                <a:ln>
                  <a:noFill/>
                </a:ln>
                <a:effectLst/>
                <a:latin typeface="Calibri" panose="020F0502020204030204" pitchFamily="34" charset="0"/>
              </a:rPr>
              <a:t>Bulletin produced by Rajesh </a:t>
            </a:r>
            <a:r>
              <a:rPr kumimoji="0" lang="en-GB" altLang="en-US" sz="1200" b="1" i="0" u="none" strike="noStrike" cap="none" normalizeH="0" baseline="0" dirty="0" err="1" smtClean="0">
                <a:ln>
                  <a:noFill/>
                </a:ln>
                <a:effectLst/>
                <a:latin typeface="Calibri" panose="020F0502020204030204" pitchFamily="34" charset="0"/>
              </a:rPr>
              <a:t>Jethwa</a:t>
            </a:r>
            <a:r>
              <a:rPr kumimoji="0" lang="en-GB" altLang="en-US" sz="1200" b="1" i="0" u="none" strike="noStrike" cap="none" normalizeH="0" dirty="0" smtClean="0">
                <a:ln>
                  <a:noFill/>
                </a:ln>
                <a:effectLst/>
                <a:latin typeface="Calibri" panose="020F0502020204030204" pitchFamily="34" charset="0"/>
              </a:rPr>
              <a:t> </a:t>
            </a:r>
            <a:r>
              <a:rPr kumimoji="0" lang="en-GB" altLang="en-US" sz="1200" b="1" i="0" u="none" strike="noStrike" cap="none" normalizeH="0" baseline="0" dirty="0" smtClean="0">
                <a:ln>
                  <a:noFill/>
                </a:ln>
                <a:effectLst/>
                <a:latin typeface="Calibri" panose="020F0502020204030204" pitchFamily="34" charset="0"/>
              </a:rPr>
              <a:t>Medication Safety Officer</a:t>
            </a:r>
            <a:r>
              <a:rPr kumimoji="0" lang="en-GB" altLang="en-US" sz="1200" b="1" i="0" u="none" strike="noStrike" cap="none" normalizeH="0" dirty="0" smtClean="0">
                <a:ln>
                  <a:noFill/>
                </a:ln>
                <a:effectLst/>
                <a:latin typeface="Calibri" panose="020F0502020204030204" pitchFamily="34" charset="0"/>
              </a:rPr>
              <a:t> </a:t>
            </a:r>
            <a:r>
              <a:rPr kumimoji="0" lang="en-GB" altLang="en-US" sz="1200" b="1" i="0" u="none" strike="noStrike" cap="none" normalizeH="0" baseline="0" dirty="0" smtClean="0">
                <a:ln>
                  <a:noFill/>
                </a:ln>
                <a:effectLst/>
                <a:latin typeface="Calibri" panose="020F0502020204030204" pitchFamily="34" charset="0"/>
              </a:rPr>
              <a:t>and Janan</a:t>
            </a:r>
            <a:r>
              <a:rPr kumimoji="0" lang="en-GB" altLang="en-US" sz="1200" b="1" i="0" u="none" strike="noStrike" cap="none" normalizeH="0" dirty="0" smtClean="0">
                <a:ln>
                  <a:noFill/>
                </a:ln>
                <a:effectLst/>
                <a:latin typeface="Calibri" panose="020F0502020204030204" pitchFamily="34" charset="0"/>
              </a:rPr>
              <a:t> Kabir Tower Hamlets Pharmacist</a:t>
            </a:r>
            <a:endParaRPr kumimoji="0" lang="en-US" altLang="en-US" sz="1800" b="0" i="0" u="none" strike="noStrike" cap="none" normalizeH="0" baseline="0" dirty="0" smtClean="0">
              <a:ln>
                <a:noFill/>
              </a:ln>
              <a:effectLst/>
              <a:latin typeface="Arial" panose="020B0604020202020204" pitchFamily="34" charset="0"/>
            </a:endParaRPr>
          </a:p>
        </p:txBody>
      </p:sp>
      <p:sp>
        <p:nvSpPr>
          <p:cNvPr id="4" name="TextBox 3"/>
          <p:cNvSpPr txBox="1"/>
          <p:nvPr/>
        </p:nvSpPr>
        <p:spPr>
          <a:xfrm>
            <a:off x="3696812" y="1684381"/>
            <a:ext cx="3675537" cy="4093428"/>
          </a:xfrm>
          <a:prstGeom prst="rect">
            <a:avLst/>
          </a:prstGeom>
          <a:noFill/>
        </p:spPr>
        <p:txBody>
          <a:bodyPr wrap="square" rtlCol="0">
            <a:spAutoFit/>
          </a:bodyPr>
          <a:lstStyle/>
          <a:p>
            <a:pPr algn="just" fontAlgn="base"/>
            <a:r>
              <a:rPr lang="en-GB" sz="2000" b="1" dirty="0" smtClean="0">
                <a:solidFill>
                  <a:schemeClr val="accent5">
                    <a:lumMod val="50000"/>
                  </a:schemeClr>
                </a:solidFill>
                <a:cs typeface="Arial" panose="020B0604020202020204" pitchFamily="34" charset="0"/>
              </a:rPr>
              <a:t>Key medicine </a:t>
            </a:r>
            <a:r>
              <a:rPr lang="en-GB" sz="2000" b="1" dirty="0">
                <a:solidFill>
                  <a:schemeClr val="accent5">
                    <a:lumMod val="50000"/>
                  </a:schemeClr>
                </a:solidFill>
                <a:cs typeface="Arial" panose="020B0604020202020204" pitchFamily="34" charset="0"/>
              </a:rPr>
              <a:t>s</a:t>
            </a:r>
            <a:r>
              <a:rPr lang="en-GB" sz="2000" b="1" dirty="0" smtClean="0">
                <a:solidFill>
                  <a:schemeClr val="accent5">
                    <a:lumMod val="50000"/>
                  </a:schemeClr>
                </a:solidFill>
                <a:cs typeface="Arial" panose="020B0604020202020204" pitchFamily="34" charset="0"/>
              </a:rPr>
              <a:t>hortages </a:t>
            </a:r>
            <a:endParaRPr lang="en-GB" sz="2000" b="1" dirty="0">
              <a:solidFill>
                <a:schemeClr val="accent5">
                  <a:lumMod val="50000"/>
                </a:schemeClr>
              </a:solidFill>
              <a:cs typeface="Arial" panose="020B0604020202020204" pitchFamily="34" charset="0"/>
            </a:endParaRPr>
          </a:p>
          <a:p>
            <a:pPr marL="285750" indent="-285750" algn="just" defTabSz="914400">
              <a:buFont typeface="Arial" panose="020B0604020202020204" pitchFamily="34" charset="0"/>
              <a:buChar char="•"/>
              <a:tabLst>
                <a:tab pos="180975" algn="l"/>
              </a:tabLst>
            </a:pPr>
            <a:r>
              <a:rPr lang="en-US" altLang="en-US" sz="1100" kern="0" dirty="0">
                <a:solidFill>
                  <a:srgbClr val="C00000"/>
                </a:solidFill>
                <a:latin typeface="Arial" panose="020B0604020202020204" pitchFamily="34" charset="0"/>
                <a:cs typeface="Arial" panose="020B0604020202020204" pitchFamily="34" charset="0"/>
              </a:rPr>
              <a:t>Aripiprazole </a:t>
            </a:r>
            <a:r>
              <a:rPr lang="en-US" altLang="en-US" sz="1100" kern="0" dirty="0" smtClean="0">
                <a:solidFill>
                  <a:srgbClr val="C00000"/>
                </a:solidFill>
                <a:latin typeface="Arial" panose="020B0604020202020204" pitchFamily="34" charset="0"/>
                <a:cs typeface="Arial" panose="020B0604020202020204" pitchFamily="34" charset="0"/>
              </a:rPr>
              <a:t>Dec </a:t>
            </a:r>
            <a:r>
              <a:rPr lang="en-US" altLang="en-US" sz="1100" kern="0" dirty="0">
                <a:solidFill>
                  <a:srgbClr val="C00000"/>
                </a:solidFill>
                <a:latin typeface="Arial" panose="020B0604020202020204" pitchFamily="34" charset="0"/>
                <a:cs typeface="Arial" panose="020B0604020202020204" pitchFamily="34" charset="0"/>
              </a:rPr>
              <a:t>22 – </a:t>
            </a:r>
            <a:r>
              <a:rPr lang="en-US" altLang="en-US" sz="1100" kern="0" dirty="0" smtClean="0">
                <a:solidFill>
                  <a:srgbClr val="C00000"/>
                </a:solidFill>
                <a:latin typeface="Arial" panose="020B0604020202020204" pitchFamily="34" charset="0"/>
                <a:cs typeface="Arial" panose="020B0604020202020204" pitchFamily="34" charset="0"/>
              </a:rPr>
              <a:t>Supply problems continue with more impact on 10mg tablets and liquid formulation </a:t>
            </a:r>
            <a:endParaRPr lang="en-US" altLang="en-US" sz="1100" kern="0" dirty="0" smtClean="0">
              <a:solidFill>
                <a:srgbClr val="C00000"/>
              </a:solidFill>
              <a:latin typeface="Arial" panose="020B0604020202020204" pitchFamily="34" charset="0"/>
              <a:cs typeface="Arial" panose="020B0604020202020204" pitchFamily="34" charset="0"/>
            </a:endParaRPr>
          </a:p>
          <a:p>
            <a:pPr marL="285750" indent="-285750" algn="just" defTabSz="914400">
              <a:buFont typeface="Arial" panose="020B0604020202020204" pitchFamily="34" charset="0"/>
              <a:buChar char="•"/>
              <a:tabLst>
                <a:tab pos="180975" algn="l"/>
              </a:tabLst>
            </a:pPr>
            <a:r>
              <a:rPr lang="en-GB" sz="1100" dirty="0">
                <a:solidFill>
                  <a:srgbClr val="C00000"/>
                </a:solidFill>
                <a:latin typeface="Arial" panose="020B0604020202020204" pitchFamily="34" charset="0"/>
                <a:cs typeface="Arial" panose="020B0604020202020204" pitchFamily="34" charset="0"/>
              </a:rPr>
              <a:t>Bupropion (Zyban®) 150mg modified-release tablets will be out of stock until further </a:t>
            </a:r>
            <a:r>
              <a:rPr lang="en-GB" sz="1100" dirty="0" smtClean="0">
                <a:solidFill>
                  <a:srgbClr val="C00000"/>
                </a:solidFill>
                <a:latin typeface="Arial" panose="020B0604020202020204" pitchFamily="34" charset="0"/>
                <a:cs typeface="Arial" panose="020B0604020202020204" pitchFamily="34" charset="0"/>
              </a:rPr>
              <a:t>notice.</a:t>
            </a:r>
            <a:endParaRPr lang="en-GB" sz="1100" dirty="0">
              <a:solidFill>
                <a:srgbClr val="C00000"/>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Various nicotine replacement therapies are available. </a:t>
            </a:r>
            <a:r>
              <a:rPr lang="en-GB" sz="1100" dirty="0" smtClean="0">
                <a:latin typeface="Arial" panose="020B0604020202020204" pitchFamily="34" charset="0"/>
                <a:cs typeface="Arial" panose="020B0604020202020204" pitchFamily="34" charset="0"/>
              </a:rPr>
              <a:t>NICE </a:t>
            </a:r>
            <a:r>
              <a:rPr lang="en-GB" sz="1100" dirty="0">
                <a:latin typeface="Arial" panose="020B0604020202020204" pitchFamily="34" charset="0"/>
                <a:cs typeface="Arial" panose="020B0604020202020204" pitchFamily="34" charset="0"/>
              </a:rPr>
              <a:t>guidance highlights a range of other types of interventions to aid smoking cessation. </a:t>
            </a:r>
            <a:endParaRPr lang="en-GB" sz="1100"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Specialist </a:t>
            </a:r>
            <a:r>
              <a:rPr lang="en-GB" sz="1100" dirty="0">
                <a:latin typeface="Arial" panose="020B0604020202020204" pitchFamily="34" charset="0"/>
                <a:cs typeface="Arial" panose="020B0604020202020204" pitchFamily="34" charset="0"/>
              </a:rPr>
              <a:t>advice is required on alternative products where bupropion is used </a:t>
            </a:r>
            <a:r>
              <a:rPr lang="en-GB" sz="1100" b="1" dirty="0">
                <a:latin typeface="Arial" panose="020B0604020202020204" pitchFamily="34" charset="0"/>
                <a:cs typeface="Arial" panose="020B0604020202020204" pitchFamily="34" charset="0"/>
              </a:rPr>
              <a:t>off-label. </a:t>
            </a:r>
          </a:p>
          <a:p>
            <a:r>
              <a:rPr lang="en-GB" sz="1100" b="1" u="sng" dirty="0" smtClean="0">
                <a:latin typeface="Arial" panose="020B0604020202020204" pitchFamily="34" charset="0"/>
                <a:cs typeface="Arial" panose="020B0604020202020204" pitchFamily="34" charset="0"/>
              </a:rPr>
              <a:t>Off-label </a:t>
            </a:r>
            <a:r>
              <a:rPr lang="en-GB" sz="1100" b="1" u="sng" dirty="0">
                <a:latin typeface="Arial" panose="020B0604020202020204" pitchFamily="34" charset="0"/>
                <a:cs typeface="Arial" panose="020B0604020202020204" pitchFamily="34" charset="0"/>
              </a:rPr>
              <a:t>use </a:t>
            </a:r>
          </a:p>
          <a:p>
            <a:r>
              <a:rPr lang="en-GB" sz="1100" dirty="0">
                <a:latin typeface="Arial" panose="020B0604020202020204" pitchFamily="34" charset="0"/>
                <a:cs typeface="Arial" panose="020B0604020202020204" pitchFamily="34" charset="0"/>
              </a:rPr>
              <a:t>Bupropion 150mg modified-release tablets have been used off-label, for example, for the treatment of resistant depression. Specialist input will be required on alternative treatment options on a case-by-case basis. </a:t>
            </a:r>
            <a:endParaRPr lang="en-GB" sz="1100" dirty="0" smtClean="0">
              <a:latin typeface="Arial" panose="020B0604020202020204" pitchFamily="34" charset="0"/>
              <a:cs typeface="Arial" panose="020B0604020202020204" pitchFamily="34" charset="0"/>
            </a:endParaRPr>
          </a:p>
          <a:p>
            <a:r>
              <a:rPr lang="en-GB" altLang="en-US" sz="1100" b="1" i="1" kern="0" dirty="0" smtClean="0">
                <a:latin typeface="Arial" panose="020B0604020202020204" pitchFamily="34" charset="0"/>
                <a:cs typeface="Arial" panose="020B0604020202020204" pitchFamily="34" charset="0"/>
              </a:rPr>
              <a:t>Please consultant your local pharmacy team for further advice.</a:t>
            </a:r>
          </a:p>
          <a:p>
            <a:pPr marL="228600" indent="-228600" algn="just" defTabSz="914400">
              <a:buFont typeface="+mj-lt"/>
              <a:buAutoNum type="arabicPeriod"/>
              <a:tabLst>
                <a:tab pos="180975" algn="l"/>
              </a:tabLst>
            </a:pPr>
            <a:endParaRPr lang="en-US" altLang="en-US" sz="1200" b="1" i="1" kern="0" dirty="0">
              <a:latin typeface="Arial" panose="020B0604020202020204" pitchFamily="34" charset="0"/>
              <a:cs typeface="Arial" panose="020B0604020202020204" pitchFamily="34" charset="0"/>
            </a:endParaRPr>
          </a:p>
          <a:p>
            <a:pPr algn="just" defTabSz="914400">
              <a:tabLst>
                <a:tab pos="180975" algn="l"/>
              </a:tabLst>
            </a:pPr>
            <a:endParaRPr lang="en-US" altLang="en-US" sz="1200" b="1" i="1" kern="0" dirty="0" smtClean="0">
              <a:latin typeface="Arial" panose="020B0604020202020204" pitchFamily="34" charset="0"/>
              <a:cs typeface="Arial" panose="020B0604020202020204" pitchFamily="34" charset="0"/>
            </a:endParaRPr>
          </a:p>
          <a:p>
            <a:endParaRPr lang="en-GB" dirty="0"/>
          </a:p>
        </p:txBody>
      </p:sp>
      <p:pic>
        <p:nvPicPr>
          <p:cNvPr id="2049" name="Picture 1" descr="https://i.emlfiles4.com/cmpimg/t/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0" y="3017838"/>
            <a:ext cx="76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emlfiles4.com/cmpimg/4/5/4/5/8/files/imagecache/13613086/w660_13180069_lithiumtherap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15456" y="5479103"/>
            <a:ext cx="802217" cy="8351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ttps://i.emlfiles4.com/cmpimg/t/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5500" y="3017838"/>
            <a:ext cx="76200" cy="95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emlfiles4.com/cmpimg/4/5/4/5/8/files/13180068_nhshealthmonit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3075" y="5457264"/>
            <a:ext cx="670308" cy="7705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82682" y="5294763"/>
            <a:ext cx="1167680" cy="1277273"/>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Lithium Purple book –</a:t>
            </a:r>
            <a:r>
              <a:rPr lang="en-GB" sz="1100" dirty="0">
                <a:latin typeface="Arial" panose="020B0604020202020204" pitchFamily="34" charset="0"/>
                <a:cs typeface="Arial" panose="020B0604020202020204" pitchFamily="34" charset="0"/>
              </a:rPr>
              <a:t/>
            </a:r>
            <a:br>
              <a:rPr lang="en-GB" sz="1100" dirty="0">
                <a:latin typeface="Arial" panose="020B0604020202020204" pitchFamily="34" charset="0"/>
                <a:cs typeface="Arial" panose="020B0604020202020204" pitchFamily="34" charset="0"/>
              </a:rPr>
            </a:br>
            <a:r>
              <a:rPr lang="en-GB" sz="1100" dirty="0">
                <a:latin typeface="Arial" panose="020B0604020202020204" pitchFamily="34" charset="0"/>
                <a:cs typeface="Arial" panose="020B0604020202020204" pitchFamily="34" charset="0"/>
              </a:rPr>
              <a:t>available from either the Specialist/community pharmacies</a:t>
            </a:r>
          </a:p>
        </p:txBody>
      </p:sp>
      <p:sp>
        <p:nvSpPr>
          <p:cNvPr id="27" name="TextBox 26"/>
          <p:cNvSpPr txBox="1"/>
          <p:nvPr/>
        </p:nvSpPr>
        <p:spPr>
          <a:xfrm>
            <a:off x="91228" y="5369895"/>
            <a:ext cx="968459" cy="1446550"/>
          </a:xfrm>
          <a:prstGeom prst="rect">
            <a:avLst/>
          </a:prstGeom>
          <a:noFill/>
        </p:spPr>
        <p:txBody>
          <a:bodyPr wrap="square" rtlCol="0">
            <a:spAutoFit/>
          </a:bodyPr>
          <a:lstStyle/>
          <a:p>
            <a:r>
              <a:rPr lang="en-GB" sz="1100" b="1" dirty="0">
                <a:latin typeface="Arial" panose="020B0604020202020204" pitchFamily="34" charset="0"/>
                <a:cs typeface="Arial" panose="020B0604020202020204" pitchFamily="34" charset="0"/>
              </a:rPr>
              <a:t>NHS Physical Health Monitor’ app </a:t>
            </a:r>
            <a:r>
              <a:rPr lang="en-GB" sz="1100" dirty="0">
                <a:latin typeface="Arial" panose="020B0604020202020204" pitchFamily="34" charset="0"/>
                <a:cs typeface="Arial" panose="020B0604020202020204" pitchFamily="34" charset="0"/>
              </a:rPr>
              <a:t>available on Google Play </a:t>
            </a:r>
            <a:r>
              <a:rPr lang="en-GB" sz="1100" dirty="0" smtClean="0">
                <a:latin typeface="Arial" panose="020B0604020202020204" pitchFamily="34" charset="0"/>
                <a:cs typeface="Arial" panose="020B0604020202020204" pitchFamily="34" charset="0"/>
              </a:rPr>
              <a:t>store</a:t>
            </a:r>
            <a:endParaRPr lang="en-GB" sz="1100" dirty="0">
              <a:latin typeface="Arial" panose="020B0604020202020204" pitchFamily="34" charset="0"/>
              <a:cs typeface="Arial" panose="020B0604020202020204" pitchFamily="34" charset="0"/>
            </a:endParaRPr>
          </a:p>
        </p:txBody>
      </p:sp>
      <p:sp>
        <p:nvSpPr>
          <p:cNvPr id="22" name="TextBox 21"/>
          <p:cNvSpPr txBox="1"/>
          <p:nvPr/>
        </p:nvSpPr>
        <p:spPr>
          <a:xfrm>
            <a:off x="3671496" y="5013706"/>
            <a:ext cx="3228554" cy="400110"/>
          </a:xfrm>
          <a:prstGeom prst="rect">
            <a:avLst/>
          </a:prstGeom>
          <a:noFill/>
        </p:spPr>
        <p:txBody>
          <a:bodyPr wrap="square" rtlCol="0">
            <a:spAutoFit/>
          </a:bodyPr>
          <a:lstStyle/>
          <a:p>
            <a:r>
              <a:rPr lang="en-GB" sz="2000" b="1" dirty="0" smtClean="0">
                <a:cs typeface="Arial" panose="020B0604020202020204" pitchFamily="34" charset="0"/>
              </a:rPr>
              <a:t>Jo</a:t>
            </a:r>
            <a:r>
              <a:rPr lang="en-GB" sz="2000" b="1" dirty="0" smtClean="0">
                <a:solidFill>
                  <a:srgbClr val="002060"/>
                </a:solidFill>
                <a:cs typeface="Arial" panose="020B0604020202020204" pitchFamily="34" charset="0"/>
              </a:rPr>
              <a:t>urnal Club</a:t>
            </a:r>
            <a:r>
              <a:rPr lang="en-GB" sz="2000" b="1" dirty="0" smtClean="0">
                <a:cs typeface="Arial" panose="020B0604020202020204" pitchFamily="34" charset="0"/>
              </a:rPr>
              <a:t>:</a:t>
            </a:r>
            <a:endParaRPr lang="en-GB" sz="2000" b="1" dirty="0">
              <a:cs typeface="Arial" panose="020B0604020202020204" pitchFamily="34" charset="0"/>
            </a:endParaRPr>
          </a:p>
        </p:txBody>
      </p:sp>
      <p:sp>
        <p:nvSpPr>
          <p:cNvPr id="24" name="TextBox 23"/>
          <p:cNvSpPr txBox="1"/>
          <p:nvPr/>
        </p:nvSpPr>
        <p:spPr>
          <a:xfrm>
            <a:off x="3671496" y="5294763"/>
            <a:ext cx="3653813" cy="877163"/>
          </a:xfrm>
          <a:prstGeom prst="rect">
            <a:avLst/>
          </a:prstGeom>
          <a:noFill/>
        </p:spPr>
        <p:txBody>
          <a:bodyPr wrap="square" numCol="1" rtlCol="0">
            <a:spAutoFit/>
          </a:bodyPr>
          <a:lstStyle/>
          <a:p>
            <a:r>
              <a:rPr lang="en-GB" sz="1100" b="1" i="1" dirty="0">
                <a:latin typeface="Arial" panose="020B0604020202020204" pitchFamily="34" charset="0"/>
                <a:cs typeface="Arial" panose="020B0604020202020204" pitchFamily="34" charset="0"/>
                <a:hlinkClick r:id="rId9"/>
              </a:rPr>
              <a:t>Gabapentin and </a:t>
            </a:r>
            <a:r>
              <a:rPr lang="en-GB" sz="1100" b="1" i="1" dirty="0" err="1">
                <a:latin typeface="Arial" panose="020B0604020202020204" pitchFamily="34" charset="0"/>
                <a:cs typeface="Arial" panose="020B0604020202020204" pitchFamily="34" charset="0"/>
                <a:hlinkClick r:id="rId9"/>
              </a:rPr>
              <a:t>pregabalin</a:t>
            </a:r>
            <a:r>
              <a:rPr lang="en-GB" sz="1100" b="1" i="1" dirty="0">
                <a:latin typeface="Arial" panose="020B0604020202020204" pitchFamily="34" charset="0"/>
                <a:cs typeface="Arial" panose="020B0604020202020204" pitchFamily="34" charset="0"/>
                <a:hlinkClick r:id="rId9"/>
              </a:rPr>
              <a:t> in bipolar disorder, anxiety states, and insomnia: Systematic review, meta-analysis, and </a:t>
            </a:r>
            <a:r>
              <a:rPr lang="en-GB" sz="1100" b="1" i="1" dirty="0" smtClean="0">
                <a:latin typeface="Arial" panose="020B0604020202020204" pitchFamily="34" charset="0"/>
                <a:cs typeface="Arial" panose="020B0604020202020204" pitchFamily="34" charset="0"/>
                <a:hlinkClick r:id="rId9"/>
              </a:rPr>
              <a:t>rationale</a:t>
            </a:r>
            <a:endParaRPr lang="en-GB" sz="1100" b="1" i="1" dirty="0" smtClean="0">
              <a:latin typeface="Arial" panose="020B0604020202020204" pitchFamily="34" charset="0"/>
              <a:cs typeface="Arial" panose="020B0604020202020204" pitchFamily="34" charset="0"/>
            </a:endParaRPr>
          </a:p>
          <a:p>
            <a:endParaRPr lang="en-GB" dirty="0"/>
          </a:p>
        </p:txBody>
      </p:sp>
      <p:sp>
        <p:nvSpPr>
          <p:cNvPr id="26" name="TextBox 25"/>
          <p:cNvSpPr txBox="1"/>
          <p:nvPr/>
        </p:nvSpPr>
        <p:spPr>
          <a:xfrm>
            <a:off x="-2492943" y="7553273"/>
            <a:ext cx="184731" cy="369332"/>
          </a:xfrm>
          <a:prstGeom prst="rect">
            <a:avLst/>
          </a:prstGeom>
          <a:noFill/>
        </p:spPr>
        <p:txBody>
          <a:bodyPr wrap="none" rtlCol="0">
            <a:spAutoFit/>
          </a:bodyPr>
          <a:lstStyle/>
          <a:p>
            <a:endParaRPr lang="en-GB" dirty="0"/>
          </a:p>
        </p:txBody>
      </p:sp>
      <p:sp>
        <p:nvSpPr>
          <p:cNvPr id="30" name="TextBox 29"/>
          <p:cNvSpPr txBox="1"/>
          <p:nvPr/>
        </p:nvSpPr>
        <p:spPr>
          <a:xfrm>
            <a:off x="3672304" y="5868520"/>
            <a:ext cx="3684169" cy="3308598"/>
          </a:xfrm>
          <a:prstGeom prst="rect">
            <a:avLst/>
          </a:prstGeom>
          <a:noFill/>
        </p:spPr>
        <p:txBody>
          <a:bodyPr wrap="square" numCol="2" rtlCol="0">
            <a:spAutoFit/>
          </a:bodyPr>
          <a:lstStyle/>
          <a:p>
            <a:r>
              <a:rPr lang="en-GB" sz="1100" dirty="0">
                <a:latin typeface="Arial" panose="020B0604020202020204" pitchFamily="34" charset="0"/>
                <a:cs typeface="Arial" panose="020B0604020202020204" pitchFamily="34" charset="0"/>
              </a:rPr>
              <a:t>The gabapentinoids, gabapentin, and pregabalin, target the α</a:t>
            </a:r>
            <a:r>
              <a:rPr lang="en-GB" sz="1100" baseline="-25000" dirty="0">
                <a:latin typeface="Arial" panose="020B0604020202020204" pitchFamily="34" charset="0"/>
                <a:cs typeface="Arial" panose="020B0604020202020204" pitchFamily="34" charset="0"/>
              </a:rPr>
              <a:t>2</a:t>
            </a:r>
            <a:r>
              <a:rPr lang="en-GB" sz="1100" dirty="0">
                <a:latin typeface="Arial" panose="020B0604020202020204" pitchFamily="34" charset="0"/>
                <a:cs typeface="Arial" panose="020B0604020202020204" pitchFamily="34" charset="0"/>
              </a:rPr>
              <a:t>δ subunits of voltage-gated calcium channels. Initially licensed for pain and seizures, they have become widely prescribed drugs. </a:t>
            </a:r>
            <a:endParaRPr lang="en-GB" sz="1100"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Many </a:t>
            </a:r>
            <a:r>
              <a:rPr lang="en-GB" sz="1100" dirty="0">
                <a:latin typeface="Arial" panose="020B0604020202020204" pitchFamily="34" charset="0"/>
                <a:cs typeface="Arial" panose="020B0604020202020204" pitchFamily="34" charset="0"/>
              </a:rPr>
              <a:t>of these uses are off-label for psychiatric indications, </a:t>
            </a:r>
            <a:r>
              <a:rPr lang="en-GB" sz="1100" b="1" dirty="0">
                <a:latin typeface="Arial" panose="020B0604020202020204" pitchFamily="34" charset="0"/>
                <a:cs typeface="Arial" panose="020B0604020202020204" pitchFamily="34" charset="0"/>
              </a:rPr>
              <a:t>and there is increasing concern about their safety, so it is particularly important to have good evidence to justify this usage. </a:t>
            </a:r>
          </a:p>
          <a:p>
            <a:endParaRPr lang="en-GB" sz="1100" b="1" dirty="0" smtClean="0">
              <a:latin typeface="Arial" panose="020B0604020202020204" pitchFamily="34" charset="0"/>
              <a:cs typeface="Arial" panose="020B0604020202020204" pitchFamily="34" charset="0"/>
            </a:endParaRPr>
          </a:p>
          <a:p>
            <a:endParaRPr lang="en-GB" sz="1100" b="1" dirty="0">
              <a:latin typeface="Arial" panose="020B0604020202020204" pitchFamily="34" charset="0"/>
              <a:cs typeface="Arial" panose="020B0604020202020204" pitchFamily="34" charset="0"/>
            </a:endParaRPr>
          </a:p>
          <a:p>
            <a:endParaRPr lang="en-GB" sz="1100" b="1"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The </a:t>
            </a:r>
            <a:r>
              <a:rPr lang="en-GB" sz="1100" dirty="0">
                <a:latin typeface="Arial" panose="020B0604020202020204" pitchFamily="34" charset="0"/>
                <a:cs typeface="Arial" panose="020B0604020202020204" pitchFamily="34" charset="0"/>
              </a:rPr>
              <a:t>results of this systematic review and meta-analysis show that the widespread and often off-label psychiatric prescribing of gabapentinoids is not supported by robust evidence except for some anxiety states. Thus, despite the attractive genetic and pharmacological rationale for their use, caution is indicated, and further evidence of efficacy and safety is required.</a:t>
            </a:r>
          </a:p>
          <a:p>
            <a:pPr algn="just"/>
            <a:endParaRPr lang="en-GB" sz="14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79294" y="1757573"/>
            <a:ext cx="873481" cy="28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pic>
      <p:sp>
        <p:nvSpPr>
          <p:cNvPr id="28" name="TextBox 27"/>
          <p:cNvSpPr txBox="1"/>
          <p:nvPr/>
        </p:nvSpPr>
        <p:spPr>
          <a:xfrm>
            <a:off x="91228" y="6756376"/>
            <a:ext cx="3228554" cy="400110"/>
          </a:xfrm>
          <a:prstGeom prst="rect">
            <a:avLst/>
          </a:prstGeom>
          <a:noFill/>
        </p:spPr>
        <p:txBody>
          <a:bodyPr wrap="square" rtlCol="0">
            <a:spAutoFit/>
          </a:bodyPr>
          <a:lstStyle/>
          <a:p>
            <a:r>
              <a:rPr lang="en-GB" sz="2000" b="1" dirty="0" smtClean="0">
                <a:solidFill>
                  <a:schemeClr val="accent5">
                    <a:lumMod val="50000"/>
                  </a:schemeClr>
                </a:solidFill>
                <a:cs typeface="Arial" panose="020B0604020202020204" pitchFamily="34" charset="0"/>
              </a:rPr>
              <a:t>SPC updates</a:t>
            </a:r>
            <a:endParaRPr lang="en-GB" sz="2000" b="1" dirty="0">
              <a:solidFill>
                <a:schemeClr val="accent5">
                  <a:lumMod val="50000"/>
                </a:schemeClr>
              </a:solidFill>
              <a:cs typeface="Arial" panose="020B0604020202020204" pitchFamily="34" charset="0"/>
            </a:endParaRPr>
          </a:p>
        </p:txBody>
      </p:sp>
      <p:sp>
        <p:nvSpPr>
          <p:cNvPr id="14" name="TextBox 13"/>
          <p:cNvSpPr txBox="1"/>
          <p:nvPr/>
        </p:nvSpPr>
        <p:spPr>
          <a:xfrm>
            <a:off x="107103" y="7124389"/>
            <a:ext cx="3529721" cy="2800767"/>
          </a:xfrm>
          <a:prstGeom prst="rect">
            <a:avLst/>
          </a:prstGeom>
          <a:noFill/>
        </p:spPr>
        <p:txBody>
          <a:bodyPr wrap="square" rtlCol="0">
            <a:spAutoFit/>
          </a:bodyPr>
          <a:lstStyle/>
          <a:p>
            <a:r>
              <a:rPr lang="en-GB" sz="1100" b="1" dirty="0" smtClean="0">
                <a:latin typeface="Arial" panose="020B0604020202020204" pitchFamily="34" charset="0"/>
                <a:cs typeface="Arial" panose="020B0604020202020204" pitchFamily="34" charset="0"/>
              </a:rPr>
              <a:t>1. Zypadhera (olanzapine powder and solvent for prolonged release suspension for injection </a:t>
            </a:r>
            <a:r>
              <a:rPr lang="en-GB" sz="1100" b="1" dirty="0">
                <a:latin typeface="Arial" panose="020B0604020202020204" pitchFamily="34" charset="0"/>
                <a:cs typeface="Arial" panose="020B0604020202020204" pitchFamily="34" charset="0"/>
              </a:rPr>
              <a:t>patient alert card) </a:t>
            </a:r>
            <a:endParaRPr lang="en-GB" sz="1100" b="1" dirty="0" smtClean="0">
              <a:latin typeface="Arial" panose="020B0604020202020204" pitchFamily="34" charset="0"/>
              <a:cs typeface="Arial" panose="020B0604020202020204" pitchFamily="34" charset="0"/>
            </a:endParaRPr>
          </a:p>
          <a:p>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Patient alert card lists the common side effects of this treatment and contains information on the risks of the medicine entering the blood stream too quickly, including the symptoms of this and the monitoring that should be carried out after each injection</a:t>
            </a:r>
            <a:r>
              <a:rPr lang="en-GB" sz="1100" dirty="0" smtClean="0">
                <a:latin typeface="Arial" panose="020B0604020202020204" pitchFamily="34" charset="0"/>
                <a:cs typeface="Arial" panose="020B0604020202020204" pitchFamily="34" charset="0"/>
              </a:rPr>
              <a:t>.</a:t>
            </a:r>
          </a:p>
          <a:p>
            <a:r>
              <a:rPr lang="en-GB" sz="1100" dirty="0" smtClean="0">
                <a:latin typeface="Arial" panose="020B0604020202020204" pitchFamily="34" charset="0"/>
                <a:cs typeface="Arial" panose="020B0604020202020204" pitchFamily="34" charset="0"/>
              </a:rPr>
              <a:t> </a:t>
            </a:r>
          </a:p>
          <a:p>
            <a:r>
              <a:rPr lang="en-GB" sz="1100" b="1" dirty="0" smtClean="0">
                <a:latin typeface="Arial" panose="020B0604020202020204" pitchFamily="34" charset="0"/>
                <a:cs typeface="Arial" panose="020B0604020202020204" pitchFamily="34" charset="0"/>
              </a:rPr>
              <a:t>2. New product: Atomoxetine 4mg/1ml oral solution </a:t>
            </a:r>
          </a:p>
          <a:p>
            <a:pPr marL="171450" indent="-171450">
              <a:buFont typeface="Arial" panose="020B0604020202020204" pitchFamily="34" charset="0"/>
              <a:buChar char="•"/>
            </a:pPr>
            <a:r>
              <a:rPr lang="en-GB" sz="1100" dirty="0" smtClean="0">
                <a:latin typeface="Arial" panose="020B0604020202020204" pitchFamily="34" charset="0"/>
                <a:cs typeface="Arial" panose="020B0604020202020204" pitchFamily="34" charset="0"/>
              </a:rPr>
              <a:t>Licenced for the treatment of ADHD in children&gt; 6 years old, in adolescents and in adults as part of comprehensive treatment programme. </a:t>
            </a:r>
            <a:r>
              <a:rPr lang="en-GB" sz="1100" b="1" dirty="0" smtClean="0">
                <a:latin typeface="Arial" panose="020B0604020202020204" pitchFamily="34" charset="0"/>
                <a:cs typeface="Arial" panose="020B0604020202020204" pitchFamily="34" charset="0"/>
              </a:rPr>
              <a:t>Solution should not be mixed in food or water as it can prevent the patient receiving a full dose.</a:t>
            </a:r>
            <a:endParaRPr lang="en-GB" sz="1100" b="1" dirty="0">
              <a:latin typeface="Arial" panose="020B0604020202020204" pitchFamily="34" charset="0"/>
              <a:cs typeface="Arial" panose="020B0604020202020204" pitchFamily="34" charset="0"/>
            </a:endParaRPr>
          </a:p>
        </p:txBody>
      </p:sp>
      <p:sp>
        <p:nvSpPr>
          <p:cNvPr id="15" name="TextBox 14"/>
          <p:cNvSpPr txBox="1"/>
          <p:nvPr/>
        </p:nvSpPr>
        <p:spPr>
          <a:xfrm>
            <a:off x="3660635" y="8635061"/>
            <a:ext cx="3675537" cy="1954381"/>
          </a:xfrm>
          <a:prstGeom prst="rect">
            <a:avLst/>
          </a:prstGeom>
          <a:noFill/>
        </p:spPr>
        <p:txBody>
          <a:bodyPr wrap="square" rtlCol="0">
            <a:spAutoFit/>
          </a:bodyPr>
          <a:lstStyle/>
          <a:p>
            <a:r>
              <a:rPr lang="en-GB" sz="1100" b="1" i="1" dirty="0">
                <a:solidFill>
                  <a:schemeClr val="accent5">
                    <a:lumMod val="50000"/>
                  </a:schemeClr>
                </a:solidFill>
                <a:latin typeface="Arial" panose="020B0604020202020204" pitchFamily="34" charset="0"/>
                <a:cs typeface="Arial" panose="020B0604020202020204" pitchFamily="34" charset="0"/>
                <a:hlinkClick r:id="rId11"/>
              </a:rPr>
              <a:t>National Institute for Health and care research (</a:t>
            </a:r>
            <a:r>
              <a:rPr lang="en-GB" sz="1100" b="1" i="1" dirty="0" smtClean="0">
                <a:solidFill>
                  <a:schemeClr val="accent5">
                    <a:lumMod val="50000"/>
                  </a:schemeClr>
                </a:solidFill>
                <a:latin typeface="Arial" panose="020B0604020202020204" pitchFamily="34" charset="0"/>
                <a:cs typeface="Arial" panose="020B0604020202020204" pitchFamily="34" charset="0"/>
                <a:hlinkClick r:id="rId11"/>
              </a:rPr>
              <a:t>Antipsychotics are commonly prescribed to SU with Personality Disorder, contrary to guidelines</a:t>
            </a:r>
            <a:r>
              <a:rPr lang="en-GB" sz="1100" b="1" i="1" dirty="0" smtClean="0">
                <a:solidFill>
                  <a:schemeClr val="accent5">
                    <a:lumMod val="50000"/>
                  </a:schemeClr>
                </a:solidFill>
                <a:latin typeface="Arial" panose="020B0604020202020204" pitchFamily="34" charset="0"/>
                <a:cs typeface="Arial" panose="020B0604020202020204" pitchFamily="34" charset="0"/>
              </a:rPr>
              <a:t>. </a:t>
            </a:r>
          </a:p>
          <a:p>
            <a:r>
              <a:rPr lang="en-GB" sz="1100" dirty="0">
                <a:latin typeface="Arial" panose="020B0604020202020204" pitchFamily="34" charset="0"/>
                <a:cs typeface="Arial" panose="020B0604020202020204" pitchFamily="34" charset="0"/>
              </a:rPr>
              <a:t>The study highlights the difference between guidelines and practice. The researchers call for greater awareness of treatment guidelines for people with personality disorders. More appropriate care pathways need to be identified. People with personality disorders need better access to mental health support, they say, especially in areas that are less </a:t>
            </a:r>
            <a:r>
              <a:rPr lang="en-GB" sz="1100" dirty="0" smtClean="0">
                <a:latin typeface="Arial" panose="020B0604020202020204" pitchFamily="34" charset="0"/>
                <a:cs typeface="Arial" panose="020B0604020202020204" pitchFamily="34" charset="0"/>
              </a:rPr>
              <a:t>wealthy. </a:t>
            </a:r>
            <a:endParaRPr lang="en-GB" sz="1100" b="1" i="1" dirty="0">
              <a:solidFill>
                <a:schemeClr val="accent5">
                  <a:lumMod val="50000"/>
                </a:schemeClr>
              </a:solidFill>
              <a:latin typeface="Arial" panose="020B0604020202020204" pitchFamily="34" charset="0"/>
              <a:cs typeface="Arial" panose="020B0604020202020204" pitchFamily="34" charset="0"/>
            </a:endParaRPr>
          </a:p>
          <a:p>
            <a:r>
              <a:rPr lang="en-GB" sz="1100" b="1" i="1" dirty="0" smtClean="0">
                <a:solidFill>
                  <a:schemeClr val="accent5">
                    <a:lumMod val="50000"/>
                  </a:schemeClr>
                </a:solidFill>
                <a:latin typeface="Arial" panose="020B0604020202020204" pitchFamily="34" charset="0"/>
                <a:cs typeface="Arial" panose="020B0604020202020204" pitchFamily="34" charset="0"/>
              </a:rPr>
              <a:t> </a:t>
            </a:r>
            <a:endParaRPr lang="en-GB" sz="1100" b="1" i="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075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MIST Newsletter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D7E3559-1D3F-4E68-8D28-EE976C263A91}" vid="{094A8AC7-8FD3-4292-83BB-4EEC78805C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53322943F5C84FAC6BD66960E8E905" ma:contentTypeVersion="9" ma:contentTypeDescription="Create a new document." ma:contentTypeScope="" ma:versionID="43750e33a376855bff5886c2b120de3f">
  <xsd:schema xmlns:xsd="http://www.w3.org/2001/XMLSchema" xmlns:xs="http://www.w3.org/2001/XMLSchema" xmlns:p="http://schemas.microsoft.com/office/2006/metadata/properties" xmlns:ns2="6e6921b4-a326-4739-8282-09578ce02d36" xmlns:ns3="631ef6fe-9cb8-4877-8b0b-5784ef40b593" targetNamespace="http://schemas.microsoft.com/office/2006/metadata/properties" ma:root="true" ma:fieldsID="1ec2f76b77f22bf183b631512d7eff90" ns2:_="" ns3:_="">
    <xsd:import namespace="6e6921b4-a326-4739-8282-09578ce02d36"/>
    <xsd:import namespace="631ef6fe-9cb8-4877-8b0b-5784ef40b59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921b4-a326-4739-8282-09578ce02d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1ef6fe-9cb8-4877-8b0b-5784ef40b5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01F069-0698-4DE2-8E54-D5A528D5C0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6921b4-a326-4739-8282-09578ce02d36"/>
    <ds:schemaRef ds:uri="631ef6fe-9cb8-4877-8b0b-5784ef40b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A04B81-0F5A-4A60-9ED4-A00479ADFCE8}">
  <ds:schemaRefs>
    <ds:schemaRef ds:uri="http://schemas.microsoft.com/sharepoint/v3/contenttype/forms"/>
  </ds:schemaRefs>
</ds:datastoreItem>
</file>

<file path=customXml/itemProps3.xml><?xml version="1.0" encoding="utf-8"?>
<ds:datastoreItem xmlns:ds="http://schemas.openxmlformats.org/officeDocument/2006/customXml" ds:itemID="{DD2EE706-6215-4573-8B72-DD3D561C73EF}">
  <ds:schemaRefs>
    <ds:schemaRef ds:uri="http://schemas.microsoft.com/office/2006/documentManagement/types"/>
    <ds:schemaRef ds:uri="http://purl.org/dc/dcmitype/"/>
    <ds:schemaRef ds:uri="631ef6fe-9cb8-4877-8b0b-5784ef40b593"/>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6e6921b4-a326-4739-8282-09578ce02d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MIST Newsletter Template</Template>
  <TotalTime>11865</TotalTime>
  <Words>1034</Words>
  <Application>Microsoft Office PowerPoint</Application>
  <PresentationFormat>Custom</PresentationFormat>
  <Paragraphs>69</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MIST Newsletter Template</vt:lpstr>
      <vt:lpstr>PowerPoint Presentation</vt:lpstr>
      <vt:lpstr>PowerPoint Presentation</vt:lpstr>
    </vt:vector>
  </TitlesOfParts>
  <Company>Luton &amp; Dunstable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Jethwa Rajesh</cp:lastModifiedBy>
  <cp:revision>466</cp:revision>
  <dcterms:created xsi:type="dcterms:W3CDTF">2022-03-18T10:25:40Z</dcterms:created>
  <dcterms:modified xsi:type="dcterms:W3CDTF">2022-12-12T11:55:16Z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0x0101004F53322943F5C84FAC6BD66960E8E905</vt:lpwstr>
  </property>
</Properties>
</file>