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6" r:id="rId3"/>
    <p:sldId id="282" r:id="rId4"/>
    <p:sldId id="281" r:id="rId5"/>
    <p:sldId id="268" r:id="rId6"/>
    <p:sldId id="271" r:id="rId7"/>
    <p:sldId id="267" r:id="rId8"/>
    <p:sldId id="266" r:id="rId9"/>
    <p:sldId id="283" r:id="rId10"/>
    <p:sldId id="290" r:id="rId11"/>
    <p:sldId id="304" r:id="rId12"/>
    <p:sldId id="306" r:id="rId13"/>
    <p:sldId id="305" r:id="rId14"/>
    <p:sldId id="313" r:id="rId15"/>
    <p:sldId id="308" r:id="rId16"/>
    <p:sldId id="289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FB1AF-C643-86AF-C6CC-1FCFB7426C31}" v="1388" dt="2021-08-13T14:57:09.842"/>
    <p1510:client id="{0FC0D957-BB2B-F083-C6DB-97C110044CD7}" v="2328" dt="2021-09-16T16:18:38.834"/>
    <p1510:client id="{0FD81B3B-98B2-CB96-0A5F-DD68DD92C7CE}" v="5" dt="2021-09-13T09:45:42.743"/>
    <p1510:client id="{218D156C-0E6E-50E0-2DDE-9C1535DEDF67}" v="28" dt="2021-08-19T10:56:08.518"/>
    <p1510:client id="{22ABC4EB-4314-C99C-5668-D36D4051F580}" v="12" dt="2021-08-12T12:02:11.609"/>
    <p1510:client id="{245BC461-D53E-3CD8-9429-479ED2BB0CCE}" v="7" dt="2021-08-31T15:15:18.702"/>
    <p1510:client id="{3A2E04FD-484F-5203-E4AF-4A80FCAF3095}" v="1783" dt="2021-09-01T15:59:14.758"/>
    <p1510:client id="{3C40049B-D66D-4DEB-EFE3-5271D5B36A86}" v="72" dt="2021-09-01T11:35:41.644"/>
    <p1510:client id="{47ADB4DC-FB64-20F5-987D-4B9819A2BC8E}" v="99" dt="2021-09-17T09:09:21.929"/>
    <p1510:client id="{48368F1B-064D-51D0-AB18-7ECE4587B698}" v="630" dt="2021-08-17T10:36:23.810"/>
    <p1510:client id="{4AFF2534-0FA2-47B3-9B42-0EE6EEF0726F}" v="1086" dt="2021-08-11T13:12:29.541"/>
    <p1510:client id="{57D408F0-8788-7689-8B0A-AE4873484B51}" v="31" dt="2022-01-27T14:55:51.179"/>
    <p1510:client id="{58A0061E-91A2-3161-A58E-6096737469C6}" v="1" dt="2022-08-03T11:25:14.564"/>
    <p1510:client id="{5F10EB79-9C84-FE6C-2BB5-A3664C7BC4B8}" v="244" dt="2021-08-31T16:02:02.793"/>
    <p1510:client id="{76A207D8-A8FA-1142-7E6A-A55DE7702201}" v="1447" dt="2021-08-17T14:16:17.366"/>
    <p1510:client id="{77A438E3-C578-7BC5-1360-E222F111C1F9}" v="7" dt="2021-12-21T12:12:27.124"/>
    <p1510:client id="{7ACDCFED-D6B4-E124-F1B8-84A25021897E}" v="1" dt="2022-01-31T10:24:26.760"/>
    <p1510:client id="{7CBD8C83-B14E-EFA0-09FF-E07E8CBA73CC}" v="247" dt="2022-04-12T11:19:09.506"/>
    <p1510:client id="{86517895-2B1B-B892-D1FD-21E37C4B8D94}" v="1" dt="2021-09-01T11:05:36.753"/>
    <p1510:client id="{87898477-D718-63AF-13B7-7347D5022B47}" v="130" dt="2021-09-03T10:49:20.439"/>
    <p1510:client id="{97C3CCE9-944D-A6CB-5304-118804A09750}" v="1752" dt="2021-08-11T11:48:31.883"/>
    <p1510:client id="{98B84D63-20BB-4496-B05D-38D202E3009A}" v="9" dt="2021-08-24T15:57:32.520"/>
    <p1510:client id="{B3EE4BA1-4A81-C5B0-9FAA-E72138223F07}" v="1228" dt="2021-08-17T16:01:23.513"/>
    <p1510:client id="{CA8C0B2A-D9E1-0FE8-C92E-AD024366609E}" v="230" dt="2021-08-11T13:26:06.416"/>
    <p1510:client id="{D1F67FD8-F837-221E-AE9A-C8E2EEDFD115}" v="869" dt="2022-01-27T15:53:04.527"/>
    <p1510:client id="{D7398243-9528-6260-3A36-C954D0B00F70}" v="109" dt="2022-04-12T11:38:54.357"/>
    <p1510:client id="{ECC06443-937B-EA96-2AE8-24A74ED0AD1C}" v="350" dt="2021-08-17T12:37:51.417"/>
    <p1510:client id="{F2E7F024-E593-ACD0-A285-459ABDFE0E52}" v="317" dt="2022-01-17T12:37:59.884"/>
    <p1510:client id="{FF24DED8-6B7F-80CE-E393-FE871596890C}" v="1375" dt="2021-09-13T13:24:04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svg"/><Relationship Id="rId1" Type="http://schemas.openxmlformats.org/officeDocument/2006/relationships/image" Target="../media/image13.png"/><Relationship Id="rId6" Type="http://schemas.openxmlformats.org/officeDocument/2006/relationships/image" Target="../media/image36.svg"/><Relationship Id="rId5" Type="http://schemas.openxmlformats.org/officeDocument/2006/relationships/image" Target="../media/image1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svg"/><Relationship Id="rId1" Type="http://schemas.openxmlformats.org/officeDocument/2006/relationships/image" Target="../media/image13.png"/><Relationship Id="rId6" Type="http://schemas.openxmlformats.org/officeDocument/2006/relationships/image" Target="../media/image36.svg"/><Relationship Id="rId5" Type="http://schemas.openxmlformats.org/officeDocument/2006/relationships/image" Target="../media/image1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B34EF-AEA4-453D-95F0-AEFDAE93CD0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58B3D23-7715-4005-A954-B4210ECB40A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Part of safety planning is to help young people find alternative ways to manage and cope with distress </a:t>
          </a:r>
          <a:endParaRPr lang="en-US"/>
        </a:p>
      </dgm:t>
    </dgm:pt>
    <dgm:pt modelId="{8E3A464E-29AA-468A-9E39-9D26428EBFA6}" type="parTrans" cxnId="{82F587A8-2041-4D44-8FAB-B3D0E6A815B1}">
      <dgm:prSet/>
      <dgm:spPr/>
      <dgm:t>
        <a:bodyPr/>
        <a:lstStyle/>
        <a:p>
          <a:endParaRPr lang="en-US"/>
        </a:p>
      </dgm:t>
    </dgm:pt>
    <dgm:pt modelId="{11607936-8C79-4E15-A24B-0E987F1E8D6C}" type="sibTrans" cxnId="{82F587A8-2041-4D44-8FAB-B3D0E6A815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649E83-B757-4068-ADF8-9455B2EAA1C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Helping young people to identify a range of coping skills </a:t>
          </a:r>
          <a:r>
            <a:rPr lang="en-GB">
              <a:latin typeface="Calibri Light" panose="020F0302020204030204"/>
            </a:rPr>
            <a:t>can help</a:t>
          </a:r>
          <a:r>
            <a:rPr lang="en-GB"/>
            <a:t> </a:t>
          </a:r>
          <a:r>
            <a:rPr lang="en-GB">
              <a:latin typeface="Calibri Light" panose="020F0302020204030204"/>
            </a:rPr>
            <a:t>with their ability to tolerate</a:t>
          </a:r>
          <a:r>
            <a:rPr lang="en-GB"/>
            <a:t> </a:t>
          </a:r>
          <a:r>
            <a:rPr lang="en-GB">
              <a:latin typeface="Calibri Light" panose="020F0302020204030204"/>
            </a:rPr>
            <a:t>feelings</a:t>
          </a:r>
          <a:r>
            <a:rPr lang="en-GB"/>
            <a:t> of distress</a:t>
          </a:r>
          <a:r>
            <a:rPr lang="en-GB">
              <a:latin typeface="Calibri Light" panose="020F0302020204030204"/>
            </a:rPr>
            <a:t>.</a:t>
          </a:r>
          <a:endParaRPr lang="en-US">
            <a:latin typeface="Calibri Light" panose="020F0302020204030204"/>
          </a:endParaRPr>
        </a:p>
      </dgm:t>
    </dgm:pt>
    <dgm:pt modelId="{DA715FC8-4B39-472B-8D8E-2788E14E9FB1}" type="parTrans" cxnId="{62897D4E-0D46-4C19-99D7-EA3EBCE3ED4E}">
      <dgm:prSet/>
      <dgm:spPr/>
      <dgm:t>
        <a:bodyPr/>
        <a:lstStyle/>
        <a:p>
          <a:endParaRPr lang="en-US"/>
        </a:p>
      </dgm:t>
    </dgm:pt>
    <dgm:pt modelId="{7FA10AE2-EC51-4554-AC24-DFF6A451D38F}" type="sibTrans" cxnId="{62897D4E-0D46-4C19-99D7-EA3EBCE3ED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6C00B5-94E2-44C6-96C9-8EB40408B6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Replacing self-destructive coping </a:t>
          </a:r>
          <a:r>
            <a:rPr lang="en-GB">
              <a:latin typeface="Calibri Light" panose="020F0302020204030204"/>
            </a:rPr>
            <a:t>strategies</a:t>
          </a:r>
          <a:r>
            <a:rPr lang="en-GB"/>
            <a:t> with positive coping strategies can help increase capacity for crisis survival and get through the moment</a:t>
          </a:r>
          <a:endParaRPr lang="en-US"/>
        </a:p>
      </dgm:t>
    </dgm:pt>
    <dgm:pt modelId="{728153AC-B3DA-4285-9D61-5E9590F62C09}" type="parTrans" cxnId="{D24378E3-EF3D-4D4F-8F8B-2D42E8446CFB}">
      <dgm:prSet/>
      <dgm:spPr/>
      <dgm:t>
        <a:bodyPr/>
        <a:lstStyle/>
        <a:p>
          <a:endParaRPr lang="en-US"/>
        </a:p>
      </dgm:t>
    </dgm:pt>
    <dgm:pt modelId="{2BA51679-0EF5-4CCC-BF46-271DDFB0FEA5}" type="sibTrans" cxnId="{D24378E3-EF3D-4D4F-8F8B-2D42E8446CFB}">
      <dgm:prSet/>
      <dgm:spPr/>
      <dgm:t>
        <a:bodyPr/>
        <a:lstStyle/>
        <a:p>
          <a:endParaRPr lang="en-US"/>
        </a:p>
      </dgm:t>
    </dgm:pt>
    <dgm:pt modelId="{3AB0F629-09B8-47AD-B6CD-A7F1B5AC736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 Light" panose="020F0302020204030204"/>
            </a:rPr>
            <a:t> Increasing ability to use positive coping behaviours help young</a:t>
          </a:r>
          <a:r>
            <a:rPr lang="en-GB"/>
            <a:t> </a:t>
          </a:r>
          <a:r>
            <a:rPr lang="en-GB">
              <a:latin typeface="Calibri Light" panose="020F0302020204030204"/>
            </a:rPr>
            <a:t>people</a:t>
          </a:r>
          <a:r>
            <a:rPr lang="en-GB"/>
            <a:t> to realise that self-destructive coping strategies can lead to pain being prolonged</a:t>
          </a:r>
          <a:r>
            <a:rPr lang="en-GB">
              <a:latin typeface="Calibri Light" panose="020F0302020204030204"/>
            </a:rPr>
            <a:t> and cause</a:t>
          </a:r>
          <a:r>
            <a:rPr lang="en-GB"/>
            <a:t> longer term difficulties.</a:t>
          </a:r>
        </a:p>
      </dgm:t>
    </dgm:pt>
    <dgm:pt modelId="{E3A49CEA-CF45-49F5-8E75-97A122CC4E9E}" type="parTrans" cxnId="{572B24B7-DFDD-4990-BCD7-3838C5D5BEE0}">
      <dgm:prSet/>
      <dgm:spPr/>
    </dgm:pt>
    <dgm:pt modelId="{D3F4EDB8-8C7A-4419-906B-5B32ED2AC0B2}" type="sibTrans" cxnId="{572B24B7-DFDD-4990-BCD7-3838C5D5BEE0}">
      <dgm:prSet/>
      <dgm:spPr/>
    </dgm:pt>
    <dgm:pt modelId="{C432DDC5-899C-44BC-86C9-78ECD757D89E}" type="pres">
      <dgm:prSet presAssocID="{473B34EF-AEA4-453D-95F0-AEFDAE93CD0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86B61-6681-4DF4-844F-0875EC4AB332}" type="pres">
      <dgm:prSet presAssocID="{473B34EF-AEA4-453D-95F0-AEFDAE93CD0E}" presName="container" presStyleCnt="0">
        <dgm:presLayoutVars>
          <dgm:dir/>
          <dgm:resizeHandles val="exact"/>
        </dgm:presLayoutVars>
      </dgm:prSet>
      <dgm:spPr/>
    </dgm:pt>
    <dgm:pt modelId="{A13F3C84-F2B4-4F56-A511-88DF2308461E}" type="pres">
      <dgm:prSet presAssocID="{358B3D23-7715-4005-A954-B4210ECB40A6}" presName="compNode" presStyleCnt="0"/>
      <dgm:spPr/>
    </dgm:pt>
    <dgm:pt modelId="{393317AA-D566-4EFF-BB0D-FFEA34ED2976}" type="pres">
      <dgm:prSet presAssocID="{358B3D23-7715-4005-A954-B4210ECB40A6}" presName="iconBgRect" presStyleLbl="bgShp" presStyleIdx="0" presStyleCnt="4"/>
      <dgm:spPr/>
    </dgm:pt>
    <dgm:pt modelId="{21A38F57-CC30-4395-A785-B8F796D40BDB}" type="pres">
      <dgm:prSet presAssocID="{358B3D23-7715-4005-A954-B4210ECB40A6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6C197FC-387D-4FA8-9115-39F7D4396F20}" type="pres">
      <dgm:prSet presAssocID="{358B3D23-7715-4005-A954-B4210ECB40A6}" presName="spaceRect" presStyleCnt="0"/>
      <dgm:spPr/>
    </dgm:pt>
    <dgm:pt modelId="{711E6B38-5566-4389-A4CC-0A6F36F92CA7}" type="pres">
      <dgm:prSet presAssocID="{358B3D23-7715-4005-A954-B4210ECB40A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D03E4AC-5103-49AF-92C4-14085EAB7372}" type="pres">
      <dgm:prSet presAssocID="{11607936-8C79-4E15-A24B-0E987F1E8D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EE8388-2E95-41C8-990A-65A31261C562}" type="pres">
      <dgm:prSet presAssocID="{BF649E83-B757-4068-ADF8-9455B2EAA1C8}" presName="compNode" presStyleCnt="0"/>
      <dgm:spPr/>
    </dgm:pt>
    <dgm:pt modelId="{871EE7B0-3031-48FF-B03C-BCB758F076FB}" type="pres">
      <dgm:prSet presAssocID="{BF649E83-B757-4068-ADF8-9455B2EAA1C8}" presName="iconBgRect" presStyleLbl="bgShp" presStyleIdx="1" presStyleCnt="4"/>
      <dgm:spPr/>
    </dgm:pt>
    <dgm:pt modelId="{A86C6AEA-2394-4471-ADDB-8C2D67B1A0FD}" type="pres">
      <dgm:prSet presAssocID="{BF649E83-B757-4068-ADF8-9455B2EAA1C8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2E718E-7843-418A-A7DD-7C96AA1FCBCC}" type="pres">
      <dgm:prSet presAssocID="{BF649E83-B757-4068-ADF8-9455B2EAA1C8}" presName="spaceRect" presStyleCnt="0"/>
      <dgm:spPr/>
    </dgm:pt>
    <dgm:pt modelId="{D44DE4AA-3376-4797-908A-58BAA03E9CB5}" type="pres">
      <dgm:prSet presAssocID="{BF649E83-B757-4068-ADF8-9455B2EAA1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16F1508-4774-4DAA-BFBD-DF7326F5546E}" type="pres">
      <dgm:prSet presAssocID="{7FA10AE2-EC51-4554-AC24-DFF6A451D3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34569-4A3B-40AF-A243-C3C99AC3D7D1}" type="pres">
      <dgm:prSet presAssocID="{3AB0F629-09B8-47AD-B6CD-A7F1B5AC7365}" presName="compNode" presStyleCnt="0"/>
      <dgm:spPr/>
    </dgm:pt>
    <dgm:pt modelId="{781F8ABF-275C-490B-9C0B-8F8D0FC40A7C}" type="pres">
      <dgm:prSet presAssocID="{3AB0F629-09B8-47AD-B6CD-A7F1B5AC7365}" presName="iconBgRect" presStyleLbl="bgShp" presStyleIdx="2" presStyleCnt="4"/>
      <dgm:spPr/>
    </dgm:pt>
    <dgm:pt modelId="{73A5FA46-1872-48C9-8EAB-86BDC062651B}" type="pres">
      <dgm:prSet presAssocID="{3AB0F629-09B8-47AD-B6CD-A7F1B5AC7365}" presName="icon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75888E0-7EE6-45AA-B18E-8DAC69D2000E}" type="pres">
      <dgm:prSet presAssocID="{3AB0F629-09B8-47AD-B6CD-A7F1B5AC7365}" presName="spaceRect" presStyleCnt="0"/>
      <dgm:spPr/>
    </dgm:pt>
    <dgm:pt modelId="{D2E7DBFF-0096-4D51-8157-C95EE4352C38}" type="pres">
      <dgm:prSet presAssocID="{3AB0F629-09B8-47AD-B6CD-A7F1B5AC7365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C7254F1-FEB3-4656-B458-C5DD4B248F7B}" type="pres">
      <dgm:prSet presAssocID="{D3F4EDB8-8C7A-4419-906B-5B32ED2AC0B2}" presName="sibTrans" presStyleLbl="sibTrans2D1" presStyleIdx="0" presStyleCnt="0"/>
      <dgm:spPr/>
    </dgm:pt>
    <dgm:pt modelId="{F1ADF3CC-D198-4616-A9BD-1F9D39F87D80}" type="pres">
      <dgm:prSet presAssocID="{F66C00B5-94E2-44C6-96C9-8EB40408B614}" presName="compNode" presStyleCnt="0"/>
      <dgm:spPr/>
    </dgm:pt>
    <dgm:pt modelId="{79EAAC36-D1BD-4251-893D-49A5D644E728}" type="pres">
      <dgm:prSet presAssocID="{F66C00B5-94E2-44C6-96C9-8EB40408B614}" presName="iconBgRect" presStyleLbl="bgShp" presStyleIdx="3" presStyleCnt="4"/>
      <dgm:spPr/>
    </dgm:pt>
    <dgm:pt modelId="{780685E6-737C-4B6B-A9C0-9E5BFC346264}" type="pres">
      <dgm:prSet presAssocID="{F66C00B5-94E2-44C6-96C9-8EB40408B614}" presName="iconRect" presStyleLbl="nod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9478561-A777-4C24-8CD5-C3356DF85F2A}" type="pres">
      <dgm:prSet presAssocID="{F66C00B5-94E2-44C6-96C9-8EB40408B614}" presName="spaceRect" presStyleCnt="0"/>
      <dgm:spPr/>
    </dgm:pt>
    <dgm:pt modelId="{BC142B7D-9213-4504-B9C0-176A56BD7E26}" type="pres">
      <dgm:prSet presAssocID="{F66C00B5-94E2-44C6-96C9-8EB40408B614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587A8-2041-4D44-8FAB-B3D0E6A815B1}" srcId="{473B34EF-AEA4-453D-95F0-AEFDAE93CD0E}" destId="{358B3D23-7715-4005-A954-B4210ECB40A6}" srcOrd="0" destOrd="0" parTransId="{8E3A464E-29AA-468A-9E39-9D26428EBFA6}" sibTransId="{11607936-8C79-4E15-A24B-0E987F1E8D6C}"/>
    <dgm:cxn modelId="{F5BED024-05BD-41C3-9B0C-D6B8C0A6422F}" type="presOf" srcId="{358B3D23-7715-4005-A954-B4210ECB40A6}" destId="{711E6B38-5566-4389-A4CC-0A6F36F92CA7}" srcOrd="0" destOrd="0" presId="urn:microsoft.com/office/officeart/2018/2/layout/IconCircleList"/>
    <dgm:cxn modelId="{E2ABD466-D30D-463B-8CC0-C9B1683130A8}" type="presOf" srcId="{F66C00B5-94E2-44C6-96C9-8EB40408B614}" destId="{BC142B7D-9213-4504-B9C0-176A56BD7E26}" srcOrd="0" destOrd="0" presId="urn:microsoft.com/office/officeart/2018/2/layout/IconCircleList"/>
    <dgm:cxn modelId="{572B24B7-DFDD-4990-BCD7-3838C5D5BEE0}" srcId="{473B34EF-AEA4-453D-95F0-AEFDAE93CD0E}" destId="{3AB0F629-09B8-47AD-B6CD-A7F1B5AC7365}" srcOrd="2" destOrd="0" parTransId="{E3A49CEA-CF45-49F5-8E75-97A122CC4E9E}" sibTransId="{D3F4EDB8-8C7A-4419-906B-5B32ED2AC0B2}"/>
    <dgm:cxn modelId="{1989B852-1B01-4A22-BA4D-6E9FF617E670}" type="presOf" srcId="{473B34EF-AEA4-453D-95F0-AEFDAE93CD0E}" destId="{C432DDC5-899C-44BC-86C9-78ECD757D89E}" srcOrd="0" destOrd="0" presId="urn:microsoft.com/office/officeart/2018/2/layout/IconCircleList"/>
    <dgm:cxn modelId="{62897D4E-0D46-4C19-99D7-EA3EBCE3ED4E}" srcId="{473B34EF-AEA4-453D-95F0-AEFDAE93CD0E}" destId="{BF649E83-B757-4068-ADF8-9455B2EAA1C8}" srcOrd="1" destOrd="0" parTransId="{DA715FC8-4B39-472B-8D8E-2788E14E9FB1}" sibTransId="{7FA10AE2-EC51-4554-AC24-DFF6A451D38F}"/>
    <dgm:cxn modelId="{69AABA28-86F8-4DD5-9A7E-A8590A4CED8E}" type="presOf" srcId="{BF649E83-B757-4068-ADF8-9455B2EAA1C8}" destId="{D44DE4AA-3376-4797-908A-58BAA03E9CB5}" srcOrd="0" destOrd="0" presId="urn:microsoft.com/office/officeart/2018/2/layout/IconCircleList"/>
    <dgm:cxn modelId="{FA0DF0B3-D97E-443A-98FE-E29720BB326B}" type="presOf" srcId="{7FA10AE2-EC51-4554-AC24-DFF6A451D38F}" destId="{F16F1508-4774-4DAA-BFBD-DF7326F5546E}" srcOrd="0" destOrd="0" presId="urn:microsoft.com/office/officeart/2018/2/layout/IconCircleList"/>
    <dgm:cxn modelId="{41F875B4-DE3E-4761-B6F1-602A8CA1E20B}" type="presOf" srcId="{D3F4EDB8-8C7A-4419-906B-5B32ED2AC0B2}" destId="{2C7254F1-FEB3-4656-B458-C5DD4B248F7B}" srcOrd="0" destOrd="0" presId="urn:microsoft.com/office/officeart/2018/2/layout/IconCircleList"/>
    <dgm:cxn modelId="{D1C704BA-59CC-4E3C-BCA3-DB7CCB902824}" type="presOf" srcId="{11607936-8C79-4E15-A24B-0E987F1E8D6C}" destId="{DD03E4AC-5103-49AF-92C4-14085EAB7372}" srcOrd="0" destOrd="0" presId="urn:microsoft.com/office/officeart/2018/2/layout/IconCircleList"/>
    <dgm:cxn modelId="{F5607BB2-C7E3-4FC6-ACCB-98CCA38CCA37}" type="presOf" srcId="{3AB0F629-09B8-47AD-B6CD-A7F1B5AC7365}" destId="{D2E7DBFF-0096-4D51-8157-C95EE4352C38}" srcOrd="0" destOrd="0" presId="urn:microsoft.com/office/officeart/2018/2/layout/IconCircleList"/>
    <dgm:cxn modelId="{D24378E3-EF3D-4D4F-8F8B-2D42E8446CFB}" srcId="{473B34EF-AEA4-453D-95F0-AEFDAE93CD0E}" destId="{F66C00B5-94E2-44C6-96C9-8EB40408B614}" srcOrd="3" destOrd="0" parTransId="{728153AC-B3DA-4285-9D61-5E9590F62C09}" sibTransId="{2BA51679-0EF5-4CCC-BF46-271DDFB0FEA5}"/>
    <dgm:cxn modelId="{59E31777-85AE-45BC-8A28-FBA6E2A894FE}" type="presParOf" srcId="{C432DDC5-899C-44BC-86C9-78ECD757D89E}" destId="{C5586B61-6681-4DF4-844F-0875EC4AB332}" srcOrd="0" destOrd="0" presId="urn:microsoft.com/office/officeart/2018/2/layout/IconCircleList"/>
    <dgm:cxn modelId="{8025559E-51C7-4956-AEF3-1FC4E360148F}" type="presParOf" srcId="{C5586B61-6681-4DF4-844F-0875EC4AB332}" destId="{A13F3C84-F2B4-4F56-A511-88DF2308461E}" srcOrd="0" destOrd="0" presId="urn:microsoft.com/office/officeart/2018/2/layout/IconCircleList"/>
    <dgm:cxn modelId="{DC48A97D-A10F-4973-8EEB-FBB53DF54762}" type="presParOf" srcId="{A13F3C84-F2B4-4F56-A511-88DF2308461E}" destId="{393317AA-D566-4EFF-BB0D-FFEA34ED2976}" srcOrd="0" destOrd="0" presId="urn:microsoft.com/office/officeart/2018/2/layout/IconCircleList"/>
    <dgm:cxn modelId="{D339D597-F78C-4C3C-9BE2-891CB272CFC2}" type="presParOf" srcId="{A13F3C84-F2B4-4F56-A511-88DF2308461E}" destId="{21A38F57-CC30-4395-A785-B8F796D40BDB}" srcOrd="1" destOrd="0" presId="urn:microsoft.com/office/officeart/2018/2/layout/IconCircleList"/>
    <dgm:cxn modelId="{0D77541D-1637-4A9A-84FF-C6653B88001D}" type="presParOf" srcId="{A13F3C84-F2B4-4F56-A511-88DF2308461E}" destId="{16C197FC-387D-4FA8-9115-39F7D4396F20}" srcOrd="2" destOrd="0" presId="urn:microsoft.com/office/officeart/2018/2/layout/IconCircleList"/>
    <dgm:cxn modelId="{C902254F-0560-49A0-B423-6FB182553F2B}" type="presParOf" srcId="{A13F3C84-F2B4-4F56-A511-88DF2308461E}" destId="{711E6B38-5566-4389-A4CC-0A6F36F92CA7}" srcOrd="3" destOrd="0" presId="urn:microsoft.com/office/officeart/2018/2/layout/IconCircleList"/>
    <dgm:cxn modelId="{025D85FA-4C46-4A57-AE37-C5A52D693321}" type="presParOf" srcId="{C5586B61-6681-4DF4-844F-0875EC4AB332}" destId="{DD03E4AC-5103-49AF-92C4-14085EAB7372}" srcOrd="1" destOrd="0" presId="urn:microsoft.com/office/officeart/2018/2/layout/IconCircleList"/>
    <dgm:cxn modelId="{557B0D48-66B1-49AA-9700-9FE8420DA0F3}" type="presParOf" srcId="{C5586B61-6681-4DF4-844F-0875EC4AB332}" destId="{14EE8388-2E95-41C8-990A-65A31261C562}" srcOrd="2" destOrd="0" presId="urn:microsoft.com/office/officeart/2018/2/layout/IconCircleList"/>
    <dgm:cxn modelId="{E5E49F28-CB68-49D9-9B44-BB4E431D6D7B}" type="presParOf" srcId="{14EE8388-2E95-41C8-990A-65A31261C562}" destId="{871EE7B0-3031-48FF-B03C-BCB758F076FB}" srcOrd="0" destOrd="0" presId="urn:microsoft.com/office/officeart/2018/2/layout/IconCircleList"/>
    <dgm:cxn modelId="{284956AD-67D7-4C5B-8709-00A5D29F8328}" type="presParOf" srcId="{14EE8388-2E95-41C8-990A-65A31261C562}" destId="{A86C6AEA-2394-4471-ADDB-8C2D67B1A0FD}" srcOrd="1" destOrd="0" presId="urn:microsoft.com/office/officeart/2018/2/layout/IconCircleList"/>
    <dgm:cxn modelId="{A73C04D6-D4F8-41DA-A8A4-6D6E2CB9F53A}" type="presParOf" srcId="{14EE8388-2E95-41C8-990A-65A31261C562}" destId="{302E718E-7843-418A-A7DD-7C96AA1FCBCC}" srcOrd="2" destOrd="0" presId="urn:microsoft.com/office/officeart/2018/2/layout/IconCircleList"/>
    <dgm:cxn modelId="{B73F1E28-C4E9-4279-8CB2-FAFEAB25C0C2}" type="presParOf" srcId="{14EE8388-2E95-41C8-990A-65A31261C562}" destId="{D44DE4AA-3376-4797-908A-58BAA03E9CB5}" srcOrd="3" destOrd="0" presId="urn:microsoft.com/office/officeart/2018/2/layout/IconCircleList"/>
    <dgm:cxn modelId="{EA330707-997E-4BC3-93EE-0F186F2E523E}" type="presParOf" srcId="{C5586B61-6681-4DF4-844F-0875EC4AB332}" destId="{F16F1508-4774-4DAA-BFBD-DF7326F5546E}" srcOrd="3" destOrd="0" presId="urn:microsoft.com/office/officeart/2018/2/layout/IconCircleList"/>
    <dgm:cxn modelId="{67C0DA61-427E-432D-A520-3C17930385DA}" type="presParOf" srcId="{C5586B61-6681-4DF4-844F-0875EC4AB332}" destId="{29C34569-4A3B-40AF-A243-C3C99AC3D7D1}" srcOrd="4" destOrd="0" presId="urn:microsoft.com/office/officeart/2018/2/layout/IconCircleList"/>
    <dgm:cxn modelId="{7799F119-7851-496D-8021-621F77E08591}" type="presParOf" srcId="{29C34569-4A3B-40AF-A243-C3C99AC3D7D1}" destId="{781F8ABF-275C-490B-9C0B-8F8D0FC40A7C}" srcOrd="0" destOrd="0" presId="urn:microsoft.com/office/officeart/2018/2/layout/IconCircleList"/>
    <dgm:cxn modelId="{59007267-5B81-4434-A82A-B163431CEFF1}" type="presParOf" srcId="{29C34569-4A3B-40AF-A243-C3C99AC3D7D1}" destId="{73A5FA46-1872-48C9-8EAB-86BDC062651B}" srcOrd="1" destOrd="0" presId="urn:microsoft.com/office/officeart/2018/2/layout/IconCircleList"/>
    <dgm:cxn modelId="{BB50BF1B-2266-4B51-A90C-5D63C4B46247}" type="presParOf" srcId="{29C34569-4A3B-40AF-A243-C3C99AC3D7D1}" destId="{075888E0-7EE6-45AA-B18E-8DAC69D2000E}" srcOrd="2" destOrd="0" presId="urn:microsoft.com/office/officeart/2018/2/layout/IconCircleList"/>
    <dgm:cxn modelId="{2E4A4699-ED5F-46E0-BFFE-1D2220043073}" type="presParOf" srcId="{29C34569-4A3B-40AF-A243-C3C99AC3D7D1}" destId="{D2E7DBFF-0096-4D51-8157-C95EE4352C38}" srcOrd="3" destOrd="0" presId="urn:microsoft.com/office/officeart/2018/2/layout/IconCircleList"/>
    <dgm:cxn modelId="{BAFD316A-9397-451A-8030-6A73FACE88C6}" type="presParOf" srcId="{C5586B61-6681-4DF4-844F-0875EC4AB332}" destId="{2C7254F1-FEB3-4656-B458-C5DD4B248F7B}" srcOrd="5" destOrd="0" presId="urn:microsoft.com/office/officeart/2018/2/layout/IconCircleList"/>
    <dgm:cxn modelId="{CB03AF6C-A5D3-440D-A68A-8543B734BEC1}" type="presParOf" srcId="{C5586B61-6681-4DF4-844F-0875EC4AB332}" destId="{F1ADF3CC-D198-4616-A9BD-1F9D39F87D80}" srcOrd="6" destOrd="0" presId="urn:microsoft.com/office/officeart/2018/2/layout/IconCircleList"/>
    <dgm:cxn modelId="{40ADF0CE-8D0B-4D30-9DBB-6FD0B8FB4672}" type="presParOf" srcId="{F1ADF3CC-D198-4616-A9BD-1F9D39F87D80}" destId="{79EAAC36-D1BD-4251-893D-49A5D644E728}" srcOrd="0" destOrd="0" presId="urn:microsoft.com/office/officeart/2018/2/layout/IconCircleList"/>
    <dgm:cxn modelId="{4CDB549E-6F5C-4D05-A438-C83B69FF0586}" type="presParOf" srcId="{F1ADF3CC-D198-4616-A9BD-1F9D39F87D80}" destId="{780685E6-737C-4B6B-A9C0-9E5BFC346264}" srcOrd="1" destOrd="0" presId="urn:microsoft.com/office/officeart/2018/2/layout/IconCircleList"/>
    <dgm:cxn modelId="{917C9291-00C1-4104-9711-E6B09628E335}" type="presParOf" srcId="{F1ADF3CC-D198-4616-A9BD-1F9D39F87D80}" destId="{A9478561-A777-4C24-8CD5-C3356DF85F2A}" srcOrd="2" destOrd="0" presId="urn:microsoft.com/office/officeart/2018/2/layout/IconCircleList"/>
    <dgm:cxn modelId="{6EF76135-AE74-450A-85A9-CA58DDC28E0D}" type="presParOf" srcId="{F1ADF3CC-D198-4616-A9BD-1F9D39F87D80}" destId="{BC142B7D-9213-4504-B9C0-176A56BD7E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6CF28-62DB-4904-AF07-927A5E806E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A1BC22D4-84D0-437D-8EFA-BC54DF68F5B0}">
      <dgm:prSet/>
      <dgm:spPr/>
      <dgm:t>
        <a:bodyPr/>
        <a:lstStyle/>
        <a:p>
          <a:r>
            <a:rPr lang="en-GB"/>
            <a:t>•Whole school approach/ethos</a:t>
          </a:r>
          <a:endParaRPr lang="en-US"/>
        </a:p>
      </dgm:t>
    </dgm:pt>
    <dgm:pt modelId="{F24B76BF-76A2-412E-893E-FEA20B53ED6F}" type="parTrans" cxnId="{19FB88B1-C2B2-4E9B-A03D-36566DA09A7F}">
      <dgm:prSet/>
      <dgm:spPr/>
      <dgm:t>
        <a:bodyPr/>
        <a:lstStyle/>
        <a:p>
          <a:endParaRPr lang="en-US"/>
        </a:p>
      </dgm:t>
    </dgm:pt>
    <dgm:pt modelId="{88A83FD2-3EE1-49F3-9A4D-77E23BB33C24}" type="sibTrans" cxnId="{19FB88B1-C2B2-4E9B-A03D-36566DA09A7F}">
      <dgm:prSet/>
      <dgm:spPr/>
      <dgm:t>
        <a:bodyPr/>
        <a:lstStyle/>
        <a:p>
          <a:endParaRPr lang="en-US"/>
        </a:p>
      </dgm:t>
    </dgm:pt>
    <dgm:pt modelId="{C855FF59-0D99-41C6-81B8-0F35DB244C57}">
      <dgm:prSet/>
      <dgm:spPr/>
      <dgm:t>
        <a:bodyPr/>
        <a:lstStyle/>
        <a:p>
          <a:r>
            <a:rPr lang="en-GB"/>
            <a:t>•Classroom exercises</a:t>
          </a:r>
          <a:endParaRPr lang="en-US"/>
        </a:p>
      </dgm:t>
    </dgm:pt>
    <dgm:pt modelId="{7F4207BE-4D26-494E-A020-2C20A6490D93}" type="parTrans" cxnId="{068E4DC1-DE5C-46E6-8CAC-0B3B324E7D4D}">
      <dgm:prSet/>
      <dgm:spPr/>
      <dgm:t>
        <a:bodyPr/>
        <a:lstStyle/>
        <a:p>
          <a:endParaRPr lang="en-US"/>
        </a:p>
      </dgm:t>
    </dgm:pt>
    <dgm:pt modelId="{87388084-57FC-45F9-9F4D-E2FBBEBF6DCF}" type="sibTrans" cxnId="{068E4DC1-DE5C-46E6-8CAC-0B3B324E7D4D}">
      <dgm:prSet/>
      <dgm:spPr/>
      <dgm:t>
        <a:bodyPr/>
        <a:lstStyle/>
        <a:p>
          <a:endParaRPr lang="en-US"/>
        </a:p>
      </dgm:t>
    </dgm:pt>
    <dgm:pt modelId="{06CC255B-663A-42A4-A149-1862809781DD}">
      <dgm:prSet/>
      <dgm:spPr/>
      <dgm:t>
        <a:bodyPr/>
        <a:lstStyle/>
        <a:p>
          <a:r>
            <a:rPr lang="en-GB"/>
            <a:t>•Individual support and skills coaching </a:t>
          </a:r>
          <a:endParaRPr lang="en-US"/>
        </a:p>
      </dgm:t>
    </dgm:pt>
    <dgm:pt modelId="{A261521C-700F-42D7-89D3-63574D58AAB9}" type="parTrans" cxnId="{1BD6B59D-1D5D-41B2-9C7E-0F94D501A134}">
      <dgm:prSet/>
      <dgm:spPr/>
      <dgm:t>
        <a:bodyPr/>
        <a:lstStyle/>
        <a:p>
          <a:endParaRPr lang="en-US"/>
        </a:p>
      </dgm:t>
    </dgm:pt>
    <dgm:pt modelId="{9F02887B-5D88-43C6-988C-9D9DD631029A}" type="sibTrans" cxnId="{1BD6B59D-1D5D-41B2-9C7E-0F94D501A134}">
      <dgm:prSet/>
      <dgm:spPr/>
      <dgm:t>
        <a:bodyPr/>
        <a:lstStyle/>
        <a:p>
          <a:endParaRPr lang="en-US"/>
        </a:p>
      </dgm:t>
    </dgm:pt>
    <dgm:pt modelId="{34E183BB-AA03-4CA0-8D15-A56D189A7DFE}" type="pres">
      <dgm:prSet presAssocID="{B846CF28-62DB-4904-AF07-927A5E806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4FA157-ADF9-4B9D-87D3-F38DC20D3409}" type="pres">
      <dgm:prSet presAssocID="{A1BC22D4-84D0-437D-8EFA-BC54DF68F5B0}" presName="hierRoot1" presStyleCnt="0"/>
      <dgm:spPr/>
    </dgm:pt>
    <dgm:pt modelId="{FF97B07D-5637-4961-82D8-34ADB77F4E25}" type="pres">
      <dgm:prSet presAssocID="{A1BC22D4-84D0-437D-8EFA-BC54DF68F5B0}" presName="composite" presStyleCnt="0"/>
      <dgm:spPr/>
    </dgm:pt>
    <dgm:pt modelId="{D0CFBD9B-78B3-47F6-889A-4AFDA759CCB6}" type="pres">
      <dgm:prSet presAssocID="{A1BC22D4-84D0-437D-8EFA-BC54DF68F5B0}" presName="background" presStyleLbl="node0" presStyleIdx="0" presStyleCnt="3"/>
      <dgm:spPr/>
    </dgm:pt>
    <dgm:pt modelId="{B191E58E-2065-41C3-BD70-6D17B19E4061}" type="pres">
      <dgm:prSet presAssocID="{A1BC22D4-84D0-437D-8EFA-BC54DF68F5B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6AD6F-7108-4EE2-9384-978A583E9B2D}" type="pres">
      <dgm:prSet presAssocID="{A1BC22D4-84D0-437D-8EFA-BC54DF68F5B0}" presName="hierChild2" presStyleCnt="0"/>
      <dgm:spPr/>
    </dgm:pt>
    <dgm:pt modelId="{D98EEFF2-B1A6-4BD0-8712-ABCDD6F04B3A}" type="pres">
      <dgm:prSet presAssocID="{C855FF59-0D99-41C6-81B8-0F35DB244C57}" presName="hierRoot1" presStyleCnt="0"/>
      <dgm:spPr/>
    </dgm:pt>
    <dgm:pt modelId="{4BB363C5-B534-422C-BCE1-671A0B8FCEE2}" type="pres">
      <dgm:prSet presAssocID="{C855FF59-0D99-41C6-81B8-0F35DB244C57}" presName="composite" presStyleCnt="0"/>
      <dgm:spPr/>
    </dgm:pt>
    <dgm:pt modelId="{7244ECE6-AB09-4CD3-8D98-9F694CA9619C}" type="pres">
      <dgm:prSet presAssocID="{C855FF59-0D99-41C6-81B8-0F35DB244C57}" presName="background" presStyleLbl="node0" presStyleIdx="1" presStyleCnt="3"/>
      <dgm:spPr/>
    </dgm:pt>
    <dgm:pt modelId="{EFC1C484-D6D5-408A-8FB9-3596224DE339}" type="pres">
      <dgm:prSet presAssocID="{C855FF59-0D99-41C6-81B8-0F35DB244C57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6AB99-227C-4334-BDDE-520D92211795}" type="pres">
      <dgm:prSet presAssocID="{C855FF59-0D99-41C6-81B8-0F35DB244C57}" presName="hierChild2" presStyleCnt="0"/>
      <dgm:spPr/>
    </dgm:pt>
    <dgm:pt modelId="{40E365DD-4C0E-4BCC-8FAC-1E7B852BDF90}" type="pres">
      <dgm:prSet presAssocID="{06CC255B-663A-42A4-A149-1862809781DD}" presName="hierRoot1" presStyleCnt="0"/>
      <dgm:spPr/>
    </dgm:pt>
    <dgm:pt modelId="{3C9D7811-CFE1-4F97-8F96-ED882262C292}" type="pres">
      <dgm:prSet presAssocID="{06CC255B-663A-42A4-A149-1862809781DD}" presName="composite" presStyleCnt="0"/>
      <dgm:spPr/>
    </dgm:pt>
    <dgm:pt modelId="{7EE25275-C1CF-47ED-B320-2E573DE279EC}" type="pres">
      <dgm:prSet presAssocID="{06CC255B-663A-42A4-A149-1862809781DD}" presName="background" presStyleLbl="node0" presStyleIdx="2" presStyleCnt="3"/>
      <dgm:spPr/>
    </dgm:pt>
    <dgm:pt modelId="{58D3AFE7-B6CD-4B7B-B7B8-DBA26CF44E37}" type="pres">
      <dgm:prSet presAssocID="{06CC255B-663A-42A4-A149-1862809781D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29817-9AB1-4794-A02A-AAEEF7AE8D16}" type="pres">
      <dgm:prSet presAssocID="{06CC255B-663A-42A4-A149-1862809781DD}" presName="hierChild2" presStyleCnt="0"/>
      <dgm:spPr/>
    </dgm:pt>
  </dgm:ptLst>
  <dgm:cxnLst>
    <dgm:cxn modelId="{A2D7DE82-1F91-4747-A5AA-2D6D156D80DA}" type="presOf" srcId="{C855FF59-0D99-41C6-81B8-0F35DB244C57}" destId="{EFC1C484-D6D5-408A-8FB9-3596224DE339}" srcOrd="0" destOrd="0" presId="urn:microsoft.com/office/officeart/2005/8/layout/hierarchy1"/>
    <dgm:cxn modelId="{19FB88B1-C2B2-4E9B-A03D-36566DA09A7F}" srcId="{B846CF28-62DB-4904-AF07-927A5E806E84}" destId="{A1BC22D4-84D0-437D-8EFA-BC54DF68F5B0}" srcOrd="0" destOrd="0" parTransId="{F24B76BF-76A2-412E-893E-FEA20B53ED6F}" sibTransId="{88A83FD2-3EE1-49F3-9A4D-77E23BB33C24}"/>
    <dgm:cxn modelId="{1BD6B59D-1D5D-41B2-9C7E-0F94D501A134}" srcId="{B846CF28-62DB-4904-AF07-927A5E806E84}" destId="{06CC255B-663A-42A4-A149-1862809781DD}" srcOrd="2" destOrd="0" parTransId="{A261521C-700F-42D7-89D3-63574D58AAB9}" sibTransId="{9F02887B-5D88-43C6-988C-9D9DD631029A}"/>
    <dgm:cxn modelId="{C7257326-705F-4499-88B4-CC65D8076F17}" type="presOf" srcId="{A1BC22D4-84D0-437D-8EFA-BC54DF68F5B0}" destId="{B191E58E-2065-41C3-BD70-6D17B19E4061}" srcOrd="0" destOrd="0" presId="urn:microsoft.com/office/officeart/2005/8/layout/hierarchy1"/>
    <dgm:cxn modelId="{4269D236-E5C1-4FEF-8AAE-D623A6F8F0ED}" type="presOf" srcId="{06CC255B-663A-42A4-A149-1862809781DD}" destId="{58D3AFE7-B6CD-4B7B-B7B8-DBA26CF44E37}" srcOrd="0" destOrd="0" presId="urn:microsoft.com/office/officeart/2005/8/layout/hierarchy1"/>
    <dgm:cxn modelId="{7CBAB34E-8DF9-4BD3-B70D-1970CD65ACEB}" type="presOf" srcId="{B846CF28-62DB-4904-AF07-927A5E806E84}" destId="{34E183BB-AA03-4CA0-8D15-A56D189A7DFE}" srcOrd="0" destOrd="0" presId="urn:microsoft.com/office/officeart/2005/8/layout/hierarchy1"/>
    <dgm:cxn modelId="{068E4DC1-DE5C-46E6-8CAC-0B3B324E7D4D}" srcId="{B846CF28-62DB-4904-AF07-927A5E806E84}" destId="{C855FF59-0D99-41C6-81B8-0F35DB244C57}" srcOrd="1" destOrd="0" parTransId="{7F4207BE-4D26-494E-A020-2C20A6490D93}" sibTransId="{87388084-57FC-45F9-9F4D-E2FBBEBF6DCF}"/>
    <dgm:cxn modelId="{FBB0AA0D-BB29-400A-AD02-276FF95EAEF5}" type="presParOf" srcId="{34E183BB-AA03-4CA0-8D15-A56D189A7DFE}" destId="{FA4FA157-ADF9-4B9D-87D3-F38DC20D3409}" srcOrd="0" destOrd="0" presId="urn:microsoft.com/office/officeart/2005/8/layout/hierarchy1"/>
    <dgm:cxn modelId="{E2284FCC-955B-4254-A7D0-3900DD8215FF}" type="presParOf" srcId="{FA4FA157-ADF9-4B9D-87D3-F38DC20D3409}" destId="{FF97B07D-5637-4961-82D8-34ADB77F4E25}" srcOrd="0" destOrd="0" presId="urn:microsoft.com/office/officeart/2005/8/layout/hierarchy1"/>
    <dgm:cxn modelId="{AB3F593B-3E71-43DD-AAC2-91CAF43DA789}" type="presParOf" srcId="{FF97B07D-5637-4961-82D8-34ADB77F4E25}" destId="{D0CFBD9B-78B3-47F6-889A-4AFDA759CCB6}" srcOrd="0" destOrd="0" presId="urn:microsoft.com/office/officeart/2005/8/layout/hierarchy1"/>
    <dgm:cxn modelId="{F15DCDE5-5069-4E26-BAD9-56DC22592BD1}" type="presParOf" srcId="{FF97B07D-5637-4961-82D8-34ADB77F4E25}" destId="{B191E58E-2065-41C3-BD70-6D17B19E4061}" srcOrd="1" destOrd="0" presId="urn:microsoft.com/office/officeart/2005/8/layout/hierarchy1"/>
    <dgm:cxn modelId="{98C1DDC6-AAB4-4D82-86E4-02F5029B0214}" type="presParOf" srcId="{FA4FA157-ADF9-4B9D-87D3-F38DC20D3409}" destId="{8EE6AD6F-7108-4EE2-9384-978A583E9B2D}" srcOrd="1" destOrd="0" presId="urn:microsoft.com/office/officeart/2005/8/layout/hierarchy1"/>
    <dgm:cxn modelId="{6449087E-3FA1-4831-A941-F5445843833E}" type="presParOf" srcId="{34E183BB-AA03-4CA0-8D15-A56D189A7DFE}" destId="{D98EEFF2-B1A6-4BD0-8712-ABCDD6F04B3A}" srcOrd="1" destOrd="0" presId="urn:microsoft.com/office/officeart/2005/8/layout/hierarchy1"/>
    <dgm:cxn modelId="{24410224-266C-4D6D-AA20-D21435067B25}" type="presParOf" srcId="{D98EEFF2-B1A6-4BD0-8712-ABCDD6F04B3A}" destId="{4BB363C5-B534-422C-BCE1-671A0B8FCEE2}" srcOrd="0" destOrd="0" presId="urn:microsoft.com/office/officeart/2005/8/layout/hierarchy1"/>
    <dgm:cxn modelId="{FF2F78F1-7FC9-4425-9268-1C066EB9BE9A}" type="presParOf" srcId="{4BB363C5-B534-422C-BCE1-671A0B8FCEE2}" destId="{7244ECE6-AB09-4CD3-8D98-9F694CA9619C}" srcOrd="0" destOrd="0" presId="urn:microsoft.com/office/officeart/2005/8/layout/hierarchy1"/>
    <dgm:cxn modelId="{F25D5E31-18A6-4DA0-9C02-B717D7159AE3}" type="presParOf" srcId="{4BB363C5-B534-422C-BCE1-671A0B8FCEE2}" destId="{EFC1C484-D6D5-408A-8FB9-3596224DE339}" srcOrd="1" destOrd="0" presId="urn:microsoft.com/office/officeart/2005/8/layout/hierarchy1"/>
    <dgm:cxn modelId="{D0C64EB9-5E47-4FCD-B723-D1A2EB2385AE}" type="presParOf" srcId="{D98EEFF2-B1A6-4BD0-8712-ABCDD6F04B3A}" destId="{2256AB99-227C-4334-BDDE-520D92211795}" srcOrd="1" destOrd="0" presId="urn:microsoft.com/office/officeart/2005/8/layout/hierarchy1"/>
    <dgm:cxn modelId="{315A8FC9-2A72-4C64-A501-4DBF6A5DF4FB}" type="presParOf" srcId="{34E183BB-AA03-4CA0-8D15-A56D189A7DFE}" destId="{40E365DD-4C0E-4BCC-8FAC-1E7B852BDF90}" srcOrd="2" destOrd="0" presId="urn:microsoft.com/office/officeart/2005/8/layout/hierarchy1"/>
    <dgm:cxn modelId="{F60C421A-9047-451B-8AD4-7F01FE24CC46}" type="presParOf" srcId="{40E365DD-4C0E-4BCC-8FAC-1E7B852BDF90}" destId="{3C9D7811-CFE1-4F97-8F96-ED882262C292}" srcOrd="0" destOrd="0" presId="urn:microsoft.com/office/officeart/2005/8/layout/hierarchy1"/>
    <dgm:cxn modelId="{C479305F-6C7A-44BC-94E8-2365B7324D50}" type="presParOf" srcId="{3C9D7811-CFE1-4F97-8F96-ED882262C292}" destId="{7EE25275-C1CF-47ED-B320-2E573DE279EC}" srcOrd="0" destOrd="0" presId="urn:microsoft.com/office/officeart/2005/8/layout/hierarchy1"/>
    <dgm:cxn modelId="{163096FF-FD36-4CFA-99A3-728B253FA7CA}" type="presParOf" srcId="{3C9D7811-CFE1-4F97-8F96-ED882262C292}" destId="{58D3AFE7-B6CD-4B7B-B7B8-DBA26CF44E37}" srcOrd="1" destOrd="0" presId="urn:microsoft.com/office/officeart/2005/8/layout/hierarchy1"/>
    <dgm:cxn modelId="{D65C6A2F-85E6-4B28-9E68-D4976F9FFEB4}" type="presParOf" srcId="{40E365DD-4C0E-4BCC-8FAC-1E7B852BDF90}" destId="{07829817-9AB1-4794-A02A-AAEEF7AE8D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17AA-D566-4EFF-BB0D-FFEA34ED2976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38F57-CC30-4395-A785-B8F796D40BDB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6B38-5566-4389-A4CC-0A6F36F92CA7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Part of safety planning is to help young people find alternative ways to manage and cope with distress </a:t>
          </a:r>
          <a:endParaRPr lang="en-US" sz="1500" kern="1200"/>
        </a:p>
      </dsp:txBody>
      <dsp:txXfrm>
        <a:off x="1834517" y="470390"/>
        <a:ext cx="3148942" cy="1335915"/>
      </dsp:txXfrm>
    </dsp:sp>
    <dsp:sp modelId="{871EE7B0-3031-48FF-B03C-BCB758F076FB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C6AEA-2394-4471-ADDB-8C2D67B1A0FD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DE4AA-3376-4797-908A-58BAA03E9CB5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Helping young people to identify a range of coping skills </a:t>
          </a:r>
          <a:r>
            <a:rPr lang="en-GB" sz="1500" kern="1200">
              <a:latin typeface="Calibri Light" panose="020F0302020204030204"/>
            </a:rPr>
            <a:t>can help</a:t>
          </a:r>
          <a:r>
            <a:rPr lang="en-GB" sz="1500" kern="1200"/>
            <a:t> </a:t>
          </a:r>
          <a:r>
            <a:rPr lang="en-GB" sz="1500" kern="1200">
              <a:latin typeface="Calibri Light" panose="020F0302020204030204"/>
            </a:rPr>
            <a:t>with their ability to tolerate</a:t>
          </a:r>
          <a:r>
            <a:rPr lang="en-GB" sz="1500" kern="1200"/>
            <a:t> </a:t>
          </a:r>
          <a:r>
            <a:rPr lang="en-GB" sz="1500" kern="1200">
              <a:latin typeface="Calibri Light" panose="020F0302020204030204"/>
            </a:rPr>
            <a:t>feelings</a:t>
          </a:r>
          <a:r>
            <a:rPr lang="en-GB" sz="1500" kern="1200"/>
            <a:t> of distress</a:t>
          </a:r>
          <a:r>
            <a:rPr lang="en-GB" sz="1500" kern="1200">
              <a:latin typeface="Calibri Light" panose="020F0302020204030204"/>
            </a:rPr>
            <a:t>.</a:t>
          </a:r>
          <a:endParaRPr lang="en-US" sz="1500" kern="1200">
            <a:latin typeface="Calibri Light" panose="020F0302020204030204"/>
          </a:endParaRPr>
        </a:p>
      </dsp:txBody>
      <dsp:txXfrm>
        <a:off x="7154322" y="470390"/>
        <a:ext cx="3148942" cy="1335915"/>
      </dsp:txXfrm>
    </dsp:sp>
    <dsp:sp modelId="{781F8ABF-275C-490B-9C0B-8F8D0FC40A7C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5FA46-1872-48C9-8EAB-86BDC062651B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7DBFF-0096-4D51-8157-C95EE4352C38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 Light" panose="020F0302020204030204"/>
            </a:rPr>
            <a:t> Increasing ability to use positive coping behaviours help young</a:t>
          </a:r>
          <a:r>
            <a:rPr lang="en-GB" sz="1500" kern="1200"/>
            <a:t> </a:t>
          </a:r>
          <a:r>
            <a:rPr lang="en-GB" sz="1500" kern="1200">
              <a:latin typeface="Calibri Light" panose="020F0302020204030204"/>
            </a:rPr>
            <a:t>people</a:t>
          </a:r>
          <a:r>
            <a:rPr lang="en-GB" sz="1500" kern="1200"/>
            <a:t> to realise that self-destructive coping strategies can lead to pain being prolonged</a:t>
          </a:r>
          <a:r>
            <a:rPr lang="en-GB" sz="1500" kern="1200">
              <a:latin typeface="Calibri Light" panose="020F0302020204030204"/>
            </a:rPr>
            <a:t> and cause</a:t>
          </a:r>
          <a:r>
            <a:rPr lang="en-GB" sz="1500" kern="1200"/>
            <a:t> longer term difficulties.</a:t>
          </a:r>
        </a:p>
      </dsp:txBody>
      <dsp:txXfrm>
        <a:off x="1834517" y="2546238"/>
        <a:ext cx="3148942" cy="1335915"/>
      </dsp:txXfrm>
    </dsp:sp>
    <dsp:sp modelId="{79EAAC36-D1BD-4251-893D-49A5D644E728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685E6-737C-4B6B-A9C0-9E5BFC346264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42B7D-9213-4504-B9C0-176A56BD7E26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Replacing self-destructive coping </a:t>
          </a:r>
          <a:r>
            <a:rPr lang="en-GB" sz="1500" kern="1200">
              <a:latin typeface="Calibri Light" panose="020F0302020204030204"/>
            </a:rPr>
            <a:t>strategies</a:t>
          </a:r>
          <a:r>
            <a:rPr lang="en-GB" sz="1500" kern="1200"/>
            <a:t> with positive coping strategies can help increase capacity for crisis survival and get through the moment</a:t>
          </a:r>
          <a:endParaRPr lang="en-US" sz="1500" kern="1200"/>
        </a:p>
      </dsp:txBody>
      <dsp:txXfrm>
        <a:off x="7154322" y="2546238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FBD9B-78B3-47F6-889A-4AFDA759CCB6}">
      <dsp:nvSpPr>
        <dsp:cNvPr id="0" name=""/>
        <dsp:cNvSpPr/>
      </dsp:nvSpPr>
      <dsp:spPr>
        <a:xfrm>
          <a:off x="0" y="782889"/>
          <a:ext cx="2109318" cy="133941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E58E-2065-41C3-BD70-6D17B19E4061}">
      <dsp:nvSpPr>
        <dsp:cNvPr id="0" name=""/>
        <dsp:cNvSpPr/>
      </dsp:nvSpPr>
      <dsp:spPr>
        <a:xfrm>
          <a:off x="234368" y="1005539"/>
          <a:ext cx="2109318" cy="1339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•Whole school approach/ethos</a:t>
          </a:r>
          <a:endParaRPr lang="en-US" sz="2200" kern="1200"/>
        </a:p>
      </dsp:txBody>
      <dsp:txXfrm>
        <a:off x="273598" y="1044769"/>
        <a:ext cx="2030858" cy="1260957"/>
      </dsp:txXfrm>
    </dsp:sp>
    <dsp:sp modelId="{7244ECE6-AB09-4CD3-8D98-9F694CA9619C}">
      <dsp:nvSpPr>
        <dsp:cNvPr id="0" name=""/>
        <dsp:cNvSpPr/>
      </dsp:nvSpPr>
      <dsp:spPr>
        <a:xfrm>
          <a:off x="2578055" y="782889"/>
          <a:ext cx="2109318" cy="133941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1C484-D6D5-408A-8FB9-3596224DE339}">
      <dsp:nvSpPr>
        <dsp:cNvPr id="0" name=""/>
        <dsp:cNvSpPr/>
      </dsp:nvSpPr>
      <dsp:spPr>
        <a:xfrm>
          <a:off x="2812424" y="1005539"/>
          <a:ext cx="2109318" cy="1339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•Classroom exercises</a:t>
          </a:r>
          <a:endParaRPr lang="en-US" sz="2200" kern="1200"/>
        </a:p>
      </dsp:txBody>
      <dsp:txXfrm>
        <a:off x="2851654" y="1044769"/>
        <a:ext cx="2030858" cy="1260957"/>
      </dsp:txXfrm>
    </dsp:sp>
    <dsp:sp modelId="{7EE25275-C1CF-47ED-B320-2E573DE279EC}">
      <dsp:nvSpPr>
        <dsp:cNvPr id="0" name=""/>
        <dsp:cNvSpPr/>
      </dsp:nvSpPr>
      <dsp:spPr>
        <a:xfrm>
          <a:off x="5156111" y="782889"/>
          <a:ext cx="2109318" cy="133941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3AFE7-B6CD-4B7B-B7B8-DBA26CF44E37}">
      <dsp:nvSpPr>
        <dsp:cNvPr id="0" name=""/>
        <dsp:cNvSpPr/>
      </dsp:nvSpPr>
      <dsp:spPr>
        <a:xfrm>
          <a:off x="5390479" y="1005539"/>
          <a:ext cx="2109318" cy="1339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•Individual support and skills coaching </a:t>
          </a:r>
          <a:endParaRPr lang="en-US" sz="2200" kern="1200"/>
        </a:p>
      </dsp:txBody>
      <dsp:txXfrm>
        <a:off x="5429709" y="1044769"/>
        <a:ext cx="2030858" cy="1260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B8B6-3CEE-48BF-9B24-8CA9365185C2}" type="datetimeFigureOut">
              <a:rPr lang="en-GB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AD8C3-1F0E-40FE-A995-5C81A9117F8F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1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Temperature, intensive exercise, pace your breathing, progressive muscle relaxation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AD8C3-1F0E-40FE-A995-5C81A9117F8F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3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6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XQOb4klUw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4007333"/>
            <a:ext cx="6455833" cy="220386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5400" dirty="0"/>
              <a:t>Initiating Conversations around Self Harm</a:t>
            </a:r>
            <a:endParaRPr lang="en-GB" sz="50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3204956"/>
            <a:ext cx="6455833" cy="665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GB" sz="2000" b="1" dirty="0">
                <a:solidFill>
                  <a:schemeClr val="tx1">
                    <a:alpha val="60000"/>
                  </a:schemeClr>
                </a:solidFill>
                <a:cs typeface="Calibri"/>
              </a:rPr>
              <a:t>Mental Health Support Team </a:t>
            </a:r>
            <a:r>
              <a:rPr lang="en-GB" sz="2000" b="1" dirty="0" smtClean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endParaRPr lang="en-GB" sz="2000" b="1" dirty="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4670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476" y="1433267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41FA44D-9D6D-48C2-B3BF-D1023076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740" y="3396617"/>
            <a:ext cx="2350904" cy="2025956"/>
          </a:xfrm>
          <a:prstGeom prst="rect">
            <a:avLst/>
          </a:prstGeom>
        </p:spPr>
      </p:pic>
      <p:pic>
        <p:nvPicPr>
          <p:cNvPr id="1026" name="Picture 2" descr="East London NHS Foundation Trus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68" y="589935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DFF3C0-9A47-4CF8-A908-C79EE032FA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8E8D9-DF60-412D-98F2-6B6F0E7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50676"/>
            <a:ext cx="7133125" cy="1505723"/>
          </a:xfrm>
        </p:spPr>
        <p:txBody>
          <a:bodyPr anchor="t">
            <a:normAutofit/>
          </a:bodyPr>
          <a:lstStyle/>
          <a:p>
            <a:r>
              <a:rPr lang="en-GB">
                <a:cs typeface="Calibri Light"/>
              </a:rPr>
              <a:t>(Safety Plan) </a:t>
            </a:r>
            <a:endParaRPr lang="en-GB">
              <a:ea typeface="+mj-lt"/>
              <a:cs typeface="+mj-lt"/>
            </a:endParaRPr>
          </a:p>
          <a:p>
            <a:endParaRPr lang="en-GB">
              <a:cs typeface="Calibri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CD191E-4E38-48B5-91B0-A538EEE36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10DAD19-A1E9-4929-B76E-E6605D2DBD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7DBC290-0F34-425B-B724-341D9697A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172A686B-8B72-4DCD-B833-FBF80435B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08" y="1593039"/>
            <a:ext cx="4748053" cy="5134298"/>
          </a:xfrm>
          <a:prstGeom prst="rect">
            <a:avLst/>
          </a:prstGeom>
        </p:spPr>
      </p:pic>
      <p:pic>
        <p:nvPicPr>
          <p:cNvPr id="3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365261B-E73E-4454-AD7A-96D5C6D5B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09" t="43093" r="32009" b="26392"/>
          <a:stretch/>
        </p:blipFill>
        <p:spPr>
          <a:xfrm>
            <a:off x="6352076" y="2841878"/>
            <a:ext cx="5734777" cy="26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648F5-D516-4FFA-8D5C-051A9025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>
                <a:latin typeface="+mj-lt"/>
                <a:ea typeface="+mj-ea"/>
                <a:cs typeface="+mj-cs"/>
              </a:rPr>
              <a:t>Ways to help young people manage and tolerate distress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3BB4B-E942-4435-AFA4-02C28FC78925}"/>
              </a:ext>
            </a:extLst>
          </p:cNvPr>
          <p:cNvSpPr txBox="1"/>
          <p:nvPr/>
        </p:nvSpPr>
        <p:spPr>
          <a:xfrm>
            <a:off x="6098721" y="14450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graphicFrame>
        <p:nvGraphicFramePr>
          <p:cNvPr id="16" name="TextBox 4">
            <a:extLst>
              <a:ext uri="{FF2B5EF4-FFF2-40B4-BE49-F238E27FC236}">
                <a16:creationId xmlns:a16="http://schemas.microsoft.com/office/drawing/2014/main" id="{F1B7D76A-0222-4168-BEDB-F7FA5EACF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50515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73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FA3FF-1B3C-4A2B-BACF-2106852E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TIPP</a:t>
            </a:r>
          </a:p>
        </p:txBody>
      </p:sp>
      <p:pic>
        <p:nvPicPr>
          <p:cNvPr id="4" name="Online Media 3" title="TIPP">
            <a:hlinkClick r:id="" action="ppaction://media"/>
            <a:extLst>
              <a:ext uri="{FF2B5EF4-FFF2-40B4-BE49-F238E27FC236}">
                <a16:creationId xmlns:a16="http://schemas.microsoft.com/office/drawing/2014/main" id="{C56EAD1F-EFF4-4C0E-B3E2-91CFC01CBA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6251" y="942247"/>
            <a:ext cx="6631341" cy="49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FCEBF250-8DE3-457F-B9D3-0F790E98F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00" t="10476" r="12678" b="21270"/>
          <a:stretch/>
        </p:blipFill>
        <p:spPr>
          <a:xfrm>
            <a:off x="802822" y="687956"/>
            <a:ext cx="10586363" cy="5592540"/>
          </a:xfrm>
        </p:spPr>
      </p:pic>
    </p:spTree>
    <p:extLst>
      <p:ext uri="{BB962C8B-B14F-4D97-AF65-F5344CB8AC3E}">
        <p14:creationId xmlns:p14="http://schemas.microsoft.com/office/powerpoint/2010/main" val="269578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DFF3C0-9A47-4CF8-A908-C79EE032FA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8E8D9-DF60-412D-98F2-6B6F0E7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50676"/>
            <a:ext cx="7744871" cy="1505723"/>
          </a:xfrm>
        </p:spPr>
        <p:txBody>
          <a:bodyPr anchor="t">
            <a:normAutofit/>
          </a:bodyPr>
          <a:lstStyle/>
          <a:p>
            <a:r>
              <a:rPr lang="en-GB">
                <a:ea typeface="+mj-lt"/>
                <a:cs typeface="+mj-lt"/>
              </a:rPr>
              <a:t>Applying skills to a school setting</a:t>
            </a:r>
          </a:p>
          <a:p>
            <a:endParaRPr lang="en-GB">
              <a:ea typeface="Calibri Light"/>
              <a:cs typeface="Calibri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CD191E-4E38-48B5-91B0-A538EEE36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10DAD19-A1E9-4929-B76E-E6605D2DBD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7DBC290-0F34-425B-B724-341D9697A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F4B9630-EC36-7FC1-64B0-8B78E101C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075349"/>
              </p:ext>
            </p:extLst>
          </p:nvPr>
        </p:nvGraphicFramePr>
        <p:xfrm>
          <a:off x="1492876" y="2104667"/>
          <a:ext cx="7499798" cy="312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57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F0FA59-0D94-4E3B-BFEC-9DF8D31C5DA9}"/>
              </a:ext>
            </a:extLst>
          </p:cNvPr>
          <p:cNvSpPr txBox="1"/>
          <p:nvPr/>
        </p:nvSpPr>
        <p:spPr>
          <a:xfrm>
            <a:off x="642938" y="642938"/>
            <a:ext cx="2794000" cy="325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>
                <a:solidFill>
                  <a:schemeClr val="bg2">
                    <a:lumMod val="25000"/>
                  </a:schemeClr>
                </a:solidFill>
                <a:cs typeface="Calibri"/>
              </a:rPr>
              <a:t> When feeling anger and frustration: 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cs typeface="Calibri"/>
              </a:rPr>
              <a:t>- Exercise, go for a run</a:t>
            </a:r>
            <a:endParaRPr lang="en-US" sz="2200" b="1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cs typeface="Calibri"/>
              </a:rPr>
              <a:t>-Hit cushions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cs typeface="Calibri"/>
              </a:rPr>
              <a:t>-Shout/dance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cs typeface="Calibri"/>
              </a:rPr>
              <a:t>- Tear something up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2">
                    <a:lumMod val="25000"/>
                  </a:schemeClr>
                </a:solidFill>
                <a:cs typeface="Calibri"/>
              </a:rPr>
              <a:t>-Kick a football against a wall</a:t>
            </a:r>
          </a:p>
          <a:p>
            <a:pPr>
              <a:spcAft>
                <a:spcPts val="600"/>
              </a:spcAft>
            </a:pPr>
            <a:endParaRPr lang="en-GB" sz="22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DF312-D013-42CC-AF05-E05D5068D415}"/>
              </a:ext>
            </a:extLst>
          </p:cNvPr>
          <p:cNvSpPr txBox="1"/>
          <p:nvPr/>
        </p:nvSpPr>
        <p:spPr>
          <a:xfrm>
            <a:off x="3513138" y="642938"/>
            <a:ext cx="4572000" cy="325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>
                <a:cs typeface="Calibri"/>
              </a:rPr>
              <a:t>Suggestions for young person  feeling sad and scared: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>
                <a:cs typeface="Calibri"/>
              </a:rPr>
              <a:t>- Use weighted blanket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>
                <a:cs typeface="Calibri"/>
              </a:rPr>
              <a:t>-Walk in nature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>
                <a:cs typeface="Calibri"/>
              </a:rPr>
              <a:t>-Listen to soothing music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>
                <a:cs typeface="Calibri"/>
              </a:rPr>
              <a:t>-Deep breathing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>
                <a:cs typeface="Calibri"/>
              </a:rPr>
              <a:t>-Talk about how they are feeling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>
                <a:cs typeface="Calibri"/>
              </a:rPr>
              <a:t>- Allow them space in a safe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2C11-2A17-487C-B449-57CD02685586}"/>
              </a:ext>
            </a:extLst>
          </p:cNvPr>
          <p:cNvSpPr txBox="1"/>
          <p:nvPr/>
        </p:nvSpPr>
        <p:spPr>
          <a:xfrm>
            <a:off x="8158163" y="642938"/>
            <a:ext cx="3389313" cy="325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 b="1">
                <a:cs typeface="Calibri"/>
              </a:rPr>
              <a:t>If a young person is feeling numb and disconnected: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 flick elastic band on wrist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 hold ice cubes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 splash cold water on face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-eat a hot chili pepper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BD99B-01A7-4D8D-9FC4-1632EE798323}"/>
              </a:ext>
            </a:extLst>
          </p:cNvPr>
          <p:cNvSpPr txBox="1"/>
          <p:nvPr/>
        </p:nvSpPr>
        <p:spPr>
          <a:xfrm>
            <a:off x="642938" y="3962400"/>
            <a:ext cx="4446588" cy="225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 b="1">
                <a:solidFill>
                  <a:schemeClr val="bg2">
                    <a:lumMod val="25000"/>
                  </a:schemeClr>
                </a:solidFill>
                <a:cs typeface="Calibri"/>
              </a:rPr>
              <a:t>Suggestions If a young person feels a need for control: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 Write lists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-Tidy up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-Write a letter then tear it up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-Clench then relax muscles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146E6-7A7D-47BF-BA41-37B9E1D3FA87}"/>
              </a:ext>
            </a:extLst>
          </p:cNvPr>
          <p:cNvSpPr txBox="1"/>
          <p:nvPr/>
        </p:nvSpPr>
        <p:spPr>
          <a:xfrm>
            <a:off x="5165725" y="3962400"/>
            <a:ext cx="6383338" cy="225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 b="1">
                <a:cs typeface="Calibri"/>
              </a:rPr>
              <a:t>If young person is expressing self hatred:</a:t>
            </a:r>
            <a:endParaRPr lang="en-US" sz="22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-Write a letter then write back with self-compassion and acceptance</a:t>
            </a:r>
            <a:endParaRPr lang="en-GB" sz="22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 express how they feel through writing, drawing, poetry</a:t>
            </a:r>
            <a:endParaRPr lang="en-GB" sz="22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>
                <a:cs typeface="Calibri"/>
              </a:rPr>
              <a:t>-intense physical exercise</a:t>
            </a:r>
            <a:endParaRPr lang="en-GB" sz="22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480BA-D2E1-9E72-7DBD-1066C7917D8B}"/>
              </a:ext>
            </a:extLst>
          </p:cNvPr>
          <p:cNvSpPr txBox="1"/>
          <p:nvPr/>
        </p:nvSpPr>
        <p:spPr>
          <a:xfrm>
            <a:off x="3513364" y="84365"/>
            <a:ext cx="43624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cs typeface="Calibri"/>
              </a:rPr>
              <a:t>Alternative coping tools</a:t>
            </a:r>
            <a:r>
              <a:rPr lang="en-GB" sz="2400"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9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7F890-0F67-4547-B0C6-AEA979A0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2400"/>
            <a:ext cx="10668004" cy="11132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Crisis Numbers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18C352A-65E9-47CC-81F5-30AE944CB325}"/>
              </a:ext>
            </a:extLst>
          </p:cNvPr>
          <p:cNvSpPr txBox="1"/>
          <p:nvPr/>
        </p:nvSpPr>
        <p:spPr>
          <a:xfrm>
            <a:off x="761996" y="2286000"/>
            <a:ext cx="10668004" cy="3426737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rgbClr val="000000">
                  <a:alpha val="60000"/>
                </a:srgb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>
                    <a:alpha val="60000"/>
                  </a:schemeClr>
                </a:solidFill>
              </a:rPr>
              <a:t>CAMHS 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Crisis Line</a:t>
            </a:r>
            <a:r>
              <a:rPr lang="en-US" sz="1700" dirty="0" smtClean="0">
                <a:solidFill>
                  <a:schemeClr val="tx1">
                    <a:alpha val="60000"/>
                  </a:schemeClr>
                </a:solidFill>
              </a:rPr>
              <a:t>: </a:t>
            </a:r>
            <a:r>
              <a:rPr lang="en-GB" dirty="0"/>
              <a:t> 0800 073 0066</a:t>
            </a:r>
            <a:endParaRPr lang="en-US" sz="1700" dirty="0" smtClean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 </a:t>
            </a:r>
            <a:r>
              <a:rPr lang="en-US" sz="1700" dirty="0" smtClean="0">
                <a:solidFill>
                  <a:schemeClr val="tx1">
                    <a:alpha val="60000"/>
                  </a:schemeClr>
                </a:solidFill>
              </a:rPr>
              <a:t>NHS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: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 111</a:t>
            </a: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Emergency services: 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999</a:t>
            </a: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The Samaritans 24-hour hotline: 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08457 90 90 90</a:t>
            </a: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>
                    <a:alpha val="60000"/>
                  </a:schemeClr>
                </a:solidFill>
              </a:rPr>
              <a:t>Childline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 : - 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0800 1111</a:t>
            </a: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9A60-2885-45C1-A8E6-EA4A7B92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493"/>
            <a:ext cx="10515600" cy="1399089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GB">
                <a:ea typeface="+mj-lt"/>
                <a:cs typeface="+mj-lt"/>
              </a:rPr>
              <a:t/>
            </a:r>
            <a:br>
              <a:rPr lang="en-GB">
                <a:ea typeface="+mj-lt"/>
                <a:cs typeface="+mj-lt"/>
              </a:rPr>
            </a:br>
            <a:r>
              <a:rPr lang="en-GB">
                <a:ea typeface="+mj-lt"/>
                <a:cs typeface="+mj-lt"/>
              </a:rPr>
              <a:t>Talking about Self-harm</a:t>
            </a:r>
            <a:br>
              <a:rPr lang="en-GB">
                <a:ea typeface="+mj-lt"/>
                <a:cs typeface="+mj-lt"/>
              </a:rPr>
            </a:br>
            <a:r>
              <a:rPr lang="en-GB">
                <a:ea typeface="+mj-lt"/>
                <a:cs typeface="+mj-lt"/>
              </a:rPr>
              <a:t/>
            </a:r>
            <a:br>
              <a:rPr lang="en-GB">
                <a:ea typeface="+mj-lt"/>
                <a:cs typeface="+mj-lt"/>
              </a:rPr>
            </a:br>
            <a:r>
              <a:rPr lang="en-GB" sz="20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j-lt"/>
                <a:cs typeface="+mj-lt"/>
              </a:rPr>
              <a:t>Every child or young person is an individual and their experience of self-harm is going to be unique. 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 Light"/>
            </a:endParaRPr>
          </a:p>
          <a:p>
            <a:r>
              <a:rPr lang="en-GB" sz="20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It’s important that we consider language that we use when talking about self-harm.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5A21-6DC3-4976-ADE3-4D5FDBC9D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832" y="2514099"/>
            <a:ext cx="5181600" cy="3970338"/>
          </a:xfrm>
          <a:ln>
            <a:solidFill>
              <a:srgbClr val="3D6166">
                <a:alpha val="61000"/>
              </a:srgbClr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>
                <a:ea typeface="+mn-lt"/>
                <a:cs typeface="+mn-lt"/>
              </a:rPr>
              <a:t>Unhelpful language can look like:</a:t>
            </a:r>
            <a:endParaRPr lang="en-GB"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Attention seeking </a:t>
            </a:r>
          </a:p>
          <a:p>
            <a:r>
              <a:rPr lang="en-GB" sz="2000">
                <a:ea typeface="+mn-lt"/>
                <a:cs typeface="+mn-lt"/>
              </a:rPr>
              <a:t>Just a cry for help </a:t>
            </a:r>
          </a:p>
          <a:p>
            <a:r>
              <a:rPr lang="en-GB" sz="2000">
                <a:ea typeface="+mn-lt"/>
                <a:cs typeface="+mn-lt"/>
              </a:rPr>
              <a:t>Failed suicide </a:t>
            </a:r>
          </a:p>
          <a:p>
            <a:r>
              <a:rPr lang="en-GB" sz="2000">
                <a:ea typeface="+mn-lt"/>
                <a:cs typeface="+mn-lt"/>
              </a:rPr>
              <a:t>It's not that serious </a:t>
            </a:r>
          </a:p>
          <a:p>
            <a:r>
              <a:rPr lang="en-GB" sz="2000">
                <a:ea typeface="+mn-lt"/>
                <a:cs typeface="+mn-lt"/>
              </a:rPr>
              <a:t>You’re not thinking of doing something silly? </a:t>
            </a: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AC04D-E997-4F0B-A99A-B1E43ED69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4098"/>
            <a:ext cx="5181600" cy="3970338"/>
          </a:xfrm>
          <a:ln>
            <a:solidFill>
              <a:srgbClr val="3D6166">
                <a:alpha val="61000"/>
              </a:srgbClr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>
                <a:cs typeface="Calibri" panose="020F0502020204030204"/>
              </a:rPr>
              <a:t>Helpful language can look like: </a:t>
            </a:r>
            <a:endParaRPr lang="en-GB" sz="2000" b="1">
              <a:ea typeface="+mn-lt"/>
              <a:cs typeface="+mn-lt"/>
            </a:endParaRPr>
          </a:p>
          <a:p>
            <a:pPr marL="342900" indent="-342900"/>
            <a:r>
              <a:rPr lang="en-GB" sz="2000">
                <a:ea typeface="+mn-lt"/>
                <a:cs typeface="+mn-lt"/>
              </a:rPr>
              <a:t>“Let’s see how we can work this out together… I may not have the skills to give you the help you need, but we can find that help for you together if you would like…” </a:t>
            </a:r>
            <a:endParaRPr lang="en-GB">
              <a:ea typeface="+mn-lt"/>
              <a:cs typeface="+mn-lt"/>
            </a:endParaRPr>
          </a:p>
          <a:p>
            <a:pPr marL="342900" indent="-342900"/>
            <a:r>
              <a:rPr lang="en-GB" sz="2000">
                <a:ea typeface="+mn-lt"/>
                <a:cs typeface="+mn-lt"/>
              </a:rPr>
              <a:t> “Can I just check with you that I have understood that correctly?”</a:t>
            </a:r>
            <a:endParaRPr lang="en-GB">
              <a:cs typeface="Calibri" panose="020F0502020204030204"/>
            </a:endParaRPr>
          </a:p>
          <a:p>
            <a:pPr marL="457200" indent="-457200"/>
            <a:r>
              <a:rPr lang="en-GB" sz="2000">
                <a:cs typeface="Calibri" panose="020F0502020204030204"/>
              </a:rPr>
              <a:t>Can you tell me a bit more about how you are feeling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Take your time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Sounds like things are really hard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Have you felt like hurting yourself?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Have you felt that life is not worth living?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F7F66-ED79-40C4-B69A-631E433C93B4}"/>
              </a:ext>
            </a:extLst>
          </p:cNvPr>
          <p:cNvSpPr/>
          <p:nvPr/>
        </p:nvSpPr>
        <p:spPr>
          <a:xfrm rot="5400000">
            <a:off x="2671010" y="-2662991"/>
            <a:ext cx="6858000" cy="12198683"/>
          </a:xfrm>
          <a:prstGeom prst="rect">
            <a:avLst/>
          </a:prstGeom>
          <a:noFill/>
          <a:ln>
            <a:solidFill>
              <a:srgbClr val="3D6166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8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434B5-F4C6-46AF-A8A9-81CE88BE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anchor="t">
            <a:normAutofit/>
          </a:bodyPr>
          <a:lstStyle/>
          <a:p>
            <a:r>
              <a:rPr lang="en-GB">
                <a:cs typeface="Calibri Light"/>
              </a:rPr>
              <a:t>Active Listening and Validation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EE49-241B-4919-8A78-9C0074D7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4363595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Try to stay away from “why” questions which more often put an adolescent on the defense and might make them feel embarrassed or ashamed for feeling a certain way. </a:t>
            </a:r>
            <a:endParaRPr lang="en-US" sz="14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GB" sz="14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Stick to “what” and “how” questions instead to show curiosity. </a:t>
            </a:r>
            <a:endParaRPr lang="en-GB" sz="14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For example: </a:t>
            </a:r>
          </a:p>
          <a:p>
            <a:pPr marL="0" indent="0">
              <a:buNone/>
            </a:pPr>
            <a:r>
              <a:rPr lang="en-GB" sz="14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Instead of asking: </a:t>
            </a:r>
            <a:r>
              <a:rPr lang="en-GB" sz="1400" i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“Why are you so mad?</a:t>
            </a:r>
            <a:r>
              <a:rPr lang="en-GB" sz="14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” </a:t>
            </a:r>
          </a:p>
          <a:p>
            <a:pPr marL="0" indent="0">
              <a:buNone/>
            </a:pPr>
            <a:r>
              <a:rPr lang="en-GB" sz="14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Ask: </a:t>
            </a:r>
            <a:r>
              <a:rPr lang="en-GB" sz="1400" i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“How did that affect you?”, “Tell me what that was like for you?” or “What made you so mad?”</a:t>
            </a:r>
          </a:p>
          <a:p>
            <a:pPr marL="0" indent="0">
              <a:buNone/>
            </a:pPr>
            <a:endParaRPr lang="en-GB" sz="1400" i="1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1">
                    <a:alpha val="60000"/>
                  </a:schemeClr>
                </a:solidFill>
                <a:cs typeface="Calibri"/>
              </a:rPr>
              <a:t>Showing curiosity can help you learn more about what has caused the young person distress. It also shows interest in the young person's world. </a:t>
            </a:r>
          </a:p>
          <a:p>
            <a:pPr marL="0" indent="0">
              <a:buNone/>
            </a:pPr>
            <a:endParaRPr lang="en-GB" sz="14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3E98FFB-F095-422E-93C0-B6FCE262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28" y="1248735"/>
            <a:ext cx="5572564" cy="4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6C705A-2546-4E98-8238-30423512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67" y="655716"/>
            <a:ext cx="4516505" cy="636554"/>
          </a:xfrm>
        </p:spPr>
        <p:txBody>
          <a:bodyPr anchor="t">
            <a:normAutofit fontScale="90000"/>
          </a:bodyPr>
          <a:lstStyle/>
          <a:p>
            <a:r>
              <a:rPr lang="en-GB">
                <a:cs typeface="Calibri Light"/>
              </a:rPr>
              <a:t>Validation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93AD-4818-43CE-A4AC-E44A0336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10" y="1757949"/>
            <a:ext cx="5372576" cy="42592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Connecting with young people when they are struggling is a very important first step to helping them be able to manage strong feelings themselves and problem solve effectively.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When people feel like others don’t understand them, they can become defensive and may feel angry, irritable, abandoned and isolated.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Without feeling understood, problem solving rarely works. Try not to jump straight into problem solving or reassuring.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Validation leads to improved trust between people.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It makes people feel valued and cared for.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It reduces defensiveness, lowers emotional arousal and increases someone’s willingness to talk.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GB" sz="18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It prevents conflicts when emotions are escalating.</a:t>
            </a:r>
            <a:endParaRPr lang="en-GB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endParaRPr lang="en-GB" sz="14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9A6B98-EDB9-4965-817E-FD319922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3" r="36234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255125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2C0C63A-B05B-45A5-AE88-7A3D061A2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E572AE-9E49-4E89-A983-B39F4177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7007349" cy="1492132"/>
          </a:xfrm>
        </p:spPr>
        <p:txBody>
          <a:bodyPr anchor="t">
            <a:normAutofit/>
          </a:bodyPr>
          <a:lstStyle/>
          <a:p>
            <a:r>
              <a:rPr lang="en-GB">
                <a:cs typeface="Calibri Light"/>
              </a:rPr>
              <a:t>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4855-A22D-4677-8160-7C6E47A8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7007349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17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Professionals should adhere to their own school guidelines regarding information sharing and confidentiality. </a:t>
            </a:r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7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The child/young person must be involved wherever possible and consulted on his/her views. </a:t>
            </a:r>
          </a:p>
          <a:p>
            <a:pPr marL="0" indent="0">
              <a:buNone/>
            </a:pPr>
            <a:r>
              <a:rPr lang="en-GB" sz="17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Professionals should always take age and understanding into account when involving children and young people in discussions and decision making. </a:t>
            </a:r>
          </a:p>
          <a:p>
            <a:pPr marL="0" indent="0">
              <a:buNone/>
            </a:pPr>
            <a:r>
              <a:rPr lang="en-GB" sz="17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There should be clear explanations about what is going to happen and the choice and rationale for certain courses of action. </a:t>
            </a:r>
          </a:p>
          <a:p>
            <a:pPr marL="0" indent="0">
              <a:buNone/>
            </a:pPr>
            <a:r>
              <a:rPr lang="en-GB" sz="17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It is important not to make promises of confidentiality that you cannot keep. </a:t>
            </a:r>
          </a:p>
          <a:p>
            <a:pPr marL="0" indent="0">
              <a:buNone/>
            </a:pPr>
            <a:r>
              <a:rPr lang="en-GB" sz="17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Professionals should tell a child/young person when they may have to share information without their consent. </a:t>
            </a:r>
            <a:endParaRPr lang="en-GB" sz="17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C4F1A0C-BD28-4977-9745-E2A4FB752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D32E310-1144-4755-A1D0-5F2886009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7" y="-4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6E72D15-AA4C-4A7E-B87F-0028CC47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5" b="-224"/>
          <a:stretch/>
        </p:blipFill>
        <p:spPr>
          <a:xfrm>
            <a:off x="9389713" y="236286"/>
            <a:ext cx="2138431" cy="2957288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AD292BD-58D8-4261-AD54-80C939F13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75C1B52-15CE-4113-A420-BFFE21037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066" y="4009109"/>
            <a:ext cx="3200935" cy="2848897"/>
          </a:xfrm>
          <a:custGeom>
            <a:avLst/>
            <a:gdLst>
              <a:gd name="connsiteX0" fmla="*/ 1822480 w 3200935"/>
              <a:gd name="connsiteY0" fmla="*/ 0 h 2848897"/>
              <a:gd name="connsiteX1" fmla="*/ 1858100 w 3200935"/>
              <a:gd name="connsiteY1" fmla="*/ 3339 h 2848897"/>
              <a:gd name="connsiteX2" fmla="*/ 1892611 w 3200935"/>
              <a:gd name="connsiteY2" fmla="*/ 12245 h 2848897"/>
              <a:gd name="connsiteX3" fmla="*/ 1926007 w 3200935"/>
              <a:gd name="connsiteY3" fmla="*/ 25604 h 2848897"/>
              <a:gd name="connsiteX4" fmla="*/ 1960514 w 3200935"/>
              <a:gd name="connsiteY4" fmla="*/ 42302 h 2848897"/>
              <a:gd name="connsiteX5" fmla="*/ 1992798 w 3200935"/>
              <a:gd name="connsiteY5" fmla="*/ 61227 h 2848897"/>
              <a:gd name="connsiteX6" fmla="*/ 2026194 w 3200935"/>
              <a:gd name="connsiteY6" fmla="*/ 81264 h 2848897"/>
              <a:gd name="connsiteX7" fmla="*/ 2059589 w 3200935"/>
              <a:gd name="connsiteY7" fmla="*/ 99075 h 2848897"/>
              <a:gd name="connsiteX8" fmla="*/ 2092985 w 3200935"/>
              <a:gd name="connsiteY8" fmla="*/ 116887 h 2848897"/>
              <a:gd name="connsiteX9" fmla="*/ 2125268 w 3200935"/>
              <a:gd name="connsiteY9" fmla="*/ 130245 h 2848897"/>
              <a:gd name="connsiteX10" fmla="*/ 2160890 w 3200935"/>
              <a:gd name="connsiteY10" fmla="*/ 139150 h 2848897"/>
              <a:gd name="connsiteX11" fmla="*/ 2195399 w 3200935"/>
              <a:gd name="connsiteY11" fmla="*/ 143604 h 2848897"/>
              <a:gd name="connsiteX12" fmla="*/ 2232134 w 3200935"/>
              <a:gd name="connsiteY12" fmla="*/ 143604 h 2848897"/>
              <a:gd name="connsiteX13" fmla="*/ 2269983 w 3200935"/>
              <a:gd name="connsiteY13" fmla="*/ 141378 h 2848897"/>
              <a:gd name="connsiteX14" fmla="*/ 2307831 w 3200935"/>
              <a:gd name="connsiteY14" fmla="*/ 136924 h 2848897"/>
              <a:gd name="connsiteX15" fmla="*/ 2345681 w 3200935"/>
              <a:gd name="connsiteY15" fmla="*/ 131359 h 2848897"/>
              <a:gd name="connsiteX16" fmla="*/ 2383529 w 3200935"/>
              <a:gd name="connsiteY16" fmla="*/ 126906 h 2848897"/>
              <a:gd name="connsiteX17" fmla="*/ 2421378 w 3200935"/>
              <a:gd name="connsiteY17" fmla="*/ 123565 h 2848897"/>
              <a:gd name="connsiteX18" fmla="*/ 2456999 w 3200935"/>
              <a:gd name="connsiteY18" fmla="*/ 124678 h 2848897"/>
              <a:gd name="connsiteX19" fmla="*/ 2491507 w 3200935"/>
              <a:gd name="connsiteY19" fmla="*/ 129132 h 2848897"/>
              <a:gd name="connsiteX20" fmla="*/ 2524903 w 3200935"/>
              <a:gd name="connsiteY20" fmla="*/ 139150 h 2848897"/>
              <a:gd name="connsiteX21" fmla="*/ 2552734 w 3200935"/>
              <a:gd name="connsiteY21" fmla="*/ 153622 h 2848897"/>
              <a:gd name="connsiteX22" fmla="*/ 2579449 w 3200935"/>
              <a:gd name="connsiteY22" fmla="*/ 172547 h 2848897"/>
              <a:gd name="connsiteX23" fmla="*/ 2602827 w 3200935"/>
              <a:gd name="connsiteY23" fmla="*/ 194811 h 2848897"/>
              <a:gd name="connsiteX24" fmla="*/ 2626204 w 3200935"/>
              <a:gd name="connsiteY24" fmla="*/ 220414 h 2848897"/>
              <a:gd name="connsiteX25" fmla="*/ 2647355 w 3200935"/>
              <a:gd name="connsiteY25" fmla="*/ 247131 h 2848897"/>
              <a:gd name="connsiteX26" fmla="*/ 2668506 w 3200935"/>
              <a:gd name="connsiteY26" fmla="*/ 274961 h 2848897"/>
              <a:gd name="connsiteX27" fmla="*/ 2689656 w 3200935"/>
              <a:gd name="connsiteY27" fmla="*/ 302791 h 2848897"/>
              <a:gd name="connsiteX28" fmla="*/ 2710806 w 3200935"/>
              <a:gd name="connsiteY28" fmla="*/ 329509 h 2848897"/>
              <a:gd name="connsiteX29" fmla="*/ 2733071 w 3200935"/>
              <a:gd name="connsiteY29" fmla="*/ 355112 h 2848897"/>
              <a:gd name="connsiteX30" fmla="*/ 2758675 w 3200935"/>
              <a:gd name="connsiteY30" fmla="*/ 377377 h 2848897"/>
              <a:gd name="connsiteX31" fmla="*/ 2783165 w 3200935"/>
              <a:gd name="connsiteY31" fmla="*/ 397415 h 2848897"/>
              <a:gd name="connsiteX32" fmla="*/ 2810995 w 3200935"/>
              <a:gd name="connsiteY32" fmla="*/ 412999 h 2848897"/>
              <a:gd name="connsiteX33" fmla="*/ 2841051 w 3200935"/>
              <a:gd name="connsiteY33" fmla="*/ 426357 h 2848897"/>
              <a:gd name="connsiteX34" fmla="*/ 2873333 w 3200935"/>
              <a:gd name="connsiteY34" fmla="*/ 437489 h 2848897"/>
              <a:gd name="connsiteX35" fmla="*/ 2906728 w 3200935"/>
              <a:gd name="connsiteY35" fmla="*/ 447507 h 2848897"/>
              <a:gd name="connsiteX36" fmla="*/ 2940124 w 3200935"/>
              <a:gd name="connsiteY36" fmla="*/ 456413 h 2848897"/>
              <a:gd name="connsiteX37" fmla="*/ 2974633 w 3200935"/>
              <a:gd name="connsiteY37" fmla="*/ 465320 h 2848897"/>
              <a:gd name="connsiteX38" fmla="*/ 3006916 w 3200935"/>
              <a:gd name="connsiteY38" fmla="*/ 475338 h 2848897"/>
              <a:gd name="connsiteX39" fmla="*/ 3039197 w 3200935"/>
              <a:gd name="connsiteY39" fmla="*/ 486470 h 2848897"/>
              <a:gd name="connsiteX40" fmla="*/ 3069254 w 3200935"/>
              <a:gd name="connsiteY40" fmla="*/ 499829 h 2848897"/>
              <a:gd name="connsiteX41" fmla="*/ 3095972 w 3200935"/>
              <a:gd name="connsiteY41" fmla="*/ 516527 h 2848897"/>
              <a:gd name="connsiteX42" fmla="*/ 3120463 w 3200935"/>
              <a:gd name="connsiteY42" fmla="*/ 536565 h 2848897"/>
              <a:gd name="connsiteX43" fmla="*/ 3140498 w 3200935"/>
              <a:gd name="connsiteY43" fmla="*/ 561055 h 2848897"/>
              <a:gd name="connsiteX44" fmla="*/ 3157197 w 3200935"/>
              <a:gd name="connsiteY44" fmla="*/ 587772 h 2848897"/>
              <a:gd name="connsiteX45" fmla="*/ 3170555 w 3200935"/>
              <a:gd name="connsiteY45" fmla="*/ 617827 h 2848897"/>
              <a:gd name="connsiteX46" fmla="*/ 3181687 w 3200935"/>
              <a:gd name="connsiteY46" fmla="*/ 650112 h 2848897"/>
              <a:gd name="connsiteX47" fmla="*/ 3191705 w 3200935"/>
              <a:gd name="connsiteY47" fmla="*/ 682393 h 2848897"/>
              <a:gd name="connsiteX48" fmla="*/ 3200612 w 3200935"/>
              <a:gd name="connsiteY48" fmla="*/ 716904 h 2848897"/>
              <a:gd name="connsiteX49" fmla="*/ 3200935 w 3200935"/>
              <a:gd name="connsiteY49" fmla="*/ 718115 h 2848897"/>
              <a:gd name="connsiteX50" fmla="*/ 3200935 w 3200935"/>
              <a:gd name="connsiteY50" fmla="*/ 2848897 h 2848897"/>
              <a:gd name="connsiteX51" fmla="*/ 413394 w 3200935"/>
              <a:gd name="connsiteY51" fmla="*/ 2848897 h 2848897"/>
              <a:gd name="connsiteX52" fmla="*/ 400932 w 3200935"/>
              <a:gd name="connsiteY52" fmla="*/ 2820857 h 2848897"/>
              <a:gd name="connsiteX53" fmla="*/ 385348 w 3200935"/>
              <a:gd name="connsiteY53" fmla="*/ 2793028 h 2848897"/>
              <a:gd name="connsiteX54" fmla="*/ 365311 w 3200935"/>
              <a:gd name="connsiteY54" fmla="*/ 2768537 h 2848897"/>
              <a:gd name="connsiteX55" fmla="*/ 343046 w 3200935"/>
              <a:gd name="connsiteY55" fmla="*/ 2742933 h 2848897"/>
              <a:gd name="connsiteX56" fmla="*/ 317443 w 3200935"/>
              <a:gd name="connsiteY56" fmla="*/ 2720669 h 2848897"/>
              <a:gd name="connsiteX57" fmla="*/ 289612 w 3200935"/>
              <a:gd name="connsiteY57" fmla="*/ 2699519 h 2848897"/>
              <a:gd name="connsiteX58" fmla="*/ 261783 w 3200935"/>
              <a:gd name="connsiteY58" fmla="*/ 2678368 h 2848897"/>
              <a:gd name="connsiteX59" fmla="*/ 233954 w 3200935"/>
              <a:gd name="connsiteY59" fmla="*/ 2657218 h 2848897"/>
              <a:gd name="connsiteX60" fmla="*/ 207237 w 3200935"/>
              <a:gd name="connsiteY60" fmla="*/ 2636065 h 2848897"/>
              <a:gd name="connsiteX61" fmla="*/ 181633 w 3200935"/>
              <a:gd name="connsiteY61" fmla="*/ 2612689 h 2848897"/>
              <a:gd name="connsiteX62" fmla="*/ 159370 w 3200935"/>
              <a:gd name="connsiteY62" fmla="*/ 2589312 h 2848897"/>
              <a:gd name="connsiteX63" fmla="*/ 140446 w 3200935"/>
              <a:gd name="connsiteY63" fmla="*/ 2562594 h 2848897"/>
              <a:gd name="connsiteX64" fmla="*/ 125974 w 3200935"/>
              <a:gd name="connsiteY64" fmla="*/ 2534764 h 2848897"/>
              <a:gd name="connsiteX65" fmla="*/ 115956 w 3200935"/>
              <a:gd name="connsiteY65" fmla="*/ 2501370 h 2848897"/>
              <a:gd name="connsiteX66" fmla="*/ 111502 w 3200935"/>
              <a:gd name="connsiteY66" fmla="*/ 2466860 h 2848897"/>
              <a:gd name="connsiteX67" fmla="*/ 110388 w 3200935"/>
              <a:gd name="connsiteY67" fmla="*/ 2431236 h 2848897"/>
              <a:gd name="connsiteX68" fmla="*/ 113728 w 3200935"/>
              <a:gd name="connsiteY68" fmla="*/ 2393388 h 2848897"/>
              <a:gd name="connsiteX69" fmla="*/ 118182 w 3200935"/>
              <a:gd name="connsiteY69" fmla="*/ 2355539 h 2848897"/>
              <a:gd name="connsiteX70" fmla="*/ 123747 w 3200935"/>
              <a:gd name="connsiteY70" fmla="*/ 2317690 h 2848897"/>
              <a:gd name="connsiteX71" fmla="*/ 128200 w 3200935"/>
              <a:gd name="connsiteY71" fmla="*/ 2279842 h 2848897"/>
              <a:gd name="connsiteX72" fmla="*/ 130428 w 3200935"/>
              <a:gd name="connsiteY72" fmla="*/ 2241992 h 2848897"/>
              <a:gd name="connsiteX73" fmla="*/ 130428 w 3200935"/>
              <a:gd name="connsiteY73" fmla="*/ 2205256 h 2848897"/>
              <a:gd name="connsiteX74" fmla="*/ 125974 w 3200935"/>
              <a:gd name="connsiteY74" fmla="*/ 2170747 h 2848897"/>
              <a:gd name="connsiteX75" fmla="*/ 117069 w 3200935"/>
              <a:gd name="connsiteY75" fmla="*/ 2136238 h 2848897"/>
              <a:gd name="connsiteX76" fmla="*/ 103710 w 3200935"/>
              <a:gd name="connsiteY76" fmla="*/ 2103954 h 2848897"/>
              <a:gd name="connsiteX77" fmla="*/ 87012 w 3200935"/>
              <a:gd name="connsiteY77" fmla="*/ 2070559 h 2848897"/>
              <a:gd name="connsiteX78" fmla="*/ 68088 w 3200935"/>
              <a:gd name="connsiteY78" fmla="*/ 2037163 h 2848897"/>
              <a:gd name="connsiteX79" fmla="*/ 48051 w 3200935"/>
              <a:gd name="connsiteY79" fmla="*/ 2003766 h 2848897"/>
              <a:gd name="connsiteX80" fmla="*/ 29127 w 3200935"/>
              <a:gd name="connsiteY80" fmla="*/ 1971483 h 2848897"/>
              <a:gd name="connsiteX81" fmla="*/ 12427 w 3200935"/>
              <a:gd name="connsiteY81" fmla="*/ 1936974 h 2848897"/>
              <a:gd name="connsiteX82" fmla="*/ 0 w 3200935"/>
              <a:gd name="connsiteY82" fmla="*/ 1905903 h 2848897"/>
              <a:gd name="connsiteX83" fmla="*/ 0 w 3200935"/>
              <a:gd name="connsiteY83" fmla="*/ 1760990 h 2848897"/>
              <a:gd name="connsiteX84" fmla="*/ 12427 w 3200935"/>
              <a:gd name="connsiteY84" fmla="*/ 1729918 h 2848897"/>
              <a:gd name="connsiteX85" fmla="*/ 29127 w 3200935"/>
              <a:gd name="connsiteY85" fmla="*/ 1695410 h 2848897"/>
              <a:gd name="connsiteX86" fmla="*/ 48051 w 3200935"/>
              <a:gd name="connsiteY86" fmla="*/ 1663126 h 2848897"/>
              <a:gd name="connsiteX87" fmla="*/ 68088 w 3200935"/>
              <a:gd name="connsiteY87" fmla="*/ 1629730 h 2848897"/>
              <a:gd name="connsiteX88" fmla="*/ 87012 w 3200935"/>
              <a:gd name="connsiteY88" fmla="*/ 1596334 h 2848897"/>
              <a:gd name="connsiteX89" fmla="*/ 103710 w 3200935"/>
              <a:gd name="connsiteY89" fmla="*/ 1562938 h 2848897"/>
              <a:gd name="connsiteX90" fmla="*/ 117069 w 3200935"/>
              <a:gd name="connsiteY90" fmla="*/ 1530654 h 2848897"/>
              <a:gd name="connsiteX91" fmla="*/ 125974 w 3200935"/>
              <a:gd name="connsiteY91" fmla="*/ 1496145 h 2848897"/>
              <a:gd name="connsiteX92" fmla="*/ 130428 w 3200935"/>
              <a:gd name="connsiteY92" fmla="*/ 1461636 h 2848897"/>
              <a:gd name="connsiteX93" fmla="*/ 130428 w 3200935"/>
              <a:gd name="connsiteY93" fmla="*/ 1424901 h 2848897"/>
              <a:gd name="connsiteX94" fmla="*/ 128200 w 3200935"/>
              <a:gd name="connsiteY94" fmla="*/ 1387052 h 2848897"/>
              <a:gd name="connsiteX95" fmla="*/ 123747 w 3200935"/>
              <a:gd name="connsiteY95" fmla="*/ 1349203 h 2848897"/>
              <a:gd name="connsiteX96" fmla="*/ 118182 w 3200935"/>
              <a:gd name="connsiteY96" fmla="*/ 1311353 h 2848897"/>
              <a:gd name="connsiteX97" fmla="*/ 113728 w 3200935"/>
              <a:gd name="connsiteY97" fmla="*/ 1273505 h 2848897"/>
              <a:gd name="connsiteX98" fmla="*/ 110388 w 3200935"/>
              <a:gd name="connsiteY98" fmla="*/ 1235657 h 2848897"/>
              <a:gd name="connsiteX99" fmla="*/ 111502 w 3200935"/>
              <a:gd name="connsiteY99" fmla="*/ 1200034 h 2848897"/>
              <a:gd name="connsiteX100" fmla="*/ 115956 w 3200935"/>
              <a:gd name="connsiteY100" fmla="*/ 1165525 h 2848897"/>
              <a:gd name="connsiteX101" fmla="*/ 125974 w 3200935"/>
              <a:gd name="connsiteY101" fmla="*/ 1132128 h 2848897"/>
              <a:gd name="connsiteX102" fmla="*/ 140446 w 3200935"/>
              <a:gd name="connsiteY102" fmla="*/ 1104298 h 2848897"/>
              <a:gd name="connsiteX103" fmla="*/ 159370 w 3200935"/>
              <a:gd name="connsiteY103" fmla="*/ 1077582 h 2848897"/>
              <a:gd name="connsiteX104" fmla="*/ 181633 w 3200935"/>
              <a:gd name="connsiteY104" fmla="*/ 1054204 h 2848897"/>
              <a:gd name="connsiteX105" fmla="*/ 207237 w 3200935"/>
              <a:gd name="connsiteY105" fmla="*/ 1030827 h 2848897"/>
              <a:gd name="connsiteX106" fmla="*/ 233954 w 3200935"/>
              <a:gd name="connsiteY106" fmla="*/ 1009676 h 2848897"/>
              <a:gd name="connsiteX107" fmla="*/ 261783 w 3200935"/>
              <a:gd name="connsiteY107" fmla="*/ 988524 h 2848897"/>
              <a:gd name="connsiteX108" fmla="*/ 289612 w 3200935"/>
              <a:gd name="connsiteY108" fmla="*/ 967374 h 2848897"/>
              <a:gd name="connsiteX109" fmla="*/ 317443 w 3200935"/>
              <a:gd name="connsiteY109" fmla="*/ 946223 h 2848897"/>
              <a:gd name="connsiteX110" fmla="*/ 343046 w 3200935"/>
              <a:gd name="connsiteY110" fmla="*/ 923960 h 2848897"/>
              <a:gd name="connsiteX111" fmla="*/ 365311 w 3200935"/>
              <a:gd name="connsiteY111" fmla="*/ 898356 h 2848897"/>
              <a:gd name="connsiteX112" fmla="*/ 385348 w 3200935"/>
              <a:gd name="connsiteY112" fmla="*/ 873865 h 2848897"/>
              <a:gd name="connsiteX113" fmla="*/ 400932 w 3200935"/>
              <a:gd name="connsiteY113" fmla="*/ 846035 h 2848897"/>
              <a:gd name="connsiteX114" fmla="*/ 414290 w 3200935"/>
              <a:gd name="connsiteY114" fmla="*/ 815980 h 2848897"/>
              <a:gd name="connsiteX115" fmla="*/ 425422 w 3200935"/>
              <a:gd name="connsiteY115" fmla="*/ 783695 h 2848897"/>
              <a:gd name="connsiteX116" fmla="*/ 435442 w 3200935"/>
              <a:gd name="connsiteY116" fmla="*/ 750298 h 2848897"/>
              <a:gd name="connsiteX117" fmla="*/ 444347 w 3200935"/>
              <a:gd name="connsiteY117" fmla="*/ 716904 h 2848897"/>
              <a:gd name="connsiteX118" fmla="*/ 453253 w 3200935"/>
              <a:gd name="connsiteY118" fmla="*/ 682393 h 2848897"/>
              <a:gd name="connsiteX119" fmla="*/ 463271 w 3200935"/>
              <a:gd name="connsiteY119" fmla="*/ 650112 h 2848897"/>
              <a:gd name="connsiteX120" fmla="*/ 474403 w 3200935"/>
              <a:gd name="connsiteY120" fmla="*/ 617827 h 2848897"/>
              <a:gd name="connsiteX121" fmla="*/ 487762 w 3200935"/>
              <a:gd name="connsiteY121" fmla="*/ 587772 h 2848897"/>
              <a:gd name="connsiteX122" fmla="*/ 504460 w 3200935"/>
              <a:gd name="connsiteY122" fmla="*/ 561055 h 2848897"/>
              <a:gd name="connsiteX123" fmla="*/ 524495 w 3200935"/>
              <a:gd name="connsiteY123" fmla="*/ 536565 h 2848897"/>
              <a:gd name="connsiteX124" fmla="*/ 548987 w 3200935"/>
              <a:gd name="connsiteY124" fmla="*/ 516527 h 2848897"/>
              <a:gd name="connsiteX125" fmla="*/ 575704 w 3200935"/>
              <a:gd name="connsiteY125" fmla="*/ 499829 h 2848897"/>
              <a:gd name="connsiteX126" fmla="*/ 605759 w 3200935"/>
              <a:gd name="connsiteY126" fmla="*/ 486470 h 2848897"/>
              <a:gd name="connsiteX127" fmla="*/ 638042 w 3200935"/>
              <a:gd name="connsiteY127" fmla="*/ 475338 h 2848897"/>
              <a:gd name="connsiteX128" fmla="*/ 670325 w 3200935"/>
              <a:gd name="connsiteY128" fmla="*/ 465320 h 2848897"/>
              <a:gd name="connsiteX129" fmla="*/ 704834 w 3200935"/>
              <a:gd name="connsiteY129" fmla="*/ 456413 h 2848897"/>
              <a:gd name="connsiteX130" fmla="*/ 738229 w 3200935"/>
              <a:gd name="connsiteY130" fmla="*/ 447507 h 2848897"/>
              <a:gd name="connsiteX131" fmla="*/ 771626 w 3200935"/>
              <a:gd name="connsiteY131" fmla="*/ 437489 h 2848897"/>
              <a:gd name="connsiteX132" fmla="*/ 803907 w 3200935"/>
              <a:gd name="connsiteY132" fmla="*/ 426357 h 2848897"/>
              <a:gd name="connsiteX133" fmla="*/ 833964 w 3200935"/>
              <a:gd name="connsiteY133" fmla="*/ 412999 h 2848897"/>
              <a:gd name="connsiteX134" fmla="*/ 861794 w 3200935"/>
              <a:gd name="connsiteY134" fmla="*/ 397415 h 2848897"/>
              <a:gd name="connsiteX135" fmla="*/ 886284 w 3200935"/>
              <a:gd name="connsiteY135" fmla="*/ 377377 h 2848897"/>
              <a:gd name="connsiteX136" fmla="*/ 911888 w 3200935"/>
              <a:gd name="connsiteY136" fmla="*/ 355112 h 2848897"/>
              <a:gd name="connsiteX137" fmla="*/ 934152 w 3200935"/>
              <a:gd name="connsiteY137" fmla="*/ 329509 h 2848897"/>
              <a:gd name="connsiteX138" fmla="*/ 955302 w 3200935"/>
              <a:gd name="connsiteY138" fmla="*/ 302791 h 2848897"/>
              <a:gd name="connsiteX139" fmla="*/ 976452 w 3200935"/>
              <a:gd name="connsiteY139" fmla="*/ 274961 h 2848897"/>
              <a:gd name="connsiteX140" fmla="*/ 997604 w 3200935"/>
              <a:gd name="connsiteY140" fmla="*/ 247131 h 2848897"/>
              <a:gd name="connsiteX141" fmla="*/ 1018754 w 3200935"/>
              <a:gd name="connsiteY141" fmla="*/ 220414 h 2848897"/>
              <a:gd name="connsiteX142" fmla="*/ 1042131 w 3200935"/>
              <a:gd name="connsiteY142" fmla="*/ 194811 h 2848897"/>
              <a:gd name="connsiteX143" fmla="*/ 1065507 w 3200935"/>
              <a:gd name="connsiteY143" fmla="*/ 172547 h 2848897"/>
              <a:gd name="connsiteX144" fmla="*/ 1092225 w 3200935"/>
              <a:gd name="connsiteY144" fmla="*/ 153622 h 2848897"/>
              <a:gd name="connsiteX145" fmla="*/ 1120055 w 3200935"/>
              <a:gd name="connsiteY145" fmla="*/ 139150 h 2848897"/>
              <a:gd name="connsiteX146" fmla="*/ 1153451 w 3200935"/>
              <a:gd name="connsiteY146" fmla="*/ 129132 h 2848897"/>
              <a:gd name="connsiteX147" fmla="*/ 1187961 w 3200935"/>
              <a:gd name="connsiteY147" fmla="*/ 124678 h 2848897"/>
              <a:gd name="connsiteX148" fmla="*/ 1223581 w 3200935"/>
              <a:gd name="connsiteY148" fmla="*/ 123565 h 2848897"/>
              <a:gd name="connsiteX149" fmla="*/ 1261429 w 3200935"/>
              <a:gd name="connsiteY149" fmla="*/ 126906 h 2848897"/>
              <a:gd name="connsiteX150" fmla="*/ 1299279 w 3200935"/>
              <a:gd name="connsiteY150" fmla="*/ 131359 h 2848897"/>
              <a:gd name="connsiteX151" fmla="*/ 1337128 w 3200935"/>
              <a:gd name="connsiteY151" fmla="*/ 136924 h 2848897"/>
              <a:gd name="connsiteX152" fmla="*/ 1374976 w 3200935"/>
              <a:gd name="connsiteY152" fmla="*/ 141378 h 2848897"/>
              <a:gd name="connsiteX153" fmla="*/ 1412824 w 3200935"/>
              <a:gd name="connsiteY153" fmla="*/ 143604 h 2848897"/>
              <a:gd name="connsiteX154" fmla="*/ 1449561 w 3200935"/>
              <a:gd name="connsiteY154" fmla="*/ 143604 h 2848897"/>
              <a:gd name="connsiteX155" fmla="*/ 1484069 w 3200935"/>
              <a:gd name="connsiteY155" fmla="*/ 139150 h 2848897"/>
              <a:gd name="connsiteX156" fmla="*/ 1518579 w 3200935"/>
              <a:gd name="connsiteY156" fmla="*/ 130245 h 2848897"/>
              <a:gd name="connsiteX157" fmla="*/ 1551974 w 3200935"/>
              <a:gd name="connsiteY157" fmla="*/ 116887 h 2848897"/>
              <a:gd name="connsiteX158" fmla="*/ 1585369 w 3200935"/>
              <a:gd name="connsiteY158" fmla="*/ 99075 h 2848897"/>
              <a:gd name="connsiteX159" fmla="*/ 1618765 w 3200935"/>
              <a:gd name="connsiteY159" fmla="*/ 81264 h 2848897"/>
              <a:gd name="connsiteX160" fmla="*/ 1652161 w 3200935"/>
              <a:gd name="connsiteY160" fmla="*/ 61227 h 2848897"/>
              <a:gd name="connsiteX161" fmla="*/ 1684444 w 3200935"/>
              <a:gd name="connsiteY161" fmla="*/ 42302 h 2848897"/>
              <a:gd name="connsiteX162" fmla="*/ 1718953 w 3200935"/>
              <a:gd name="connsiteY162" fmla="*/ 25604 h 2848897"/>
              <a:gd name="connsiteX163" fmla="*/ 1752349 w 3200935"/>
              <a:gd name="connsiteY163" fmla="*/ 12245 h 2848897"/>
              <a:gd name="connsiteX164" fmla="*/ 1786858 w 3200935"/>
              <a:gd name="connsiteY164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200935" h="2848897">
                <a:moveTo>
                  <a:pt x="1822480" y="0"/>
                </a:moveTo>
                <a:lnTo>
                  <a:pt x="1858100" y="3339"/>
                </a:lnTo>
                <a:lnTo>
                  <a:pt x="1892611" y="12245"/>
                </a:lnTo>
                <a:lnTo>
                  <a:pt x="1926007" y="25604"/>
                </a:lnTo>
                <a:lnTo>
                  <a:pt x="1960514" y="42302"/>
                </a:lnTo>
                <a:lnTo>
                  <a:pt x="1992798" y="61227"/>
                </a:lnTo>
                <a:lnTo>
                  <a:pt x="2026194" y="81264"/>
                </a:lnTo>
                <a:lnTo>
                  <a:pt x="2059589" y="99075"/>
                </a:lnTo>
                <a:lnTo>
                  <a:pt x="2092985" y="116887"/>
                </a:lnTo>
                <a:lnTo>
                  <a:pt x="2125268" y="130245"/>
                </a:lnTo>
                <a:lnTo>
                  <a:pt x="2160890" y="139150"/>
                </a:lnTo>
                <a:lnTo>
                  <a:pt x="2195399" y="143604"/>
                </a:lnTo>
                <a:lnTo>
                  <a:pt x="2232134" y="143604"/>
                </a:lnTo>
                <a:lnTo>
                  <a:pt x="2269983" y="141378"/>
                </a:lnTo>
                <a:lnTo>
                  <a:pt x="2307831" y="136924"/>
                </a:lnTo>
                <a:lnTo>
                  <a:pt x="2345681" y="131359"/>
                </a:lnTo>
                <a:lnTo>
                  <a:pt x="2383529" y="126906"/>
                </a:lnTo>
                <a:lnTo>
                  <a:pt x="2421378" y="123565"/>
                </a:lnTo>
                <a:lnTo>
                  <a:pt x="2456999" y="124678"/>
                </a:lnTo>
                <a:lnTo>
                  <a:pt x="2491507" y="129132"/>
                </a:lnTo>
                <a:lnTo>
                  <a:pt x="2524903" y="139150"/>
                </a:lnTo>
                <a:lnTo>
                  <a:pt x="2552734" y="153622"/>
                </a:lnTo>
                <a:lnTo>
                  <a:pt x="2579449" y="172547"/>
                </a:lnTo>
                <a:lnTo>
                  <a:pt x="2602827" y="194811"/>
                </a:lnTo>
                <a:lnTo>
                  <a:pt x="2626204" y="220414"/>
                </a:lnTo>
                <a:lnTo>
                  <a:pt x="2647355" y="247131"/>
                </a:lnTo>
                <a:lnTo>
                  <a:pt x="2668506" y="274961"/>
                </a:lnTo>
                <a:lnTo>
                  <a:pt x="2689656" y="302791"/>
                </a:lnTo>
                <a:lnTo>
                  <a:pt x="2710806" y="329509"/>
                </a:lnTo>
                <a:lnTo>
                  <a:pt x="2733071" y="355112"/>
                </a:lnTo>
                <a:lnTo>
                  <a:pt x="2758675" y="377377"/>
                </a:lnTo>
                <a:lnTo>
                  <a:pt x="2783165" y="397415"/>
                </a:lnTo>
                <a:lnTo>
                  <a:pt x="2810995" y="412999"/>
                </a:lnTo>
                <a:lnTo>
                  <a:pt x="2841051" y="426357"/>
                </a:lnTo>
                <a:lnTo>
                  <a:pt x="2873333" y="437489"/>
                </a:lnTo>
                <a:lnTo>
                  <a:pt x="2906728" y="447507"/>
                </a:lnTo>
                <a:lnTo>
                  <a:pt x="2940124" y="456413"/>
                </a:lnTo>
                <a:lnTo>
                  <a:pt x="2974633" y="465320"/>
                </a:lnTo>
                <a:lnTo>
                  <a:pt x="3006916" y="475338"/>
                </a:lnTo>
                <a:lnTo>
                  <a:pt x="3039197" y="486470"/>
                </a:lnTo>
                <a:lnTo>
                  <a:pt x="3069254" y="499829"/>
                </a:lnTo>
                <a:lnTo>
                  <a:pt x="3095972" y="516527"/>
                </a:lnTo>
                <a:lnTo>
                  <a:pt x="3120463" y="536565"/>
                </a:lnTo>
                <a:lnTo>
                  <a:pt x="3140498" y="561055"/>
                </a:lnTo>
                <a:lnTo>
                  <a:pt x="3157197" y="587772"/>
                </a:lnTo>
                <a:lnTo>
                  <a:pt x="3170555" y="617827"/>
                </a:lnTo>
                <a:lnTo>
                  <a:pt x="3181687" y="650112"/>
                </a:lnTo>
                <a:lnTo>
                  <a:pt x="3191705" y="682393"/>
                </a:lnTo>
                <a:lnTo>
                  <a:pt x="3200612" y="716904"/>
                </a:lnTo>
                <a:lnTo>
                  <a:pt x="3200935" y="718115"/>
                </a:lnTo>
                <a:lnTo>
                  <a:pt x="3200935" y="2848897"/>
                </a:lnTo>
                <a:lnTo>
                  <a:pt x="413394" y="2848897"/>
                </a:lnTo>
                <a:lnTo>
                  <a:pt x="400932" y="2820857"/>
                </a:lnTo>
                <a:lnTo>
                  <a:pt x="385348" y="2793028"/>
                </a:lnTo>
                <a:lnTo>
                  <a:pt x="365311" y="2768537"/>
                </a:lnTo>
                <a:lnTo>
                  <a:pt x="343046" y="2742933"/>
                </a:lnTo>
                <a:lnTo>
                  <a:pt x="317443" y="2720669"/>
                </a:lnTo>
                <a:lnTo>
                  <a:pt x="289612" y="2699519"/>
                </a:lnTo>
                <a:lnTo>
                  <a:pt x="261783" y="2678368"/>
                </a:lnTo>
                <a:lnTo>
                  <a:pt x="233954" y="2657218"/>
                </a:lnTo>
                <a:lnTo>
                  <a:pt x="207237" y="2636065"/>
                </a:lnTo>
                <a:lnTo>
                  <a:pt x="181633" y="2612689"/>
                </a:lnTo>
                <a:lnTo>
                  <a:pt x="159370" y="2589312"/>
                </a:lnTo>
                <a:lnTo>
                  <a:pt x="140446" y="2562594"/>
                </a:lnTo>
                <a:lnTo>
                  <a:pt x="125974" y="2534764"/>
                </a:lnTo>
                <a:lnTo>
                  <a:pt x="115956" y="2501370"/>
                </a:lnTo>
                <a:lnTo>
                  <a:pt x="111502" y="2466860"/>
                </a:lnTo>
                <a:lnTo>
                  <a:pt x="110388" y="2431236"/>
                </a:lnTo>
                <a:lnTo>
                  <a:pt x="113728" y="2393388"/>
                </a:lnTo>
                <a:lnTo>
                  <a:pt x="118182" y="2355539"/>
                </a:lnTo>
                <a:lnTo>
                  <a:pt x="123747" y="2317690"/>
                </a:lnTo>
                <a:lnTo>
                  <a:pt x="128200" y="2279842"/>
                </a:lnTo>
                <a:lnTo>
                  <a:pt x="130428" y="2241992"/>
                </a:lnTo>
                <a:lnTo>
                  <a:pt x="130428" y="2205256"/>
                </a:lnTo>
                <a:lnTo>
                  <a:pt x="125974" y="2170747"/>
                </a:lnTo>
                <a:lnTo>
                  <a:pt x="117069" y="2136238"/>
                </a:lnTo>
                <a:lnTo>
                  <a:pt x="103710" y="2103954"/>
                </a:lnTo>
                <a:lnTo>
                  <a:pt x="87012" y="2070559"/>
                </a:lnTo>
                <a:lnTo>
                  <a:pt x="68088" y="2037163"/>
                </a:lnTo>
                <a:lnTo>
                  <a:pt x="48051" y="2003766"/>
                </a:lnTo>
                <a:lnTo>
                  <a:pt x="29127" y="1971483"/>
                </a:lnTo>
                <a:lnTo>
                  <a:pt x="12427" y="1936974"/>
                </a:lnTo>
                <a:lnTo>
                  <a:pt x="0" y="1905903"/>
                </a:lnTo>
                <a:lnTo>
                  <a:pt x="0" y="1760990"/>
                </a:lnTo>
                <a:lnTo>
                  <a:pt x="12427" y="1729918"/>
                </a:lnTo>
                <a:lnTo>
                  <a:pt x="29127" y="1695410"/>
                </a:lnTo>
                <a:lnTo>
                  <a:pt x="48051" y="1663126"/>
                </a:lnTo>
                <a:lnTo>
                  <a:pt x="68088" y="1629730"/>
                </a:lnTo>
                <a:lnTo>
                  <a:pt x="87012" y="1596334"/>
                </a:lnTo>
                <a:lnTo>
                  <a:pt x="103710" y="1562938"/>
                </a:lnTo>
                <a:lnTo>
                  <a:pt x="117069" y="1530654"/>
                </a:lnTo>
                <a:lnTo>
                  <a:pt x="125974" y="1496145"/>
                </a:lnTo>
                <a:lnTo>
                  <a:pt x="130428" y="1461636"/>
                </a:lnTo>
                <a:lnTo>
                  <a:pt x="130428" y="1424901"/>
                </a:lnTo>
                <a:lnTo>
                  <a:pt x="128200" y="1387052"/>
                </a:lnTo>
                <a:lnTo>
                  <a:pt x="123747" y="1349203"/>
                </a:lnTo>
                <a:lnTo>
                  <a:pt x="118182" y="1311353"/>
                </a:lnTo>
                <a:lnTo>
                  <a:pt x="113728" y="1273505"/>
                </a:lnTo>
                <a:lnTo>
                  <a:pt x="110388" y="1235657"/>
                </a:lnTo>
                <a:lnTo>
                  <a:pt x="111502" y="1200034"/>
                </a:lnTo>
                <a:lnTo>
                  <a:pt x="115956" y="1165525"/>
                </a:lnTo>
                <a:lnTo>
                  <a:pt x="125974" y="1132128"/>
                </a:lnTo>
                <a:lnTo>
                  <a:pt x="140446" y="1104298"/>
                </a:lnTo>
                <a:lnTo>
                  <a:pt x="159370" y="1077582"/>
                </a:lnTo>
                <a:lnTo>
                  <a:pt x="181633" y="1054204"/>
                </a:lnTo>
                <a:lnTo>
                  <a:pt x="207237" y="1030827"/>
                </a:lnTo>
                <a:lnTo>
                  <a:pt x="233954" y="1009676"/>
                </a:lnTo>
                <a:lnTo>
                  <a:pt x="261783" y="988524"/>
                </a:lnTo>
                <a:lnTo>
                  <a:pt x="289612" y="967374"/>
                </a:lnTo>
                <a:lnTo>
                  <a:pt x="317443" y="946223"/>
                </a:lnTo>
                <a:lnTo>
                  <a:pt x="343046" y="923960"/>
                </a:lnTo>
                <a:lnTo>
                  <a:pt x="365311" y="898356"/>
                </a:lnTo>
                <a:lnTo>
                  <a:pt x="385348" y="873865"/>
                </a:lnTo>
                <a:lnTo>
                  <a:pt x="400932" y="846035"/>
                </a:lnTo>
                <a:lnTo>
                  <a:pt x="414290" y="815980"/>
                </a:lnTo>
                <a:lnTo>
                  <a:pt x="425422" y="783695"/>
                </a:lnTo>
                <a:lnTo>
                  <a:pt x="435442" y="750298"/>
                </a:lnTo>
                <a:lnTo>
                  <a:pt x="444347" y="716904"/>
                </a:lnTo>
                <a:lnTo>
                  <a:pt x="453253" y="682393"/>
                </a:lnTo>
                <a:lnTo>
                  <a:pt x="463271" y="650112"/>
                </a:lnTo>
                <a:lnTo>
                  <a:pt x="474403" y="617827"/>
                </a:lnTo>
                <a:lnTo>
                  <a:pt x="487762" y="587772"/>
                </a:lnTo>
                <a:lnTo>
                  <a:pt x="504460" y="561055"/>
                </a:lnTo>
                <a:lnTo>
                  <a:pt x="524495" y="536565"/>
                </a:lnTo>
                <a:lnTo>
                  <a:pt x="548987" y="516527"/>
                </a:lnTo>
                <a:lnTo>
                  <a:pt x="575704" y="499829"/>
                </a:lnTo>
                <a:lnTo>
                  <a:pt x="605759" y="486470"/>
                </a:lnTo>
                <a:lnTo>
                  <a:pt x="638042" y="475338"/>
                </a:lnTo>
                <a:lnTo>
                  <a:pt x="670325" y="465320"/>
                </a:lnTo>
                <a:lnTo>
                  <a:pt x="704834" y="456413"/>
                </a:lnTo>
                <a:lnTo>
                  <a:pt x="738229" y="447507"/>
                </a:lnTo>
                <a:lnTo>
                  <a:pt x="771626" y="437489"/>
                </a:lnTo>
                <a:lnTo>
                  <a:pt x="803907" y="426357"/>
                </a:lnTo>
                <a:lnTo>
                  <a:pt x="833964" y="412999"/>
                </a:lnTo>
                <a:lnTo>
                  <a:pt x="861794" y="397415"/>
                </a:lnTo>
                <a:lnTo>
                  <a:pt x="886284" y="377377"/>
                </a:lnTo>
                <a:lnTo>
                  <a:pt x="911888" y="355112"/>
                </a:lnTo>
                <a:lnTo>
                  <a:pt x="934152" y="329509"/>
                </a:lnTo>
                <a:lnTo>
                  <a:pt x="955302" y="302791"/>
                </a:lnTo>
                <a:lnTo>
                  <a:pt x="976452" y="274961"/>
                </a:lnTo>
                <a:lnTo>
                  <a:pt x="997604" y="247131"/>
                </a:lnTo>
                <a:lnTo>
                  <a:pt x="1018754" y="220414"/>
                </a:lnTo>
                <a:lnTo>
                  <a:pt x="1042131" y="194811"/>
                </a:lnTo>
                <a:lnTo>
                  <a:pt x="1065507" y="172547"/>
                </a:lnTo>
                <a:lnTo>
                  <a:pt x="1092225" y="153622"/>
                </a:lnTo>
                <a:lnTo>
                  <a:pt x="1120055" y="139150"/>
                </a:lnTo>
                <a:lnTo>
                  <a:pt x="1153451" y="129132"/>
                </a:lnTo>
                <a:lnTo>
                  <a:pt x="1187961" y="124678"/>
                </a:lnTo>
                <a:lnTo>
                  <a:pt x="1223581" y="123565"/>
                </a:lnTo>
                <a:lnTo>
                  <a:pt x="1261429" y="126906"/>
                </a:lnTo>
                <a:lnTo>
                  <a:pt x="1299279" y="131359"/>
                </a:lnTo>
                <a:lnTo>
                  <a:pt x="1337128" y="136924"/>
                </a:lnTo>
                <a:lnTo>
                  <a:pt x="1374976" y="141378"/>
                </a:lnTo>
                <a:lnTo>
                  <a:pt x="1412824" y="143604"/>
                </a:lnTo>
                <a:lnTo>
                  <a:pt x="1449561" y="143604"/>
                </a:lnTo>
                <a:lnTo>
                  <a:pt x="1484069" y="139150"/>
                </a:lnTo>
                <a:lnTo>
                  <a:pt x="1518579" y="130245"/>
                </a:lnTo>
                <a:lnTo>
                  <a:pt x="1551974" y="116887"/>
                </a:lnTo>
                <a:lnTo>
                  <a:pt x="1585369" y="99075"/>
                </a:lnTo>
                <a:lnTo>
                  <a:pt x="1618765" y="81264"/>
                </a:lnTo>
                <a:lnTo>
                  <a:pt x="1652161" y="61227"/>
                </a:lnTo>
                <a:lnTo>
                  <a:pt x="1684444" y="42302"/>
                </a:lnTo>
                <a:lnTo>
                  <a:pt x="1718953" y="25604"/>
                </a:lnTo>
                <a:lnTo>
                  <a:pt x="1752349" y="12245"/>
                </a:lnTo>
                <a:lnTo>
                  <a:pt x="1786858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2" descr="East London NHS Foundation Trus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47" y="5287578"/>
            <a:ext cx="1595397" cy="7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9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DFF3C0-9A47-4CF8-A908-C79EE032FA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DB4E4-0794-439E-AD2F-E0259466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anchor="t">
            <a:normAutofit/>
          </a:bodyPr>
          <a:lstStyle/>
          <a:p>
            <a:r>
              <a:rPr lang="en-GB">
                <a:cs typeface="Calibri Light"/>
              </a:rPr>
              <a:t>Information Sharing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CD191E-4E38-48B5-91B0-A538EEE36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10DAD19-A1E9-4929-B76E-E6605D2DBD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7DBC290-0F34-425B-B724-341D9697A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FAFB-D68A-4F84-954E-AC240501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9096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GB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Information given to professionals by a pupil should not be shared without the child/young person’s permission except in exceptional circumstances. </a:t>
            </a:r>
            <a:endParaRPr lang="en-US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Such exceptional circumstances will include: </a:t>
            </a:r>
            <a:endParaRPr lang="en-US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A child is not old enough or competent enough to take responsibility for themselves</a:t>
            </a:r>
            <a:endParaRPr lang="en-US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Urgent medical treatment is required</a:t>
            </a:r>
            <a:endParaRPr lang="en-US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The safety and wellbeing of a child/young person is at risk or there is the possibility of harm to other (i.e., child protection or suicide) </a:t>
            </a:r>
            <a:endParaRPr lang="en-US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By virtue of statute or court order </a:t>
            </a:r>
            <a:endParaRPr lang="en-US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GB" sz="1600">
                <a:solidFill>
                  <a:schemeClr val="tx1">
                    <a:alpha val="60000"/>
                  </a:schemeClr>
                </a:solidFill>
                <a:cs typeface="Calibri"/>
              </a:rPr>
              <a:t>For the prevention, detection or prosecution of serious crime</a:t>
            </a:r>
            <a:endParaRPr lang="en-GB" sz="16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endParaRPr lang="en-GB" sz="16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3DA0A25-BE0C-4DBD-91AB-5F1429CB0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11" b="1"/>
          <a:stretch/>
        </p:blipFill>
        <p:spPr>
          <a:xfrm>
            <a:off x="7560533" y="2648116"/>
            <a:ext cx="3868847" cy="2649006"/>
          </a:xfrm>
          <a:prstGeom prst="rect">
            <a:avLst/>
          </a:prstGeom>
        </p:spPr>
      </p:pic>
      <p:pic>
        <p:nvPicPr>
          <p:cNvPr id="10" name="Picture 2" descr="East London NHS Foundation Trus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212" y="216250"/>
            <a:ext cx="1595397" cy="7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5924E55-6C87-408B-93A9-13FA0B56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1" t="17647" r="14486" b="11765"/>
          <a:stretch/>
        </p:blipFill>
        <p:spPr>
          <a:xfrm>
            <a:off x="202342" y="1165649"/>
            <a:ext cx="7106143" cy="47728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C9BD85-A60B-4B18-960C-3FB014A0557F}"/>
              </a:ext>
            </a:extLst>
          </p:cNvPr>
          <p:cNvSpPr txBox="1">
            <a:spLocks/>
          </p:cNvSpPr>
          <p:nvPr/>
        </p:nvSpPr>
        <p:spPr>
          <a:xfrm>
            <a:off x="7584841" y="1277816"/>
            <a:ext cx="4602968" cy="485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6400">
                <a:latin typeface="+mn-lt"/>
                <a:ea typeface="+mn-ea"/>
                <a:cs typeface="+mn-cs"/>
              </a:rPr>
              <a:t/>
            </a:r>
            <a:br>
              <a:rPr lang="en-US" sz="6400">
                <a:latin typeface="+mn-lt"/>
                <a:ea typeface="+mn-ea"/>
                <a:cs typeface="+mn-cs"/>
              </a:rPr>
            </a:br>
            <a:r>
              <a:rPr lang="en-US" sz="64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Managing Risk </a:t>
            </a:r>
            <a:r>
              <a:rPr lang="en-US" sz="6400">
                <a:latin typeface="+mn-lt"/>
                <a:ea typeface="+mn-ea"/>
                <a:cs typeface="+mn-cs"/>
              </a:rPr>
              <a:t/>
            </a:r>
            <a:br>
              <a:rPr lang="en-US" sz="6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r>
              <a:rPr lang="en-US" sz="1400">
                <a:latin typeface="+mn-lt"/>
                <a:ea typeface="+mn-ea"/>
                <a:cs typeface="+mn-cs"/>
              </a:rPr>
              <a:t/>
            </a:r>
            <a:br>
              <a:rPr lang="en-US" sz="1400">
                <a:latin typeface="+mn-lt"/>
                <a:ea typeface="+mn-ea"/>
                <a:cs typeface="+mn-cs"/>
              </a:rPr>
            </a:br>
            <a:endParaRPr lang="en-US" sz="1400">
              <a:solidFill>
                <a:srgbClr val="000000">
                  <a:alpha val="60000"/>
                </a:srgbClr>
              </a:solidFill>
              <a:latin typeface="+mn-lt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268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AEF1C-DCCE-413E-BD9D-2CBDFC7A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9" y="1520575"/>
            <a:ext cx="3234018" cy="3826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4900" kern="1200"/>
              <a:t/>
            </a:r>
            <a:br>
              <a:rPr lang="en-US" sz="4900" kern="1200"/>
            </a:br>
            <a:r>
              <a:rPr lang="en-US" sz="4900" kern="1200">
                <a:latin typeface="+mj-lt"/>
                <a:ea typeface="+mj-ea"/>
                <a:cs typeface="+mj-cs"/>
              </a:rPr>
              <a:t>Managing Immediate Risk (with crisis) </a:t>
            </a: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r>
              <a:rPr lang="en-US" sz="1600" kern="1200"/>
              <a:t/>
            </a:r>
            <a:br>
              <a:rPr lang="en-US" sz="1600" kern="1200"/>
            </a:br>
            <a:endParaRPr lang="en-US" sz="1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AD57306-7470-40F5-AE35-882F1903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6" t="22661" r="21083" b="14888"/>
          <a:stretch/>
        </p:blipFill>
        <p:spPr>
          <a:xfrm>
            <a:off x="4588006" y="901769"/>
            <a:ext cx="7604356" cy="52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8E8D9-DF60-412D-98F2-6B6F0E7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" y="970242"/>
            <a:ext cx="4250017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>
                <a:latin typeface="+mj-lt"/>
                <a:ea typeface="+mj-ea"/>
                <a:cs typeface="+mj-cs"/>
              </a:rPr>
              <a:t>Risk </a:t>
            </a:r>
            <a:r>
              <a:rPr lang="en-US" sz="5900"/>
              <a:t>Management </a:t>
            </a:r>
            <a:r>
              <a:rPr lang="en-US" sz="5900" kern="1200">
                <a:latin typeface="+mj-lt"/>
                <a:ea typeface="+mj-ea"/>
                <a:cs typeface="+mj-cs"/>
              </a:rPr>
              <a:t>(Safety Plan) </a:t>
            </a:r>
          </a:p>
        </p:txBody>
      </p:sp>
      <p:pic>
        <p:nvPicPr>
          <p:cNvPr id="5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6FE7B1A-5425-4C06-BBC4-159D70DC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98" t="23059" r="31187" b="4941"/>
          <a:stretch/>
        </p:blipFill>
        <p:spPr>
          <a:xfrm>
            <a:off x="5423718" y="643469"/>
            <a:ext cx="5616407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1068</Words>
  <Application>Microsoft Office PowerPoint</Application>
  <PresentationFormat>Widescreen</PresentationFormat>
  <Paragraphs>102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Initiating Conversations around Self Harm</vt:lpstr>
      <vt:lpstr> Talking about Self-harm  Every child or young person is an individual and their experience of self-harm is going to be unique.  It’s important that we consider language that we use when talking about self-harm.</vt:lpstr>
      <vt:lpstr>Active Listening and Validation</vt:lpstr>
      <vt:lpstr>Validation</vt:lpstr>
      <vt:lpstr>Confidentiality</vt:lpstr>
      <vt:lpstr>Information Sharing</vt:lpstr>
      <vt:lpstr>PowerPoint Presentation</vt:lpstr>
      <vt:lpstr>        Managing Immediate Risk (with crisis)           </vt:lpstr>
      <vt:lpstr>Risk Management (Safety Plan) </vt:lpstr>
      <vt:lpstr>(Safety Plan)  </vt:lpstr>
      <vt:lpstr>Ways to help young people manage and tolerate distress</vt:lpstr>
      <vt:lpstr>TIPP</vt:lpstr>
      <vt:lpstr>PowerPoint Presentation</vt:lpstr>
      <vt:lpstr>Applying skills to a school setting </vt:lpstr>
      <vt:lpstr>PowerPoint Presentation</vt:lpstr>
      <vt:lpstr>Crisis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H</dc:title>
  <dc:creator>Stockley, Lauren</dc:creator>
  <cp:lastModifiedBy>COOK, Isaac (EAST LONDON NHS FOUNDATION TRUST)</cp:lastModifiedBy>
  <cp:revision>12</cp:revision>
  <dcterms:created xsi:type="dcterms:W3CDTF">2021-08-11T11:11:14Z</dcterms:created>
  <dcterms:modified xsi:type="dcterms:W3CDTF">2023-02-06T13:55:20Z</dcterms:modified>
</cp:coreProperties>
</file>