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2"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Sandford" initials="JS" lastIdx="1" clrIdx="0">
    <p:extLst>
      <p:ext uri="{19B8F6BF-5375-455C-9EA6-DF929625EA0E}">
        <p15:presenceInfo xmlns:p15="http://schemas.microsoft.com/office/powerpoint/2012/main" userId="James Sandfo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p:scale>
          <a:sx n="110" d="100"/>
          <a:sy n="110" d="100"/>
        </p:scale>
        <p:origin x="57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D3E666-414B-4357-B569-EEF87441C6E8}" type="doc">
      <dgm:prSet loTypeId="urn:microsoft.com/office/officeart/2005/8/layout/chevron1" loCatId="process" qsTypeId="urn:microsoft.com/office/officeart/2005/8/quickstyle/simple1" qsCatId="simple" csTypeId="urn:microsoft.com/office/officeart/2005/8/colors/colorful5" csCatId="colorful" phldr="1"/>
      <dgm:spPr/>
    </dgm:pt>
    <dgm:pt modelId="{DC91804E-F768-484E-AE9B-344552AEC1D4}">
      <dgm:prSet phldrT="[Text]"/>
      <dgm:spPr>
        <a:solidFill>
          <a:srgbClr val="0070C0"/>
        </a:solidFill>
      </dgm:spPr>
      <dgm:t>
        <a:bodyPr/>
        <a:lstStyle/>
        <a:p>
          <a:r>
            <a:rPr lang="en-US" dirty="0" smtClean="0"/>
            <a:t>Doctor</a:t>
          </a:r>
          <a:endParaRPr lang="en-US" dirty="0"/>
        </a:p>
      </dgm:t>
    </dgm:pt>
    <dgm:pt modelId="{9C376AC1-2F19-4E96-82AE-7369F5382DF8}" type="parTrans" cxnId="{E46EAA15-74E2-4603-8F9A-ACA4770933EE}">
      <dgm:prSet/>
      <dgm:spPr/>
      <dgm:t>
        <a:bodyPr/>
        <a:lstStyle/>
        <a:p>
          <a:endParaRPr lang="en-US"/>
        </a:p>
      </dgm:t>
    </dgm:pt>
    <dgm:pt modelId="{6A1B2651-85DD-48E8-A48D-359520C1613D}" type="sibTrans" cxnId="{E46EAA15-74E2-4603-8F9A-ACA4770933EE}">
      <dgm:prSet/>
      <dgm:spPr/>
      <dgm:t>
        <a:bodyPr/>
        <a:lstStyle/>
        <a:p>
          <a:endParaRPr lang="en-US"/>
        </a:p>
      </dgm:t>
    </dgm:pt>
    <dgm:pt modelId="{A8DA8A8F-9998-4004-8103-1D12798C12DD}">
      <dgm:prSet phldrT="[Text]"/>
      <dgm:spPr>
        <a:solidFill>
          <a:srgbClr val="0070C0"/>
        </a:solidFill>
      </dgm:spPr>
      <dgm:t>
        <a:bodyPr/>
        <a:lstStyle/>
        <a:p>
          <a:r>
            <a:rPr lang="en-US" dirty="0" smtClean="0">
              <a:solidFill>
                <a:schemeClr val="bg1"/>
              </a:solidFill>
            </a:rPr>
            <a:t>Review Final </a:t>
          </a:r>
          <a:r>
            <a:rPr lang="en-US" dirty="0" smtClean="0">
              <a:solidFill>
                <a:schemeClr val="bg1"/>
              </a:solidFill>
            </a:rPr>
            <a:t>DLF </a:t>
          </a:r>
          <a:r>
            <a:rPr lang="en-US" dirty="0" smtClean="0">
              <a:solidFill>
                <a:schemeClr val="bg1"/>
              </a:solidFill>
            </a:rPr>
            <a:t>Letter</a:t>
          </a:r>
          <a:endParaRPr lang="en-US" dirty="0">
            <a:solidFill>
              <a:schemeClr val="bg1"/>
            </a:solidFill>
          </a:endParaRPr>
        </a:p>
      </dgm:t>
    </dgm:pt>
    <dgm:pt modelId="{4F899015-B8C3-48C7-BAD0-2DE3F9FB4A79}" type="parTrans" cxnId="{6460856F-9911-4570-A8BD-7F7C5B6E5576}">
      <dgm:prSet/>
      <dgm:spPr/>
      <dgm:t>
        <a:bodyPr/>
        <a:lstStyle/>
        <a:p>
          <a:endParaRPr lang="en-US"/>
        </a:p>
      </dgm:t>
    </dgm:pt>
    <dgm:pt modelId="{4CC010A9-6EDE-40C0-B31E-DB8D7A0A66BB}" type="sibTrans" cxnId="{6460856F-9911-4570-A8BD-7F7C5B6E5576}">
      <dgm:prSet/>
      <dgm:spPr/>
      <dgm:t>
        <a:bodyPr/>
        <a:lstStyle/>
        <a:p>
          <a:endParaRPr lang="en-US"/>
        </a:p>
      </dgm:t>
    </dgm:pt>
    <dgm:pt modelId="{96C28C49-1423-48D2-8D8B-E8B9A8A621D5}">
      <dgm:prSet phldrT="[Text]"/>
      <dgm:spPr/>
      <dgm:t>
        <a:bodyPr/>
        <a:lstStyle/>
        <a:p>
          <a:r>
            <a:rPr lang="en-US" dirty="0" smtClean="0"/>
            <a:t>Pharmacy</a:t>
          </a:r>
          <a:endParaRPr lang="en-US" dirty="0"/>
        </a:p>
      </dgm:t>
    </dgm:pt>
    <dgm:pt modelId="{B53BEFB0-D8EE-48CE-8615-FA711CAAF541}" type="parTrans" cxnId="{67AA83AC-CE61-4D0B-8CBC-BCF5020648FD}">
      <dgm:prSet/>
      <dgm:spPr/>
      <dgm:t>
        <a:bodyPr/>
        <a:lstStyle/>
        <a:p>
          <a:endParaRPr lang="en-US"/>
        </a:p>
      </dgm:t>
    </dgm:pt>
    <dgm:pt modelId="{7714C6F7-6BDF-4C94-97EE-98C25AEC05F9}" type="sibTrans" cxnId="{67AA83AC-CE61-4D0B-8CBC-BCF5020648FD}">
      <dgm:prSet/>
      <dgm:spPr/>
      <dgm:t>
        <a:bodyPr/>
        <a:lstStyle/>
        <a:p>
          <a:endParaRPr lang="en-US"/>
        </a:p>
      </dgm:t>
    </dgm:pt>
    <dgm:pt modelId="{A41AD4B0-5743-4990-B07C-ED61E4AD7ECE}">
      <dgm:prSet/>
      <dgm:spPr/>
      <dgm:t>
        <a:bodyPr/>
        <a:lstStyle/>
        <a:p>
          <a:r>
            <a:rPr lang="en-US" dirty="0" smtClean="0"/>
            <a:t>Ward Nurse</a:t>
          </a:r>
          <a:endParaRPr lang="en-US" dirty="0"/>
        </a:p>
      </dgm:t>
    </dgm:pt>
    <dgm:pt modelId="{09252070-9F5D-4AC2-92C8-16DBA7C6170B}" type="parTrans" cxnId="{38EB45C0-53CB-4759-AC70-664AD316D55E}">
      <dgm:prSet/>
      <dgm:spPr/>
      <dgm:t>
        <a:bodyPr/>
        <a:lstStyle/>
        <a:p>
          <a:endParaRPr lang="en-US"/>
        </a:p>
      </dgm:t>
    </dgm:pt>
    <dgm:pt modelId="{C50D0190-1353-4FAF-8F44-CBE0EFC633EC}" type="sibTrans" cxnId="{38EB45C0-53CB-4759-AC70-664AD316D55E}">
      <dgm:prSet/>
      <dgm:spPr/>
      <dgm:t>
        <a:bodyPr/>
        <a:lstStyle/>
        <a:p>
          <a:endParaRPr lang="en-US"/>
        </a:p>
      </dgm:t>
    </dgm:pt>
    <dgm:pt modelId="{607FFFE6-4A48-4830-A75B-2854636D971C}">
      <dgm:prSet/>
      <dgm:spPr/>
      <dgm:t>
        <a:bodyPr/>
        <a:lstStyle/>
        <a:p>
          <a:r>
            <a:rPr lang="en-US" dirty="0" smtClean="0"/>
            <a:t>Send to GP (local Lead)</a:t>
          </a:r>
          <a:endParaRPr lang="en-US" dirty="0"/>
        </a:p>
      </dgm:t>
    </dgm:pt>
    <dgm:pt modelId="{FEA72449-5F66-4B85-82AF-90FC3BAE253E}" type="parTrans" cxnId="{C5908B50-2721-4C85-9AB8-46670616ED98}">
      <dgm:prSet/>
      <dgm:spPr/>
      <dgm:t>
        <a:bodyPr/>
        <a:lstStyle/>
        <a:p>
          <a:endParaRPr lang="en-US"/>
        </a:p>
      </dgm:t>
    </dgm:pt>
    <dgm:pt modelId="{D5191497-EC7E-49D0-ACD6-ABF8EE74D1C5}" type="sibTrans" cxnId="{C5908B50-2721-4C85-9AB8-46670616ED98}">
      <dgm:prSet/>
      <dgm:spPr/>
      <dgm:t>
        <a:bodyPr/>
        <a:lstStyle/>
        <a:p>
          <a:endParaRPr lang="en-US"/>
        </a:p>
      </dgm:t>
    </dgm:pt>
    <dgm:pt modelId="{29221040-F570-4D13-9A9E-0EAF7D72038C}" type="pres">
      <dgm:prSet presAssocID="{B7D3E666-414B-4357-B569-EEF87441C6E8}" presName="Name0" presStyleCnt="0">
        <dgm:presLayoutVars>
          <dgm:dir/>
          <dgm:animLvl val="lvl"/>
          <dgm:resizeHandles val="exact"/>
        </dgm:presLayoutVars>
      </dgm:prSet>
      <dgm:spPr/>
    </dgm:pt>
    <dgm:pt modelId="{406EF397-7AB7-4D52-8AF9-7CE19EAA6432}" type="pres">
      <dgm:prSet presAssocID="{DC91804E-F768-484E-AE9B-344552AEC1D4}" presName="parTxOnly" presStyleLbl="node1" presStyleIdx="0" presStyleCnt="5" custLinFactNeighborX="-1123" custLinFactNeighborY="-25201">
        <dgm:presLayoutVars>
          <dgm:chMax val="0"/>
          <dgm:chPref val="0"/>
          <dgm:bulletEnabled val="1"/>
        </dgm:presLayoutVars>
      </dgm:prSet>
      <dgm:spPr/>
      <dgm:t>
        <a:bodyPr/>
        <a:lstStyle/>
        <a:p>
          <a:endParaRPr lang="en-US"/>
        </a:p>
      </dgm:t>
    </dgm:pt>
    <dgm:pt modelId="{C6E2DBF5-5325-4D5E-B83B-27343F956E8A}" type="pres">
      <dgm:prSet presAssocID="{6A1B2651-85DD-48E8-A48D-359520C1613D}" presName="parTxOnlySpace" presStyleCnt="0"/>
      <dgm:spPr/>
    </dgm:pt>
    <dgm:pt modelId="{6AEF5A80-8E51-4715-ACDC-F7DE11DB19B0}" type="pres">
      <dgm:prSet presAssocID="{A8DA8A8F-9998-4004-8103-1D12798C12DD}" presName="parTxOnly" presStyleLbl="node1" presStyleIdx="1" presStyleCnt="5" custLinFactNeighborX="-20841" custLinFactNeighborY="-25201">
        <dgm:presLayoutVars>
          <dgm:chMax val="0"/>
          <dgm:chPref val="0"/>
          <dgm:bulletEnabled val="1"/>
        </dgm:presLayoutVars>
      </dgm:prSet>
      <dgm:spPr/>
      <dgm:t>
        <a:bodyPr/>
        <a:lstStyle/>
        <a:p>
          <a:endParaRPr lang="en-US"/>
        </a:p>
      </dgm:t>
    </dgm:pt>
    <dgm:pt modelId="{C91B8F3F-8466-473D-ACFA-37053D93DAB5}" type="pres">
      <dgm:prSet presAssocID="{4CC010A9-6EDE-40C0-B31E-DB8D7A0A66BB}" presName="parTxOnlySpace" presStyleCnt="0"/>
      <dgm:spPr/>
    </dgm:pt>
    <dgm:pt modelId="{DCFE11E1-B3D2-4870-A798-67A1318BAC22}" type="pres">
      <dgm:prSet presAssocID="{96C28C49-1423-48D2-8D8B-E8B9A8A621D5}" presName="parTxOnly" presStyleLbl="node1" presStyleIdx="2" presStyleCnt="5" custLinFactNeighborX="-11625" custLinFactNeighborY="-25201">
        <dgm:presLayoutVars>
          <dgm:chMax val="0"/>
          <dgm:chPref val="0"/>
          <dgm:bulletEnabled val="1"/>
        </dgm:presLayoutVars>
      </dgm:prSet>
      <dgm:spPr/>
      <dgm:t>
        <a:bodyPr/>
        <a:lstStyle/>
        <a:p>
          <a:endParaRPr lang="en-US"/>
        </a:p>
      </dgm:t>
    </dgm:pt>
    <dgm:pt modelId="{F88C8019-93D8-4780-BA11-5DF7172CD8C1}" type="pres">
      <dgm:prSet presAssocID="{7714C6F7-6BDF-4C94-97EE-98C25AEC05F9}" presName="parTxOnlySpace" presStyleCnt="0"/>
      <dgm:spPr/>
    </dgm:pt>
    <dgm:pt modelId="{9658B8BE-0F1F-4BC7-A04B-E8866ED2BCD5}" type="pres">
      <dgm:prSet presAssocID="{A41AD4B0-5743-4990-B07C-ED61E4AD7ECE}" presName="parTxOnly" presStyleLbl="node1" presStyleIdx="3" presStyleCnt="5" custLinFactNeighborX="-2409" custLinFactNeighborY="-25201">
        <dgm:presLayoutVars>
          <dgm:chMax val="0"/>
          <dgm:chPref val="0"/>
          <dgm:bulletEnabled val="1"/>
        </dgm:presLayoutVars>
      </dgm:prSet>
      <dgm:spPr/>
      <dgm:t>
        <a:bodyPr/>
        <a:lstStyle/>
        <a:p>
          <a:endParaRPr lang="en-US"/>
        </a:p>
      </dgm:t>
    </dgm:pt>
    <dgm:pt modelId="{B280BD77-6D0B-4494-B190-E0CF91F1AD8F}" type="pres">
      <dgm:prSet presAssocID="{C50D0190-1353-4FAF-8F44-CBE0EFC633EC}" presName="parTxOnlySpace" presStyleCnt="0"/>
      <dgm:spPr/>
    </dgm:pt>
    <dgm:pt modelId="{1FCA3762-2C06-44E7-891A-2D35190655A0}" type="pres">
      <dgm:prSet presAssocID="{607FFFE6-4A48-4830-A75B-2854636D971C}" presName="parTxOnly" presStyleLbl="node1" presStyleIdx="4" presStyleCnt="5" custLinFactNeighborX="-3113" custLinFactNeighborY="-25201">
        <dgm:presLayoutVars>
          <dgm:chMax val="0"/>
          <dgm:chPref val="0"/>
          <dgm:bulletEnabled val="1"/>
        </dgm:presLayoutVars>
      </dgm:prSet>
      <dgm:spPr/>
      <dgm:t>
        <a:bodyPr/>
        <a:lstStyle/>
        <a:p>
          <a:endParaRPr lang="en-US"/>
        </a:p>
      </dgm:t>
    </dgm:pt>
  </dgm:ptLst>
  <dgm:cxnLst>
    <dgm:cxn modelId="{C66BDD64-7C12-43FF-8525-D0F4C813F531}" type="presOf" srcId="{A8DA8A8F-9998-4004-8103-1D12798C12DD}" destId="{6AEF5A80-8E51-4715-ACDC-F7DE11DB19B0}" srcOrd="0" destOrd="0" presId="urn:microsoft.com/office/officeart/2005/8/layout/chevron1"/>
    <dgm:cxn modelId="{F7D58ACA-2C91-47AB-8B51-A976A0BEEFE8}" type="presOf" srcId="{B7D3E666-414B-4357-B569-EEF87441C6E8}" destId="{29221040-F570-4D13-9A9E-0EAF7D72038C}" srcOrd="0" destOrd="0" presId="urn:microsoft.com/office/officeart/2005/8/layout/chevron1"/>
    <dgm:cxn modelId="{7D703924-00F2-4A29-9577-55282A21C7C1}" type="presOf" srcId="{607FFFE6-4A48-4830-A75B-2854636D971C}" destId="{1FCA3762-2C06-44E7-891A-2D35190655A0}" srcOrd="0" destOrd="0" presId="urn:microsoft.com/office/officeart/2005/8/layout/chevron1"/>
    <dgm:cxn modelId="{62AFF67E-4354-4854-A495-3F0FAC56CA1D}" type="presOf" srcId="{96C28C49-1423-48D2-8D8B-E8B9A8A621D5}" destId="{DCFE11E1-B3D2-4870-A798-67A1318BAC22}" srcOrd="0" destOrd="0" presId="urn:microsoft.com/office/officeart/2005/8/layout/chevron1"/>
    <dgm:cxn modelId="{E46EAA15-74E2-4603-8F9A-ACA4770933EE}" srcId="{B7D3E666-414B-4357-B569-EEF87441C6E8}" destId="{DC91804E-F768-484E-AE9B-344552AEC1D4}" srcOrd="0" destOrd="0" parTransId="{9C376AC1-2F19-4E96-82AE-7369F5382DF8}" sibTransId="{6A1B2651-85DD-48E8-A48D-359520C1613D}"/>
    <dgm:cxn modelId="{D738E2AE-70AB-4294-A875-13AE1A66E004}" type="presOf" srcId="{DC91804E-F768-484E-AE9B-344552AEC1D4}" destId="{406EF397-7AB7-4D52-8AF9-7CE19EAA6432}" srcOrd="0" destOrd="0" presId="urn:microsoft.com/office/officeart/2005/8/layout/chevron1"/>
    <dgm:cxn modelId="{6460856F-9911-4570-A8BD-7F7C5B6E5576}" srcId="{B7D3E666-414B-4357-B569-EEF87441C6E8}" destId="{A8DA8A8F-9998-4004-8103-1D12798C12DD}" srcOrd="1" destOrd="0" parTransId="{4F899015-B8C3-48C7-BAD0-2DE3F9FB4A79}" sibTransId="{4CC010A9-6EDE-40C0-B31E-DB8D7A0A66BB}"/>
    <dgm:cxn modelId="{C5908B50-2721-4C85-9AB8-46670616ED98}" srcId="{B7D3E666-414B-4357-B569-EEF87441C6E8}" destId="{607FFFE6-4A48-4830-A75B-2854636D971C}" srcOrd="4" destOrd="0" parTransId="{FEA72449-5F66-4B85-82AF-90FC3BAE253E}" sibTransId="{D5191497-EC7E-49D0-ACD6-ABF8EE74D1C5}"/>
    <dgm:cxn modelId="{06141EC1-8FFD-48D2-8CF5-EA08D4A3774B}" type="presOf" srcId="{A41AD4B0-5743-4990-B07C-ED61E4AD7ECE}" destId="{9658B8BE-0F1F-4BC7-A04B-E8866ED2BCD5}" srcOrd="0" destOrd="0" presId="urn:microsoft.com/office/officeart/2005/8/layout/chevron1"/>
    <dgm:cxn modelId="{38EB45C0-53CB-4759-AC70-664AD316D55E}" srcId="{B7D3E666-414B-4357-B569-EEF87441C6E8}" destId="{A41AD4B0-5743-4990-B07C-ED61E4AD7ECE}" srcOrd="3" destOrd="0" parTransId="{09252070-9F5D-4AC2-92C8-16DBA7C6170B}" sibTransId="{C50D0190-1353-4FAF-8F44-CBE0EFC633EC}"/>
    <dgm:cxn modelId="{67AA83AC-CE61-4D0B-8CBC-BCF5020648FD}" srcId="{B7D3E666-414B-4357-B569-EEF87441C6E8}" destId="{96C28C49-1423-48D2-8D8B-E8B9A8A621D5}" srcOrd="2" destOrd="0" parTransId="{B53BEFB0-D8EE-48CE-8615-FA711CAAF541}" sibTransId="{7714C6F7-6BDF-4C94-97EE-98C25AEC05F9}"/>
    <dgm:cxn modelId="{49607AFF-FEA5-4933-9D5F-72F2A9E792F4}" type="presParOf" srcId="{29221040-F570-4D13-9A9E-0EAF7D72038C}" destId="{406EF397-7AB7-4D52-8AF9-7CE19EAA6432}" srcOrd="0" destOrd="0" presId="urn:microsoft.com/office/officeart/2005/8/layout/chevron1"/>
    <dgm:cxn modelId="{3AB12828-00CE-4609-879F-A72D54AE4748}" type="presParOf" srcId="{29221040-F570-4D13-9A9E-0EAF7D72038C}" destId="{C6E2DBF5-5325-4D5E-B83B-27343F956E8A}" srcOrd="1" destOrd="0" presId="urn:microsoft.com/office/officeart/2005/8/layout/chevron1"/>
    <dgm:cxn modelId="{E021650E-EC4C-4BC3-93E2-B79E7505DF56}" type="presParOf" srcId="{29221040-F570-4D13-9A9E-0EAF7D72038C}" destId="{6AEF5A80-8E51-4715-ACDC-F7DE11DB19B0}" srcOrd="2" destOrd="0" presId="urn:microsoft.com/office/officeart/2005/8/layout/chevron1"/>
    <dgm:cxn modelId="{22FF2DE1-7413-4178-ABDC-520EBC11B7B8}" type="presParOf" srcId="{29221040-F570-4D13-9A9E-0EAF7D72038C}" destId="{C91B8F3F-8466-473D-ACFA-37053D93DAB5}" srcOrd="3" destOrd="0" presId="urn:microsoft.com/office/officeart/2005/8/layout/chevron1"/>
    <dgm:cxn modelId="{5C723577-1538-4513-9A1F-98A1572F65D8}" type="presParOf" srcId="{29221040-F570-4D13-9A9E-0EAF7D72038C}" destId="{DCFE11E1-B3D2-4870-A798-67A1318BAC22}" srcOrd="4" destOrd="0" presId="urn:microsoft.com/office/officeart/2005/8/layout/chevron1"/>
    <dgm:cxn modelId="{2E6DA2DA-81A8-42CA-8C83-9FA77C594C5F}" type="presParOf" srcId="{29221040-F570-4D13-9A9E-0EAF7D72038C}" destId="{F88C8019-93D8-4780-BA11-5DF7172CD8C1}" srcOrd="5" destOrd="0" presId="urn:microsoft.com/office/officeart/2005/8/layout/chevron1"/>
    <dgm:cxn modelId="{6FC80EF3-8CF0-47F3-BAE5-A0EF4474C745}" type="presParOf" srcId="{29221040-F570-4D13-9A9E-0EAF7D72038C}" destId="{9658B8BE-0F1F-4BC7-A04B-E8866ED2BCD5}" srcOrd="6" destOrd="0" presId="urn:microsoft.com/office/officeart/2005/8/layout/chevron1"/>
    <dgm:cxn modelId="{A68557C7-E7E7-4848-A79B-6F8C69E83CCC}" type="presParOf" srcId="{29221040-F570-4D13-9A9E-0EAF7D72038C}" destId="{B280BD77-6D0B-4494-B190-E0CF91F1AD8F}" srcOrd="7" destOrd="0" presId="urn:microsoft.com/office/officeart/2005/8/layout/chevron1"/>
    <dgm:cxn modelId="{F2157586-C4E2-4665-AD9F-069195323ACA}" type="presParOf" srcId="{29221040-F570-4D13-9A9E-0EAF7D72038C}" destId="{1FCA3762-2C06-44E7-891A-2D35190655A0}"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EF397-7AB7-4D52-8AF9-7CE19EAA6432}">
      <dsp:nvSpPr>
        <dsp:cNvPr id="0" name=""/>
        <dsp:cNvSpPr/>
      </dsp:nvSpPr>
      <dsp:spPr>
        <a:xfrm>
          <a:off x="1" y="728931"/>
          <a:ext cx="2649140" cy="1059656"/>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Doctor</a:t>
          </a:r>
          <a:endParaRPr lang="en-US" sz="2300" kern="1200" dirty="0"/>
        </a:p>
      </dsp:txBody>
      <dsp:txXfrm>
        <a:off x="529829" y="728931"/>
        <a:ext cx="1589484" cy="1059656"/>
      </dsp:txXfrm>
    </dsp:sp>
    <dsp:sp modelId="{6AEF5A80-8E51-4715-ACDC-F7DE11DB19B0}">
      <dsp:nvSpPr>
        <dsp:cNvPr id="0" name=""/>
        <dsp:cNvSpPr/>
      </dsp:nvSpPr>
      <dsp:spPr>
        <a:xfrm>
          <a:off x="2331992" y="728931"/>
          <a:ext cx="2649140" cy="1059656"/>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solidFill>
                <a:schemeClr val="bg1"/>
              </a:solidFill>
            </a:rPr>
            <a:t>Review Final </a:t>
          </a:r>
          <a:r>
            <a:rPr lang="en-US" sz="2300" kern="1200" dirty="0" smtClean="0">
              <a:solidFill>
                <a:schemeClr val="bg1"/>
              </a:solidFill>
            </a:rPr>
            <a:t>DLF </a:t>
          </a:r>
          <a:r>
            <a:rPr lang="en-US" sz="2300" kern="1200" dirty="0" smtClean="0">
              <a:solidFill>
                <a:schemeClr val="bg1"/>
              </a:solidFill>
            </a:rPr>
            <a:t>Letter</a:t>
          </a:r>
          <a:endParaRPr lang="en-US" sz="2300" kern="1200" dirty="0">
            <a:solidFill>
              <a:schemeClr val="bg1"/>
            </a:solidFill>
          </a:endParaRPr>
        </a:p>
      </dsp:txBody>
      <dsp:txXfrm>
        <a:off x="2861820" y="728931"/>
        <a:ext cx="1589484" cy="1059656"/>
      </dsp:txXfrm>
    </dsp:sp>
    <dsp:sp modelId="{DCFE11E1-B3D2-4870-A798-67A1318BAC22}">
      <dsp:nvSpPr>
        <dsp:cNvPr id="0" name=""/>
        <dsp:cNvSpPr/>
      </dsp:nvSpPr>
      <dsp:spPr>
        <a:xfrm>
          <a:off x="4740633" y="728931"/>
          <a:ext cx="2649140" cy="1059656"/>
        </a:xfrm>
        <a:prstGeom prst="chevron">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Pharmacy</a:t>
          </a:r>
          <a:endParaRPr lang="en-US" sz="2300" kern="1200" dirty="0"/>
        </a:p>
      </dsp:txBody>
      <dsp:txXfrm>
        <a:off x="5270461" y="728931"/>
        <a:ext cx="1589484" cy="1059656"/>
      </dsp:txXfrm>
    </dsp:sp>
    <dsp:sp modelId="{9658B8BE-0F1F-4BC7-A04B-E8866ED2BCD5}">
      <dsp:nvSpPr>
        <dsp:cNvPr id="0" name=""/>
        <dsp:cNvSpPr/>
      </dsp:nvSpPr>
      <dsp:spPr>
        <a:xfrm>
          <a:off x="7149274" y="728931"/>
          <a:ext cx="2649140" cy="1059656"/>
        </a:xfrm>
        <a:prstGeom prst="chevron">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Ward Nurse</a:t>
          </a:r>
          <a:endParaRPr lang="en-US" sz="2300" kern="1200" dirty="0"/>
        </a:p>
      </dsp:txBody>
      <dsp:txXfrm>
        <a:off x="7679102" y="728931"/>
        <a:ext cx="1589484" cy="1059656"/>
      </dsp:txXfrm>
    </dsp:sp>
    <dsp:sp modelId="{1FCA3762-2C06-44E7-891A-2D35190655A0}">
      <dsp:nvSpPr>
        <dsp:cNvPr id="0" name=""/>
        <dsp:cNvSpPr/>
      </dsp:nvSpPr>
      <dsp:spPr>
        <a:xfrm>
          <a:off x="9531636" y="728931"/>
          <a:ext cx="2649140" cy="1059656"/>
        </a:xfrm>
        <a:prstGeom prst="chevron">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Send to GP (local Lead)</a:t>
          </a:r>
          <a:endParaRPr lang="en-US" sz="2300" kern="1200" dirty="0"/>
        </a:p>
      </dsp:txBody>
      <dsp:txXfrm>
        <a:off x="10061464" y="728931"/>
        <a:ext cx="1589484" cy="10596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394329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15124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356474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400727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EA32DD-149E-453B-8016-B49792A1C185}" type="datetimeFigureOut">
              <a:rPr lang="en-GB" smtClean="0"/>
              <a:t>28/03/2023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885483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EA32DD-149E-453B-8016-B49792A1C185}" type="datetimeFigureOut">
              <a:rPr lang="en-GB" smtClean="0"/>
              <a:t>28/03/2023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16153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EA32DD-149E-453B-8016-B49792A1C185}" type="datetimeFigureOut">
              <a:rPr lang="en-GB" smtClean="0"/>
              <a:t>28/03/2023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26318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EA32DD-149E-453B-8016-B49792A1C185}" type="datetimeFigureOut">
              <a:rPr lang="en-GB" smtClean="0"/>
              <a:t>28/03/2023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84185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EA32DD-149E-453B-8016-B49792A1C185}" type="datetimeFigureOut">
              <a:rPr lang="en-GB" smtClean="0"/>
              <a:t>28/03/2023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016926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A32DD-149E-453B-8016-B49792A1C185}" type="datetimeFigureOut">
              <a:rPr lang="en-GB" smtClean="0"/>
              <a:t>28/03/2023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34578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A32DD-149E-453B-8016-B49792A1C185}" type="datetimeFigureOut">
              <a:rPr lang="en-GB" smtClean="0"/>
              <a:t>28/03/2023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402048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EA32DD-149E-453B-8016-B49792A1C185}" type="datetimeFigureOut">
              <a:rPr lang="en-GB" smtClean="0"/>
              <a:t>28/03/2023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2E080-0032-4016-A783-909FFD3F3EB5}" type="slidenum">
              <a:rPr lang="en-GB" smtClean="0"/>
              <a:t>‹#›</a:t>
            </a:fld>
            <a:endParaRPr lang="en-GB"/>
          </a:p>
        </p:txBody>
      </p:sp>
    </p:spTree>
    <p:extLst>
      <p:ext uri="{BB962C8B-B14F-4D97-AF65-F5344CB8AC3E}">
        <p14:creationId xmlns:p14="http://schemas.microsoft.com/office/powerpoint/2010/main" val="1993737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1917400"/>
            <a:ext cx="9144000" cy="2387600"/>
          </a:xfrm>
        </p:spPr>
        <p:txBody>
          <a:bodyPr>
            <a:normAutofit fontScale="90000"/>
          </a:bodyPr>
          <a:lstStyle/>
          <a:p>
            <a:r>
              <a:rPr lang="en-GB" b="1" smtClean="0">
                <a:solidFill>
                  <a:schemeClr val="accent5"/>
                </a:solidFill>
                <a:latin typeface="+mn-lt"/>
              </a:rPr>
              <a:t>DLF </a:t>
            </a:r>
            <a:r>
              <a:rPr lang="en-GB" b="1" dirty="0">
                <a:solidFill>
                  <a:schemeClr val="accent5"/>
                </a:solidFill>
                <a:latin typeface="+mn-lt"/>
              </a:rPr>
              <a:t>Procedure – Brief Guidance</a:t>
            </a:r>
            <a:r>
              <a:rPr lang="en-GB" dirty="0"/>
              <a:t/>
            </a:r>
            <a:br>
              <a:rPr lang="en-GB" dirty="0"/>
            </a:br>
            <a:endParaRPr lang="en-GB" dirty="0"/>
          </a:p>
        </p:txBody>
      </p:sp>
      <p:pic>
        <p:nvPicPr>
          <p:cNvPr id="4" name="Picture 4" descr="Icon&#10;&#10;Description automatically generated">
            <a:extLst>
              <a:ext uri="{FF2B5EF4-FFF2-40B4-BE49-F238E27FC236}">
                <a16:creationId xmlns:a16="http://schemas.microsoft.com/office/drawing/2014/main" id="{FA032CE8-1FC3-1289-300E-76543540EE85}"/>
              </a:ext>
            </a:extLst>
          </p:cNvPr>
          <p:cNvPicPr>
            <a:picLocks noChangeAspect="1"/>
          </p:cNvPicPr>
          <p:nvPr/>
        </p:nvPicPr>
        <p:blipFill>
          <a:blip r:embed="rId2"/>
          <a:stretch>
            <a:fillRect/>
          </a:stretch>
        </p:blipFill>
        <p:spPr>
          <a:xfrm>
            <a:off x="941" y="4524526"/>
            <a:ext cx="12190117" cy="2336629"/>
          </a:xfrm>
          <a:prstGeom prst="rect">
            <a:avLst/>
          </a:prstGeom>
        </p:spPr>
      </p:pic>
      <p:pic>
        <p:nvPicPr>
          <p:cNvPr id="5" name="Picture 4" descr="Graphical user interface, text, website&#10;&#10;Description automatically generated">
            <a:extLst>
              <a:ext uri="{FF2B5EF4-FFF2-40B4-BE49-F238E27FC236}">
                <a16:creationId xmlns:a16="http://schemas.microsoft.com/office/drawing/2014/main" id="{D26A185B-3271-DF43-A324-7580357ED164}"/>
              </a:ext>
            </a:extLst>
          </p:cNvPr>
          <p:cNvPicPr>
            <a:picLocks noChangeAspect="1"/>
          </p:cNvPicPr>
          <p:nvPr/>
        </p:nvPicPr>
        <p:blipFill>
          <a:blip r:embed="rId3"/>
          <a:stretch>
            <a:fillRect/>
          </a:stretch>
        </p:blipFill>
        <p:spPr>
          <a:xfrm>
            <a:off x="10392397" y="183782"/>
            <a:ext cx="1581150" cy="806450"/>
          </a:xfrm>
          <a:prstGeom prst="rect">
            <a:avLst/>
          </a:prstGeom>
        </p:spPr>
      </p:pic>
    </p:spTree>
    <p:extLst>
      <p:ext uri="{BB962C8B-B14F-4D97-AF65-F5344CB8AC3E}">
        <p14:creationId xmlns:p14="http://schemas.microsoft.com/office/powerpoint/2010/main" val="167475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36624"/>
            <a:ext cx="10515600" cy="4570000"/>
          </a:xfrm>
        </p:spPr>
        <p:txBody>
          <a:bodyPr>
            <a:normAutofit fontScale="92500"/>
          </a:bodyPr>
          <a:lstStyle/>
          <a:p>
            <a:pPr marL="0" indent="0">
              <a:lnSpc>
                <a:spcPct val="110000"/>
              </a:lnSpc>
              <a:buNone/>
            </a:pPr>
            <a:r>
              <a:rPr lang="en-GB" sz="2100" dirty="0"/>
              <a:t>We have developed a more efficient process for creating a patient’s DLF (Discharge Liaison Form) using </a:t>
            </a:r>
            <a:r>
              <a:rPr lang="en-GB" sz="2100" dirty="0" err="1"/>
              <a:t>RiO</a:t>
            </a:r>
            <a:r>
              <a:rPr lang="en-GB" sz="2100" dirty="0"/>
              <a:t>. The Rio ‘Hospital Discharge Form’ has been reduced significantly in size and should be significantly quicker to complete, and the aim is therefore to complete this during a patient’s discharge ward round.  </a:t>
            </a:r>
          </a:p>
          <a:p>
            <a:pPr marL="0" indent="0">
              <a:lnSpc>
                <a:spcPct val="110000"/>
              </a:lnSpc>
              <a:buNone/>
            </a:pPr>
            <a:r>
              <a:rPr lang="en-GB" sz="2100" dirty="0"/>
              <a:t> </a:t>
            </a:r>
          </a:p>
          <a:p>
            <a:pPr marL="0" indent="0">
              <a:lnSpc>
                <a:spcPct val="110000"/>
              </a:lnSpc>
              <a:buNone/>
            </a:pPr>
            <a:r>
              <a:rPr lang="en-GB" sz="2100" dirty="0"/>
              <a:t>The information in the Hospital Discharge Form is then combined with information pulled from a number of other places in </a:t>
            </a:r>
            <a:r>
              <a:rPr lang="en-GB" sz="2100" dirty="0" err="1"/>
              <a:t>RiO</a:t>
            </a:r>
            <a:r>
              <a:rPr lang="en-GB" sz="2100" dirty="0"/>
              <a:t> to create an ‘editable letter’ which is the document sent to the GP and uploaded to </a:t>
            </a:r>
            <a:r>
              <a:rPr lang="en-GB" sz="2100" dirty="0" err="1"/>
              <a:t>RiO</a:t>
            </a:r>
            <a:r>
              <a:rPr lang="en-GB" sz="2100" dirty="0"/>
              <a:t> as the NODF (Notification of Discharge Form – the four letter code used to upload in </a:t>
            </a:r>
            <a:r>
              <a:rPr lang="en-GB" sz="2100" dirty="0" err="1"/>
              <a:t>RiO</a:t>
            </a:r>
            <a:r>
              <a:rPr lang="en-GB" sz="2100" dirty="0"/>
              <a:t>). </a:t>
            </a:r>
          </a:p>
          <a:p>
            <a:pPr marL="0" indent="0">
              <a:lnSpc>
                <a:spcPct val="110000"/>
              </a:lnSpc>
              <a:buNone/>
            </a:pPr>
            <a:r>
              <a:rPr lang="en-GB" sz="2100" dirty="0"/>
              <a:t> </a:t>
            </a:r>
          </a:p>
          <a:p>
            <a:pPr marL="0" indent="0">
              <a:lnSpc>
                <a:spcPct val="110000"/>
              </a:lnSpc>
              <a:buNone/>
            </a:pPr>
            <a:r>
              <a:rPr lang="en-GB" sz="2100" dirty="0"/>
              <a:t>The intention is to gradually change the way we enter information into Rio during day-to-day clinical work, so that most of the information pulled from other places in </a:t>
            </a:r>
            <a:r>
              <a:rPr lang="en-GB" sz="2100" dirty="0" err="1"/>
              <a:t>RiO</a:t>
            </a:r>
            <a:r>
              <a:rPr lang="en-GB" sz="2100" dirty="0"/>
              <a:t> to create the editable letter is entered during the course of a patient’s admission, rather than being left until the time of the patient’s discharge.</a:t>
            </a:r>
          </a:p>
          <a:p>
            <a:pPr marL="0" indent="0">
              <a:buNone/>
            </a:pPr>
            <a:endParaRPr lang="en-GB" dirty="0"/>
          </a:p>
        </p:txBody>
      </p:sp>
      <p:sp>
        <p:nvSpPr>
          <p:cNvPr id="4" name="TextBox 3"/>
          <p:cNvSpPr txBox="1"/>
          <p:nvPr/>
        </p:nvSpPr>
        <p:spPr>
          <a:xfrm>
            <a:off x="847669" y="638456"/>
            <a:ext cx="5248331" cy="461665"/>
          </a:xfrm>
          <a:prstGeom prst="rect">
            <a:avLst/>
          </a:prstGeom>
          <a:noFill/>
        </p:spPr>
        <p:txBody>
          <a:bodyPr wrap="square" rtlCol="0">
            <a:spAutoFit/>
          </a:bodyPr>
          <a:lstStyle/>
          <a:p>
            <a:r>
              <a:rPr lang="en-GB" sz="2400" b="1" dirty="0" smtClean="0">
                <a:solidFill>
                  <a:schemeClr val="accent5"/>
                </a:solidFill>
              </a:rPr>
              <a:t>Background</a:t>
            </a:r>
            <a:endParaRPr lang="en-GB" sz="4400" b="1" dirty="0">
              <a:solidFill>
                <a:schemeClr val="accent5"/>
              </a:solidFill>
            </a:endParaRPr>
          </a:p>
        </p:txBody>
      </p:sp>
    </p:spTree>
    <p:extLst>
      <p:ext uri="{BB962C8B-B14F-4D97-AF65-F5344CB8AC3E}">
        <p14:creationId xmlns:p14="http://schemas.microsoft.com/office/powerpoint/2010/main" val="1012178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2805"/>
            <a:ext cx="10515600" cy="781933"/>
          </a:xfrm>
        </p:spPr>
        <p:txBody>
          <a:bodyPr>
            <a:normAutofit/>
          </a:bodyPr>
          <a:lstStyle/>
          <a:p>
            <a:r>
              <a:rPr lang="en-GB" sz="2400" b="1" dirty="0" smtClean="0">
                <a:solidFill>
                  <a:schemeClr val="accent5"/>
                </a:solidFill>
                <a:latin typeface="+mn-lt"/>
              </a:rPr>
              <a:t>To successfully generate the letter, clinical information needs to be entered into the following places:</a:t>
            </a:r>
            <a:endParaRPr lang="en-GB" sz="2400" b="1" dirty="0">
              <a:solidFill>
                <a:schemeClr val="accent5"/>
              </a:solidFill>
              <a:latin typeface="+mn-lt"/>
            </a:endParaRPr>
          </a:p>
        </p:txBody>
      </p:sp>
      <p:sp>
        <p:nvSpPr>
          <p:cNvPr id="3" name="Content Placeholder 2"/>
          <p:cNvSpPr>
            <a:spLocks noGrp="1"/>
          </p:cNvSpPr>
          <p:nvPr>
            <p:ph idx="1"/>
          </p:nvPr>
        </p:nvSpPr>
        <p:spPr>
          <a:xfrm>
            <a:off x="838200" y="1147058"/>
            <a:ext cx="10515600" cy="4710677"/>
          </a:xfrm>
        </p:spPr>
        <p:txBody>
          <a:bodyPr>
            <a:noAutofit/>
          </a:bodyPr>
          <a:lstStyle/>
          <a:p>
            <a:pPr marL="514350" lvl="0" indent="-514350">
              <a:lnSpc>
                <a:spcPct val="120000"/>
              </a:lnSpc>
              <a:buFont typeface="+mj-lt"/>
              <a:buAutoNum type="arabicPeriod"/>
            </a:pPr>
            <a:r>
              <a:rPr lang="en-GB" sz="1500" b="1" dirty="0" smtClean="0"/>
              <a:t> 	</a:t>
            </a:r>
            <a:r>
              <a:rPr lang="en-GB" sz="1500" b="1" dirty="0" smtClean="0">
                <a:solidFill>
                  <a:srgbClr val="FF0000"/>
                </a:solidFill>
              </a:rPr>
              <a:t>Clinical </a:t>
            </a:r>
            <a:r>
              <a:rPr lang="en-GB" sz="1500" b="1" dirty="0">
                <a:solidFill>
                  <a:srgbClr val="FF0000"/>
                </a:solidFill>
              </a:rPr>
              <a:t>Assessment Form </a:t>
            </a:r>
            <a:r>
              <a:rPr lang="en-GB" sz="1500" dirty="0"/>
              <a:t>in the Medical Documentation Folder (specifically the Presenting situation, which will be pulled </a:t>
            </a:r>
            <a:r>
              <a:rPr lang="en-GB" sz="1500" dirty="0" smtClean="0"/>
              <a:t>	into Circumstances </a:t>
            </a:r>
            <a:r>
              <a:rPr lang="en-GB" sz="1500" dirty="0"/>
              <a:t>of admission on the letter, and Mental state examination, which will be pulled into Mental state </a:t>
            </a:r>
            <a:r>
              <a:rPr lang="en-GB" sz="1500" dirty="0" smtClean="0"/>
              <a:t>	examination </a:t>
            </a:r>
            <a:r>
              <a:rPr lang="en-GB" sz="1500" dirty="0"/>
              <a:t>on admission on the letter). It is expected that the admitting doctor will complete this form on admission. </a:t>
            </a:r>
            <a:r>
              <a:rPr lang="en-GB" sz="1500" dirty="0" smtClean="0"/>
              <a:t>	</a:t>
            </a:r>
            <a:r>
              <a:rPr lang="en-GB" sz="1500" b="1" i="1" dirty="0" smtClean="0"/>
              <a:t>During </a:t>
            </a:r>
            <a:r>
              <a:rPr lang="en-GB" sz="1500" b="1" i="1" dirty="0"/>
              <a:t>early deployment, this loop may not have been closed, and these two fields may need to be completed before </a:t>
            </a:r>
            <a:r>
              <a:rPr lang="en-GB" sz="1500" b="1" i="1" dirty="0" smtClean="0"/>
              <a:t>	the </a:t>
            </a:r>
            <a:r>
              <a:rPr lang="en-GB" sz="1500" b="1" i="1" dirty="0"/>
              <a:t>editable letter can be </a:t>
            </a:r>
            <a:r>
              <a:rPr lang="en-GB" sz="1500" b="1" i="1" dirty="0" smtClean="0"/>
              <a:t>generated.</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Blood and ECG results </a:t>
            </a:r>
            <a:r>
              <a:rPr lang="en-GB" sz="1500" dirty="0" smtClean="0"/>
              <a:t>in the Investigations form in the Physical Health 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Blood </a:t>
            </a:r>
            <a:r>
              <a:rPr lang="en-GB" sz="1500" b="1" dirty="0">
                <a:solidFill>
                  <a:srgbClr val="FF0000"/>
                </a:solidFill>
              </a:rPr>
              <a:t>pressure and BMI data </a:t>
            </a:r>
            <a:r>
              <a:rPr lang="en-GB" sz="1500" dirty="0"/>
              <a:t>in the Observations and Measurements form in the Physical Health </a:t>
            </a:r>
            <a:r>
              <a:rPr lang="en-GB" sz="1500" dirty="0" smtClean="0"/>
              <a:t>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Smoking</a:t>
            </a:r>
            <a:r>
              <a:rPr lang="en-GB" sz="1500" b="1" dirty="0">
                <a:solidFill>
                  <a:srgbClr val="FF0000"/>
                </a:solidFill>
              </a:rPr>
              <a:t>, diet, exercise and alcohol intervention information </a:t>
            </a:r>
            <a:r>
              <a:rPr lang="en-GB" sz="1500" dirty="0"/>
              <a:t>in the Lifestyle form in the Physical Health </a:t>
            </a:r>
            <a:r>
              <a:rPr lang="en-GB" sz="1500" dirty="0" smtClean="0"/>
              <a:t>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The new Hospital Discharge form</a:t>
            </a:r>
            <a:r>
              <a:rPr lang="en-GB" sz="1500" dirty="0" smtClean="0">
                <a:solidFill>
                  <a:srgbClr val="FF0000"/>
                </a:solidFill>
              </a:rPr>
              <a:t> </a:t>
            </a:r>
            <a:r>
              <a:rPr lang="en-GB" sz="1500" dirty="0" smtClean="0"/>
              <a:t>found in the Medical Documentation folder which gathers information on treatment 	during admission, discharge medication and discharge plan.  It is anticipated that this be completed during the discharge 	ward round.</a:t>
            </a:r>
            <a:endParaRPr lang="en-GB" sz="1500" dirty="0"/>
          </a:p>
        </p:txBody>
      </p:sp>
    </p:spTree>
    <p:extLst>
      <p:ext uri="{BB962C8B-B14F-4D97-AF65-F5344CB8AC3E}">
        <p14:creationId xmlns:p14="http://schemas.microsoft.com/office/powerpoint/2010/main" val="154932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915" y="819620"/>
            <a:ext cx="10515600" cy="608792"/>
          </a:xfrm>
        </p:spPr>
        <p:txBody>
          <a:bodyPr>
            <a:normAutofit fontScale="90000"/>
          </a:bodyPr>
          <a:lstStyle/>
          <a:p>
            <a:r>
              <a:rPr lang="en-GB" sz="2700" b="1" dirty="0">
                <a:solidFill>
                  <a:schemeClr val="accent5"/>
                </a:solidFill>
                <a:latin typeface="+mn-lt"/>
              </a:rPr>
              <a:t>The Hospital Discharge Form is found in the Medical Documentation folder:</a:t>
            </a:r>
            <a:r>
              <a:rPr lang="en-GB" dirty="0"/>
              <a:t/>
            </a:r>
            <a:br>
              <a:rPr lang="en-GB" dirty="0"/>
            </a:br>
            <a:endParaRPr lang="en-GB" dirty="0"/>
          </a:p>
        </p:txBody>
      </p:sp>
      <p:pic>
        <p:nvPicPr>
          <p:cNvPr id="7" name="Picture 6"/>
          <p:cNvPicPr>
            <a:picLocks noChangeAspect="1"/>
          </p:cNvPicPr>
          <p:nvPr/>
        </p:nvPicPr>
        <p:blipFill>
          <a:blip r:embed="rId2"/>
          <a:stretch>
            <a:fillRect/>
          </a:stretch>
        </p:blipFill>
        <p:spPr>
          <a:xfrm>
            <a:off x="7710460" y="1837114"/>
            <a:ext cx="2495550" cy="4276725"/>
          </a:xfrm>
          <a:prstGeom prst="rect">
            <a:avLst/>
          </a:prstGeom>
          <a:ln w="28575">
            <a:solidFill>
              <a:schemeClr val="tx1"/>
            </a:solidFill>
          </a:ln>
        </p:spPr>
      </p:pic>
      <p:sp>
        <p:nvSpPr>
          <p:cNvPr id="9" name="Right Arrow 8"/>
          <p:cNvSpPr/>
          <p:nvPr/>
        </p:nvSpPr>
        <p:spPr>
          <a:xfrm>
            <a:off x="5727131" y="3715763"/>
            <a:ext cx="1055077" cy="1744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710460" y="4817422"/>
            <a:ext cx="2223495" cy="29564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p:nvPicPr>
        <p:blipFill>
          <a:blip r:embed="rId3"/>
          <a:stretch>
            <a:fillRect/>
          </a:stretch>
        </p:blipFill>
        <p:spPr>
          <a:xfrm>
            <a:off x="1808029" y="2693715"/>
            <a:ext cx="2990850" cy="2419350"/>
          </a:xfrm>
          <a:prstGeom prst="rect">
            <a:avLst/>
          </a:prstGeom>
          <a:ln w="28575">
            <a:solidFill>
              <a:schemeClr val="tx1"/>
            </a:solidFill>
          </a:ln>
        </p:spPr>
      </p:pic>
      <p:sp>
        <p:nvSpPr>
          <p:cNvPr id="13" name="Rectangle 12"/>
          <p:cNvSpPr/>
          <p:nvPr/>
        </p:nvSpPr>
        <p:spPr>
          <a:xfrm>
            <a:off x="2506316" y="4698492"/>
            <a:ext cx="1351479" cy="20896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78590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5686949" y="236844"/>
            <a:ext cx="5919825" cy="4024486"/>
            <a:chOff x="2759789" y="0"/>
            <a:chExt cx="5919825" cy="4024486"/>
          </a:xfrm>
        </p:grpSpPr>
        <p:pic>
          <p:nvPicPr>
            <p:cNvPr id="6" name="Picture 5"/>
            <p:cNvPicPr>
              <a:picLocks noChangeAspect="1"/>
            </p:cNvPicPr>
            <p:nvPr/>
          </p:nvPicPr>
          <p:blipFill>
            <a:blip r:embed="rId2"/>
            <a:stretch>
              <a:fillRect/>
            </a:stretch>
          </p:blipFill>
          <p:spPr>
            <a:xfrm>
              <a:off x="2759826" y="0"/>
              <a:ext cx="5919788" cy="1843727"/>
            </a:xfrm>
            <a:prstGeom prst="rect">
              <a:avLst/>
            </a:prstGeom>
          </p:spPr>
        </p:pic>
        <p:pic>
          <p:nvPicPr>
            <p:cNvPr id="7" name="Picture 6"/>
            <p:cNvPicPr>
              <a:picLocks noChangeAspect="1"/>
            </p:cNvPicPr>
            <p:nvPr/>
          </p:nvPicPr>
          <p:blipFill>
            <a:blip r:embed="rId3"/>
            <a:stretch>
              <a:fillRect/>
            </a:stretch>
          </p:blipFill>
          <p:spPr>
            <a:xfrm>
              <a:off x="2759789" y="1843727"/>
              <a:ext cx="5919825" cy="2180759"/>
            </a:xfrm>
            <a:prstGeom prst="rect">
              <a:avLst/>
            </a:prstGeom>
          </p:spPr>
        </p:pic>
      </p:grpSp>
      <p:pic>
        <p:nvPicPr>
          <p:cNvPr id="10" name="Picture 9"/>
          <p:cNvPicPr>
            <a:picLocks noChangeAspect="1"/>
          </p:cNvPicPr>
          <p:nvPr/>
        </p:nvPicPr>
        <p:blipFill>
          <a:blip r:embed="rId4"/>
          <a:stretch>
            <a:fillRect/>
          </a:stretch>
        </p:blipFill>
        <p:spPr>
          <a:xfrm>
            <a:off x="5686947" y="4261330"/>
            <a:ext cx="5919825" cy="510029"/>
          </a:xfrm>
          <a:prstGeom prst="rect">
            <a:avLst/>
          </a:prstGeom>
        </p:spPr>
      </p:pic>
      <p:pic>
        <p:nvPicPr>
          <p:cNvPr id="11" name="Picture 10"/>
          <p:cNvPicPr>
            <a:picLocks noChangeAspect="1"/>
          </p:cNvPicPr>
          <p:nvPr/>
        </p:nvPicPr>
        <p:blipFill>
          <a:blip r:embed="rId5"/>
          <a:stretch>
            <a:fillRect/>
          </a:stretch>
        </p:blipFill>
        <p:spPr>
          <a:xfrm>
            <a:off x="5686948" y="4771359"/>
            <a:ext cx="5919825" cy="1800741"/>
          </a:xfrm>
          <a:prstGeom prst="rect">
            <a:avLst/>
          </a:prstGeom>
        </p:spPr>
      </p:pic>
      <p:sp>
        <p:nvSpPr>
          <p:cNvPr id="12" name="TextBox 11"/>
          <p:cNvSpPr txBox="1"/>
          <p:nvPr/>
        </p:nvSpPr>
        <p:spPr>
          <a:xfrm>
            <a:off x="344478" y="267269"/>
            <a:ext cx="5248331" cy="461665"/>
          </a:xfrm>
          <a:prstGeom prst="rect">
            <a:avLst/>
          </a:prstGeom>
          <a:noFill/>
        </p:spPr>
        <p:txBody>
          <a:bodyPr wrap="square" rtlCol="0">
            <a:spAutoFit/>
          </a:bodyPr>
          <a:lstStyle/>
          <a:p>
            <a:r>
              <a:rPr lang="en-GB" sz="2400" b="1" dirty="0" smtClean="0">
                <a:solidFill>
                  <a:schemeClr val="accent5"/>
                </a:solidFill>
              </a:rPr>
              <a:t>Hospital Discharge Form</a:t>
            </a:r>
            <a:endParaRPr lang="en-GB" sz="4400" b="1" dirty="0">
              <a:solidFill>
                <a:schemeClr val="accent5"/>
              </a:solidFill>
            </a:endParaRPr>
          </a:p>
        </p:txBody>
      </p:sp>
      <p:sp>
        <p:nvSpPr>
          <p:cNvPr id="13" name="TextBox 12"/>
          <p:cNvSpPr txBox="1"/>
          <p:nvPr/>
        </p:nvSpPr>
        <p:spPr>
          <a:xfrm>
            <a:off x="627636" y="1158707"/>
            <a:ext cx="3906490" cy="1015663"/>
          </a:xfrm>
          <a:prstGeom prst="rect">
            <a:avLst/>
          </a:prstGeom>
          <a:noFill/>
          <a:ln w="28575">
            <a:solidFill>
              <a:schemeClr val="tx1"/>
            </a:solidFill>
          </a:ln>
        </p:spPr>
        <p:txBody>
          <a:bodyPr wrap="square" rtlCol="0">
            <a:spAutoFit/>
          </a:bodyPr>
          <a:lstStyle/>
          <a:p>
            <a:pPr algn="ctr"/>
            <a:r>
              <a:rPr lang="en-GB" sz="1200" b="1" u="sng" dirty="0" smtClean="0"/>
              <a:t>DLF </a:t>
            </a:r>
            <a:r>
              <a:rPr lang="en-GB" sz="1200" b="1" u="sng" dirty="0" smtClean="0"/>
              <a:t>Data Report </a:t>
            </a:r>
            <a:r>
              <a:rPr lang="en-GB" sz="1200" dirty="0" smtClean="0"/>
              <a:t>brings </a:t>
            </a:r>
            <a:r>
              <a:rPr lang="en-GB" sz="1200" dirty="0"/>
              <a:t>up a report on the information which should be entered elsewhere in RiO. It either displays this information or reports it as missing. You can click on the headings of this report to access the relevant forms to enter missing information if necessary.  </a:t>
            </a:r>
          </a:p>
        </p:txBody>
      </p:sp>
      <p:sp>
        <p:nvSpPr>
          <p:cNvPr id="14" name="Rectangle 13"/>
          <p:cNvSpPr/>
          <p:nvPr/>
        </p:nvSpPr>
        <p:spPr>
          <a:xfrm>
            <a:off x="5751523" y="1158707"/>
            <a:ext cx="524833" cy="1127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Arrow Connector 15"/>
          <p:cNvCxnSpPr>
            <a:stCxn id="13" idx="3"/>
            <a:endCxn id="14" idx="1"/>
          </p:cNvCxnSpPr>
          <p:nvPr/>
        </p:nvCxnSpPr>
        <p:spPr>
          <a:xfrm flipV="1">
            <a:off x="4534126" y="1215105"/>
            <a:ext cx="1217397" cy="4514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68022" y="2637890"/>
            <a:ext cx="4225718" cy="1628779"/>
          </a:xfrm>
          <a:prstGeom prst="rect">
            <a:avLst/>
          </a:prstGeom>
          <a:noFill/>
          <a:ln w="28575">
            <a:solidFill>
              <a:schemeClr val="tx1"/>
            </a:solidFill>
          </a:ln>
        </p:spPr>
        <p:txBody>
          <a:bodyPr wrap="square" rtlCol="0">
            <a:spAutoFit/>
          </a:bodyPr>
          <a:lstStyle/>
          <a:p>
            <a:pPr algn="ctr">
              <a:lnSpc>
                <a:spcPct val="120000"/>
              </a:lnSpc>
            </a:pPr>
            <a:r>
              <a:rPr lang="en-GB" sz="1200" dirty="0"/>
              <a:t>Once the form, including discharge medication, has been completed, the medication section should be validated by a pharmacist, which they can indicate by entering their name and date/time of validation at the end of the medication section. </a:t>
            </a:r>
            <a:r>
              <a:rPr lang="en-GB" sz="1200" b="1" i="1" dirty="0"/>
              <a:t>Note:</a:t>
            </a:r>
            <a:r>
              <a:rPr lang="en-GB" sz="1200" dirty="0"/>
              <a:t> </a:t>
            </a:r>
            <a:r>
              <a:rPr lang="en-GB" sz="1200" b="1" i="1" dirty="0"/>
              <a:t>occasionally a pharmacist may find their name is not in the picklist. If this happens please contact the </a:t>
            </a:r>
            <a:r>
              <a:rPr lang="en-GB" sz="1200" b="1" i="1" dirty="0" err="1"/>
              <a:t>RiO</a:t>
            </a:r>
            <a:r>
              <a:rPr lang="en-GB" sz="1200" b="1" i="1" dirty="0"/>
              <a:t> Helpdesk via the Service Now portal and we can get this swiftly corrected</a:t>
            </a:r>
            <a:r>
              <a:rPr lang="en-GB" sz="1200" b="1" i="1" dirty="0" smtClean="0"/>
              <a:t>.</a:t>
            </a:r>
            <a:endParaRPr lang="en-GB" sz="1200" dirty="0"/>
          </a:p>
        </p:txBody>
      </p:sp>
      <p:cxnSp>
        <p:nvCxnSpPr>
          <p:cNvPr id="3" name="Straight Arrow Connector 2"/>
          <p:cNvCxnSpPr/>
          <p:nvPr/>
        </p:nvCxnSpPr>
        <p:spPr>
          <a:xfrm flipV="1">
            <a:off x="4783015" y="2775664"/>
            <a:ext cx="809794" cy="6763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650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7710178" y="59250"/>
            <a:ext cx="4420501" cy="1650516"/>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02351" y="59250"/>
            <a:ext cx="10515600" cy="529071"/>
          </a:xfrm>
        </p:spPr>
        <p:txBody>
          <a:bodyPr>
            <a:normAutofit/>
          </a:bodyPr>
          <a:lstStyle/>
          <a:p>
            <a:r>
              <a:rPr lang="en-GB" sz="2800" b="1" dirty="0" smtClean="0">
                <a:solidFill>
                  <a:schemeClr val="accent5"/>
                </a:solidFill>
                <a:latin typeface="+mn-lt"/>
              </a:rPr>
              <a:t>Editable letter</a:t>
            </a:r>
            <a:endParaRPr lang="en-GB" sz="2800" b="1" dirty="0">
              <a:solidFill>
                <a:schemeClr val="accent5"/>
              </a:solidFill>
              <a:latin typeface="+mn-lt"/>
            </a:endParaRPr>
          </a:p>
        </p:txBody>
      </p:sp>
      <p:pic>
        <p:nvPicPr>
          <p:cNvPr id="4" name="Picture 3"/>
          <p:cNvPicPr>
            <a:picLocks noChangeAspect="1"/>
          </p:cNvPicPr>
          <p:nvPr/>
        </p:nvPicPr>
        <p:blipFill>
          <a:blip r:embed="rId2"/>
          <a:stretch>
            <a:fillRect/>
          </a:stretch>
        </p:blipFill>
        <p:spPr>
          <a:xfrm>
            <a:off x="4323758" y="383116"/>
            <a:ext cx="3345154" cy="4404947"/>
          </a:xfrm>
          <a:prstGeom prst="rect">
            <a:avLst/>
          </a:prstGeom>
        </p:spPr>
      </p:pic>
      <p:pic>
        <p:nvPicPr>
          <p:cNvPr id="5" name="Picture 4"/>
          <p:cNvPicPr>
            <a:picLocks noChangeAspect="1"/>
          </p:cNvPicPr>
          <p:nvPr/>
        </p:nvPicPr>
        <p:blipFill>
          <a:blip r:embed="rId3"/>
          <a:stretch>
            <a:fillRect/>
          </a:stretch>
        </p:blipFill>
        <p:spPr>
          <a:xfrm>
            <a:off x="4323758" y="4831711"/>
            <a:ext cx="3345154" cy="1723443"/>
          </a:xfrm>
          <a:prstGeom prst="rect">
            <a:avLst/>
          </a:prstGeom>
        </p:spPr>
      </p:pic>
      <p:sp>
        <p:nvSpPr>
          <p:cNvPr id="6" name="Rectangle 5"/>
          <p:cNvSpPr/>
          <p:nvPr/>
        </p:nvSpPr>
        <p:spPr>
          <a:xfrm>
            <a:off x="4431323" y="2246372"/>
            <a:ext cx="1293145" cy="42744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p:cNvCxnSpPr>
            <a:stCxn id="11" idx="3"/>
          </p:cNvCxnSpPr>
          <p:nvPr/>
        </p:nvCxnSpPr>
        <p:spPr>
          <a:xfrm>
            <a:off x="3598083" y="1777869"/>
            <a:ext cx="784543" cy="6813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62708" y="1593203"/>
            <a:ext cx="3035375" cy="369332"/>
          </a:xfrm>
          <a:prstGeom prst="rect">
            <a:avLst/>
          </a:prstGeom>
          <a:noFill/>
          <a:ln w="19050">
            <a:solidFill>
              <a:schemeClr val="tx1"/>
            </a:solidFill>
          </a:ln>
        </p:spPr>
        <p:txBody>
          <a:bodyPr wrap="square" rtlCol="0">
            <a:spAutoFit/>
          </a:bodyPr>
          <a:lstStyle/>
          <a:p>
            <a:pPr algn="ctr"/>
            <a:r>
              <a:rPr lang="en-GB" dirty="0" smtClean="0"/>
              <a:t>Clinical Assessment form</a:t>
            </a:r>
            <a:endParaRPr lang="en-GB" dirty="0"/>
          </a:p>
        </p:txBody>
      </p:sp>
      <p:sp>
        <p:nvSpPr>
          <p:cNvPr id="12" name="Rectangle 11"/>
          <p:cNvSpPr/>
          <p:nvPr/>
        </p:nvSpPr>
        <p:spPr>
          <a:xfrm>
            <a:off x="4431323" y="2848672"/>
            <a:ext cx="1341842" cy="68377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Arrow Connector 12"/>
          <p:cNvCxnSpPr>
            <a:stCxn id="14" idx="3"/>
          </p:cNvCxnSpPr>
          <p:nvPr/>
        </p:nvCxnSpPr>
        <p:spPr>
          <a:xfrm>
            <a:off x="3949088" y="3152083"/>
            <a:ext cx="440969" cy="77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51005" y="2967417"/>
            <a:ext cx="3598083" cy="369332"/>
          </a:xfrm>
          <a:prstGeom prst="rect">
            <a:avLst/>
          </a:prstGeom>
          <a:noFill/>
          <a:ln w="19050">
            <a:solidFill>
              <a:schemeClr val="tx1"/>
            </a:solidFill>
          </a:ln>
        </p:spPr>
        <p:txBody>
          <a:bodyPr wrap="square" rtlCol="0">
            <a:spAutoFit/>
          </a:bodyPr>
          <a:lstStyle/>
          <a:p>
            <a:pPr algn="ctr"/>
            <a:r>
              <a:rPr lang="en-GB" dirty="0" smtClean="0"/>
              <a:t>Investigations form</a:t>
            </a:r>
            <a:endParaRPr lang="en-GB" dirty="0"/>
          </a:p>
        </p:txBody>
      </p:sp>
      <p:sp>
        <p:nvSpPr>
          <p:cNvPr id="15" name="Rectangle 14"/>
          <p:cNvSpPr/>
          <p:nvPr/>
        </p:nvSpPr>
        <p:spPr>
          <a:xfrm>
            <a:off x="4431323" y="3600083"/>
            <a:ext cx="1682713" cy="38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p:cNvCxnSpPr>
            <a:stCxn id="22" idx="3"/>
          </p:cNvCxnSpPr>
          <p:nvPr/>
        </p:nvCxnSpPr>
        <p:spPr>
          <a:xfrm flipV="1">
            <a:off x="3491488" y="3787456"/>
            <a:ext cx="939835" cy="1183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18109" y="4647767"/>
            <a:ext cx="2873379" cy="646331"/>
          </a:xfrm>
          <a:prstGeom prst="rect">
            <a:avLst/>
          </a:prstGeom>
          <a:noFill/>
          <a:ln w="19050">
            <a:solidFill>
              <a:schemeClr val="tx1"/>
            </a:solidFill>
          </a:ln>
        </p:spPr>
        <p:txBody>
          <a:bodyPr wrap="square" rtlCol="0">
            <a:spAutoFit/>
          </a:bodyPr>
          <a:lstStyle/>
          <a:p>
            <a:pPr algn="ctr"/>
            <a:r>
              <a:rPr lang="en-GB" dirty="0" smtClean="0"/>
              <a:t>Observations and Measurements form</a:t>
            </a:r>
            <a:endParaRPr lang="en-GB" dirty="0"/>
          </a:p>
        </p:txBody>
      </p:sp>
      <p:sp>
        <p:nvSpPr>
          <p:cNvPr id="25" name="Rectangle 24"/>
          <p:cNvSpPr/>
          <p:nvPr/>
        </p:nvSpPr>
        <p:spPr>
          <a:xfrm>
            <a:off x="6162731" y="3600083"/>
            <a:ext cx="1217397" cy="38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a:stCxn id="32" idx="1"/>
            <a:endCxn id="25" idx="2"/>
          </p:cNvCxnSpPr>
          <p:nvPr/>
        </p:nvCxnSpPr>
        <p:spPr>
          <a:xfrm flipH="1" flipV="1">
            <a:off x="6771430" y="3987599"/>
            <a:ext cx="1349956" cy="152116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8121386" y="5324100"/>
            <a:ext cx="3598083" cy="369332"/>
          </a:xfrm>
          <a:prstGeom prst="rect">
            <a:avLst/>
          </a:prstGeom>
          <a:noFill/>
          <a:ln w="19050">
            <a:solidFill>
              <a:schemeClr val="tx1"/>
            </a:solidFill>
          </a:ln>
        </p:spPr>
        <p:txBody>
          <a:bodyPr wrap="square" rtlCol="0">
            <a:spAutoFit/>
          </a:bodyPr>
          <a:lstStyle/>
          <a:p>
            <a:pPr algn="ctr"/>
            <a:r>
              <a:rPr lang="en-GB" dirty="0" smtClean="0"/>
              <a:t>Lifestyle form</a:t>
            </a:r>
            <a:endParaRPr lang="en-GB" dirty="0"/>
          </a:p>
        </p:txBody>
      </p:sp>
      <p:sp>
        <p:nvSpPr>
          <p:cNvPr id="34" name="TextBox 33"/>
          <p:cNvSpPr txBox="1"/>
          <p:nvPr/>
        </p:nvSpPr>
        <p:spPr>
          <a:xfrm>
            <a:off x="102351" y="513481"/>
            <a:ext cx="2878467" cy="523220"/>
          </a:xfrm>
          <a:prstGeom prst="rect">
            <a:avLst/>
          </a:prstGeom>
          <a:noFill/>
        </p:spPr>
        <p:txBody>
          <a:bodyPr wrap="square" rtlCol="0">
            <a:spAutoFit/>
          </a:bodyPr>
          <a:lstStyle/>
          <a:p>
            <a:r>
              <a:rPr lang="en-GB" sz="1400" b="1" dirty="0" smtClean="0">
                <a:solidFill>
                  <a:srgbClr val="FF0000"/>
                </a:solidFill>
              </a:rPr>
              <a:t>Contents derived from the following forms:</a:t>
            </a:r>
            <a:endParaRPr lang="en-GB" sz="1400" b="1" dirty="0">
              <a:solidFill>
                <a:srgbClr val="FF0000"/>
              </a:solidFill>
            </a:endParaRPr>
          </a:p>
        </p:txBody>
      </p:sp>
      <p:pic>
        <p:nvPicPr>
          <p:cNvPr id="9" name="Picture 8"/>
          <p:cNvPicPr>
            <a:picLocks noChangeAspect="1"/>
          </p:cNvPicPr>
          <p:nvPr/>
        </p:nvPicPr>
        <p:blipFill>
          <a:blip r:embed="rId4"/>
          <a:stretch>
            <a:fillRect/>
          </a:stretch>
        </p:blipFill>
        <p:spPr>
          <a:xfrm>
            <a:off x="7865503" y="201380"/>
            <a:ext cx="1642584" cy="1339177"/>
          </a:xfrm>
          <a:prstGeom prst="rect">
            <a:avLst/>
          </a:prstGeom>
          <a:ln w="28575">
            <a:solidFill>
              <a:schemeClr val="tx1"/>
            </a:solidFill>
          </a:ln>
        </p:spPr>
      </p:pic>
      <p:sp>
        <p:nvSpPr>
          <p:cNvPr id="10" name="Rectangle 9"/>
          <p:cNvSpPr/>
          <p:nvPr/>
        </p:nvSpPr>
        <p:spPr>
          <a:xfrm>
            <a:off x="8350878" y="1424613"/>
            <a:ext cx="885103" cy="936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p:cNvPicPr>
            <a:picLocks noChangeAspect="1"/>
          </p:cNvPicPr>
          <p:nvPr/>
        </p:nvPicPr>
        <p:blipFill>
          <a:blip r:embed="rId5"/>
          <a:stretch>
            <a:fillRect/>
          </a:stretch>
        </p:blipFill>
        <p:spPr>
          <a:xfrm>
            <a:off x="10199077" y="663099"/>
            <a:ext cx="1815290" cy="384808"/>
          </a:xfrm>
          <a:prstGeom prst="rect">
            <a:avLst/>
          </a:prstGeom>
          <a:ln w="38100">
            <a:solidFill>
              <a:schemeClr val="tx1"/>
            </a:solidFill>
          </a:ln>
        </p:spPr>
      </p:pic>
      <p:sp>
        <p:nvSpPr>
          <p:cNvPr id="17" name="Right Arrow 16"/>
          <p:cNvSpPr/>
          <p:nvPr/>
        </p:nvSpPr>
        <p:spPr>
          <a:xfrm>
            <a:off x="9656093" y="802857"/>
            <a:ext cx="394978" cy="13622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7856265" y="2251071"/>
            <a:ext cx="4128326" cy="1569660"/>
          </a:xfrm>
          <a:prstGeom prst="rect">
            <a:avLst/>
          </a:prstGeom>
          <a:noFill/>
          <a:ln w="28575">
            <a:solidFill>
              <a:schemeClr val="tx1"/>
            </a:solidFill>
          </a:ln>
        </p:spPr>
        <p:txBody>
          <a:bodyPr wrap="square" rtlCol="0">
            <a:spAutoFit/>
          </a:bodyPr>
          <a:lstStyle/>
          <a:p>
            <a:pPr algn="ctr"/>
            <a:r>
              <a:rPr lang="en-GB" sz="1200" dirty="0"/>
              <a:t>The editable letter can then be generated and sent to the GP. The editable letter is titled </a:t>
            </a:r>
            <a:r>
              <a:rPr lang="en-GB" sz="1200" dirty="0" smtClean="0"/>
              <a:t>“**Discharge Liaison Form</a:t>
            </a:r>
            <a:r>
              <a:rPr lang="en-GB" sz="1200" dirty="0"/>
              <a:t>” and should be found close to the top of the list as shown below. </a:t>
            </a:r>
            <a:r>
              <a:rPr lang="en-GB" sz="1200" b="1" i="1" dirty="0"/>
              <a:t>Note: access to the editable letter is assigned on an individual basis. We hope we have assigned this letter to everyone who needs it but if you don’t see it then please contact the </a:t>
            </a:r>
            <a:r>
              <a:rPr lang="en-GB" sz="1200" b="1" i="1" dirty="0" err="1"/>
              <a:t>RiO</a:t>
            </a:r>
            <a:r>
              <a:rPr lang="en-GB" sz="1200" b="1" i="1" dirty="0"/>
              <a:t> Helpdesk via the Service Now portal and we can get this swiftly corrected</a:t>
            </a:r>
            <a:r>
              <a:rPr lang="en-GB" sz="1200" b="1" i="1" dirty="0" smtClean="0"/>
              <a:t>.</a:t>
            </a:r>
            <a:endParaRPr lang="en-GB" sz="1200" dirty="0"/>
          </a:p>
        </p:txBody>
      </p:sp>
      <p:sp>
        <p:nvSpPr>
          <p:cNvPr id="24" name="Right Arrow 23"/>
          <p:cNvSpPr/>
          <p:nvPr/>
        </p:nvSpPr>
        <p:spPr>
          <a:xfrm rot="16200000">
            <a:off x="9656093" y="1839314"/>
            <a:ext cx="394978" cy="246442"/>
          </a:xfrm>
          <a:prstGeom prst="rightArrow">
            <a:avLst>
              <a:gd name="adj1" fmla="val 50000"/>
              <a:gd name="adj2" fmla="val 65368"/>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56138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704094543"/>
              </p:ext>
            </p:extLst>
          </p:nvPr>
        </p:nvGraphicFramePr>
        <p:xfrm>
          <a:off x="0" y="-1"/>
          <a:ext cx="12192000" cy="3051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55887" y="2771967"/>
            <a:ext cx="2288706" cy="1938992"/>
          </a:xfrm>
          <a:prstGeom prst="rect">
            <a:avLst/>
          </a:prstGeom>
          <a:noFill/>
          <a:ln>
            <a:solidFill>
              <a:schemeClr val="tx1"/>
            </a:solidFill>
          </a:ln>
        </p:spPr>
        <p:txBody>
          <a:bodyPr wrap="square" rtlCol="0">
            <a:spAutoFit/>
          </a:bodyPr>
          <a:lstStyle/>
          <a:p>
            <a:pPr marL="285750" lvl="0" indent="-285750">
              <a:buFont typeface="Arial" panose="020B0604020202020204" pitchFamily="34" charset="0"/>
              <a:buChar char="•"/>
            </a:pPr>
            <a:r>
              <a:rPr lang="en-US" sz="1200" dirty="0" smtClean="0"/>
              <a:t>The Junior doctor will complete the "</a:t>
            </a:r>
            <a:r>
              <a:rPr lang="en-GB" sz="1200" dirty="0" smtClean="0"/>
              <a:t>Hospital Discharge" form.</a:t>
            </a:r>
          </a:p>
          <a:p>
            <a:pPr marL="285750" lvl="0" indent="-285750">
              <a:buFont typeface="Arial" panose="020B0604020202020204" pitchFamily="34" charset="0"/>
              <a:buChar char="•"/>
            </a:pPr>
            <a:endParaRPr lang="en-US" sz="1200" dirty="0" smtClean="0"/>
          </a:p>
          <a:p>
            <a:pPr marL="285750" lvl="0" indent="-285750">
              <a:buFont typeface="Arial" panose="020B0604020202020204" pitchFamily="34" charset="0"/>
              <a:buChar char="•"/>
            </a:pPr>
            <a:r>
              <a:rPr lang="en-US" sz="1200" dirty="0" smtClean="0"/>
              <a:t>Junior Doctor to ensure that all the information on the form is correct including admission and discharge date.</a:t>
            </a:r>
          </a:p>
          <a:p>
            <a:pPr marL="285750" lvl="0" indent="-285750">
              <a:buFont typeface="Arial" panose="020B0604020202020204" pitchFamily="34" charset="0"/>
              <a:buChar char="•"/>
            </a:pPr>
            <a:endParaRPr lang="en-US" sz="1200" dirty="0" smtClean="0"/>
          </a:p>
        </p:txBody>
      </p:sp>
      <p:sp>
        <p:nvSpPr>
          <p:cNvPr id="9" name="TextBox 8"/>
          <p:cNvSpPr txBox="1"/>
          <p:nvPr/>
        </p:nvSpPr>
        <p:spPr>
          <a:xfrm>
            <a:off x="4725526" y="2771967"/>
            <a:ext cx="2288706" cy="3231654"/>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dirty="0" smtClean="0"/>
              <a:t>Ward pharmacist will validate the form and digitally signed. </a:t>
            </a:r>
            <a:r>
              <a:rPr lang="en-US" sz="1200" b="1" dirty="0" smtClean="0"/>
              <a:t>Please note that the pharmacist will just be reviewing medication and allergies.</a:t>
            </a:r>
          </a:p>
          <a:p>
            <a:pPr marL="171450" lvl="0" indent="-171450">
              <a:buFont typeface="Arial" panose="020B0604020202020204" pitchFamily="34" charset="0"/>
              <a:buChar char="•"/>
            </a:pPr>
            <a:endParaRPr lang="en-US" sz="1200" b="1" dirty="0"/>
          </a:p>
          <a:p>
            <a:pPr marL="171450" indent="-171450">
              <a:buFont typeface="Arial" panose="020B0604020202020204" pitchFamily="34" charset="0"/>
              <a:buChar char="•"/>
            </a:pPr>
            <a:r>
              <a:rPr lang="en-US" sz="1200" dirty="0"/>
              <a:t>Pharmacy will validate medication on the same day if received </a:t>
            </a:r>
            <a:r>
              <a:rPr lang="en-US" sz="1200" b="1" u="sng" dirty="0"/>
              <a:t>before 2pm. </a:t>
            </a:r>
            <a:endParaRPr lang="en-US" sz="1200" b="1" dirty="0" smtClean="0"/>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Ward pharmacist will use editable letters to create the discharge liaison letter (see email below for guide on how to complete this)</a:t>
            </a:r>
          </a:p>
          <a:p>
            <a:pPr lvl="0"/>
            <a:endParaRPr lang="en-US" sz="1200" dirty="0" smtClean="0"/>
          </a:p>
        </p:txBody>
      </p:sp>
      <p:sp>
        <p:nvSpPr>
          <p:cNvPr id="10" name="TextBox 9"/>
          <p:cNvSpPr txBox="1"/>
          <p:nvPr/>
        </p:nvSpPr>
        <p:spPr>
          <a:xfrm>
            <a:off x="7141720" y="2770621"/>
            <a:ext cx="2288706" cy="1846659"/>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400" b="1" dirty="0" smtClean="0"/>
              <a:t>Gold standard is a copy of discharge letter printed and given to patient</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Patient to be given medication, which has been sense checked by Ward Nurse</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Patient discharged</a:t>
            </a:r>
            <a:endParaRPr lang="en-US" sz="1200" dirty="0"/>
          </a:p>
        </p:txBody>
      </p:sp>
      <p:sp>
        <p:nvSpPr>
          <p:cNvPr id="11" name="TextBox 10"/>
          <p:cNvSpPr txBox="1"/>
          <p:nvPr/>
        </p:nvSpPr>
        <p:spPr>
          <a:xfrm>
            <a:off x="9537556" y="2770621"/>
            <a:ext cx="2288706" cy="830997"/>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dirty="0" smtClean="0"/>
              <a:t>Depending on the borough the </a:t>
            </a:r>
            <a:r>
              <a:rPr lang="en-US" sz="1200" dirty="0"/>
              <a:t>w</a:t>
            </a:r>
            <a:r>
              <a:rPr lang="en-US" sz="1200" dirty="0" smtClean="0"/>
              <a:t>ard administrator, Pharmacist, or Doctor will send the discharge letter to the GP.</a:t>
            </a:r>
            <a:endParaRPr lang="en-US" sz="1200" dirty="0"/>
          </a:p>
        </p:txBody>
      </p:sp>
      <p:sp>
        <p:nvSpPr>
          <p:cNvPr id="12" name="TextBox 11"/>
          <p:cNvSpPr txBox="1"/>
          <p:nvPr/>
        </p:nvSpPr>
        <p:spPr>
          <a:xfrm>
            <a:off x="2437149" y="2771967"/>
            <a:ext cx="2195821" cy="3231654"/>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dirty="0" smtClean="0"/>
              <a:t>Establish or follow existing governance process for reviewing final </a:t>
            </a:r>
            <a:r>
              <a:rPr lang="en-US" sz="1200" dirty="0" smtClean="0"/>
              <a:t>DLF </a:t>
            </a:r>
            <a:r>
              <a:rPr lang="en-US" sz="1200" dirty="0" smtClean="0"/>
              <a:t>letter. Use DLF Data Report to view contents of complete form.</a:t>
            </a:r>
          </a:p>
          <a:p>
            <a:pPr marL="171450" lvl="0" indent="-171450">
              <a:buFont typeface="Arial" panose="020B0604020202020204" pitchFamily="34" charset="0"/>
              <a:buChar char="•"/>
            </a:pPr>
            <a:endParaRPr lang="en-US" sz="1200" dirty="0"/>
          </a:p>
          <a:p>
            <a:pPr marL="171450" lvl="0" indent="-171450">
              <a:buFont typeface="Arial" panose="020B0604020202020204" pitchFamily="34" charset="0"/>
              <a:buChar char="•"/>
            </a:pPr>
            <a:r>
              <a:rPr lang="en-US" sz="1200" dirty="0" smtClean="0"/>
              <a:t>Doctors are responsible for the quality and accuracy of the discharge letter prior to pharmacy sign off and/or admin sending to GP</a:t>
            </a:r>
          </a:p>
          <a:p>
            <a:pPr marL="171450" lvl="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Junior Doctor or the Consultant will email Pharmacy to notify pharmacy that their form is ready for </a:t>
            </a:r>
            <a:r>
              <a:rPr lang="en-US" sz="1200" dirty="0" smtClean="0"/>
              <a:t>validation</a:t>
            </a:r>
          </a:p>
        </p:txBody>
      </p:sp>
      <p:sp>
        <p:nvSpPr>
          <p:cNvPr id="8" name="TextBox 7"/>
          <p:cNvSpPr txBox="1"/>
          <p:nvPr/>
        </p:nvSpPr>
        <p:spPr>
          <a:xfrm>
            <a:off x="344478" y="267269"/>
            <a:ext cx="5248331" cy="461665"/>
          </a:xfrm>
          <a:prstGeom prst="rect">
            <a:avLst/>
          </a:prstGeom>
          <a:noFill/>
        </p:spPr>
        <p:txBody>
          <a:bodyPr wrap="square" rtlCol="0">
            <a:spAutoFit/>
          </a:bodyPr>
          <a:lstStyle/>
          <a:p>
            <a:r>
              <a:rPr lang="en-GB" sz="2400" b="1" dirty="0" smtClean="0">
                <a:solidFill>
                  <a:schemeClr val="accent5"/>
                </a:solidFill>
              </a:rPr>
              <a:t>Recommended Process Flow</a:t>
            </a:r>
            <a:endParaRPr lang="en-GB" sz="4400" b="1" dirty="0">
              <a:solidFill>
                <a:schemeClr val="accent5"/>
              </a:solidFill>
            </a:endParaRPr>
          </a:p>
        </p:txBody>
      </p:sp>
      <p:sp>
        <p:nvSpPr>
          <p:cNvPr id="2" name="Right Arrow 1"/>
          <p:cNvSpPr/>
          <p:nvPr/>
        </p:nvSpPr>
        <p:spPr>
          <a:xfrm>
            <a:off x="43285" y="1637731"/>
            <a:ext cx="12148715" cy="12384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89693" y="2054103"/>
            <a:ext cx="4443277" cy="369332"/>
          </a:xfrm>
          <a:prstGeom prst="rect">
            <a:avLst/>
          </a:prstGeom>
          <a:noFill/>
        </p:spPr>
        <p:txBody>
          <a:bodyPr wrap="square" rtlCol="0">
            <a:spAutoFit/>
          </a:bodyPr>
          <a:lstStyle/>
          <a:p>
            <a:pPr algn="ctr"/>
            <a:r>
              <a:rPr lang="en-GB" dirty="0" smtClean="0">
                <a:solidFill>
                  <a:schemeClr val="bg1"/>
                </a:solidFill>
              </a:rPr>
              <a:t>Prior to discharge (24 hours or earlier)</a:t>
            </a:r>
            <a:endParaRPr lang="en-GB" dirty="0">
              <a:solidFill>
                <a:schemeClr val="bg1"/>
              </a:solidFill>
            </a:endParaRPr>
          </a:p>
        </p:txBody>
      </p:sp>
      <p:sp>
        <p:nvSpPr>
          <p:cNvPr id="4" name="TextBox 3"/>
          <p:cNvSpPr txBox="1"/>
          <p:nvPr/>
        </p:nvSpPr>
        <p:spPr>
          <a:xfrm>
            <a:off x="4632970" y="1924591"/>
            <a:ext cx="2602767" cy="646331"/>
          </a:xfrm>
          <a:prstGeom prst="rect">
            <a:avLst/>
          </a:prstGeom>
          <a:noFill/>
        </p:spPr>
        <p:txBody>
          <a:bodyPr wrap="square" rtlCol="0">
            <a:spAutoFit/>
          </a:bodyPr>
          <a:lstStyle/>
          <a:p>
            <a:pPr algn="ctr"/>
            <a:r>
              <a:rPr lang="en-GB" dirty="0" smtClean="0">
                <a:solidFill>
                  <a:schemeClr val="bg1"/>
                </a:solidFill>
              </a:rPr>
              <a:t>Send to Pharmacy by 2pm to validate same day</a:t>
            </a:r>
            <a:endParaRPr lang="en-GB" dirty="0">
              <a:solidFill>
                <a:schemeClr val="bg1"/>
              </a:solidFill>
            </a:endParaRPr>
          </a:p>
        </p:txBody>
      </p:sp>
      <p:sp>
        <p:nvSpPr>
          <p:cNvPr id="5" name="TextBox 4"/>
          <p:cNvSpPr txBox="1"/>
          <p:nvPr/>
        </p:nvSpPr>
        <p:spPr>
          <a:xfrm>
            <a:off x="7235737" y="1933801"/>
            <a:ext cx="4875977" cy="646331"/>
          </a:xfrm>
          <a:prstGeom prst="rect">
            <a:avLst/>
          </a:prstGeom>
          <a:noFill/>
        </p:spPr>
        <p:txBody>
          <a:bodyPr wrap="square" rtlCol="0">
            <a:spAutoFit/>
          </a:bodyPr>
          <a:lstStyle/>
          <a:p>
            <a:pPr algn="ctr"/>
            <a:r>
              <a:rPr lang="en-GB" dirty="0" smtClean="0">
                <a:solidFill>
                  <a:schemeClr val="bg1"/>
                </a:solidFill>
              </a:rPr>
              <a:t>Share with service user and send to GP within 24 hours of discharge</a:t>
            </a:r>
            <a:endParaRPr lang="en-GB" dirty="0">
              <a:solidFill>
                <a:schemeClr val="bg1"/>
              </a:solidFill>
            </a:endParaRPr>
          </a:p>
        </p:txBody>
      </p:sp>
    </p:spTree>
    <p:extLst>
      <p:ext uri="{BB962C8B-B14F-4D97-AF65-F5344CB8AC3E}">
        <p14:creationId xmlns:p14="http://schemas.microsoft.com/office/powerpoint/2010/main" val="2709476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d648a74-5c83-46a7-8e4c-7f989ae960a5">
      <Terms xmlns="http://schemas.microsoft.com/office/infopath/2007/PartnerControls"/>
    </lcf76f155ced4ddcb4097134ff3c332f>
    <_ip_UnifiedCompliancePolicyProperties xmlns="http://schemas.microsoft.com/sharepoint/v3" xsi:nil="true"/>
    <TaxCatchAll xmlns="6194e418-5875-4308-b033-74eb9c18136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8" ma:contentTypeDescription="Create a new document." ma:contentTypeScope="" ma:versionID="1d304660248941d8de63399c5086ecd4">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3b6868caa64c83e89c838ae469ce62f2"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8412C5-9F71-44F1-A553-9534EE4D84BD}">
  <ds:schemaRefs>
    <ds:schemaRef ds:uri="http://schemas.microsoft.com/office/2006/metadata/properties"/>
    <ds:schemaRef ds:uri="http://schemas.microsoft.com/sharepoint/v3"/>
    <ds:schemaRef ds:uri="http://schemas.microsoft.com/office/2006/documentManagement/types"/>
    <ds:schemaRef ds:uri="http://purl.org/dc/terms/"/>
    <ds:schemaRef ds:uri="http://schemas.openxmlformats.org/package/2006/metadata/core-properties"/>
    <ds:schemaRef ds:uri="http://purl.org/dc/elements/1.1/"/>
    <ds:schemaRef ds:uri="4d648a74-5c83-46a7-8e4c-7f989ae960a5"/>
    <ds:schemaRef ds:uri="http://schemas.microsoft.com/office/infopath/2007/PartnerControls"/>
    <ds:schemaRef ds:uri="6194e418-5875-4308-b033-74eb9c181361"/>
    <ds:schemaRef ds:uri="http://www.w3.org/XML/1998/namespace"/>
    <ds:schemaRef ds:uri="http://purl.org/dc/dcmitype/"/>
  </ds:schemaRefs>
</ds:datastoreItem>
</file>

<file path=customXml/itemProps2.xml><?xml version="1.0" encoding="utf-8"?>
<ds:datastoreItem xmlns:ds="http://schemas.openxmlformats.org/officeDocument/2006/customXml" ds:itemID="{4114F6F7-1011-4D87-A2F8-F1EE72413FAB}">
  <ds:schemaRefs>
    <ds:schemaRef ds:uri="http://schemas.microsoft.com/sharepoint/v3/contenttype/forms"/>
  </ds:schemaRefs>
</ds:datastoreItem>
</file>

<file path=customXml/itemProps3.xml><?xml version="1.0" encoding="utf-8"?>
<ds:datastoreItem xmlns:ds="http://schemas.openxmlformats.org/officeDocument/2006/customXml" ds:itemID="{1AD56C81-D0BE-422C-8272-54369A1A2B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3099</TotalTime>
  <Words>896</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DLF Procedure – Brief Guidance </vt:lpstr>
      <vt:lpstr>PowerPoint Presentation</vt:lpstr>
      <vt:lpstr>To successfully generate the letter, clinical information needs to be entered into the following places:</vt:lpstr>
      <vt:lpstr>The Hospital Discharge Form is found in the Medical Documentation folder: </vt:lpstr>
      <vt:lpstr>PowerPoint Presentation</vt:lpstr>
      <vt:lpstr>Editable letter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NODF / DLF Procedure – Brief Guidance</dc:title>
  <dc:creator>Sandford James</dc:creator>
  <cp:lastModifiedBy>James Sandford</cp:lastModifiedBy>
  <cp:revision>41</cp:revision>
  <dcterms:created xsi:type="dcterms:W3CDTF">2023-03-14T08:59:00Z</dcterms:created>
  <dcterms:modified xsi:type="dcterms:W3CDTF">2023-03-28T15:05:14Z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y fmtid="{D5CDD505-2E9C-101B-9397-08002B2CF9AE}" pid="3" name="MediaServiceImageTags">
    <vt:lpwstr/>
  </property>
</Properties>
</file>