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56" r:id="rId5"/>
    <p:sldId id="257" r:id="rId6"/>
    <p:sldId id="258" r:id="rId7"/>
    <p:sldId id="259" r:id="rId8"/>
    <p:sldId id="260" r:id="rId9"/>
    <p:sldId id="262" r:id="rId10"/>
    <p:sldId id="261"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James Sandford" initials="JS" lastIdx="1" clrIdx="0">
    <p:extLst>
      <p:ext uri="{19B8F6BF-5375-455C-9EA6-DF929625EA0E}">
        <p15:presenceInfo xmlns:p15="http://schemas.microsoft.com/office/powerpoint/2012/main" userId="James Sandford"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006" autoAdjust="0"/>
    <p:restoredTop sz="94660"/>
  </p:normalViewPr>
  <p:slideViewPr>
    <p:cSldViewPr snapToGrid="0">
      <p:cViewPr varScale="1">
        <p:scale>
          <a:sx n="115" d="100"/>
          <a:sy n="115" d="100"/>
        </p:scale>
        <p:origin x="372"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commentAuthors" Target="commentAuthors.xml"/><Relationship Id="rId2" Type="http://schemas.openxmlformats.org/officeDocument/2006/relationships/customXml" Target="../customXml/item2.xml"/><Relationship Id="rId16"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theme" Target="theme/theme1.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7D3E666-414B-4357-B569-EEF87441C6E8}" type="doc">
      <dgm:prSet loTypeId="urn:microsoft.com/office/officeart/2005/8/layout/chevron1" loCatId="process" qsTypeId="urn:microsoft.com/office/officeart/2005/8/quickstyle/simple1" qsCatId="simple" csTypeId="urn:microsoft.com/office/officeart/2005/8/colors/colorful5" csCatId="colorful" phldr="1"/>
      <dgm:spPr/>
    </dgm:pt>
    <dgm:pt modelId="{DC91804E-F768-484E-AE9B-344552AEC1D4}">
      <dgm:prSet phldrT="[Text]"/>
      <dgm:spPr>
        <a:solidFill>
          <a:srgbClr val="0070C0"/>
        </a:solidFill>
      </dgm:spPr>
      <dgm:t>
        <a:bodyPr/>
        <a:lstStyle/>
        <a:p>
          <a:r>
            <a:rPr lang="en-US" dirty="0" smtClean="0"/>
            <a:t>Doctor</a:t>
          </a:r>
          <a:endParaRPr lang="en-US" dirty="0"/>
        </a:p>
      </dgm:t>
    </dgm:pt>
    <dgm:pt modelId="{9C376AC1-2F19-4E96-82AE-7369F5382DF8}" type="parTrans" cxnId="{E46EAA15-74E2-4603-8F9A-ACA4770933EE}">
      <dgm:prSet/>
      <dgm:spPr/>
      <dgm:t>
        <a:bodyPr/>
        <a:lstStyle/>
        <a:p>
          <a:endParaRPr lang="en-US"/>
        </a:p>
      </dgm:t>
    </dgm:pt>
    <dgm:pt modelId="{6A1B2651-85DD-48E8-A48D-359520C1613D}" type="sibTrans" cxnId="{E46EAA15-74E2-4603-8F9A-ACA4770933EE}">
      <dgm:prSet/>
      <dgm:spPr/>
      <dgm:t>
        <a:bodyPr/>
        <a:lstStyle/>
        <a:p>
          <a:endParaRPr lang="en-US"/>
        </a:p>
      </dgm:t>
    </dgm:pt>
    <dgm:pt modelId="{A8DA8A8F-9998-4004-8103-1D12798C12DD}">
      <dgm:prSet phldrT="[Text]"/>
      <dgm:spPr>
        <a:solidFill>
          <a:srgbClr val="0070C0"/>
        </a:solidFill>
      </dgm:spPr>
      <dgm:t>
        <a:bodyPr/>
        <a:lstStyle/>
        <a:p>
          <a:r>
            <a:rPr lang="en-US" dirty="0" smtClean="0">
              <a:solidFill>
                <a:schemeClr val="bg1"/>
              </a:solidFill>
            </a:rPr>
            <a:t>Review Final DLF Letter</a:t>
          </a:r>
          <a:endParaRPr lang="en-US" dirty="0">
            <a:solidFill>
              <a:schemeClr val="bg1"/>
            </a:solidFill>
          </a:endParaRPr>
        </a:p>
      </dgm:t>
    </dgm:pt>
    <dgm:pt modelId="{4F899015-B8C3-48C7-BAD0-2DE3F9FB4A79}" type="parTrans" cxnId="{6460856F-9911-4570-A8BD-7F7C5B6E5576}">
      <dgm:prSet/>
      <dgm:spPr/>
      <dgm:t>
        <a:bodyPr/>
        <a:lstStyle/>
        <a:p>
          <a:endParaRPr lang="en-US"/>
        </a:p>
      </dgm:t>
    </dgm:pt>
    <dgm:pt modelId="{4CC010A9-6EDE-40C0-B31E-DB8D7A0A66BB}" type="sibTrans" cxnId="{6460856F-9911-4570-A8BD-7F7C5B6E5576}">
      <dgm:prSet/>
      <dgm:spPr/>
      <dgm:t>
        <a:bodyPr/>
        <a:lstStyle/>
        <a:p>
          <a:endParaRPr lang="en-US"/>
        </a:p>
      </dgm:t>
    </dgm:pt>
    <dgm:pt modelId="{96C28C49-1423-48D2-8D8B-E8B9A8A621D5}">
      <dgm:prSet phldrT="[Text]"/>
      <dgm:spPr/>
      <dgm:t>
        <a:bodyPr/>
        <a:lstStyle/>
        <a:p>
          <a:r>
            <a:rPr lang="en-US" dirty="0" smtClean="0"/>
            <a:t>Pharmacy</a:t>
          </a:r>
          <a:endParaRPr lang="en-US" dirty="0"/>
        </a:p>
      </dgm:t>
    </dgm:pt>
    <dgm:pt modelId="{B53BEFB0-D8EE-48CE-8615-FA711CAAF541}" type="parTrans" cxnId="{67AA83AC-CE61-4D0B-8CBC-BCF5020648FD}">
      <dgm:prSet/>
      <dgm:spPr/>
      <dgm:t>
        <a:bodyPr/>
        <a:lstStyle/>
        <a:p>
          <a:endParaRPr lang="en-US"/>
        </a:p>
      </dgm:t>
    </dgm:pt>
    <dgm:pt modelId="{7714C6F7-6BDF-4C94-97EE-98C25AEC05F9}" type="sibTrans" cxnId="{67AA83AC-CE61-4D0B-8CBC-BCF5020648FD}">
      <dgm:prSet/>
      <dgm:spPr/>
      <dgm:t>
        <a:bodyPr/>
        <a:lstStyle/>
        <a:p>
          <a:endParaRPr lang="en-US"/>
        </a:p>
      </dgm:t>
    </dgm:pt>
    <dgm:pt modelId="{A41AD4B0-5743-4990-B07C-ED61E4AD7ECE}">
      <dgm:prSet/>
      <dgm:spPr/>
      <dgm:t>
        <a:bodyPr/>
        <a:lstStyle/>
        <a:p>
          <a:r>
            <a:rPr lang="en-US" dirty="0" smtClean="0"/>
            <a:t>Ward Nurse</a:t>
          </a:r>
          <a:endParaRPr lang="en-US" dirty="0"/>
        </a:p>
      </dgm:t>
    </dgm:pt>
    <dgm:pt modelId="{09252070-9F5D-4AC2-92C8-16DBA7C6170B}" type="parTrans" cxnId="{38EB45C0-53CB-4759-AC70-664AD316D55E}">
      <dgm:prSet/>
      <dgm:spPr/>
      <dgm:t>
        <a:bodyPr/>
        <a:lstStyle/>
        <a:p>
          <a:endParaRPr lang="en-US"/>
        </a:p>
      </dgm:t>
    </dgm:pt>
    <dgm:pt modelId="{C50D0190-1353-4FAF-8F44-CBE0EFC633EC}" type="sibTrans" cxnId="{38EB45C0-53CB-4759-AC70-664AD316D55E}">
      <dgm:prSet/>
      <dgm:spPr/>
      <dgm:t>
        <a:bodyPr/>
        <a:lstStyle/>
        <a:p>
          <a:endParaRPr lang="en-US"/>
        </a:p>
      </dgm:t>
    </dgm:pt>
    <dgm:pt modelId="{607FFFE6-4A48-4830-A75B-2854636D971C}">
      <dgm:prSet/>
      <dgm:spPr/>
      <dgm:t>
        <a:bodyPr/>
        <a:lstStyle/>
        <a:p>
          <a:r>
            <a:rPr lang="en-US" dirty="0" smtClean="0"/>
            <a:t>Send to GP (local Lead)</a:t>
          </a:r>
          <a:endParaRPr lang="en-US" dirty="0"/>
        </a:p>
      </dgm:t>
    </dgm:pt>
    <dgm:pt modelId="{FEA72449-5F66-4B85-82AF-90FC3BAE253E}" type="parTrans" cxnId="{C5908B50-2721-4C85-9AB8-46670616ED98}">
      <dgm:prSet/>
      <dgm:spPr/>
      <dgm:t>
        <a:bodyPr/>
        <a:lstStyle/>
        <a:p>
          <a:endParaRPr lang="en-US"/>
        </a:p>
      </dgm:t>
    </dgm:pt>
    <dgm:pt modelId="{D5191497-EC7E-49D0-ACD6-ABF8EE74D1C5}" type="sibTrans" cxnId="{C5908B50-2721-4C85-9AB8-46670616ED98}">
      <dgm:prSet/>
      <dgm:spPr/>
      <dgm:t>
        <a:bodyPr/>
        <a:lstStyle/>
        <a:p>
          <a:endParaRPr lang="en-US"/>
        </a:p>
      </dgm:t>
    </dgm:pt>
    <dgm:pt modelId="{29221040-F570-4D13-9A9E-0EAF7D72038C}" type="pres">
      <dgm:prSet presAssocID="{B7D3E666-414B-4357-B569-EEF87441C6E8}" presName="Name0" presStyleCnt="0">
        <dgm:presLayoutVars>
          <dgm:dir/>
          <dgm:animLvl val="lvl"/>
          <dgm:resizeHandles val="exact"/>
        </dgm:presLayoutVars>
      </dgm:prSet>
      <dgm:spPr/>
    </dgm:pt>
    <dgm:pt modelId="{406EF397-7AB7-4D52-8AF9-7CE19EAA6432}" type="pres">
      <dgm:prSet presAssocID="{DC91804E-F768-484E-AE9B-344552AEC1D4}" presName="parTxOnly" presStyleLbl="node1" presStyleIdx="0" presStyleCnt="5" custLinFactNeighborX="-1123" custLinFactNeighborY="-25201">
        <dgm:presLayoutVars>
          <dgm:chMax val="0"/>
          <dgm:chPref val="0"/>
          <dgm:bulletEnabled val="1"/>
        </dgm:presLayoutVars>
      </dgm:prSet>
      <dgm:spPr/>
      <dgm:t>
        <a:bodyPr/>
        <a:lstStyle/>
        <a:p>
          <a:endParaRPr lang="en-US"/>
        </a:p>
      </dgm:t>
    </dgm:pt>
    <dgm:pt modelId="{C6E2DBF5-5325-4D5E-B83B-27343F956E8A}" type="pres">
      <dgm:prSet presAssocID="{6A1B2651-85DD-48E8-A48D-359520C1613D}" presName="parTxOnlySpace" presStyleCnt="0"/>
      <dgm:spPr/>
    </dgm:pt>
    <dgm:pt modelId="{6AEF5A80-8E51-4715-ACDC-F7DE11DB19B0}" type="pres">
      <dgm:prSet presAssocID="{A8DA8A8F-9998-4004-8103-1D12798C12DD}" presName="parTxOnly" presStyleLbl="node1" presStyleIdx="1" presStyleCnt="5" custLinFactNeighborX="-20841" custLinFactNeighborY="-25201">
        <dgm:presLayoutVars>
          <dgm:chMax val="0"/>
          <dgm:chPref val="0"/>
          <dgm:bulletEnabled val="1"/>
        </dgm:presLayoutVars>
      </dgm:prSet>
      <dgm:spPr/>
      <dgm:t>
        <a:bodyPr/>
        <a:lstStyle/>
        <a:p>
          <a:endParaRPr lang="en-US"/>
        </a:p>
      </dgm:t>
    </dgm:pt>
    <dgm:pt modelId="{C91B8F3F-8466-473D-ACFA-37053D93DAB5}" type="pres">
      <dgm:prSet presAssocID="{4CC010A9-6EDE-40C0-B31E-DB8D7A0A66BB}" presName="parTxOnlySpace" presStyleCnt="0"/>
      <dgm:spPr/>
    </dgm:pt>
    <dgm:pt modelId="{DCFE11E1-B3D2-4870-A798-67A1318BAC22}" type="pres">
      <dgm:prSet presAssocID="{96C28C49-1423-48D2-8D8B-E8B9A8A621D5}" presName="parTxOnly" presStyleLbl="node1" presStyleIdx="2" presStyleCnt="5" custLinFactNeighborX="-11625" custLinFactNeighborY="-25201">
        <dgm:presLayoutVars>
          <dgm:chMax val="0"/>
          <dgm:chPref val="0"/>
          <dgm:bulletEnabled val="1"/>
        </dgm:presLayoutVars>
      </dgm:prSet>
      <dgm:spPr/>
      <dgm:t>
        <a:bodyPr/>
        <a:lstStyle/>
        <a:p>
          <a:endParaRPr lang="en-US"/>
        </a:p>
      </dgm:t>
    </dgm:pt>
    <dgm:pt modelId="{F88C8019-93D8-4780-BA11-5DF7172CD8C1}" type="pres">
      <dgm:prSet presAssocID="{7714C6F7-6BDF-4C94-97EE-98C25AEC05F9}" presName="parTxOnlySpace" presStyleCnt="0"/>
      <dgm:spPr/>
    </dgm:pt>
    <dgm:pt modelId="{9658B8BE-0F1F-4BC7-A04B-E8866ED2BCD5}" type="pres">
      <dgm:prSet presAssocID="{A41AD4B0-5743-4990-B07C-ED61E4AD7ECE}" presName="parTxOnly" presStyleLbl="node1" presStyleIdx="3" presStyleCnt="5" custLinFactNeighborX="-2409" custLinFactNeighborY="-25201">
        <dgm:presLayoutVars>
          <dgm:chMax val="0"/>
          <dgm:chPref val="0"/>
          <dgm:bulletEnabled val="1"/>
        </dgm:presLayoutVars>
      </dgm:prSet>
      <dgm:spPr/>
      <dgm:t>
        <a:bodyPr/>
        <a:lstStyle/>
        <a:p>
          <a:endParaRPr lang="en-US"/>
        </a:p>
      </dgm:t>
    </dgm:pt>
    <dgm:pt modelId="{B280BD77-6D0B-4494-B190-E0CF91F1AD8F}" type="pres">
      <dgm:prSet presAssocID="{C50D0190-1353-4FAF-8F44-CBE0EFC633EC}" presName="parTxOnlySpace" presStyleCnt="0"/>
      <dgm:spPr/>
    </dgm:pt>
    <dgm:pt modelId="{1FCA3762-2C06-44E7-891A-2D35190655A0}" type="pres">
      <dgm:prSet presAssocID="{607FFFE6-4A48-4830-A75B-2854636D971C}" presName="parTxOnly" presStyleLbl="node1" presStyleIdx="4" presStyleCnt="5" custLinFactNeighborX="-3113" custLinFactNeighborY="-25201">
        <dgm:presLayoutVars>
          <dgm:chMax val="0"/>
          <dgm:chPref val="0"/>
          <dgm:bulletEnabled val="1"/>
        </dgm:presLayoutVars>
      </dgm:prSet>
      <dgm:spPr/>
      <dgm:t>
        <a:bodyPr/>
        <a:lstStyle/>
        <a:p>
          <a:endParaRPr lang="en-US"/>
        </a:p>
      </dgm:t>
    </dgm:pt>
  </dgm:ptLst>
  <dgm:cxnLst>
    <dgm:cxn modelId="{C66BDD64-7C12-43FF-8525-D0F4C813F531}" type="presOf" srcId="{A8DA8A8F-9998-4004-8103-1D12798C12DD}" destId="{6AEF5A80-8E51-4715-ACDC-F7DE11DB19B0}" srcOrd="0" destOrd="0" presId="urn:microsoft.com/office/officeart/2005/8/layout/chevron1"/>
    <dgm:cxn modelId="{F7D58ACA-2C91-47AB-8B51-A976A0BEEFE8}" type="presOf" srcId="{B7D3E666-414B-4357-B569-EEF87441C6E8}" destId="{29221040-F570-4D13-9A9E-0EAF7D72038C}" srcOrd="0" destOrd="0" presId="urn:microsoft.com/office/officeart/2005/8/layout/chevron1"/>
    <dgm:cxn modelId="{7D703924-00F2-4A29-9577-55282A21C7C1}" type="presOf" srcId="{607FFFE6-4A48-4830-A75B-2854636D971C}" destId="{1FCA3762-2C06-44E7-891A-2D35190655A0}" srcOrd="0" destOrd="0" presId="urn:microsoft.com/office/officeart/2005/8/layout/chevron1"/>
    <dgm:cxn modelId="{62AFF67E-4354-4854-A495-3F0FAC56CA1D}" type="presOf" srcId="{96C28C49-1423-48D2-8D8B-E8B9A8A621D5}" destId="{DCFE11E1-B3D2-4870-A798-67A1318BAC22}" srcOrd="0" destOrd="0" presId="urn:microsoft.com/office/officeart/2005/8/layout/chevron1"/>
    <dgm:cxn modelId="{E46EAA15-74E2-4603-8F9A-ACA4770933EE}" srcId="{B7D3E666-414B-4357-B569-EEF87441C6E8}" destId="{DC91804E-F768-484E-AE9B-344552AEC1D4}" srcOrd="0" destOrd="0" parTransId="{9C376AC1-2F19-4E96-82AE-7369F5382DF8}" sibTransId="{6A1B2651-85DD-48E8-A48D-359520C1613D}"/>
    <dgm:cxn modelId="{D738E2AE-70AB-4294-A875-13AE1A66E004}" type="presOf" srcId="{DC91804E-F768-484E-AE9B-344552AEC1D4}" destId="{406EF397-7AB7-4D52-8AF9-7CE19EAA6432}" srcOrd="0" destOrd="0" presId="urn:microsoft.com/office/officeart/2005/8/layout/chevron1"/>
    <dgm:cxn modelId="{6460856F-9911-4570-A8BD-7F7C5B6E5576}" srcId="{B7D3E666-414B-4357-B569-EEF87441C6E8}" destId="{A8DA8A8F-9998-4004-8103-1D12798C12DD}" srcOrd="1" destOrd="0" parTransId="{4F899015-B8C3-48C7-BAD0-2DE3F9FB4A79}" sibTransId="{4CC010A9-6EDE-40C0-B31E-DB8D7A0A66BB}"/>
    <dgm:cxn modelId="{C5908B50-2721-4C85-9AB8-46670616ED98}" srcId="{B7D3E666-414B-4357-B569-EEF87441C6E8}" destId="{607FFFE6-4A48-4830-A75B-2854636D971C}" srcOrd="4" destOrd="0" parTransId="{FEA72449-5F66-4B85-82AF-90FC3BAE253E}" sibTransId="{D5191497-EC7E-49D0-ACD6-ABF8EE74D1C5}"/>
    <dgm:cxn modelId="{06141EC1-8FFD-48D2-8CF5-EA08D4A3774B}" type="presOf" srcId="{A41AD4B0-5743-4990-B07C-ED61E4AD7ECE}" destId="{9658B8BE-0F1F-4BC7-A04B-E8866ED2BCD5}" srcOrd="0" destOrd="0" presId="urn:microsoft.com/office/officeart/2005/8/layout/chevron1"/>
    <dgm:cxn modelId="{38EB45C0-53CB-4759-AC70-664AD316D55E}" srcId="{B7D3E666-414B-4357-B569-EEF87441C6E8}" destId="{A41AD4B0-5743-4990-B07C-ED61E4AD7ECE}" srcOrd="3" destOrd="0" parTransId="{09252070-9F5D-4AC2-92C8-16DBA7C6170B}" sibTransId="{C50D0190-1353-4FAF-8F44-CBE0EFC633EC}"/>
    <dgm:cxn modelId="{67AA83AC-CE61-4D0B-8CBC-BCF5020648FD}" srcId="{B7D3E666-414B-4357-B569-EEF87441C6E8}" destId="{96C28C49-1423-48D2-8D8B-E8B9A8A621D5}" srcOrd="2" destOrd="0" parTransId="{B53BEFB0-D8EE-48CE-8615-FA711CAAF541}" sibTransId="{7714C6F7-6BDF-4C94-97EE-98C25AEC05F9}"/>
    <dgm:cxn modelId="{49607AFF-FEA5-4933-9D5F-72F2A9E792F4}" type="presParOf" srcId="{29221040-F570-4D13-9A9E-0EAF7D72038C}" destId="{406EF397-7AB7-4D52-8AF9-7CE19EAA6432}" srcOrd="0" destOrd="0" presId="urn:microsoft.com/office/officeart/2005/8/layout/chevron1"/>
    <dgm:cxn modelId="{3AB12828-00CE-4609-879F-A72D54AE4748}" type="presParOf" srcId="{29221040-F570-4D13-9A9E-0EAF7D72038C}" destId="{C6E2DBF5-5325-4D5E-B83B-27343F956E8A}" srcOrd="1" destOrd="0" presId="urn:microsoft.com/office/officeart/2005/8/layout/chevron1"/>
    <dgm:cxn modelId="{E021650E-EC4C-4BC3-93E2-B79E7505DF56}" type="presParOf" srcId="{29221040-F570-4D13-9A9E-0EAF7D72038C}" destId="{6AEF5A80-8E51-4715-ACDC-F7DE11DB19B0}" srcOrd="2" destOrd="0" presId="urn:microsoft.com/office/officeart/2005/8/layout/chevron1"/>
    <dgm:cxn modelId="{22FF2DE1-7413-4178-ABDC-520EBC11B7B8}" type="presParOf" srcId="{29221040-F570-4D13-9A9E-0EAF7D72038C}" destId="{C91B8F3F-8466-473D-ACFA-37053D93DAB5}" srcOrd="3" destOrd="0" presId="urn:microsoft.com/office/officeart/2005/8/layout/chevron1"/>
    <dgm:cxn modelId="{5C723577-1538-4513-9A1F-98A1572F65D8}" type="presParOf" srcId="{29221040-F570-4D13-9A9E-0EAF7D72038C}" destId="{DCFE11E1-B3D2-4870-A798-67A1318BAC22}" srcOrd="4" destOrd="0" presId="urn:microsoft.com/office/officeart/2005/8/layout/chevron1"/>
    <dgm:cxn modelId="{2E6DA2DA-81A8-42CA-8C83-9FA77C594C5F}" type="presParOf" srcId="{29221040-F570-4D13-9A9E-0EAF7D72038C}" destId="{F88C8019-93D8-4780-BA11-5DF7172CD8C1}" srcOrd="5" destOrd="0" presId="urn:microsoft.com/office/officeart/2005/8/layout/chevron1"/>
    <dgm:cxn modelId="{6FC80EF3-8CF0-47F3-BAE5-A0EF4474C745}" type="presParOf" srcId="{29221040-F570-4D13-9A9E-0EAF7D72038C}" destId="{9658B8BE-0F1F-4BC7-A04B-E8866ED2BCD5}" srcOrd="6" destOrd="0" presId="urn:microsoft.com/office/officeart/2005/8/layout/chevron1"/>
    <dgm:cxn modelId="{A68557C7-E7E7-4848-A79B-6F8C69E83CCC}" type="presParOf" srcId="{29221040-F570-4D13-9A9E-0EAF7D72038C}" destId="{B280BD77-6D0B-4494-B190-E0CF91F1AD8F}" srcOrd="7" destOrd="0" presId="urn:microsoft.com/office/officeart/2005/8/layout/chevron1"/>
    <dgm:cxn modelId="{F2157586-C4E2-4665-AD9F-069195323ACA}" type="presParOf" srcId="{29221040-F570-4D13-9A9E-0EAF7D72038C}" destId="{1FCA3762-2C06-44E7-891A-2D35190655A0}" srcOrd="8" destOrd="0" presId="urn:microsoft.com/office/officeart/2005/8/layout/chevron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06EF397-7AB7-4D52-8AF9-7CE19EAA6432}">
      <dsp:nvSpPr>
        <dsp:cNvPr id="0" name=""/>
        <dsp:cNvSpPr/>
      </dsp:nvSpPr>
      <dsp:spPr>
        <a:xfrm>
          <a:off x="1" y="728931"/>
          <a:ext cx="2649140" cy="1059656"/>
        </a:xfrm>
        <a:prstGeom prst="chevron">
          <a:avLst/>
        </a:prstGeom>
        <a:solidFill>
          <a:srgbClr val="0070C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2012" tIns="30671" rIns="30671" bIns="30671" numCol="1" spcCol="1270" anchor="ctr" anchorCtr="0">
          <a:noAutofit/>
        </a:bodyPr>
        <a:lstStyle/>
        <a:p>
          <a:pPr lvl="0" algn="ctr" defTabSz="1022350">
            <a:lnSpc>
              <a:spcPct val="90000"/>
            </a:lnSpc>
            <a:spcBef>
              <a:spcPct val="0"/>
            </a:spcBef>
            <a:spcAft>
              <a:spcPct val="35000"/>
            </a:spcAft>
          </a:pPr>
          <a:r>
            <a:rPr lang="en-US" sz="2300" kern="1200" dirty="0" smtClean="0"/>
            <a:t>Doctor</a:t>
          </a:r>
          <a:endParaRPr lang="en-US" sz="2300" kern="1200" dirty="0"/>
        </a:p>
      </dsp:txBody>
      <dsp:txXfrm>
        <a:off x="529829" y="728931"/>
        <a:ext cx="1589484" cy="1059656"/>
      </dsp:txXfrm>
    </dsp:sp>
    <dsp:sp modelId="{6AEF5A80-8E51-4715-ACDC-F7DE11DB19B0}">
      <dsp:nvSpPr>
        <dsp:cNvPr id="0" name=""/>
        <dsp:cNvSpPr/>
      </dsp:nvSpPr>
      <dsp:spPr>
        <a:xfrm>
          <a:off x="2331992" y="728931"/>
          <a:ext cx="2649140" cy="1059656"/>
        </a:xfrm>
        <a:prstGeom prst="chevron">
          <a:avLst/>
        </a:prstGeom>
        <a:solidFill>
          <a:srgbClr val="0070C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2012" tIns="30671" rIns="30671" bIns="30671" numCol="1" spcCol="1270" anchor="ctr" anchorCtr="0">
          <a:noAutofit/>
        </a:bodyPr>
        <a:lstStyle/>
        <a:p>
          <a:pPr lvl="0" algn="ctr" defTabSz="1022350">
            <a:lnSpc>
              <a:spcPct val="90000"/>
            </a:lnSpc>
            <a:spcBef>
              <a:spcPct val="0"/>
            </a:spcBef>
            <a:spcAft>
              <a:spcPct val="35000"/>
            </a:spcAft>
          </a:pPr>
          <a:r>
            <a:rPr lang="en-US" sz="2300" kern="1200" dirty="0" smtClean="0">
              <a:solidFill>
                <a:schemeClr val="bg1"/>
              </a:solidFill>
            </a:rPr>
            <a:t>Review Final DLF Letter</a:t>
          </a:r>
          <a:endParaRPr lang="en-US" sz="2300" kern="1200" dirty="0">
            <a:solidFill>
              <a:schemeClr val="bg1"/>
            </a:solidFill>
          </a:endParaRPr>
        </a:p>
      </dsp:txBody>
      <dsp:txXfrm>
        <a:off x="2861820" y="728931"/>
        <a:ext cx="1589484" cy="1059656"/>
      </dsp:txXfrm>
    </dsp:sp>
    <dsp:sp modelId="{DCFE11E1-B3D2-4870-A798-67A1318BAC22}">
      <dsp:nvSpPr>
        <dsp:cNvPr id="0" name=""/>
        <dsp:cNvSpPr/>
      </dsp:nvSpPr>
      <dsp:spPr>
        <a:xfrm>
          <a:off x="4740633" y="728931"/>
          <a:ext cx="2649140" cy="1059656"/>
        </a:xfrm>
        <a:prstGeom prst="chevron">
          <a:avLst/>
        </a:prstGeom>
        <a:solidFill>
          <a:schemeClr val="accent5">
            <a:hueOff val="-3676672"/>
            <a:satOff val="-5114"/>
            <a:lumOff val="-1961"/>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2012" tIns="30671" rIns="30671" bIns="30671" numCol="1" spcCol="1270" anchor="ctr" anchorCtr="0">
          <a:noAutofit/>
        </a:bodyPr>
        <a:lstStyle/>
        <a:p>
          <a:pPr lvl="0" algn="ctr" defTabSz="1022350">
            <a:lnSpc>
              <a:spcPct val="90000"/>
            </a:lnSpc>
            <a:spcBef>
              <a:spcPct val="0"/>
            </a:spcBef>
            <a:spcAft>
              <a:spcPct val="35000"/>
            </a:spcAft>
          </a:pPr>
          <a:r>
            <a:rPr lang="en-US" sz="2300" kern="1200" dirty="0" smtClean="0"/>
            <a:t>Pharmacy</a:t>
          </a:r>
          <a:endParaRPr lang="en-US" sz="2300" kern="1200" dirty="0"/>
        </a:p>
      </dsp:txBody>
      <dsp:txXfrm>
        <a:off x="5270461" y="728931"/>
        <a:ext cx="1589484" cy="1059656"/>
      </dsp:txXfrm>
    </dsp:sp>
    <dsp:sp modelId="{9658B8BE-0F1F-4BC7-A04B-E8866ED2BCD5}">
      <dsp:nvSpPr>
        <dsp:cNvPr id="0" name=""/>
        <dsp:cNvSpPr/>
      </dsp:nvSpPr>
      <dsp:spPr>
        <a:xfrm>
          <a:off x="7149274" y="728931"/>
          <a:ext cx="2649140" cy="1059656"/>
        </a:xfrm>
        <a:prstGeom prst="chevron">
          <a:avLst/>
        </a:prstGeom>
        <a:solidFill>
          <a:schemeClr val="accent5">
            <a:hueOff val="-5515009"/>
            <a:satOff val="-7671"/>
            <a:lumOff val="-2942"/>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2012" tIns="30671" rIns="30671" bIns="30671" numCol="1" spcCol="1270" anchor="ctr" anchorCtr="0">
          <a:noAutofit/>
        </a:bodyPr>
        <a:lstStyle/>
        <a:p>
          <a:pPr lvl="0" algn="ctr" defTabSz="1022350">
            <a:lnSpc>
              <a:spcPct val="90000"/>
            </a:lnSpc>
            <a:spcBef>
              <a:spcPct val="0"/>
            </a:spcBef>
            <a:spcAft>
              <a:spcPct val="35000"/>
            </a:spcAft>
          </a:pPr>
          <a:r>
            <a:rPr lang="en-US" sz="2300" kern="1200" dirty="0" smtClean="0"/>
            <a:t>Ward Nurse</a:t>
          </a:r>
          <a:endParaRPr lang="en-US" sz="2300" kern="1200" dirty="0"/>
        </a:p>
      </dsp:txBody>
      <dsp:txXfrm>
        <a:off x="7679102" y="728931"/>
        <a:ext cx="1589484" cy="1059656"/>
      </dsp:txXfrm>
    </dsp:sp>
    <dsp:sp modelId="{1FCA3762-2C06-44E7-891A-2D35190655A0}">
      <dsp:nvSpPr>
        <dsp:cNvPr id="0" name=""/>
        <dsp:cNvSpPr/>
      </dsp:nvSpPr>
      <dsp:spPr>
        <a:xfrm>
          <a:off x="9531636" y="728931"/>
          <a:ext cx="2649140" cy="1059656"/>
        </a:xfrm>
        <a:prstGeom prst="chevron">
          <a:avLst/>
        </a:prstGeom>
        <a:solidFill>
          <a:schemeClr val="accent5">
            <a:hueOff val="-7353344"/>
            <a:satOff val="-10228"/>
            <a:lumOff val="-3922"/>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2012" tIns="30671" rIns="30671" bIns="30671" numCol="1" spcCol="1270" anchor="ctr" anchorCtr="0">
          <a:noAutofit/>
        </a:bodyPr>
        <a:lstStyle/>
        <a:p>
          <a:pPr lvl="0" algn="ctr" defTabSz="1022350">
            <a:lnSpc>
              <a:spcPct val="90000"/>
            </a:lnSpc>
            <a:spcBef>
              <a:spcPct val="0"/>
            </a:spcBef>
            <a:spcAft>
              <a:spcPct val="35000"/>
            </a:spcAft>
          </a:pPr>
          <a:r>
            <a:rPr lang="en-US" sz="2300" kern="1200" dirty="0" smtClean="0"/>
            <a:t>Send to GP (local Lead)</a:t>
          </a:r>
          <a:endParaRPr lang="en-US" sz="2300" kern="1200" dirty="0"/>
        </a:p>
      </dsp:txBody>
      <dsp:txXfrm>
        <a:off x="10061464" y="728931"/>
        <a:ext cx="1589484" cy="1059656"/>
      </dsp:txXfrm>
    </dsp:sp>
  </dsp:spTree>
</dsp:drawing>
</file>

<file path=ppt/diagrams/layout1.xml><?xml version="1.0" encoding="utf-8"?>
<dgm:layoutDef xmlns:dgm="http://schemas.openxmlformats.org/drawingml/2006/diagram" xmlns:a="http://schemas.openxmlformats.org/drawingml/2006/main" uniqueId="urn:microsoft.com/office/officeart/2005/8/layout/chevron1">
  <dgm:title val=""/>
  <dgm:desc val=""/>
  <dgm:catLst>
    <dgm:cat type="process" pri="9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des" func="maxDepth" op="gte" val="2">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1.5"/>
          <dgm:constr type="h" for="des" forName="desTx" refType="primFontSz" refFor="des" refForName="parTx" fact="0.5"/>
          <dgm:constr type="w" for="ch" forName="space" op="equ" val="-6"/>
        </dgm:constrLst>
        <dgm:ruleLst>
          <dgm:rule type="w" for="ch" forName="composite" val="0" fact="NaN" max="NaN"/>
          <dgm:rule type="primFontSz" for="des" forName="parTx" val="5" fact="NaN" max="NaN"/>
        </dgm:ruleLst>
        <dgm:forEach name="Name6" axis="ch" ptType="node">
          <dgm:layoutNode name="composite">
            <dgm:alg type="composite"/>
            <dgm:shape xmlns:r="http://schemas.openxmlformats.org/officeDocument/2006/relationships" r:blip="">
              <dgm:adjLst/>
            </dgm:shape>
            <dgm:presOf/>
            <dgm:choose name="Name7">
              <dgm:if name="Name8" func="var" arg="dir" op="equ" val="norm">
                <dgm:constrLst>
                  <dgm:constr type="l" for="ch" forName="parTx"/>
                  <dgm:constr type="w" for="ch" forName="parTx" refType="w"/>
                  <dgm:constr type="t" for="ch" forName="parTx"/>
                  <dgm:constr type="l" for="ch" forName="desTx"/>
                  <dgm:constr type="w" for="ch" forName="desTx" refType="w" refFor="ch" refForName="parTx" fact="0.8"/>
                  <dgm:constr type="t" for="ch" forName="desTx" refType="h" refFor="ch" refForName="parTx" fact="1.125"/>
                </dgm:constrLst>
              </dgm:if>
              <dgm:else name="Name9">
                <dgm:constrLst>
                  <dgm:constr type="l" for="ch" forName="parTx"/>
                  <dgm:constr type="w" for="ch" forName="parTx" refType="w"/>
                  <dgm:constr type="t" for="ch" forName="parTx"/>
                  <dgm:constr type="l" for="ch" forName="desTx" refType="w" fact="0.2"/>
                  <dgm:constr type="w" for="ch" forName="desTx" refType="w" refFor="ch" refForName="parTx" fact="0.8"/>
                  <dgm:constr type="t" for="ch" forName="desTx" refType="h" refFor="ch" refForName="parTx" fact="1.125"/>
                </dgm:constrLst>
              </dgm:else>
            </dgm:choose>
            <dgm:ruleLst>
              <dgm:rule type="h" val="INF" fact="NaN" max="NaN"/>
            </dgm:ruleLst>
            <dgm:layoutNode name="parTx">
              <dgm:varLst>
                <dgm:chMax val="0"/>
                <dgm:chPref val="0"/>
                <dgm:bulletEnabled val="1"/>
              </dgm:varLst>
              <dgm:alg type="tx"/>
              <dgm:choose name="Name10">
                <dgm:if name="Name11" func="var" arg="dir" op="equ" val="norm">
                  <dgm:shape xmlns:r="http://schemas.openxmlformats.org/officeDocument/2006/relationships" type="chevron" r:blip="">
                    <dgm:adjLst/>
                  </dgm:shape>
                </dgm:if>
                <dgm:else name="Name12">
                  <dgm:shape xmlns:r="http://schemas.openxmlformats.org/officeDocument/2006/relationships" rot="180" type="chevron" r:blip="">
                    <dgm:adjLst/>
                  </dgm:shape>
                </dgm:else>
              </dgm:choose>
              <dgm:presOf axis="self" ptType="node"/>
              <dgm:choose name="Name13">
                <dgm:if name="Name14" func="var" arg="dir" op="equ" val="norm">
                  <dgm:constrLst>
                    <dgm:constr type="h" refType="w" op="lte" fact="0.4"/>
                    <dgm:constr type="h"/>
                    <dgm:constr type="tMarg" refType="primFontSz" fact="0.105"/>
                    <dgm:constr type="bMarg" refType="primFontSz" fact="0.105"/>
                    <dgm:constr type="lMarg" refType="primFontSz" fact="0.315"/>
                    <dgm:constr type="rMarg" refType="primFontSz" fact="0.105"/>
                  </dgm:constrLst>
                </dgm:if>
                <dgm:else name="Name15">
                  <dgm:constrLst>
                    <dgm:constr type="h" refType="w" op="lte" fact="0.4"/>
                    <dgm:constr type="h"/>
                    <dgm:constr type="tMarg" refType="primFontSz" fact="0.105"/>
                    <dgm:constr type="bMarg" refType="primFontSz" fact="0.105"/>
                    <dgm:constr type="lMarg" refType="primFontSz" fact="0.105"/>
                    <dgm:constr type="rMarg" refType="primFontSz" fact="0.315"/>
                  </dgm:constrLst>
                </dgm:else>
              </dgm:choose>
              <dgm:ruleLst>
                <dgm:rule type="h" val="INF" fact="NaN" max="NaN"/>
              </dgm:ruleLst>
            </dgm:layoutNode>
            <dgm:layoutNode name="desTx" styleLbl="revTx">
              <dgm:varLst>
                <dgm:bulletEnabled val="1"/>
              </dgm:varLst>
              <dgm:alg type="tx">
                <dgm:param type="stBulletLvl" val="1"/>
              </dgm:alg>
              <dgm:choose name="Name16">
                <dgm:if name="Name17" axis="ch" ptType="node" func="cnt" op="gte" val="1">
                  <dgm:shape xmlns:r="http://schemas.openxmlformats.org/officeDocument/2006/relationships" type="rect" r:blip="">
                    <dgm:adjLst/>
                  </dgm:shape>
                </dgm:if>
                <dgm:else name="Name18">
                  <dgm:shape xmlns:r="http://schemas.openxmlformats.org/officeDocument/2006/relationships" type="rect" r:blip="" hideGeom="1">
                    <dgm:adjLst/>
                  </dgm:shape>
                </dgm:else>
              </dgm:choose>
              <dgm:presOf axis="des" ptType="node"/>
              <dgm:constrLst>
                <dgm:constr type="secFontSz" val="65"/>
                <dgm:constr type="primFontSz" refType="secFontSz"/>
                <dgm:constr type="h"/>
                <dgm:constr type="tMarg"/>
                <dgm:constr type="bMarg"/>
                <dgm:constr type="rMarg"/>
                <dgm:constr type="lMarg"/>
              </dgm:constrLst>
              <dgm:ruleLst>
                <dgm:rule type="h" val="INF" fact="NaN" max="NaN"/>
              </dgm:ruleLst>
            </dgm:layoutNode>
          </dgm:layoutNode>
          <dgm:forEach name="Name19" axis="followSib" ptType="sibTrans" cnt="1">
            <dgm:layoutNode name="space">
              <dgm:alg type="sp"/>
              <dgm:shape xmlns:r="http://schemas.openxmlformats.org/officeDocument/2006/relationships" r:blip="">
                <dgm:adjLst/>
              </dgm:shape>
              <dgm:presOf/>
              <dgm:constrLst/>
              <dgm:ruleLst/>
            </dgm:layoutNode>
          </dgm:forEach>
        </dgm:forEach>
      </dgm:if>
      <dgm:else name="Name20">
        <dgm:constrLst>
          <dgm:constr type="w" for="ch" forName="parTxOnly" refType="w"/>
          <dgm:constr type="h" for="des" forName="parTxOnly" op="equ"/>
          <dgm:constr type="primFontSz" for="des" forName="parTxOnly" op="equ" val="65"/>
          <dgm:constr type="w" for="ch" forName="parTxOnlySpace" refType="w" refFor="ch" refForName="parTxOnly" fact="-0.1"/>
        </dgm:constrLst>
        <dgm:ruleLst/>
        <dgm:forEach name="Name21" axis="ch" ptType="node">
          <dgm:layoutNode name="parTxOnly">
            <dgm:varLst>
              <dgm:chMax val="0"/>
              <dgm:chPref val="0"/>
              <dgm:bulletEnabled val="1"/>
            </dgm:varLst>
            <dgm:alg type="tx"/>
            <dgm:choose name="Name22">
              <dgm:if name="Name23" func="var" arg="dir" op="equ" val="norm">
                <dgm:shape xmlns:r="http://schemas.openxmlformats.org/officeDocument/2006/relationships" type="chevron" r:blip="">
                  <dgm:adjLst/>
                </dgm:shape>
              </dgm:if>
              <dgm:else name="Name24">
                <dgm:shape xmlns:r="http://schemas.openxmlformats.org/officeDocument/2006/relationships" rot="180" type="chevron" r:blip="">
                  <dgm:adjLst/>
                </dgm:shape>
              </dgm:else>
            </dgm:choose>
            <dgm:presOf axis="self" ptType="node"/>
            <dgm:choose name="Name25">
              <dgm:if name="Name26" func="var" arg="dir" op="equ" val="norm">
                <dgm:constrLst>
                  <dgm:constr type="h" refType="w" op="equ" fact="0.4"/>
                  <dgm:constr type="tMarg" refType="primFontSz" fact="0.105"/>
                  <dgm:constr type="bMarg" refType="primFontSz" fact="0.105"/>
                  <dgm:constr type="lMarg" refType="primFontSz" fact="0.315"/>
                  <dgm:constr type="rMarg" refType="primFontSz" fact="0.105"/>
                </dgm:constrLst>
              </dgm:if>
              <dgm:else name="Name27">
                <dgm:constrLst>
                  <dgm:constr type="h" refType="w" op="equ" fact="0.4"/>
                  <dgm:constr type="tMarg" refType="primFontSz" fact="0.105"/>
                  <dgm:constr type="bMarg" refType="primFontSz" fact="0.105"/>
                  <dgm:constr type="lMarg" refType="primFontSz" fact="0.105"/>
                  <dgm:constr type="rMarg" refType="primFontSz" fact="0.315"/>
                </dgm:constrLst>
              </dgm:else>
            </dgm:choose>
            <dgm:ruleLst>
              <dgm:rule type="primFontSz" val="5" fact="NaN" max="NaN"/>
            </dgm:ruleLst>
          </dgm:layoutNode>
          <dgm:forEach name="Name28" axis="followSib" ptType="sibTrans" cnt="1">
            <dgm:layoutNode name="parTxOnlySpace">
              <dgm:alg type="sp"/>
              <dgm:shape xmlns:r="http://schemas.openxmlformats.org/officeDocument/2006/relationships" r:blip="">
                <dgm:adjLst/>
              </dgm:shape>
              <dgm:presOf/>
              <dgm:constrLst/>
              <dgm:ruleLst/>
            </dgm:layoutNode>
          </dgm:forEach>
        </dgm:forEach>
      </dgm:else>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E4EA32DD-149E-453B-8016-B49792A1C185}" type="datetimeFigureOut">
              <a:rPr lang="en-GB" smtClean="0"/>
              <a:t>27/03/2023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372E080-0032-4016-A783-909FFD3F3EB5}" type="slidenum">
              <a:rPr lang="en-GB" smtClean="0"/>
              <a:t>‹#›</a:t>
            </a:fld>
            <a:endParaRPr lang="en-GB"/>
          </a:p>
        </p:txBody>
      </p:sp>
    </p:spTree>
    <p:extLst>
      <p:ext uri="{BB962C8B-B14F-4D97-AF65-F5344CB8AC3E}">
        <p14:creationId xmlns:p14="http://schemas.microsoft.com/office/powerpoint/2010/main" val="3943291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E4EA32DD-149E-453B-8016-B49792A1C185}" type="datetimeFigureOut">
              <a:rPr lang="en-GB" smtClean="0"/>
              <a:t>27/03/2023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372E080-0032-4016-A783-909FFD3F3EB5}" type="slidenum">
              <a:rPr lang="en-GB" smtClean="0"/>
              <a:t>‹#›</a:t>
            </a:fld>
            <a:endParaRPr lang="en-GB"/>
          </a:p>
        </p:txBody>
      </p:sp>
    </p:spTree>
    <p:extLst>
      <p:ext uri="{BB962C8B-B14F-4D97-AF65-F5344CB8AC3E}">
        <p14:creationId xmlns:p14="http://schemas.microsoft.com/office/powerpoint/2010/main" val="215124223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E4EA32DD-149E-453B-8016-B49792A1C185}" type="datetimeFigureOut">
              <a:rPr lang="en-GB" smtClean="0"/>
              <a:t>27/03/2023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372E080-0032-4016-A783-909FFD3F3EB5}" type="slidenum">
              <a:rPr lang="en-GB" smtClean="0"/>
              <a:t>‹#›</a:t>
            </a:fld>
            <a:endParaRPr lang="en-GB"/>
          </a:p>
        </p:txBody>
      </p:sp>
    </p:spTree>
    <p:extLst>
      <p:ext uri="{BB962C8B-B14F-4D97-AF65-F5344CB8AC3E}">
        <p14:creationId xmlns:p14="http://schemas.microsoft.com/office/powerpoint/2010/main" val="35647499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E4EA32DD-149E-453B-8016-B49792A1C185}" type="datetimeFigureOut">
              <a:rPr lang="en-GB" smtClean="0"/>
              <a:t>27/03/2023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372E080-0032-4016-A783-909FFD3F3EB5}" type="slidenum">
              <a:rPr lang="en-GB" smtClean="0"/>
              <a:t>‹#›</a:t>
            </a:fld>
            <a:endParaRPr lang="en-GB"/>
          </a:p>
        </p:txBody>
      </p:sp>
    </p:spTree>
    <p:extLst>
      <p:ext uri="{BB962C8B-B14F-4D97-AF65-F5344CB8AC3E}">
        <p14:creationId xmlns:p14="http://schemas.microsoft.com/office/powerpoint/2010/main" val="40072701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E4EA32DD-149E-453B-8016-B49792A1C185}" type="datetimeFigureOut">
              <a:rPr lang="en-GB" smtClean="0"/>
              <a:t>27/03/2023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372E080-0032-4016-A783-909FFD3F3EB5}" type="slidenum">
              <a:rPr lang="en-GB" smtClean="0"/>
              <a:t>‹#›</a:t>
            </a:fld>
            <a:endParaRPr lang="en-GB"/>
          </a:p>
        </p:txBody>
      </p:sp>
    </p:spTree>
    <p:extLst>
      <p:ext uri="{BB962C8B-B14F-4D97-AF65-F5344CB8AC3E}">
        <p14:creationId xmlns:p14="http://schemas.microsoft.com/office/powerpoint/2010/main" val="18854831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E4EA32DD-149E-453B-8016-B49792A1C185}" type="datetimeFigureOut">
              <a:rPr lang="en-GB" smtClean="0"/>
              <a:t>27/03/2023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2372E080-0032-4016-A783-909FFD3F3EB5}" type="slidenum">
              <a:rPr lang="en-GB" smtClean="0"/>
              <a:t>‹#›</a:t>
            </a:fld>
            <a:endParaRPr lang="en-GB"/>
          </a:p>
        </p:txBody>
      </p:sp>
    </p:spTree>
    <p:extLst>
      <p:ext uri="{BB962C8B-B14F-4D97-AF65-F5344CB8AC3E}">
        <p14:creationId xmlns:p14="http://schemas.microsoft.com/office/powerpoint/2010/main" val="2161538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E4EA32DD-149E-453B-8016-B49792A1C185}" type="datetimeFigureOut">
              <a:rPr lang="en-GB" smtClean="0"/>
              <a:t>27/03/2023</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2372E080-0032-4016-A783-909FFD3F3EB5}" type="slidenum">
              <a:rPr lang="en-GB" smtClean="0"/>
              <a:t>‹#›</a:t>
            </a:fld>
            <a:endParaRPr lang="en-GB"/>
          </a:p>
        </p:txBody>
      </p:sp>
    </p:spTree>
    <p:extLst>
      <p:ext uri="{BB962C8B-B14F-4D97-AF65-F5344CB8AC3E}">
        <p14:creationId xmlns:p14="http://schemas.microsoft.com/office/powerpoint/2010/main" val="12631883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E4EA32DD-149E-453B-8016-B49792A1C185}" type="datetimeFigureOut">
              <a:rPr lang="en-GB" smtClean="0"/>
              <a:t>27/03/2023</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2372E080-0032-4016-A783-909FFD3F3EB5}" type="slidenum">
              <a:rPr lang="en-GB" smtClean="0"/>
              <a:t>‹#›</a:t>
            </a:fld>
            <a:endParaRPr lang="en-GB"/>
          </a:p>
        </p:txBody>
      </p:sp>
    </p:spTree>
    <p:extLst>
      <p:ext uri="{BB962C8B-B14F-4D97-AF65-F5344CB8AC3E}">
        <p14:creationId xmlns:p14="http://schemas.microsoft.com/office/powerpoint/2010/main" val="284185161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4EA32DD-149E-453B-8016-B49792A1C185}" type="datetimeFigureOut">
              <a:rPr lang="en-GB" smtClean="0"/>
              <a:t>27/03/2023</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2372E080-0032-4016-A783-909FFD3F3EB5}" type="slidenum">
              <a:rPr lang="en-GB" smtClean="0"/>
              <a:t>‹#›</a:t>
            </a:fld>
            <a:endParaRPr lang="en-GB"/>
          </a:p>
        </p:txBody>
      </p:sp>
    </p:spTree>
    <p:extLst>
      <p:ext uri="{BB962C8B-B14F-4D97-AF65-F5344CB8AC3E}">
        <p14:creationId xmlns:p14="http://schemas.microsoft.com/office/powerpoint/2010/main" val="10169265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E4EA32DD-149E-453B-8016-B49792A1C185}" type="datetimeFigureOut">
              <a:rPr lang="en-GB" smtClean="0"/>
              <a:t>27/03/2023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2372E080-0032-4016-A783-909FFD3F3EB5}" type="slidenum">
              <a:rPr lang="en-GB" smtClean="0"/>
              <a:t>‹#›</a:t>
            </a:fld>
            <a:endParaRPr lang="en-GB"/>
          </a:p>
        </p:txBody>
      </p:sp>
    </p:spTree>
    <p:extLst>
      <p:ext uri="{BB962C8B-B14F-4D97-AF65-F5344CB8AC3E}">
        <p14:creationId xmlns:p14="http://schemas.microsoft.com/office/powerpoint/2010/main" val="134578400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E4EA32DD-149E-453B-8016-B49792A1C185}" type="datetimeFigureOut">
              <a:rPr lang="en-GB" smtClean="0"/>
              <a:t>27/03/2023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2372E080-0032-4016-A783-909FFD3F3EB5}" type="slidenum">
              <a:rPr lang="en-GB" smtClean="0"/>
              <a:t>‹#›</a:t>
            </a:fld>
            <a:endParaRPr lang="en-GB"/>
          </a:p>
        </p:txBody>
      </p:sp>
    </p:spTree>
    <p:extLst>
      <p:ext uri="{BB962C8B-B14F-4D97-AF65-F5344CB8AC3E}">
        <p14:creationId xmlns:p14="http://schemas.microsoft.com/office/powerpoint/2010/main" val="402048342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4EA32DD-149E-453B-8016-B49792A1C185}" type="datetimeFigureOut">
              <a:rPr lang="en-GB" smtClean="0"/>
              <a:t>27/03/2023</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72E080-0032-4016-A783-909FFD3F3EB5}" type="slidenum">
              <a:rPr lang="en-GB" smtClean="0"/>
              <a:t>‹#›</a:t>
            </a:fld>
            <a:endParaRPr lang="en-GB"/>
          </a:p>
        </p:txBody>
      </p:sp>
    </p:spTree>
    <p:extLst>
      <p:ext uri="{BB962C8B-B14F-4D97-AF65-F5344CB8AC3E}">
        <p14:creationId xmlns:p14="http://schemas.microsoft.com/office/powerpoint/2010/main" val="199373790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 Id="rId5" Type="http://schemas.openxmlformats.org/officeDocument/2006/relationships/image" Target="../media/image8.png"/><Relationship Id="rId4" Type="http://schemas.openxmlformats.org/officeDocument/2006/relationships/image" Target="../media/image7.png"/></Relationships>
</file>

<file path=ppt/slides/_rels/slide6.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2.xml"/><Relationship Id="rId5" Type="http://schemas.openxmlformats.org/officeDocument/2006/relationships/image" Target="../media/image12.png"/><Relationship Id="rId4" Type="http://schemas.openxmlformats.org/officeDocument/2006/relationships/image" Target="../media/image11.png"/></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3999" y="1917400"/>
            <a:ext cx="9144000" cy="2387600"/>
          </a:xfrm>
        </p:spPr>
        <p:txBody>
          <a:bodyPr>
            <a:normAutofit fontScale="90000"/>
          </a:bodyPr>
          <a:lstStyle/>
          <a:p>
            <a:r>
              <a:rPr lang="en-GB" b="1" dirty="0">
                <a:solidFill>
                  <a:schemeClr val="accent5"/>
                </a:solidFill>
                <a:latin typeface="+mn-lt"/>
              </a:rPr>
              <a:t>New NODF / DLF Procedure – Brief Guidance</a:t>
            </a:r>
            <a:r>
              <a:rPr lang="en-GB" dirty="0"/>
              <a:t/>
            </a:r>
            <a:br>
              <a:rPr lang="en-GB" dirty="0"/>
            </a:br>
            <a:endParaRPr lang="en-GB" dirty="0"/>
          </a:p>
        </p:txBody>
      </p:sp>
      <p:pic>
        <p:nvPicPr>
          <p:cNvPr id="4" name="Picture 4" descr="Icon&#10;&#10;Description automatically generated">
            <a:extLst>
              <a:ext uri="{FF2B5EF4-FFF2-40B4-BE49-F238E27FC236}">
                <a16:creationId xmlns:a16="http://schemas.microsoft.com/office/drawing/2014/main" id="{FA032CE8-1FC3-1289-300E-76543540EE85}"/>
              </a:ext>
            </a:extLst>
          </p:cNvPr>
          <p:cNvPicPr>
            <a:picLocks noChangeAspect="1"/>
          </p:cNvPicPr>
          <p:nvPr/>
        </p:nvPicPr>
        <p:blipFill>
          <a:blip r:embed="rId2"/>
          <a:stretch>
            <a:fillRect/>
          </a:stretch>
        </p:blipFill>
        <p:spPr>
          <a:xfrm>
            <a:off x="941" y="4524526"/>
            <a:ext cx="12190117" cy="2336629"/>
          </a:xfrm>
          <a:prstGeom prst="rect">
            <a:avLst/>
          </a:prstGeom>
        </p:spPr>
      </p:pic>
      <p:pic>
        <p:nvPicPr>
          <p:cNvPr id="5" name="Picture 4" descr="Graphical user interface, text, website&#10;&#10;Description automatically generated">
            <a:extLst>
              <a:ext uri="{FF2B5EF4-FFF2-40B4-BE49-F238E27FC236}">
                <a16:creationId xmlns:a16="http://schemas.microsoft.com/office/drawing/2014/main" id="{D26A185B-3271-DF43-A324-7580357ED164}"/>
              </a:ext>
            </a:extLst>
          </p:cNvPr>
          <p:cNvPicPr>
            <a:picLocks noChangeAspect="1"/>
          </p:cNvPicPr>
          <p:nvPr/>
        </p:nvPicPr>
        <p:blipFill>
          <a:blip r:embed="rId3"/>
          <a:stretch>
            <a:fillRect/>
          </a:stretch>
        </p:blipFill>
        <p:spPr>
          <a:xfrm>
            <a:off x="10392397" y="183782"/>
            <a:ext cx="1581150" cy="806450"/>
          </a:xfrm>
          <a:prstGeom prst="rect">
            <a:avLst/>
          </a:prstGeom>
        </p:spPr>
      </p:pic>
    </p:spTree>
    <p:extLst>
      <p:ext uri="{BB962C8B-B14F-4D97-AF65-F5344CB8AC3E}">
        <p14:creationId xmlns:p14="http://schemas.microsoft.com/office/powerpoint/2010/main" val="167475880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1536624"/>
            <a:ext cx="10515600" cy="4570000"/>
          </a:xfrm>
        </p:spPr>
        <p:txBody>
          <a:bodyPr>
            <a:normAutofit fontScale="92500"/>
          </a:bodyPr>
          <a:lstStyle/>
          <a:p>
            <a:pPr marL="0" indent="0">
              <a:lnSpc>
                <a:spcPct val="110000"/>
              </a:lnSpc>
              <a:buNone/>
            </a:pPr>
            <a:r>
              <a:rPr lang="en-GB" sz="2100" dirty="0"/>
              <a:t>We have developed a more efficient process for creating a patient’s DLF (Discharge Liaison Form) using </a:t>
            </a:r>
            <a:r>
              <a:rPr lang="en-GB" sz="2100" dirty="0" err="1"/>
              <a:t>RiO</a:t>
            </a:r>
            <a:r>
              <a:rPr lang="en-GB" sz="2100" dirty="0"/>
              <a:t>. The Rio ‘Hospital Discharge Form’ has been reduced significantly in size and should be significantly quicker to complete, and the aim is therefore to complete this during a patient’s discharge ward round.  </a:t>
            </a:r>
          </a:p>
          <a:p>
            <a:pPr marL="0" indent="0">
              <a:lnSpc>
                <a:spcPct val="110000"/>
              </a:lnSpc>
              <a:buNone/>
            </a:pPr>
            <a:r>
              <a:rPr lang="en-GB" sz="2100" dirty="0"/>
              <a:t> </a:t>
            </a:r>
          </a:p>
          <a:p>
            <a:pPr marL="0" indent="0">
              <a:lnSpc>
                <a:spcPct val="110000"/>
              </a:lnSpc>
              <a:buNone/>
            </a:pPr>
            <a:r>
              <a:rPr lang="en-GB" sz="2100" dirty="0"/>
              <a:t>The information in the Hospital Discharge Form is then combined with information pulled from a number of other places in </a:t>
            </a:r>
            <a:r>
              <a:rPr lang="en-GB" sz="2100" dirty="0" err="1"/>
              <a:t>RiO</a:t>
            </a:r>
            <a:r>
              <a:rPr lang="en-GB" sz="2100" dirty="0"/>
              <a:t> to create an ‘editable letter’ which is the document sent to the GP and uploaded to </a:t>
            </a:r>
            <a:r>
              <a:rPr lang="en-GB" sz="2100" dirty="0" err="1"/>
              <a:t>RiO</a:t>
            </a:r>
            <a:r>
              <a:rPr lang="en-GB" sz="2100" dirty="0"/>
              <a:t> as the NODF (Notification of Discharge Form – the four letter code used to upload in </a:t>
            </a:r>
            <a:r>
              <a:rPr lang="en-GB" sz="2100" dirty="0" err="1"/>
              <a:t>RiO</a:t>
            </a:r>
            <a:r>
              <a:rPr lang="en-GB" sz="2100" dirty="0"/>
              <a:t>). </a:t>
            </a:r>
          </a:p>
          <a:p>
            <a:pPr marL="0" indent="0">
              <a:lnSpc>
                <a:spcPct val="110000"/>
              </a:lnSpc>
              <a:buNone/>
            </a:pPr>
            <a:r>
              <a:rPr lang="en-GB" sz="2100" dirty="0"/>
              <a:t> </a:t>
            </a:r>
          </a:p>
          <a:p>
            <a:pPr marL="0" indent="0">
              <a:lnSpc>
                <a:spcPct val="110000"/>
              </a:lnSpc>
              <a:buNone/>
            </a:pPr>
            <a:r>
              <a:rPr lang="en-GB" sz="2100" dirty="0"/>
              <a:t>The intention is to gradually change the way we enter information into Rio during day-to-day clinical work, so that most of the information pulled from other places in </a:t>
            </a:r>
            <a:r>
              <a:rPr lang="en-GB" sz="2100" dirty="0" err="1"/>
              <a:t>RiO</a:t>
            </a:r>
            <a:r>
              <a:rPr lang="en-GB" sz="2100" dirty="0"/>
              <a:t> to create the editable letter is entered during the course of a patient’s admission, rather than being left until the time of the patient’s discharge.</a:t>
            </a:r>
          </a:p>
          <a:p>
            <a:pPr marL="0" indent="0">
              <a:buNone/>
            </a:pPr>
            <a:endParaRPr lang="en-GB" dirty="0"/>
          </a:p>
        </p:txBody>
      </p:sp>
      <p:sp>
        <p:nvSpPr>
          <p:cNvPr id="4" name="TextBox 3"/>
          <p:cNvSpPr txBox="1"/>
          <p:nvPr/>
        </p:nvSpPr>
        <p:spPr>
          <a:xfrm>
            <a:off x="847669" y="638456"/>
            <a:ext cx="5248331" cy="461665"/>
          </a:xfrm>
          <a:prstGeom prst="rect">
            <a:avLst/>
          </a:prstGeom>
          <a:noFill/>
        </p:spPr>
        <p:txBody>
          <a:bodyPr wrap="square" rtlCol="0">
            <a:spAutoFit/>
          </a:bodyPr>
          <a:lstStyle/>
          <a:p>
            <a:r>
              <a:rPr lang="en-GB" sz="2400" b="1" dirty="0" smtClean="0">
                <a:solidFill>
                  <a:schemeClr val="accent5"/>
                </a:solidFill>
              </a:rPr>
              <a:t>Background</a:t>
            </a:r>
            <a:endParaRPr lang="en-GB" sz="4400" b="1" dirty="0">
              <a:solidFill>
                <a:schemeClr val="accent5"/>
              </a:solidFill>
            </a:endParaRPr>
          </a:p>
        </p:txBody>
      </p:sp>
    </p:spTree>
    <p:extLst>
      <p:ext uri="{BB962C8B-B14F-4D97-AF65-F5344CB8AC3E}">
        <p14:creationId xmlns:p14="http://schemas.microsoft.com/office/powerpoint/2010/main" val="101217841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202805"/>
            <a:ext cx="10515600" cy="781933"/>
          </a:xfrm>
        </p:spPr>
        <p:txBody>
          <a:bodyPr>
            <a:normAutofit/>
          </a:bodyPr>
          <a:lstStyle/>
          <a:p>
            <a:r>
              <a:rPr lang="en-GB" sz="2400" b="1" dirty="0" smtClean="0">
                <a:solidFill>
                  <a:schemeClr val="accent5"/>
                </a:solidFill>
                <a:latin typeface="+mn-lt"/>
              </a:rPr>
              <a:t>To successfully generate the letter, clinical information needs to be entered into the following places:</a:t>
            </a:r>
            <a:endParaRPr lang="en-GB" sz="2400" b="1" dirty="0">
              <a:solidFill>
                <a:schemeClr val="accent5"/>
              </a:solidFill>
              <a:latin typeface="+mn-lt"/>
            </a:endParaRPr>
          </a:p>
        </p:txBody>
      </p:sp>
      <p:sp>
        <p:nvSpPr>
          <p:cNvPr id="3" name="Content Placeholder 2"/>
          <p:cNvSpPr>
            <a:spLocks noGrp="1"/>
          </p:cNvSpPr>
          <p:nvPr>
            <p:ph idx="1"/>
          </p:nvPr>
        </p:nvSpPr>
        <p:spPr>
          <a:xfrm>
            <a:off x="838200" y="1147058"/>
            <a:ext cx="10515600" cy="4710677"/>
          </a:xfrm>
        </p:spPr>
        <p:txBody>
          <a:bodyPr>
            <a:noAutofit/>
          </a:bodyPr>
          <a:lstStyle/>
          <a:p>
            <a:pPr marL="514350" lvl="0" indent="-514350">
              <a:lnSpc>
                <a:spcPct val="120000"/>
              </a:lnSpc>
              <a:buFont typeface="+mj-lt"/>
              <a:buAutoNum type="arabicPeriod"/>
            </a:pPr>
            <a:r>
              <a:rPr lang="en-GB" sz="1500" b="1" dirty="0" smtClean="0"/>
              <a:t> 	</a:t>
            </a:r>
            <a:r>
              <a:rPr lang="en-GB" sz="1500" b="1" dirty="0" smtClean="0">
                <a:solidFill>
                  <a:srgbClr val="FF0000"/>
                </a:solidFill>
              </a:rPr>
              <a:t>Clinical </a:t>
            </a:r>
            <a:r>
              <a:rPr lang="en-GB" sz="1500" b="1" dirty="0">
                <a:solidFill>
                  <a:srgbClr val="FF0000"/>
                </a:solidFill>
              </a:rPr>
              <a:t>Assessment Form </a:t>
            </a:r>
            <a:r>
              <a:rPr lang="en-GB" sz="1500" dirty="0"/>
              <a:t>in the Medical Documentation Folder (specifically the Presenting situation, which will be pulled </a:t>
            </a:r>
            <a:r>
              <a:rPr lang="en-GB" sz="1500" dirty="0" smtClean="0"/>
              <a:t>	into Circumstances </a:t>
            </a:r>
            <a:r>
              <a:rPr lang="en-GB" sz="1500" dirty="0"/>
              <a:t>of admission on the letter, and Mental state examination, which will be pulled into Mental state </a:t>
            </a:r>
            <a:r>
              <a:rPr lang="en-GB" sz="1500" dirty="0" smtClean="0"/>
              <a:t>	examination </a:t>
            </a:r>
            <a:r>
              <a:rPr lang="en-GB" sz="1500" dirty="0"/>
              <a:t>on admission on the letter). It is expected that the admitting doctor will complete this form on admission. </a:t>
            </a:r>
            <a:r>
              <a:rPr lang="en-GB" sz="1500" dirty="0" smtClean="0"/>
              <a:t>	</a:t>
            </a:r>
            <a:r>
              <a:rPr lang="en-GB" sz="1500" b="1" i="1" dirty="0" smtClean="0"/>
              <a:t>During </a:t>
            </a:r>
            <a:r>
              <a:rPr lang="en-GB" sz="1500" b="1" i="1" dirty="0"/>
              <a:t>early deployment, this loop may not have been closed, and these two fields may need to be completed before </a:t>
            </a:r>
            <a:r>
              <a:rPr lang="en-GB" sz="1500" b="1" i="1" dirty="0" smtClean="0"/>
              <a:t>	the </a:t>
            </a:r>
            <a:r>
              <a:rPr lang="en-GB" sz="1500" b="1" i="1" dirty="0"/>
              <a:t>editable letter can be </a:t>
            </a:r>
            <a:r>
              <a:rPr lang="en-GB" sz="1500" b="1" i="1" dirty="0" smtClean="0"/>
              <a:t>generated.</a:t>
            </a:r>
          </a:p>
          <a:p>
            <a:pPr marL="514350" lvl="0" indent="-514350">
              <a:lnSpc>
                <a:spcPct val="120000"/>
              </a:lnSpc>
              <a:buFont typeface="+mj-lt"/>
              <a:buAutoNum type="arabicPeriod"/>
            </a:pPr>
            <a:endParaRPr lang="en-GB" sz="1500" dirty="0" smtClean="0"/>
          </a:p>
          <a:p>
            <a:pPr marL="514350" lvl="0" indent="-514350">
              <a:lnSpc>
                <a:spcPct val="120000"/>
              </a:lnSpc>
              <a:buFont typeface="+mj-lt"/>
              <a:buAutoNum type="arabicPeriod"/>
            </a:pPr>
            <a:r>
              <a:rPr lang="en-GB" sz="1500" b="1" dirty="0" smtClean="0"/>
              <a:t> 	</a:t>
            </a:r>
            <a:r>
              <a:rPr lang="en-GB" sz="1500" b="1" dirty="0" smtClean="0">
                <a:solidFill>
                  <a:srgbClr val="FF0000"/>
                </a:solidFill>
              </a:rPr>
              <a:t>Blood and ECG results </a:t>
            </a:r>
            <a:r>
              <a:rPr lang="en-GB" sz="1500" dirty="0" smtClean="0"/>
              <a:t>in the Investigations form in the Physical Health folder.</a:t>
            </a:r>
          </a:p>
          <a:p>
            <a:pPr marL="514350" lvl="0" indent="-514350">
              <a:lnSpc>
                <a:spcPct val="120000"/>
              </a:lnSpc>
              <a:buFont typeface="+mj-lt"/>
              <a:buAutoNum type="arabicPeriod"/>
            </a:pPr>
            <a:endParaRPr lang="en-GB" sz="1500" dirty="0" smtClean="0"/>
          </a:p>
          <a:p>
            <a:pPr marL="514350" lvl="0" indent="-514350">
              <a:lnSpc>
                <a:spcPct val="120000"/>
              </a:lnSpc>
              <a:buFont typeface="+mj-lt"/>
              <a:buAutoNum type="arabicPeriod"/>
            </a:pPr>
            <a:r>
              <a:rPr lang="en-GB" sz="1500" b="1" dirty="0" smtClean="0"/>
              <a:t> 	</a:t>
            </a:r>
            <a:r>
              <a:rPr lang="en-GB" sz="1500" b="1" dirty="0" smtClean="0">
                <a:solidFill>
                  <a:srgbClr val="FF0000"/>
                </a:solidFill>
              </a:rPr>
              <a:t>Blood </a:t>
            </a:r>
            <a:r>
              <a:rPr lang="en-GB" sz="1500" b="1" dirty="0">
                <a:solidFill>
                  <a:srgbClr val="FF0000"/>
                </a:solidFill>
              </a:rPr>
              <a:t>pressure and BMI data </a:t>
            </a:r>
            <a:r>
              <a:rPr lang="en-GB" sz="1500" dirty="0"/>
              <a:t>in the Observations and Measurements form in the Physical Health </a:t>
            </a:r>
            <a:r>
              <a:rPr lang="en-GB" sz="1500" dirty="0" smtClean="0"/>
              <a:t>folder.</a:t>
            </a:r>
          </a:p>
          <a:p>
            <a:pPr marL="514350" lvl="0" indent="-514350">
              <a:lnSpc>
                <a:spcPct val="120000"/>
              </a:lnSpc>
              <a:buFont typeface="+mj-lt"/>
              <a:buAutoNum type="arabicPeriod"/>
            </a:pPr>
            <a:endParaRPr lang="en-GB" sz="1500" dirty="0" smtClean="0"/>
          </a:p>
          <a:p>
            <a:pPr marL="514350" lvl="0" indent="-514350">
              <a:lnSpc>
                <a:spcPct val="120000"/>
              </a:lnSpc>
              <a:buFont typeface="+mj-lt"/>
              <a:buAutoNum type="arabicPeriod"/>
            </a:pPr>
            <a:r>
              <a:rPr lang="en-GB" sz="1500" b="1" dirty="0" smtClean="0"/>
              <a:t> 	</a:t>
            </a:r>
            <a:r>
              <a:rPr lang="en-GB" sz="1500" b="1" dirty="0" smtClean="0">
                <a:solidFill>
                  <a:srgbClr val="FF0000"/>
                </a:solidFill>
              </a:rPr>
              <a:t>Smoking</a:t>
            </a:r>
            <a:r>
              <a:rPr lang="en-GB" sz="1500" b="1" dirty="0">
                <a:solidFill>
                  <a:srgbClr val="FF0000"/>
                </a:solidFill>
              </a:rPr>
              <a:t>, diet, exercise and alcohol intervention information </a:t>
            </a:r>
            <a:r>
              <a:rPr lang="en-GB" sz="1500" dirty="0"/>
              <a:t>in the Lifestyle form in the Physical Health </a:t>
            </a:r>
            <a:r>
              <a:rPr lang="en-GB" sz="1500" dirty="0" smtClean="0"/>
              <a:t>folder.</a:t>
            </a:r>
          </a:p>
          <a:p>
            <a:pPr marL="514350" lvl="0" indent="-514350">
              <a:lnSpc>
                <a:spcPct val="120000"/>
              </a:lnSpc>
              <a:buFont typeface="+mj-lt"/>
              <a:buAutoNum type="arabicPeriod"/>
            </a:pPr>
            <a:endParaRPr lang="en-GB" sz="1500" dirty="0" smtClean="0"/>
          </a:p>
          <a:p>
            <a:pPr marL="514350" lvl="0" indent="-514350">
              <a:lnSpc>
                <a:spcPct val="120000"/>
              </a:lnSpc>
              <a:buFont typeface="+mj-lt"/>
              <a:buAutoNum type="arabicPeriod"/>
            </a:pPr>
            <a:r>
              <a:rPr lang="en-GB" sz="1500" b="1" dirty="0" smtClean="0"/>
              <a:t> 	</a:t>
            </a:r>
            <a:r>
              <a:rPr lang="en-GB" sz="1500" b="1" dirty="0" smtClean="0">
                <a:solidFill>
                  <a:srgbClr val="FF0000"/>
                </a:solidFill>
              </a:rPr>
              <a:t>The new Hospital Discharge form</a:t>
            </a:r>
            <a:r>
              <a:rPr lang="en-GB" sz="1500" dirty="0" smtClean="0">
                <a:solidFill>
                  <a:srgbClr val="FF0000"/>
                </a:solidFill>
              </a:rPr>
              <a:t> </a:t>
            </a:r>
            <a:r>
              <a:rPr lang="en-GB" sz="1500" dirty="0" smtClean="0"/>
              <a:t>found in the Medical Documentation folder which gathers information on treatment 	during admission, discharge medication and discharge plan.  It is anticipated that this be completed during the discharge 	ward round.</a:t>
            </a:r>
            <a:endParaRPr lang="en-GB" sz="1500" dirty="0"/>
          </a:p>
        </p:txBody>
      </p:sp>
    </p:spTree>
    <p:extLst>
      <p:ext uri="{BB962C8B-B14F-4D97-AF65-F5344CB8AC3E}">
        <p14:creationId xmlns:p14="http://schemas.microsoft.com/office/powerpoint/2010/main" val="15493286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94915" y="819620"/>
            <a:ext cx="10515600" cy="608792"/>
          </a:xfrm>
        </p:spPr>
        <p:txBody>
          <a:bodyPr>
            <a:normAutofit fontScale="90000"/>
          </a:bodyPr>
          <a:lstStyle/>
          <a:p>
            <a:r>
              <a:rPr lang="en-GB" sz="2700" b="1" dirty="0">
                <a:solidFill>
                  <a:schemeClr val="accent5"/>
                </a:solidFill>
                <a:latin typeface="+mn-lt"/>
              </a:rPr>
              <a:t>The Hospital Discharge Form is found in the Medical Documentation folder:</a:t>
            </a:r>
            <a:r>
              <a:rPr lang="en-GB" dirty="0"/>
              <a:t/>
            </a:r>
            <a:br>
              <a:rPr lang="en-GB" dirty="0"/>
            </a:br>
            <a:endParaRPr lang="en-GB" dirty="0"/>
          </a:p>
        </p:txBody>
      </p:sp>
      <p:pic>
        <p:nvPicPr>
          <p:cNvPr id="7" name="Picture 6"/>
          <p:cNvPicPr>
            <a:picLocks noChangeAspect="1"/>
          </p:cNvPicPr>
          <p:nvPr/>
        </p:nvPicPr>
        <p:blipFill>
          <a:blip r:embed="rId2"/>
          <a:stretch>
            <a:fillRect/>
          </a:stretch>
        </p:blipFill>
        <p:spPr>
          <a:xfrm>
            <a:off x="7710460" y="1837114"/>
            <a:ext cx="2495550" cy="4276725"/>
          </a:xfrm>
          <a:prstGeom prst="rect">
            <a:avLst/>
          </a:prstGeom>
          <a:ln w="28575">
            <a:solidFill>
              <a:schemeClr val="tx1"/>
            </a:solidFill>
          </a:ln>
        </p:spPr>
      </p:pic>
      <p:sp>
        <p:nvSpPr>
          <p:cNvPr id="9" name="Right Arrow 8"/>
          <p:cNvSpPr/>
          <p:nvPr/>
        </p:nvSpPr>
        <p:spPr>
          <a:xfrm>
            <a:off x="5727131" y="3715763"/>
            <a:ext cx="1055077" cy="174495"/>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Rectangle 10"/>
          <p:cNvSpPr/>
          <p:nvPr/>
        </p:nvSpPr>
        <p:spPr>
          <a:xfrm>
            <a:off x="7710460" y="4817422"/>
            <a:ext cx="2223495" cy="295643"/>
          </a:xfrm>
          <a:prstGeom prst="rect">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12" name="Picture 11"/>
          <p:cNvPicPr>
            <a:picLocks noChangeAspect="1"/>
          </p:cNvPicPr>
          <p:nvPr/>
        </p:nvPicPr>
        <p:blipFill>
          <a:blip r:embed="rId3"/>
          <a:stretch>
            <a:fillRect/>
          </a:stretch>
        </p:blipFill>
        <p:spPr>
          <a:xfrm>
            <a:off x="1808029" y="2693715"/>
            <a:ext cx="2990850" cy="2419350"/>
          </a:xfrm>
          <a:prstGeom prst="rect">
            <a:avLst/>
          </a:prstGeom>
          <a:ln w="28575">
            <a:solidFill>
              <a:schemeClr val="tx1"/>
            </a:solidFill>
          </a:ln>
        </p:spPr>
      </p:pic>
      <p:sp>
        <p:nvSpPr>
          <p:cNvPr id="13" name="Rectangle 12"/>
          <p:cNvSpPr/>
          <p:nvPr/>
        </p:nvSpPr>
        <p:spPr>
          <a:xfrm>
            <a:off x="2506316" y="4698492"/>
            <a:ext cx="1351479" cy="208968"/>
          </a:xfrm>
          <a:prstGeom prst="rect">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57859084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9" name="Group 8"/>
          <p:cNvGrpSpPr/>
          <p:nvPr/>
        </p:nvGrpSpPr>
        <p:grpSpPr>
          <a:xfrm>
            <a:off x="5686949" y="236844"/>
            <a:ext cx="5919825" cy="4024486"/>
            <a:chOff x="2759789" y="0"/>
            <a:chExt cx="5919825" cy="4024486"/>
          </a:xfrm>
        </p:grpSpPr>
        <p:pic>
          <p:nvPicPr>
            <p:cNvPr id="6" name="Picture 5"/>
            <p:cNvPicPr>
              <a:picLocks noChangeAspect="1"/>
            </p:cNvPicPr>
            <p:nvPr/>
          </p:nvPicPr>
          <p:blipFill>
            <a:blip r:embed="rId2"/>
            <a:stretch>
              <a:fillRect/>
            </a:stretch>
          </p:blipFill>
          <p:spPr>
            <a:xfrm>
              <a:off x="2759826" y="0"/>
              <a:ext cx="5919788" cy="1843727"/>
            </a:xfrm>
            <a:prstGeom prst="rect">
              <a:avLst/>
            </a:prstGeom>
          </p:spPr>
        </p:pic>
        <p:pic>
          <p:nvPicPr>
            <p:cNvPr id="7" name="Picture 6"/>
            <p:cNvPicPr>
              <a:picLocks noChangeAspect="1"/>
            </p:cNvPicPr>
            <p:nvPr/>
          </p:nvPicPr>
          <p:blipFill>
            <a:blip r:embed="rId3"/>
            <a:stretch>
              <a:fillRect/>
            </a:stretch>
          </p:blipFill>
          <p:spPr>
            <a:xfrm>
              <a:off x="2759789" y="1843727"/>
              <a:ext cx="5919825" cy="2180759"/>
            </a:xfrm>
            <a:prstGeom prst="rect">
              <a:avLst/>
            </a:prstGeom>
          </p:spPr>
        </p:pic>
      </p:grpSp>
      <p:pic>
        <p:nvPicPr>
          <p:cNvPr id="10" name="Picture 9"/>
          <p:cNvPicPr>
            <a:picLocks noChangeAspect="1"/>
          </p:cNvPicPr>
          <p:nvPr/>
        </p:nvPicPr>
        <p:blipFill>
          <a:blip r:embed="rId4"/>
          <a:stretch>
            <a:fillRect/>
          </a:stretch>
        </p:blipFill>
        <p:spPr>
          <a:xfrm>
            <a:off x="5686947" y="4261330"/>
            <a:ext cx="5919825" cy="510029"/>
          </a:xfrm>
          <a:prstGeom prst="rect">
            <a:avLst/>
          </a:prstGeom>
        </p:spPr>
      </p:pic>
      <p:pic>
        <p:nvPicPr>
          <p:cNvPr id="11" name="Picture 10"/>
          <p:cNvPicPr>
            <a:picLocks noChangeAspect="1"/>
          </p:cNvPicPr>
          <p:nvPr/>
        </p:nvPicPr>
        <p:blipFill>
          <a:blip r:embed="rId5"/>
          <a:stretch>
            <a:fillRect/>
          </a:stretch>
        </p:blipFill>
        <p:spPr>
          <a:xfrm>
            <a:off x="5686948" y="4771359"/>
            <a:ext cx="5919825" cy="1800741"/>
          </a:xfrm>
          <a:prstGeom prst="rect">
            <a:avLst/>
          </a:prstGeom>
        </p:spPr>
      </p:pic>
      <p:sp>
        <p:nvSpPr>
          <p:cNvPr id="12" name="TextBox 11"/>
          <p:cNvSpPr txBox="1"/>
          <p:nvPr/>
        </p:nvSpPr>
        <p:spPr>
          <a:xfrm>
            <a:off x="344478" y="267269"/>
            <a:ext cx="5248331" cy="461665"/>
          </a:xfrm>
          <a:prstGeom prst="rect">
            <a:avLst/>
          </a:prstGeom>
          <a:noFill/>
        </p:spPr>
        <p:txBody>
          <a:bodyPr wrap="square" rtlCol="0">
            <a:spAutoFit/>
          </a:bodyPr>
          <a:lstStyle/>
          <a:p>
            <a:r>
              <a:rPr lang="en-GB" sz="2400" b="1" dirty="0" smtClean="0">
                <a:solidFill>
                  <a:schemeClr val="accent5"/>
                </a:solidFill>
              </a:rPr>
              <a:t>Hospital Discharge Form</a:t>
            </a:r>
            <a:endParaRPr lang="en-GB" sz="4400" b="1" dirty="0">
              <a:solidFill>
                <a:schemeClr val="accent5"/>
              </a:solidFill>
            </a:endParaRPr>
          </a:p>
        </p:txBody>
      </p:sp>
      <p:sp>
        <p:nvSpPr>
          <p:cNvPr id="13" name="TextBox 12"/>
          <p:cNvSpPr txBox="1"/>
          <p:nvPr/>
        </p:nvSpPr>
        <p:spPr>
          <a:xfrm>
            <a:off x="627636" y="1158707"/>
            <a:ext cx="3906490" cy="1015663"/>
          </a:xfrm>
          <a:prstGeom prst="rect">
            <a:avLst/>
          </a:prstGeom>
          <a:noFill/>
          <a:ln w="28575">
            <a:solidFill>
              <a:schemeClr val="tx1"/>
            </a:solidFill>
          </a:ln>
        </p:spPr>
        <p:txBody>
          <a:bodyPr wrap="square" rtlCol="0">
            <a:spAutoFit/>
          </a:bodyPr>
          <a:lstStyle/>
          <a:p>
            <a:pPr algn="ctr"/>
            <a:r>
              <a:rPr lang="en-GB" sz="1200" b="1" u="sng" dirty="0" smtClean="0"/>
              <a:t>DLF Data Report </a:t>
            </a:r>
            <a:r>
              <a:rPr lang="en-GB" sz="1200" dirty="0" smtClean="0"/>
              <a:t>brings </a:t>
            </a:r>
            <a:r>
              <a:rPr lang="en-GB" sz="1200" dirty="0"/>
              <a:t>up a report on the information which should be entered elsewhere in </a:t>
            </a:r>
            <a:r>
              <a:rPr lang="en-GB" sz="1200" dirty="0" err="1"/>
              <a:t>RiO</a:t>
            </a:r>
            <a:r>
              <a:rPr lang="en-GB" sz="1200" dirty="0"/>
              <a:t>. It either displays this information or reports it as missing. You can click on the headings of this report to access the relevant forms to enter missing information if necessary.  </a:t>
            </a:r>
          </a:p>
        </p:txBody>
      </p:sp>
      <p:sp>
        <p:nvSpPr>
          <p:cNvPr id="14" name="Rectangle 13"/>
          <p:cNvSpPr/>
          <p:nvPr/>
        </p:nvSpPr>
        <p:spPr>
          <a:xfrm>
            <a:off x="5751523" y="1158707"/>
            <a:ext cx="524833" cy="112796"/>
          </a:xfrm>
          <a:prstGeom prst="rect">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16" name="Straight Arrow Connector 15"/>
          <p:cNvCxnSpPr>
            <a:stCxn id="13" idx="3"/>
            <a:endCxn id="14" idx="1"/>
          </p:cNvCxnSpPr>
          <p:nvPr/>
        </p:nvCxnSpPr>
        <p:spPr>
          <a:xfrm flipV="1">
            <a:off x="4534126" y="1215105"/>
            <a:ext cx="1217397" cy="45143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7" name="TextBox 16"/>
          <p:cNvSpPr txBox="1"/>
          <p:nvPr/>
        </p:nvSpPr>
        <p:spPr>
          <a:xfrm>
            <a:off x="468022" y="2637890"/>
            <a:ext cx="4225718" cy="1628779"/>
          </a:xfrm>
          <a:prstGeom prst="rect">
            <a:avLst/>
          </a:prstGeom>
          <a:noFill/>
          <a:ln w="28575">
            <a:solidFill>
              <a:schemeClr val="tx1"/>
            </a:solidFill>
          </a:ln>
        </p:spPr>
        <p:txBody>
          <a:bodyPr wrap="square" rtlCol="0">
            <a:spAutoFit/>
          </a:bodyPr>
          <a:lstStyle/>
          <a:p>
            <a:pPr algn="ctr">
              <a:lnSpc>
                <a:spcPct val="120000"/>
              </a:lnSpc>
            </a:pPr>
            <a:r>
              <a:rPr lang="en-GB" sz="1200" dirty="0"/>
              <a:t>Once the form, including discharge medication, has been completed, the medication section should be validated by a pharmacist, which they can indicate by entering their name and date/time of validation at the end of the medication section. </a:t>
            </a:r>
            <a:r>
              <a:rPr lang="en-GB" sz="1200" b="1" i="1" dirty="0"/>
              <a:t>Note:</a:t>
            </a:r>
            <a:r>
              <a:rPr lang="en-GB" sz="1200" dirty="0"/>
              <a:t> </a:t>
            </a:r>
            <a:r>
              <a:rPr lang="en-GB" sz="1200" b="1" i="1" dirty="0"/>
              <a:t>occasionally a pharmacist may find their name is not in the picklist. If this happens please contact the </a:t>
            </a:r>
            <a:r>
              <a:rPr lang="en-GB" sz="1200" b="1" i="1" dirty="0" err="1"/>
              <a:t>RiO</a:t>
            </a:r>
            <a:r>
              <a:rPr lang="en-GB" sz="1200" b="1" i="1" dirty="0"/>
              <a:t> Helpdesk via the Service Now portal and we can get this swiftly corrected</a:t>
            </a:r>
            <a:r>
              <a:rPr lang="en-GB" sz="1200" b="1" i="1" dirty="0" smtClean="0"/>
              <a:t>.</a:t>
            </a:r>
            <a:endParaRPr lang="en-GB" sz="1200" dirty="0"/>
          </a:p>
        </p:txBody>
      </p:sp>
      <p:cxnSp>
        <p:nvCxnSpPr>
          <p:cNvPr id="3" name="Straight Arrow Connector 2"/>
          <p:cNvCxnSpPr/>
          <p:nvPr/>
        </p:nvCxnSpPr>
        <p:spPr>
          <a:xfrm flipV="1">
            <a:off x="4783015" y="2775664"/>
            <a:ext cx="809794" cy="67633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05265082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angle 17"/>
          <p:cNvSpPr/>
          <p:nvPr/>
        </p:nvSpPr>
        <p:spPr>
          <a:xfrm>
            <a:off x="7710178" y="59250"/>
            <a:ext cx="4420501" cy="1650516"/>
          </a:xfrm>
          <a:prstGeom prst="rect">
            <a:avLst/>
          </a:prstGeom>
          <a:solidFill>
            <a:schemeClr val="bg1"/>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itle 1"/>
          <p:cNvSpPr>
            <a:spLocks noGrp="1"/>
          </p:cNvSpPr>
          <p:nvPr>
            <p:ph type="title"/>
          </p:nvPr>
        </p:nvSpPr>
        <p:spPr>
          <a:xfrm>
            <a:off x="102351" y="59250"/>
            <a:ext cx="10515600" cy="529071"/>
          </a:xfrm>
        </p:spPr>
        <p:txBody>
          <a:bodyPr>
            <a:normAutofit/>
          </a:bodyPr>
          <a:lstStyle/>
          <a:p>
            <a:r>
              <a:rPr lang="en-GB" sz="2800" b="1" dirty="0" smtClean="0">
                <a:solidFill>
                  <a:schemeClr val="accent5"/>
                </a:solidFill>
                <a:latin typeface="+mn-lt"/>
              </a:rPr>
              <a:t>Editable letter</a:t>
            </a:r>
            <a:endParaRPr lang="en-GB" sz="2800" b="1" dirty="0">
              <a:solidFill>
                <a:schemeClr val="accent5"/>
              </a:solidFill>
              <a:latin typeface="+mn-lt"/>
            </a:endParaRPr>
          </a:p>
        </p:txBody>
      </p:sp>
      <p:pic>
        <p:nvPicPr>
          <p:cNvPr id="4" name="Picture 3"/>
          <p:cNvPicPr>
            <a:picLocks noChangeAspect="1"/>
          </p:cNvPicPr>
          <p:nvPr/>
        </p:nvPicPr>
        <p:blipFill>
          <a:blip r:embed="rId2"/>
          <a:stretch>
            <a:fillRect/>
          </a:stretch>
        </p:blipFill>
        <p:spPr>
          <a:xfrm>
            <a:off x="4323758" y="383116"/>
            <a:ext cx="3345154" cy="4404947"/>
          </a:xfrm>
          <a:prstGeom prst="rect">
            <a:avLst/>
          </a:prstGeom>
        </p:spPr>
      </p:pic>
      <p:pic>
        <p:nvPicPr>
          <p:cNvPr id="5" name="Picture 4"/>
          <p:cNvPicPr>
            <a:picLocks noChangeAspect="1"/>
          </p:cNvPicPr>
          <p:nvPr/>
        </p:nvPicPr>
        <p:blipFill>
          <a:blip r:embed="rId3"/>
          <a:stretch>
            <a:fillRect/>
          </a:stretch>
        </p:blipFill>
        <p:spPr>
          <a:xfrm>
            <a:off x="4323758" y="4831711"/>
            <a:ext cx="3345154" cy="1723443"/>
          </a:xfrm>
          <a:prstGeom prst="rect">
            <a:avLst/>
          </a:prstGeom>
        </p:spPr>
      </p:pic>
      <p:sp>
        <p:nvSpPr>
          <p:cNvPr id="6" name="Rectangle 5"/>
          <p:cNvSpPr/>
          <p:nvPr/>
        </p:nvSpPr>
        <p:spPr>
          <a:xfrm>
            <a:off x="4431323" y="2246372"/>
            <a:ext cx="1293145" cy="427442"/>
          </a:xfrm>
          <a:prstGeom prst="rect">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8" name="Straight Arrow Connector 7"/>
          <p:cNvCxnSpPr>
            <a:stCxn id="11" idx="3"/>
          </p:cNvCxnSpPr>
          <p:nvPr/>
        </p:nvCxnSpPr>
        <p:spPr>
          <a:xfrm>
            <a:off x="3598083" y="1777869"/>
            <a:ext cx="784543" cy="681316"/>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1" name="TextBox 10"/>
          <p:cNvSpPr txBox="1"/>
          <p:nvPr/>
        </p:nvSpPr>
        <p:spPr>
          <a:xfrm>
            <a:off x="562708" y="1593203"/>
            <a:ext cx="3035375" cy="369332"/>
          </a:xfrm>
          <a:prstGeom prst="rect">
            <a:avLst/>
          </a:prstGeom>
          <a:noFill/>
          <a:ln w="19050">
            <a:solidFill>
              <a:schemeClr val="tx1"/>
            </a:solidFill>
          </a:ln>
        </p:spPr>
        <p:txBody>
          <a:bodyPr wrap="square" rtlCol="0">
            <a:spAutoFit/>
          </a:bodyPr>
          <a:lstStyle/>
          <a:p>
            <a:pPr algn="ctr"/>
            <a:r>
              <a:rPr lang="en-GB" dirty="0" smtClean="0"/>
              <a:t>Clinical Assessment form</a:t>
            </a:r>
            <a:endParaRPr lang="en-GB" dirty="0"/>
          </a:p>
        </p:txBody>
      </p:sp>
      <p:sp>
        <p:nvSpPr>
          <p:cNvPr id="12" name="Rectangle 11"/>
          <p:cNvSpPr/>
          <p:nvPr/>
        </p:nvSpPr>
        <p:spPr>
          <a:xfrm>
            <a:off x="4431323" y="2848672"/>
            <a:ext cx="1341842" cy="683771"/>
          </a:xfrm>
          <a:prstGeom prst="rect">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13" name="Straight Arrow Connector 12"/>
          <p:cNvCxnSpPr>
            <a:stCxn id="14" idx="3"/>
          </p:cNvCxnSpPr>
          <p:nvPr/>
        </p:nvCxnSpPr>
        <p:spPr>
          <a:xfrm>
            <a:off x="3949088" y="3152083"/>
            <a:ext cx="440969" cy="7737"/>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4" name="TextBox 13"/>
          <p:cNvSpPr txBox="1"/>
          <p:nvPr/>
        </p:nvSpPr>
        <p:spPr>
          <a:xfrm>
            <a:off x="351005" y="2967417"/>
            <a:ext cx="3598083" cy="369332"/>
          </a:xfrm>
          <a:prstGeom prst="rect">
            <a:avLst/>
          </a:prstGeom>
          <a:noFill/>
          <a:ln w="19050">
            <a:solidFill>
              <a:schemeClr val="tx1"/>
            </a:solidFill>
          </a:ln>
        </p:spPr>
        <p:txBody>
          <a:bodyPr wrap="square" rtlCol="0">
            <a:spAutoFit/>
          </a:bodyPr>
          <a:lstStyle/>
          <a:p>
            <a:pPr algn="ctr"/>
            <a:r>
              <a:rPr lang="en-GB" dirty="0" smtClean="0"/>
              <a:t>Investigations form</a:t>
            </a:r>
            <a:endParaRPr lang="en-GB" dirty="0"/>
          </a:p>
        </p:txBody>
      </p:sp>
      <p:sp>
        <p:nvSpPr>
          <p:cNvPr id="15" name="Rectangle 14"/>
          <p:cNvSpPr/>
          <p:nvPr/>
        </p:nvSpPr>
        <p:spPr>
          <a:xfrm>
            <a:off x="4431323" y="3600083"/>
            <a:ext cx="1682713" cy="387516"/>
          </a:xfrm>
          <a:prstGeom prst="rect">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20" name="Straight Arrow Connector 19"/>
          <p:cNvCxnSpPr>
            <a:stCxn id="22" idx="3"/>
          </p:cNvCxnSpPr>
          <p:nvPr/>
        </p:nvCxnSpPr>
        <p:spPr>
          <a:xfrm flipV="1">
            <a:off x="3491488" y="3787456"/>
            <a:ext cx="939835" cy="1183477"/>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22" name="TextBox 21"/>
          <p:cNvSpPr txBox="1"/>
          <p:nvPr/>
        </p:nvSpPr>
        <p:spPr>
          <a:xfrm>
            <a:off x="618109" y="4647767"/>
            <a:ext cx="2873379" cy="646331"/>
          </a:xfrm>
          <a:prstGeom prst="rect">
            <a:avLst/>
          </a:prstGeom>
          <a:noFill/>
          <a:ln w="19050">
            <a:solidFill>
              <a:schemeClr val="tx1"/>
            </a:solidFill>
          </a:ln>
        </p:spPr>
        <p:txBody>
          <a:bodyPr wrap="square" rtlCol="0">
            <a:spAutoFit/>
          </a:bodyPr>
          <a:lstStyle/>
          <a:p>
            <a:pPr algn="ctr"/>
            <a:r>
              <a:rPr lang="en-GB" dirty="0" smtClean="0"/>
              <a:t>Observations and Measurements form</a:t>
            </a:r>
            <a:endParaRPr lang="en-GB" dirty="0"/>
          </a:p>
        </p:txBody>
      </p:sp>
      <p:sp>
        <p:nvSpPr>
          <p:cNvPr id="25" name="Rectangle 24"/>
          <p:cNvSpPr/>
          <p:nvPr/>
        </p:nvSpPr>
        <p:spPr>
          <a:xfrm>
            <a:off x="6162731" y="3600083"/>
            <a:ext cx="1217397" cy="387516"/>
          </a:xfrm>
          <a:prstGeom prst="rect">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26" name="Straight Arrow Connector 25"/>
          <p:cNvCxnSpPr>
            <a:stCxn id="32" idx="1"/>
            <a:endCxn id="25" idx="2"/>
          </p:cNvCxnSpPr>
          <p:nvPr/>
        </p:nvCxnSpPr>
        <p:spPr>
          <a:xfrm flipH="1" flipV="1">
            <a:off x="6771430" y="3987599"/>
            <a:ext cx="1349956" cy="1521167"/>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32" name="TextBox 31"/>
          <p:cNvSpPr txBox="1"/>
          <p:nvPr/>
        </p:nvSpPr>
        <p:spPr>
          <a:xfrm>
            <a:off x="8121386" y="5324100"/>
            <a:ext cx="3598083" cy="369332"/>
          </a:xfrm>
          <a:prstGeom prst="rect">
            <a:avLst/>
          </a:prstGeom>
          <a:noFill/>
          <a:ln w="19050">
            <a:solidFill>
              <a:schemeClr val="tx1"/>
            </a:solidFill>
          </a:ln>
        </p:spPr>
        <p:txBody>
          <a:bodyPr wrap="square" rtlCol="0">
            <a:spAutoFit/>
          </a:bodyPr>
          <a:lstStyle/>
          <a:p>
            <a:pPr algn="ctr"/>
            <a:r>
              <a:rPr lang="en-GB" dirty="0" smtClean="0"/>
              <a:t>Lifestyle form</a:t>
            </a:r>
            <a:endParaRPr lang="en-GB" dirty="0"/>
          </a:p>
        </p:txBody>
      </p:sp>
      <p:sp>
        <p:nvSpPr>
          <p:cNvPr id="34" name="TextBox 33"/>
          <p:cNvSpPr txBox="1"/>
          <p:nvPr/>
        </p:nvSpPr>
        <p:spPr>
          <a:xfrm>
            <a:off x="102351" y="513481"/>
            <a:ext cx="2878467" cy="523220"/>
          </a:xfrm>
          <a:prstGeom prst="rect">
            <a:avLst/>
          </a:prstGeom>
          <a:noFill/>
        </p:spPr>
        <p:txBody>
          <a:bodyPr wrap="square" rtlCol="0">
            <a:spAutoFit/>
          </a:bodyPr>
          <a:lstStyle/>
          <a:p>
            <a:r>
              <a:rPr lang="en-GB" sz="1400" b="1" dirty="0" smtClean="0">
                <a:solidFill>
                  <a:srgbClr val="FF0000"/>
                </a:solidFill>
              </a:rPr>
              <a:t>Contents derived from the following forms:</a:t>
            </a:r>
            <a:endParaRPr lang="en-GB" sz="1400" b="1" dirty="0">
              <a:solidFill>
                <a:srgbClr val="FF0000"/>
              </a:solidFill>
            </a:endParaRPr>
          </a:p>
        </p:txBody>
      </p:sp>
      <p:pic>
        <p:nvPicPr>
          <p:cNvPr id="9" name="Picture 8"/>
          <p:cNvPicPr>
            <a:picLocks noChangeAspect="1"/>
          </p:cNvPicPr>
          <p:nvPr/>
        </p:nvPicPr>
        <p:blipFill>
          <a:blip r:embed="rId4"/>
          <a:stretch>
            <a:fillRect/>
          </a:stretch>
        </p:blipFill>
        <p:spPr>
          <a:xfrm>
            <a:off x="7865503" y="201380"/>
            <a:ext cx="1642584" cy="1339177"/>
          </a:xfrm>
          <a:prstGeom prst="rect">
            <a:avLst/>
          </a:prstGeom>
          <a:ln w="28575">
            <a:solidFill>
              <a:schemeClr val="tx1"/>
            </a:solidFill>
          </a:ln>
        </p:spPr>
      </p:pic>
      <p:sp>
        <p:nvSpPr>
          <p:cNvPr id="10" name="Rectangle 9"/>
          <p:cNvSpPr/>
          <p:nvPr/>
        </p:nvSpPr>
        <p:spPr>
          <a:xfrm>
            <a:off x="8350878" y="1424613"/>
            <a:ext cx="885103" cy="93687"/>
          </a:xfrm>
          <a:prstGeom prst="rect">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16" name="Picture 15"/>
          <p:cNvPicPr>
            <a:picLocks noChangeAspect="1"/>
          </p:cNvPicPr>
          <p:nvPr/>
        </p:nvPicPr>
        <p:blipFill>
          <a:blip r:embed="rId5"/>
          <a:stretch>
            <a:fillRect/>
          </a:stretch>
        </p:blipFill>
        <p:spPr>
          <a:xfrm>
            <a:off x="10199077" y="663099"/>
            <a:ext cx="1815290" cy="384808"/>
          </a:xfrm>
          <a:prstGeom prst="rect">
            <a:avLst/>
          </a:prstGeom>
          <a:ln w="38100">
            <a:solidFill>
              <a:schemeClr val="tx1"/>
            </a:solidFill>
          </a:ln>
        </p:spPr>
      </p:pic>
      <p:sp>
        <p:nvSpPr>
          <p:cNvPr id="17" name="Right Arrow 16"/>
          <p:cNvSpPr/>
          <p:nvPr/>
        </p:nvSpPr>
        <p:spPr>
          <a:xfrm>
            <a:off x="9656093" y="802857"/>
            <a:ext cx="394978" cy="136222"/>
          </a:xfrm>
          <a:prstGeom prst="rightArrow">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TextBox 22"/>
          <p:cNvSpPr txBox="1"/>
          <p:nvPr/>
        </p:nvSpPr>
        <p:spPr>
          <a:xfrm>
            <a:off x="7856265" y="2251071"/>
            <a:ext cx="4128326" cy="1569660"/>
          </a:xfrm>
          <a:prstGeom prst="rect">
            <a:avLst/>
          </a:prstGeom>
          <a:noFill/>
          <a:ln w="28575">
            <a:solidFill>
              <a:schemeClr val="tx1"/>
            </a:solidFill>
          </a:ln>
        </p:spPr>
        <p:txBody>
          <a:bodyPr wrap="square" rtlCol="0">
            <a:spAutoFit/>
          </a:bodyPr>
          <a:lstStyle/>
          <a:p>
            <a:pPr algn="ctr"/>
            <a:r>
              <a:rPr lang="en-GB" sz="1200" dirty="0"/>
              <a:t>The editable letter can then be generated and sent to the GP. The editable letter is titled “**Discharge Liaison Form” and should be found close to the top of the list as shown below. </a:t>
            </a:r>
            <a:r>
              <a:rPr lang="en-GB" sz="1200" b="1" i="1" dirty="0"/>
              <a:t>Note: access to the editable letter is assigned on an individual basis. We hope we have assigned this letter to everyone who needs it but if you don’t see it then please contact the </a:t>
            </a:r>
            <a:r>
              <a:rPr lang="en-GB" sz="1200" b="1" i="1" dirty="0" err="1"/>
              <a:t>RiO</a:t>
            </a:r>
            <a:r>
              <a:rPr lang="en-GB" sz="1200" b="1" i="1" dirty="0"/>
              <a:t> Helpdesk via the Service Now portal and we can get this swiftly corrected</a:t>
            </a:r>
            <a:r>
              <a:rPr lang="en-GB" sz="1200" b="1" i="1" dirty="0" smtClean="0"/>
              <a:t>.</a:t>
            </a:r>
            <a:endParaRPr lang="en-GB" sz="1200" dirty="0"/>
          </a:p>
        </p:txBody>
      </p:sp>
      <p:sp>
        <p:nvSpPr>
          <p:cNvPr id="24" name="Right Arrow 23"/>
          <p:cNvSpPr/>
          <p:nvPr/>
        </p:nvSpPr>
        <p:spPr>
          <a:xfrm rot="16200000">
            <a:off x="9656093" y="1839314"/>
            <a:ext cx="394978" cy="246442"/>
          </a:xfrm>
          <a:prstGeom prst="rightArrow">
            <a:avLst>
              <a:gd name="adj1" fmla="val 50000"/>
              <a:gd name="adj2" fmla="val 65368"/>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295613864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Diagram 5"/>
          <p:cNvGraphicFramePr/>
          <p:nvPr>
            <p:extLst>
              <p:ext uri="{D42A27DB-BD31-4B8C-83A1-F6EECF244321}">
                <p14:modId xmlns:p14="http://schemas.microsoft.com/office/powerpoint/2010/main" val="834768611"/>
              </p:ext>
            </p:extLst>
          </p:nvPr>
        </p:nvGraphicFramePr>
        <p:xfrm>
          <a:off x="0" y="-1"/>
          <a:ext cx="12192000" cy="305160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7" name="TextBox 6"/>
          <p:cNvSpPr txBox="1"/>
          <p:nvPr/>
        </p:nvSpPr>
        <p:spPr>
          <a:xfrm>
            <a:off x="55887" y="2771967"/>
            <a:ext cx="2288706" cy="1938992"/>
          </a:xfrm>
          <a:prstGeom prst="rect">
            <a:avLst/>
          </a:prstGeom>
          <a:noFill/>
          <a:ln>
            <a:solidFill>
              <a:schemeClr val="tx1"/>
            </a:solidFill>
          </a:ln>
        </p:spPr>
        <p:txBody>
          <a:bodyPr wrap="square" rtlCol="0">
            <a:spAutoFit/>
          </a:bodyPr>
          <a:lstStyle/>
          <a:p>
            <a:pPr marL="285750" lvl="0" indent="-285750">
              <a:buFont typeface="Arial" panose="020B0604020202020204" pitchFamily="34" charset="0"/>
              <a:buChar char="•"/>
            </a:pPr>
            <a:r>
              <a:rPr lang="en-US" sz="1200" dirty="0" smtClean="0"/>
              <a:t>The Junior doctor will complete the "</a:t>
            </a:r>
            <a:r>
              <a:rPr lang="en-GB" sz="1200" dirty="0" smtClean="0"/>
              <a:t>Hospital Discharge" form.</a:t>
            </a:r>
          </a:p>
          <a:p>
            <a:pPr marL="285750" lvl="0" indent="-285750">
              <a:buFont typeface="Arial" panose="020B0604020202020204" pitchFamily="34" charset="0"/>
              <a:buChar char="•"/>
            </a:pPr>
            <a:endParaRPr lang="en-US" sz="1200" dirty="0" smtClean="0"/>
          </a:p>
          <a:p>
            <a:pPr marL="285750" lvl="0" indent="-285750">
              <a:buFont typeface="Arial" panose="020B0604020202020204" pitchFamily="34" charset="0"/>
              <a:buChar char="•"/>
            </a:pPr>
            <a:r>
              <a:rPr lang="en-US" sz="1200" dirty="0" smtClean="0"/>
              <a:t>Junior Doctor to ensure that all the information on the form is correct including admission and discharge date.</a:t>
            </a:r>
          </a:p>
          <a:p>
            <a:pPr marL="285750" lvl="0" indent="-285750">
              <a:buFont typeface="Arial" panose="020B0604020202020204" pitchFamily="34" charset="0"/>
              <a:buChar char="•"/>
            </a:pPr>
            <a:endParaRPr lang="en-US" sz="1200" dirty="0" smtClean="0"/>
          </a:p>
        </p:txBody>
      </p:sp>
      <p:sp>
        <p:nvSpPr>
          <p:cNvPr id="9" name="TextBox 8"/>
          <p:cNvSpPr txBox="1"/>
          <p:nvPr/>
        </p:nvSpPr>
        <p:spPr>
          <a:xfrm>
            <a:off x="4725526" y="2771967"/>
            <a:ext cx="2288706" cy="3970318"/>
          </a:xfrm>
          <a:prstGeom prst="rect">
            <a:avLst/>
          </a:prstGeom>
          <a:noFill/>
          <a:ln>
            <a:solidFill>
              <a:schemeClr val="tx1"/>
            </a:solidFill>
          </a:ln>
        </p:spPr>
        <p:txBody>
          <a:bodyPr wrap="square" rtlCol="0">
            <a:spAutoFit/>
          </a:bodyPr>
          <a:lstStyle/>
          <a:p>
            <a:pPr marL="171450" lvl="0" indent="-171450">
              <a:buFont typeface="Arial" panose="020B0604020202020204" pitchFamily="34" charset="0"/>
              <a:buChar char="•"/>
            </a:pPr>
            <a:r>
              <a:rPr lang="en-US" sz="1200" dirty="0" smtClean="0"/>
              <a:t>Ward pharmacist will validate the form and digitally signed. </a:t>
            </a:r>
            <a:r>
              <a:rPr lang="en-US" sz="1200" b="1" dirty="0" smtClean="0"/>
              <a:t>Please note that the pharmacist will just be reviewing medication and allergies.</a:t>
            </a:r>
          </a:p>
          <a:p>
            <a:pPr marL="171450" lvl="0" indent="-171450">
              <a:buFont typeface="Arial" panose="020B0604020202020204" pitchFamily="34" charset="0"/>
              <a:buChar char="•"/>
            </a:pPr>
            <a:endParaRPr lang="en-US" sz="1200" b="1" dirty="0"/>
          </a:p>
          <a:p>
            <a:pPr marL="171450" indent="-171450">
              <a:buFont typeface="Arial" panose="020B0604020202020204" pitchFamily="34" charset="0"/>
              <a:buChar char="•"/>
            </a:pPr>
            <a:r>
              <a:rPr lang="en-US" sz="1200" dirty="0"/>
              <a:t>Pharmacy will validate medication on the same day if received </a:t>
            </a:r>
            <a:r>
              <a:rPr lang="en-US" sz="1200" b="1" u="sng" dirty="0"/>
              <a:t>before 2pm. </a:t>
            </a:r>
            <a:endParaRPr lang="en-US" sz="1200" b="1" dirty="0" smtClean="0"/>
          </a:p>
          <a:p>
            <a:pPr marL="171450" lvl="0" indent="-171450">
              <a:buFont typeface="Arial" panose="020B0604020202020204" pitchFamily="34" charset="0"/>
              <a:buChar char="•"/>
            </a:pPr>
            <a:endParaRPr lang="en-US" sz="1200" dirty="0" smtClean="0"/>
          </a:p>
          <a:p>
            <a:pPr marL="171450" lvl="0" indent="-171450">
              <a:buFont typeface="Arial" panose="020B0604020202020204" pitchFamily="34" charset="0"/>
              <a:buChar char="•"/>
            </a:pPr>
            <a:r>
              <a:rPr lang="en-US" sz="1200" dirty="0" smtClean="0"/>
              <a:t>Ward pharmacist will use editable letters to create the discharge liaison letter (see email below for guide on how to complete this)</a:t>
            </a:r>
          </a:p>
          <a:p>
            <a:pPr marL="171450" lvl="0" indent="-171450">
              <a:buFont typeface="Arial" panose="020B0604020202020204" pitchFamily="34" charset="0"/>
              <a:buChar char="•"/>
            </a:pPr>
            <a:endParaRPr lang="en-US" sz="1200" dirty="0" smtClean="0"/>
          </a:p>
          <a:p>
            <a:pPr marL="171450" lvl="0" indent="-171450">
              <a:buFont typeface="Arial" panose="020B0604020202020204" pitchFamily="34" charset="0"/>
              <a:buChar char="•"/>
            </a:pPr>
            <a:r>
              <a:rPr lang="en-US" sz="1200" dirty="0" smtClean="0"/>
              <a:t>Ward pharmacist will upload the letter to </a:t>
            </a:r>
            <a:r>
              <a:rPr lang="en-US" sz="1200" dirty="0" err="1" smtClean="0"/>
              <a:t>RiO</a:t>
            </a:r>
            <a:r>
              <a:rPr lang="en-US" sz="1200" dirty="0" smtClean="0"/>
              <a:t> and at the same time send it to the GP using e-correspondence.</a:t>
            </a:r>
          </a:p>
        </p:txBody>
      </p:sp>
      <p:sp>
        <p:nvSpPr>
          <p:cNvPr id="10" name="TextBox 9"/>
          <p:cNvSpPr txBox="1"/>
          <p:nvPr/>
        </p:nvSpPr>
        <p:spPr>
          <a:xfrm>
            <a:off x="7141720" y="2770621"/>
            <a:ext cx="2288706" cy="1846659"/>
          </a:xfrm>
          <a:prstGeom prst="rect">
            <a:avLst/>
          </a:prstGeom>
          <a:noFill/>
          <a:ln>
            <a:solidFill>
              <a:schemeClr val="tx1"/>
            </a:solidFill>
          </a:ln>
        </p:spPr>
        <p:txBody>
          <a:bodyPr wrap="square" rtlCol="0">
            <a:spAutoFit/>
          </a:bodyPr>
          <a:lstStyle/>
          <a:p>
            <a:pPr marL="171450" lvl="0" indent="-171450">
              <a:buFont typeface="Arial" panose="020B0604020202020204" pitchFamily="34" charset="0"/>
              <a:buChar char="•"/>
            </a:pPr>
            <a:r>
              <a:rPr lang="en-US" sz="1400" b="1" dirty="0" smtClean="0"/>
              <a:t>Gold standard is a copy of discharge letter printed and given to patient</a:t>
            </a:r>
          </a:p>
          <a:p>
            <a:pPr marL="171450" lvl="0" indent="-171450">
              <a:buFont typeface="Arial" panose="020B0604020202020204" pitchFamily="34" charset="0"/>
              <a:buChar char="•"/>
            </a:pPr>
            <a:endParaRPr lang="en-US" sz="1200" dirty="0" smtClean="0"/>
          </a:p>
          <a:p>
            <a:pPr marL="171450" lvl="0" indent="-171450">
              <a:buFont typeface="Arial" panose="020B0604020202020204" pitchFamily="34" charset="0"/>
              <a:buChar char="•"/>
            </a:pPr>
            <a:r>
              <a:rPr lang="en-US" sz="1200" dirty="0" smtClean="0"/>
              <a:t>Patient to be given medication, which has been sense checked by Ward Nurse</a:t>
            </a:r>
          </a:p>
          <a:p>
            <a:pPr marL="171450" lvl="0" indent="-171450">
              <a:buFont typeface="Arial" panose="020B0604020202020204" pitchFamily="34" charset="0"/>
              <a:buChar char="•"/>
            </a:pPr>
            <a:endParaRPr lang="en-US" sz="1200" dirty="0" smtClean="0"/>
          </a:p>
          <a:p>
            <a:pPr marL="171450" lvl="0" indent="-171450">
              <a:buFont typeface="Arial" panose="020B0604020202020204" pitchFamily="34" charset="0"/>
              <a:buChar char="•"/>
            </a:pPr>
            <a:r>
              <a:rPr lang="en-US" sz="1200" dirty="0" smtClean="0"/>
              <a:t>Patient discharged</a:t>
            </a:r>
            <a:endParaRPr lang="en-US" sz="1200" dirty="0"/>
          </a:p>
        </p:txBody>
      </p:sp>
      <p:sp>
        <p:nvSpPr>
          <p:cNvPr id="11" name="TextBox 10"/>
          <p:cNvSpPr txBox="1"/>
          <p:nvPr/>
        </p:nvSpPr>
        <p:spPr>
          <a:xfrm>
            <a:off x="9537556" y="2770621"/>
            <a:ext cx="2288706" cy="3046988"/>
          </a:xfrm>
          <a:prstGeom prst="rect">
            <a:avLst/>
          </a:prstGeom>
          <a:noFill/>
          <a:ln>
            <a:solidFill>
              <a:schemeClr val="tx1"/>
            </a:solidFill>
          </a:ln>
        </p:spPr>
        <p:txBody>
          <a:bodyPr wrap="square" rtlCol="0">
            <a:spAutoFit/>
          </a:bodyPr>
          <a:lstStyle/>
          <a:p>
            <a:pPr marL="171450" lvl="0" indent="-171450">
              <a:buFont typeface="Arial" panose="020B0604020202020204" pitchFamily="34" charset="0"/>
              <a:buChar char="•"/>
            </a:pPr>
            <a:r>
              <a:rPr lang="en-US" sz="1200" b="1" dirty="0" smtClean="0"/>
              <a:t>Ward administrator will distribute daily missing DLF report </a:t>
            </a:r>
            <a:r>
              <a:rPr lang="en-US" sz="1200" dirty="0" smtClean="0"/>
              <a:t>from reports portal to be sent to Doctor and Pharmacy - run this from the Monthly Discharge Report in Reporting services</a:t>
            </a:r>
          </a:p>
          <a:p>
            <a:pPr marL="171450" lvl="0" indent="-171450">
              <a:buFont typeface="Arial" panose="020B0604020202020204" pitchFamily="34" charset="0"/>
              <a:buChar char="•"/>
            </a:pPr>
            <a:endParaRPr lang="en-US" sz="1200" dirty="0" smtClean="0"/>
          </a:p>
          <a:p>
            <a:pPr marL="171450" lvl="0" indent="-171450">
              <a:buFont typeface="Arial" panose="020B0604020202020204" pitchFamily="34" charset="0"/>
              <a:buChar char="•"/>
            </a:pPr>
            <a:r>
              <a:rPr lang="en-US" sz="1200" b="1" dirty="0" smtClean="0"/>
              <a:t>Ward administrator will on a daily basis check the e-correspondence "failed to send" report </a:t>
            </a:r>
            <a:r>
              <a:rPr lang="en-US" sz="1200" dirty="0" smtClean="0"/>
              <a:t>to pick-up any discharge liaison forms that did not succeed in being sent - run this from </a:t>
            </a:r>
            <a:r>
              <a:rPr lang="en-US" sz="1200" dirty="0" err="1" smtClean="0"/>
              <a:t>RiO</a:t>
            </a:r>
            <a:r>
              <a:rPr lang="en-US" sz="1200" dirty="0" smtClean="0"/>
              <a:t> e-correspondence reports.</a:t>
            </a:r>
            <a:endParaRPr lang="en-US" sz="1200" dirty="0"/>
          </a:p>
        </p:txBody>
      </p:sp>
      <p:sp>
        <p:nvSpPr>
          <p:cNvPr id="12" name="TextBox 11"/>
          <p:cNvSpPr txBox="1"/>
          <p:nvPr/>
        </p:nvSpPr>
        <p:spPr>
          <a:xfrm>
            <a:off x="2437149" y="2771967"/>
            <a:ext cx="2195821" cy="3231654"/>
          </a:xfrm>
          <a:prstGeom prst="rect">
            <a:avLst/>
          </a:prstGeom>
          <a:noFill/>
          <a:ln>
            <a:solidFill>
              <a:schemeClr val="tx1"/>
            </a:solidFill>
          </a:ln>
        </p:spPr>
        <p:txBody>
          <a:bodyPr wrap="square" rtlCol="0">
            <a:spAutoFit/>
          </a:bodyPr>
          <a:lstStyle/>
          <a:p>
            <a:pPr marL="171450" lvl="0" indent="-171450">
              <a:buFont typeface="Arial" panose="020B0604020202020204" pitchFamily="34" charset="0"/>
              <a:buChar char="•"/>
            </a:pPr>
            <a:r>
              <a:rPr lang="en-US" sz="1200" dirty="0" smtClean="0"/>
              <a:t>Establish or follow existing governance process for reviewing final DLF letter. Use DLF Data Report to view contents of complete form.</a:t>
            </a:r>
          </a:p>
          <a:p>
            <a:pPr marL="171450" lvl="0" indent="-171450">
              <a:buFont typeface="Arial" panose="020B0604020202020204" pitchFamily="34" charset="0"/>
              <a:buChar char="•"/>
            </a:pPr>
            <a:endParaRPr lang="en-US" sz="1200" dirty="0"/>
          </a:p>
          <a:p>
            <a:pPr marL="171450" lvl="0" indent="-171450">
              <a:buFont typeface="Arial" panose="020B0604020202020204" pitchFamily="34" charset="0"/>
              <a:buChar char="•"/>
            </a:pPr>
            <a:r>
              <a:rPr lang="en-US" sz="1200" dirty="0" smtClean="0"/>
              <a:t>Doctors are responsible for the quality and accuracy of the discharge letter prior to pharmacy sign off and/or admin sending to GP</a:t>
            </a:r>
          </a:p>
          <a:p>
            <a:pPr marL="171450" lvl="0" indent="-171450">
              <a:buFont typeface="Arial" panose="020B0604020202020204" pitchFamily="34" charset="0"/>
              <a:buChar char="•"/>
            </a:pPr>
            <a:endParaRPr lang="en-US" sz="1200" dirty="0"/>
          </a:p>
          <a:p>
            <a:pPr marL="171450" indent="-171450">
              <a:buFont typeface="Arial" panose="020B0604020202020204" pitchFamily="34" charset="0"/>
              <a:buChar char="•"/>
            </a:pPr>
            <a:r>
              <a:rPr lang="en-US" sz="1200" dirty="0"/>
              <a:t>Junior Doctor or the Consultant will email Pharmacy to notify pharmacy that their form is ready for </a:t>
            </a:r>
            <a:r>
              <a:rPr lang="en-US" sz="1200" dirty="0" smtClean="0"/>
              <a:t>validation</a:t>
            </a:r>
          </a:p>
        </p:txBody>
      </p:sp>
      <p:sp>
        <p:nvSpPr>
          <p:cNvPr id="8" name="TextBox 7"/>
          <p:cNvSpPr txBox="1"/>
          <p:nvPr/>
        </p:nvSpPr>
        <p:spPr>
          <a:xfrm>
            <a:off x="344478" y="267269"/>
            <a:ext cx="5248331" cy="461665"/>
          </a:xfrm>
          <a:prstGeom prst="rect">
            <a:avLst/>
          </a:prstGeom>
          <a:noFill/>
        </p:spPr>
        <p:txBody>
          <a:bodyPr wrap="square" rtlCol="0">
            <a:spAutoFit/>
          </a:bodyPr>
          <a:lstStyle/>
          <a:p>
            <a:r>
              <a:rPr lang="en-GB" sz="2400" b="1" dirty="0" smtClean="0">
                <a:solidFill>
                  <a:schemeClr val="accent5"/>
                </a:solidFill>
              </a:rPr>
              <a:t>Recommended Process Flow</a:t>
            </a:r>
            <a:endParaRPr lang="en-GB" sz="4400" b="1" dirty="0">
              <a:solidFill>
                <a:schemeClr val="accent5"/>
              </a:solidFill>
            </a:endParaRPr>
          </a:p>
        </p:txBody>
      </p:sp>
      <p:sp>
        <p:nvSpPr>
          <p:cNvPr id="2" name="Right Arrow 1"/>
          <p:cNvSpPr/>
          <p:nvPr/>
        </p:nvSpPr>
        <p:spPr>
          <a:xfrm>
            <a:off x="43285" y="1637731"/>
            <a:ext cx="12148715" cy="1238473"/>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 name="TextBox 2"/>
          <p:cNvSpPr txBox="1"/>
          <p:nvPr/>
        </p:nvSpPr>
        <p:spPr>
          <a:xfrm>
            <a:off x="189693" y="2054103"/>
            <a:ext cx="4443277" cy="369332"/>
          </a:xfrm>
          <a:prstGeom prst="rect">
            <a:avLst/>
          </a:prstGeom>
          <a:noFill/>
        </p:spPr>
        <p:txBody>
          <a:bodyPr wrap="square" rtlCol="0">
            <a:spAutoFit/>
          </a:bodyPr>
          <a:lstStyle/>
          <a:p>
            <a:pPr algn="ctr"/>
            <a:r>
              <a:rPr lang="en-GB" dirty="0" smtClean="0">
                <a:solidFill>
                  <a:schemeClr val="bg1"/>
                </a:solidFill>
              </a:rPr>
              <a:t>Prior to discharge (24 hours or earlier)</a:t>
            </a:r>
            <a:endParaRPr lang="en-GB" dirty="0">
              <a:solidFill>
                <a:schemeClr val="bg1"/>
              </a:solidFill>
            </a:endParaRPr>
          </a:p>
        </p:txBody>
      </p:sp>
      <p:sp>
        <p:nvSpPr>
          <p:cNvPr id="4" name="TextBox 3"/>
          <p:cNvSpPr txBox="1"/>
          <p:nvPr/>
        </p:nvSpPr>
        <p:spPr>
          <a:xfrm>
            <a:off x="4632970" y="1924591"/>
            <a:ext cx="2602767" cy="646331"/>
          </a:xfrm>
          <a:prstGeom prst="rect">
            <a:avLst/>
          </a:prstGeom>
          <a:noFill/>
        </p:spPr>
        <p:txBody>
          <a:bodyPr wrap="square" rtlCol="0">
            <a:spAutoFit/>
          </a:bodyPr>
          <a:lstStyle/>
          <a:p>
            <a:pPr algn="ctr"/>
            <a:r>
              <a:rPr lang="en-GB" dirty="0" smtClean="0">
                <a:solidFill>
                  <a:schemeClr val="bg1"/>
                </a:solidFill>
              </a:rPr>
              <a:t>Send to Pharmacy by 2pm to validate same day</a:t>
            </a:r>
            <a:endParaRPr lang="en-GB" dirty="0">
              <a:solidFill>
                <a:schemeClr val="bg1"/>
              </a:solidFill>
            </a:endParaRPr>
          </a:p>
        </p:txBody>
      </p:sp>
      <p:sp>
        <p:nvSpPr>
          <p:cNvPr id="5" name="TextBox 4"/>
          <p:cNvSpPr txBox="1"/>
          <p:nvPr/>
        </p:nvSpPr>
        <p:spPr>
          <a:xfrm>
            <a:off x="7235737" y="1933801"/>
            <a:ext cx="4875977" cy="646331"/>
          </a:xfrm>
          <a:prstGeom prst="rect">
            <a:avLst/>
          </a:prstGeom>
          <a:noFill/>
        </p:spPr>
        <p:txBody>
          <a:bodyPr wrap="square" rtlCol="0">
            <a:spAutoFit/>
          </a:bodyPr>
          <a:lstStyle/>
          <a:p>
            <a:pPr algn="ctr"/>
            <a:r>
              <a:rPr lang="en-GB" dirty="0" smtClean="0">
                <a:solidFill>
                  <a:schemeClr val="bg1"/>
                </a:solidFill>
              </a:rPr>
              <a:t>Share with service user and send to GP within 24 hours of discharge</a:t>
            </a:r>
            <a:endParaRPr lang="en-GB" dirty="0">
              <a:solidFill>
                <a:schemeClr val="bg1"/>
              </a:solidFill>
            </a:endParaRPr>
          </a:p>
        </p:txBody>
      </p:sp>
    </p:spTree>
    <p:extLst>
      <p:ext uri="{BB962C8B-B14F-4D97-AF65-F5344CB8AC3E}">
        <p14:creationId xmlns:p14="http://schemas.microsoft.com/office/powerpoint/2010/main" val="2709476731"/>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7B519BAE8345774E8669FA46DF2DD9E1" ma:contentTypeVersion="18" ma:contentTypeDescription="Create a new document." ma:contentTypeScope="" ma:versionID="1d304660248941d8de63399c5086ecd4">
  <xsd:schema xmlns:xsd="http://www.w3.org/2001/XMLSchema" xmlns:xs="http://www.w3.org/2001/XMLSchema" xmlns:p="http://schemas.microsoft.com/office/2006/metadata/properties" xmlns:ns1="http://schemas.microsoft.com/sharepoint/v3" xmlns:ns2="4d648a74-5c83-46a7-8e4c-7f989ae960a5" xmlns:ns3="6194e418-5875-4308-b033-74eb9c181361" targetNamespace="http://schemas.microsoft.com/office/2006/metadata/properties" ma:root="true" ma:fieldsID="3b6868caa64c83e89c838ae469ce62f2" ns1:_="" ns2:_="" ns3:_="">
    <xsd:import namespace="http://schemas.microsoft.com/sharepoint/v3"/>
    <xsd:import namespace="4d648a74-5c83-46a7-8e4c-7f989ae960a5"/>
    <xsd:import namespace="6194e418-5875-4308-b033-74eb9c181361"/>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AutoTags" minOccurs="0"/>
                <xsd:element ref="ns2:MediaServiceOCR" minOccurs="0"/>
                <xsd:element ref="ns2:MediaServiceGenerationTime" minOccurs="0"/>
                <xsd:element ref="ns2:MediaServiceEventHashCode" minOccurs="0"/>
                <xsd:element ref="ns1:_ip_UnifiedCompliancePolicyProperties" minOccurs="0"/>
                <xsd:element ref="ns1:_ip_UnifiedCompliancePolicyUIAction" minOccurs="0"/>
                <xsd:element ref="ns2:MediaServiceDateTaken" minOccurs="0"/>
                <xsd:element ref="ns2:MediaServiceLocation" minOccurs="0"/>
                <xsd:element ref="ns3:SharedWithUsers" minOccurs="0"/>
                <xsd:element ref="ns3:SharedWithDetails" minOccurs="0"/>
                <xsd:element ref="ns2:MediaLengthInSeconds" minOccurs="0"/>
                <xsd:element ref="ns2:lcf76f155ced4ddcb4097134ff3c332f" minOccurs="0"/>
                <xsd:element ref="ns3:TaxCatchAll"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16" nillable="true" ma:displayName="Unified Compliance Policy Properties" ma:hidden="true" ma:internalName="_ip_UnifiedCompliancePolicyProperties">
      <xsd:simpleType>
        <xsd:restriction base="dms:Note"/>
      </xsd:simpleType>
    </xsd:element>
    <xsd:element name="_ip_UnifiedCompliancePolicyUIAction" ma:index="17"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4d648a74-5c83-46a7-8e4c-7f989ae960a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2" nillable="true" ma:displayName="Tags" ma:internalName="MediaServiceAutoTags"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DateTaken" ma:index="18" nillable="true" ma:displayName="MediaServiceDateTaken" ma:hidden="true" ma:internalName="MediaServiceDateTaken" ma:readOnly="true">
      <xsd:simpleType>
        <xsd:restriction base="dms:Text"/>
      </xsd:simpleType>
    </xsd:element>
    <xsd:element name="MediaServiceLocation" ma:index="19" nillable="true" ma:displayName="Location" ma:internalName="MediaServiceLocation" ma:readOnly="true">
      <xsd:simpleType>
        <xsd:restriction base="dms:Text"/>
      </xsd:simpleType>
    </xsd:element>
    <xsd:element name="MediaLengthInSeconds" ma:index="22" nillable="true" ma:displayName="MediaLengthInSeconds" ma:hidden="true" ma:internalName="MediaLengthInSeconds" ma:readOnly="true">
      <xsd:simpleType>
        <xsd:restriction base="dms:Unknown"/>
      </xsd:simpleType>
    </xsd:element>
    <xsd:element name="lcf76f155ced4ddcb4097134ff3c332f" ma:index="24" nillable="true" ma:taxonomy="true" ma:internalName="lcf76f155ced4ddcb4097134ff3c332f" ma:taxonomyFieldName="MediaServiceImageTags" ma:displayName="Image Tags" ma:readOnly="false" ma:fieldId="{5cf76f15-5ced-4ddc-b409-7134ff3c332f}" ma:taxonomyMulti="true" ma:sspId="2c8d5fda-b97d-42c6-97e2-f76465e161c0" ma:termSetId="09814cd3-568e-fe90-9814-8d621ff8fb84" ma:anchorId="fba54fb3-c3e1-fe81-a776-ca4b69148c4d" ma:open="tru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6194e418-5875-4308-b033-74eb9c181361" elementFormDefault="qualified">
    <xsd:import namespace="http://schemas.microsoft.com/office/2006/documentManagement/types"/>
    <xsd:import namespace="http://schemas.microsoft.com/office/infopath/2007/PartnerControls"/>
    <xsd:element name="SharedWithUsers" ma:index="2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1" nillable="true" ma:displayName="Shared With Details" ma:internalName="SharedWithDetails" ma:readOnly="true">
      <xsd:simpleType>
        <xsd:restriction base="dms:Note">
          <xsd:maxLength value="255"/>
        </xsd:restriction>
      </xsd:simpleType>
    </xsd:element>
    <xsd:element name="TaxCatchAll" ma:index="25" nillable="true" ma:displayName="Taxonomy Catch All Column" ma:hidden="true" ma:list="{d6777f02-5793-47ea-9637-5fc0f7654bd6}" ma:internalName="TaxCatchAll" ma:showField="CatchAllData" ma:web="6194e418-5875-4308-b033-74eb9c18136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lcf76f155ced4ddcb4097134ff3c332f xmlns="4d648a74-5c83-46a7-8e4c-7f989ae960a5">
      <Terms xmlns="http://schemas.microsoft.com/office/infopath/2007/PartnerControls"/>
    </lcf76f155ced4ddcb4097134ff3c332f>
    <_ip_UnifiedCompliancePolicyProperties xmlns="http://schemas.microsoft.com/sharepoint/v3" xsi:nil="true"/>
    <TaxCatchAll xmlns="6194e418-5875-4308-b033-74eb9c181361" xsi:nil="true"/>
  </documentManagement>
</p:properties>
</file>

<file path=customXml/itemProps1.xml><?xml version="1.0" encoding="utf-8"?>
<ds:datastoreItem xmlns:ds="http://schemas.openxmlformats.org/officeDocument/2006/customXml" ds:itemID="{1AD56C81-D0BE-422C-8272-54369A1A2B2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4d648a74-5c83-46a7-8e4c-7f989ae960a5"/>
    <ds:schemaRef ds:uri="6194e418-5875-4308-b033-74eb9c18136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4114F6F7-1011-4D87-A2F8-F1EE72413FAB}">
  <ds:schemaRefs>
    <ds:schemaRef ds:uri="http://schemas.microsoft.com/sharepoint/v3/contenttype/forms"/>
  </ds:schemaRefs>
</ds:datastoreItem>
</file>

<file path=customXml/itemProps3.xml><?xml version="1.0" encoding="utf-8"?>
<ds:datastoreItem xmlns:ds="http://schemas.openxmlformats.org/officeDocument/2006/customXml" ds:itemID="{3E8412C5-9F71-44F1-A553-9534EE4D84BD}">
  <ds:schemaRefs>
    <ds:schemaRef ds:uri="http://schemas.microsoft.com/office/2006/documentManagement/types"/>
    <ds:schemaRef ds:uri="http://purl.org/dc/elements/1.1/"/>
    <ds:schemaRef ds:uri="http://schemas.microsoft.com/sharepoint/v3"/>
    <ds:schemaRef ds:uri="http://schemas.microsoft.com/office/infopath/2007/PartnerControls"/>
    <ds:schemaRef ds:uri="http://schemas.openxmlformats.org/package/2006/metadata/core-properties"/>
    <ds:schemaRef ds:uri="http://purl.org/dc/terms/"/>
    <ds:schemaRef ds:uri="6194e418-5875-4308-b033-74eb9c181361"/>
    <ds:schemaRef ds:uri="http://www.w3.org/XML/1998/namespace"/>
    <ds:schemaRef ds:uri="4d648a74-5c83-46a7-8e4c-7f989ae960a5"/>
    <ds:schemaRef ds:uri="http://schemas.microsoft.com/office/2006/metadata/properties"/>
    <ds:schemaRef ds:uri="http://purl.org/dc/dcmitype/"/>
  </ds:schemaRefs>
</ds:datastoreItem>
</file>

<file path=docProps/app.xml><?xml version="1.0" encoding="utf-8"?>
<Properties xmlns="http://schemas.openxmlformats.org/officeDocument/2006/extended-properties" xmlns:vt="http://schemas.openxmlformats.org/officeDocument/2006/docPropsVTypes">
  <TotalTime>3040</TotalTime>
  <Words>965</Words>
  <Application>Microsoft Office PowerPoint</Application>
  <PresentationFormat>Widescreen</PresentationFormat>
  <Paragraphs>60</Paragraphs>
  <Slides>7</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7</vt:i4>
      </vt:variant>
    </vt:vector>
  </HeadingPairs>
  <TitlesOfParts>
    <vt:vector size="11" baseType="lpstr">
      <vt:lpstr>Arial</vt:lpstr>
      <vt:lpstr>Calibri</vt:lpstr>
      <vt:lpstr>Calibri Light</vt:lpstr>
      <vt:lpstr>Office Theme</vt:lpstr>
      <vt:lpstr>New NODF / DLF Procedure – Brief Guidance </vt:lpstr>
      <vt:lpstr>PowerPoint Presentation</vt:lpstr>
      <vt:lpstr>To successfully generate the letter, clinical information needs to be entered into the following places:</vt:lpstr>
      <vt:lpstr>The Hospital Discharge Form is found in the Medical Documentation folder: </vt:lpstr>
      <vt:lpstr>PowerPoint Presentation</vt:lpstr>
      <vt:lpstr>Editable letter</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New NODF / DLF Procedure – Brief Guidance</dc:title>
  <dc:creator>Sandford James</dc:creator>
  <cp:lastModifiedBy>James Sandford</cp:lastModifiedBy>
  <cp:revision>37</cp:revision>
  <dcterms:created xsi:type="dcterms:W3CDTF">2023-03-14T08:59:00Z</dcterms:created>
  <dcterms:modified xsi:type="dcterms:W3CDTF">2023-03-27T09:01:29Z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0x0101007B519BAE8345774E8669FA46DF2DD9E1</vt:lpwstr>
  </property>
  <property fmtid="{D5CDD505-2E9C-101B-9397-08002B2CF9AE}" pid="3" name="MediaServiceImageTags">
    <vt:lpwstr/>
  </property>
</Properties>
</file>