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authors.xml" ContentType="application/vnd.ms-powerpoint.author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4"/>
  </p:sldMasterIdLst>
  <p:notesMasterIdLst>
    <p:notesMasterId r:id="rId20"/>
  </p:notesMasterIdLst>
  <p:sldIdLst>
    <p:sldId id="503" r:id="rId5"/>
    <p:sldId id="520" r:id="rId6"/>
    <p:sldId id="518" r:id="rId7"/>
    <p:sldId id="517" r:id="rId8"/>
    <p:sldId id="519" r:id="rId9"/>
    <p:sldId id="515" r:id="rId10"/>
    <p:sldId id="514" r:id="rId11"/>
    <p:sldId id="513" r:id="rId12"/>
    <p:sldId id="512" r:id="rId13"/>
    <p:sldId id="510" r:id="rId14"/>
    <p:sldId id="509" r:id="rId15"/>
    <p:sldId id="507" r:id="rId16"/>
    <p:sldId id="506" r:id="rId17"/>
    <p:sldId id="504" r:id="rId18"/>
    <p:sldId id="505" r:id="rId19"/>
  </p:sldIdLst>
  <p:sldSz cx="12192000" cy="6858000"/>
  <p:notesSz cx="6797675"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A667D9E-DA97-A5DD-1B2D-FD95E6C75B57}" name="BAKSH DE LA IGLESIA, Amber (EAST LONDON NHS FOUNDATION TRUST)" initials="BT" userId="S::amber.bakshdelaiglesia1@nhs.net::b2650a99-9385-4d98-8a06-8e7c9d44011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WADDON, Gopal (EAST LONDON NHS FOUNDATION TRUST)" initials="WG(LNFT" lastIdx="1" clrIdx="0">
    <p:extLst>
      <p:ext uri="{19B8F6BF-5375-455C-9EA6-DF929625EA0E}">
        <p15:presenceInfo xmlns:p15="http://schemas.microsoft.com/office/powerpoint/2012/main" userId="WADDON, Gopal (EAST LONDON NHS FOUNDATION TRUST)" providerId="None"/>
      </p:ext>
    </p:extLst>
  </p:cmAuthor>
  <p:cmAuthor id="2" name="Amy Newman" initials="AN" lastIdx="1" clrIdx="1">
    <p:extLst>
      <p:ext uri="{19B8F6BF-5375-455C-9EA6-DF929625EA0E}">
        <p15:presenceInfo xmlns:p15="http://schemas.microsoft.com/office/powerpoint/2012/main" userId="S::amy.newman10@nhs.net::0ff0c797-ffe5-40bb-831f-c7eb2afab136" providerId="AD"/>
      </p:ext>
    </p:extLst>
  </p:cmAuthor>
  <p:cmAuthor id="3" name="BISHOP, Sammy (EAST LONDON NHS FOUNDATION TRUST)" initials="BS(LNFT" lastIdx="2" clrIdx="2">
    <p:extLst>
      <p:ext uri="{19B8F6BF-5375-455C-9EA6-DF929625EA0E}">
        <p15:presenceInfo xmlns:p15="http://schemas.microsoft.com/office/powerpoint/2012/main" userId="BISHOP, Sammy (EAST LONDON NHS FOUNDATION TRUST)"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DDED"/>
    <a:srgbClr val="BCC9B9"/>
    <a:srgbClr val="D9EBD5"/>
    <a:srgbClr val="F0E6BD"/>
    <a:srgbClr val="435B7D"/>
    <a:srgbClr val="6D918E"/>
    <a:srgbClr val="576154"/>
    <a:srgbClr val="002060"/>
    <a:srgbClr val="385723"/>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3C7076-6C45-C27B-E6B7-FEFBD82F7225}" v="1015" dt="2023-04-13T13:46:21.854"/>
    <p1510:client id="{5322B0D0-E2D5-1471-D410-8FE653F11D7D}" v="2604" dt="2023-03-31T12:22:45.650"/>
    <p1510:client id="{58546BB0-76C4-0085-8A2F-B119ADE5D823}" v="2280" dt="2023-04-04T13:57:04.940"/>
    <p1510:client id="{5929F463-ABB6-5324-39D2-ADF6D45E29F4}" v="2230" dt="2023-04-17T15:23:59.989"/>
    <p1510:client id="{5ED983B9-9BBB-509C-3AAF-85D6BF59DF1F}" v="18" dt="2023-04-19T13:31:06.851"/>
    <p1510:client id="{6F13C406-BA14-C53E-850B-FD864CB5F37B}" v="2338" dt="2023-04-06T14:46:12.284"/>
    <p1510:client id="{76CC281B-8002-15CF-6345-6328E2ECBC73}" v="1338" dt="2023-04-25T10:59:09.359"/>
    <p1510:client id="{79D135FA-D9BD-4536-FF60-750FFA04B2EB}" v="1679" dt="2023-04-14T11:02:46.497"/>
    <p1510:client id="{83DB639A-6416-2D77-A332-381EBD62213F}" v="2094" dt="2023-03-31T10:53:29.324"/>
    <p1510:client id="{854E0EBD-8AC0-1F63-9A8C-759676EE4309}" v="22" dt="2023-04-20T12:56:01.606"/>
    <p1510:client id="{B4CF0322-C715-4D28-A270-FF53B3FE9E23}" v="117" dt="2023-02-26T11:35:30.374"/>
    <p1510:client id="{D413D22A-9BCF-1FBD-A636-C628205416DD}" v="2611" dt="2023-03-30T14:53:07.022"/>
    <p1510:client id="{DDFD14B5-43AD-AC59-18D5-74A0F1B8CE4F}" v="3137" dt="2023-04-20T11:32:14.45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41"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diagrams/_rels/data1.xml.rels><?xml version="1.0" encoding="UTF-8" standalone="yes"?>
<Relationships xmlns="http://schemas.openxmlformats.org/package/2006/relationships"><Relationship Id="rId1" Type="http://schemas.openxmlformats.org/officeDocument/2006/relationships/slide" Target="../slides/slide1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933BA06-0810-43C7-9305-113106B41BE5}"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GB"/>
        </a:p>
      </dgm:t>
    </dgm:pt>
    <dgm:pt modelId="{B2DDB824-051F-4454-B840-84E3BCDBC15D}">
      <dgm:prSet phldrT="[Text]">
        <dgm:style>
          <a:lnRef idx="2">
            <a:schemeClr val="dk1"/>
          </a:lnRef>
          <a:fillRef idx="1">
            <a:schemeClr val="lt1"/>
          </a:fillRef>
          <a:effectRef idx="0">
            <a:schemeClr val="dk1"/>
          </a:effectRef>
          <a:fontRef idx="minor">
            <a:schemeClr val="dk1"/>
          </a:fontRef>
        </dgm:style>
      </dgm:prSet>
      <dgm:spPr/>
      <dgm:t>
        <a:bodyPr/>
        <a:lstStyle/>
        <a:p>
          <a:r>
            <a:rPr lang="en-GB">
              <a:latin typeface="Arial"/>
              <a:cs typeface="Arial"/>
            </a:rPr>
            <a:t>Improved Population Health Outcomes</a:t>
          </a:r>
        </a:p>
      </dgm:t>
    </dgm:pt>
    <dgm:pt modelId="{8450FA9D-32FE-491A-8609-A318215B5BE7}" type="parTrans" cxnId="{B21862F3-F00C-4B34-AF6F-CCD7E2E427CA}">
      <dgm:prSet/>
      <dgm:spPr/>
      <dgm:t>
        <a:bodyPr/>
        <a:lstStyle/>
        <a:p>
          <a:endParaRPr lang="en-GB"/>
        </a:p>
      </dgm:t>
    </dgm:pt>
    <dgm:pt modelId="{9C0A7880-3303-4299-806A-958ACB0AF1F7}" type="sibTrans" cxnId="{B21862F3-F00C-4B34-AF6F-CCD7E2E427CA}">
      <dgm:prSet/>
      <dgm:spPr/>
      <dgm:t>
        <a:bodyPr/>
        <a:lstStyle/>
        <a:p>
          <a:endParaRPr lang="en-GB"/>
        </a:p>
      </dgm:t>
    </dgm:pt>
    <dgm:pt modelId="{DD6991EE-672E-404C-B911-279732934CBB}">
      <dgm:prSet phldrT="[Text]" custT="1">
        <dgm:style>
          <a:lnRef idx="2">
            <a:schemeClr val="accent2"/>
          </a:lnRef>
          <a:fillRef idx="1">
            <a:schemeClr val="lt1"/>
          </a:fillRef>
          <a:effectRef idx="0">
            <a:schemeClr val="accent2"/>
          </a:effectRef>
          <a:fontRef idx="minor">
            <a:schemeClr val="dk1"/>
          </a:fontRef>
        </dgm:style>
      </dgm:prSet>
      <dgm:spPr/>
      <dgm:t>
        <a:bodyPr/>
        <a:lstStyle/>
        <a:p>
          <a:pPr rtl="0">
            <a:buFont typeface="Symbol" panose="05050102010706020507" pitchFamily="18" charset="2"/>
            <a:buNone/>
          </a:pPr>
          <a:r>
            <a:rPr lang="en-GB" sz="1200" dirty="0">
              <a:solidFill>
                <a:schemeClr val="tx1"/>
              </a:solidFill>
              <a:latin typeface="Arial"/>
              <a:cs typeface="Arial"/>
            </a:rPr>
            <a:t>Delivery of Recruitment and Retention Strategy Group action plan </a:t>
          </a:r>
        </a:p>
      </dgm:t>
    </dgm:pt>
    <dgm:pt modelId="{F467D571-A53D-4579-A81E-AFA451E46E8F}" type="parTrans" cxnId="{1A0797EF-F232-4DF1-B68B-2E2F4451B3BC}">
      <dgm:prSet>
        <dgm:style>
          <a:lnRef idx="2">
            <a:schemeClr val="accent2"/>
          </a:lnRef>
          <a:fillRef idx="1">
            <a:schemeClr val="lt1"/>
          </a:fillRef>
          <a:effectRef idx="0">
            <a:schemeClr val="accent2"/>
          </a:effectRef>
          <a:fontRef idx="minor">
            <a:schemeClr val="dk1"/>
          </a:fontRef>
        </dgm:style>
      </dgm:prSet>
      <dgm:spPr/>
      <dgm:t>
        <a:bodyPr/>
        <a:lstStyle/>
        <a:p>
          <a:endParaRPr lang="en-GB"/>
        </a:p>
      </dgm:t>
    </dgm:pt>
    <dgm:pt modelId="{D920C456-8D7E-4046-A729-4A717E3086F1}" type="sibTrans" cxnId="{1A0797EF-F232-4DF1-B68B-2E2F4451B3BC}">
      <dgm:prSet/>
      <dgm:spPr/>
      <dgm:t>
        <a:bodyPr/>
        <a:lstStyle/>
        <a:p>
          <a:endParaRPr lang="en-GB"/>
        </a:p>
      </dgm:t>
    </dgm:pt>
    <dgm:pt modelId="{3187D699-5B05-4485-B9EC-3E3766D044EF}">
      <dgm:prSet phldrT="[Text]">
        <dgm:style>
          <a:lnRef idx="2">
            <a:schemeClr val="dk1"/>
          </a:lnRef>
          <a:fillRef idx="1">
            <a:schemeClr val="lt1"/>
          </a:fillRef>
          <a:effectRef idx="0">
            <a:schemeClr val="dk1"/>
          </a:effectRef>
          <a:fontRef idx="minor">
            <a:schemeClr val="dk1"/>
          </a:fontRef>
        </dgm:style>
      </dgm:prSet>
      <dgm:spPr/>
      <dgm:t>
        <a:bodyPr/>
        <a:lstStyle/>
        <a:p>
          <a:pPr rtl="0"/>
          <a:r>
            <a:rPr lang="en-GB">
              <a:latin typeface="Arial"/>
              <a:cs typeface="Arial"/>
            </a:rPr>
            <a:t>Improved Value </a:t>
          </a:r>
        </a:p>
      </dgm:t>
    </dgm:pt>
    <dgm:pt modelId="{EAD99AE1-D4A9-43AA-B20F-78E24480F074}" type="parTrans" cxnId="{9BBA3437-FEB8-46BB-BDBD-7B0B66F6C09F}">
      <dgm:prSet/>
      <dgm:spPr/>
      <dgm:t>
        <a:bodyPr/>
        <a:lstStyle/>
        <a:p>
          <a:endParaRPr lang="en-GB"/>
        </a:p>
      </dgm:t>
    </dgm:pt>
    <dgm:pt modelId="{B532D3F8-8EF2-4A8E-8821-AB03CE5AA6F3}" type="sibTrans" cxnId="{9BBA3437-FEB8-46BB-BDBD-7B0B66F6C09F}">
      <dgm:prSet/>
      <dgm:spPr/>
      <dgm:t>
        <a:bodyPr/>
        <a:lstStyle/>
        <a:p>
          <a:endParaRPr lang="en-GB"/>
        </a:p>
      </dgm:t>
    </dgm:pt>
    <dgm:pt modelId="{F253C1FB-A960-437C-B29A-2DEB4AB29C95}">
      <dgm:prSet phldrT="[Text]" custT="1">
        <dgm:style>
          <a:lnRef idx="2">
            <a:schemeClr val="accent1"/>
          </a:lnRef>
          <a:fillRef idx="1">
            <a:schemeClr val="lt1"/>
          </a:fillRef>
          <a:effectRef idx="0">
            <a:schemeClr val="accent1"/>
          </a:effectRef>
          <a:fontRef idx="minor">
            <a:schemeClr val="dk1"/>
          </a:fontRef>
        </dgm:style>
      </dgm:prSet>
      <dgm:spPr/>
      <dgm:t>
        <a:bodyPr/>
        <a:lstStyle/>
        <a:p>
          <a:r>
            <a:rPr lang="en-GB" sz="1200">
              <a:effectLst/>
              <a:latin typeface="Arial"/>
              <a:cs typeface="Arial"/>
            </a:rPr>
            <a:t>Financial Viability programme</a:t>
          </a:r>
          <a:endParaRPr lang="en-GB" sz="1200">
            <a:latin typeface="Arial"/>
            <a:cs typeface="Arial"/>
          </a:endParaRPr>
        </a:p>
      </dgm:t>
    </dgm:pt>
    <dgm:pt modelId="{CE6942D6-A7FC-44B7-B3C7-2510B18F31EE}" type="parTrans" cxnId="{CD860DF6-AAE4-4B62-AC08-6C843CCD49A2}">
      <dgm:prSet>
        <dgm:style>
          <a:lnRef idx="2">
            <a:schemeClr val="accent1"/>
          </a:lnRef>
          <a:fillRef idx="1">
            <a:schemeClr val="lt1"/>
          </a:fillRef>
          <a:effectRef idx="0">
            <a:schemeClr val="accent1"/>
          </a:effectRef>
          <a:fontRef idx="minor">
            <a:schemeClr val="dk1"/>
          </a:fontRef>
        </dgm:style>
      </dgm:prSet>
      <dgm:spPr/>
      <dgm:t>
        <a:bodyPr/>
        <a:lstStyle/>
        <a:p>
          <a:endParaRPr lang="en-GB"/>
        </a:p>
      </dgm:t>
    </dgm:pt>
    <dgm:pt modelId="{8DEDAB00-5CA7-43EE-83FE-F8F564D64816}" type="sibTrans" cxnId="{CD860DF6-AAE4-4B62-AC08-6C843CCD49A2}">
      <dgm:prSet/>
      <dgm:spPr/>
      <dgm:t>
        <a:bodyPr/>
        <a:lstStyle/>
        <a:p>
          <a:endParaRPr lang="en-GB"/>
        </a:p>
      </dgm:t>
    </dgm:pt>
    <dgm:pt modelId="{3C5FBC8C-EA5A-499D-AABE-CA5B3B0A3845}">
      <dgm:prSet phldrT="[Text]" custT="1">
        <dgm:style>
          <a:lnRef idx="2">
            <a:schemeClr val="accent1"/>
          </a:lnRef>
          <a:fillRef idx="1">
            <a:schemeClr val="lt1"/>
          </a:fillRef>
          <a:effectRef idx="0">
            <a:schemeClr val="accent1"/>
          </a:effectRef>
          <a:fontRef idx="minor">
            <a:schemeClr val="dk1"/>
          </a:fontRef>
        </dgm:style>
      </dgm:prSet>
      <dgm:spPr/>
      <dgm:t>
        <a:bodyPr/>
        <a:lstStyle/>
        <a:p>
          <a:r>
            <a:rPr lang="en-GB" sz="1200">
              <a:effectLst/>
              <a:latin typeface="Arial"/>
              <a:cs typeface="Arial"/>
            </a:rPr>
            <a:t>Implementation of the Trust’s Green Plan</a:t>
          </a:r>
          <a:endParaRPr lang="en-GB" sz="1200">
            <a:latin typeface="Arial"/>
            <a:cs typeface="Arial"/>
          </a:endParaRPr>
        </a:p>
      </dgm:t>
    </dgm:pt>
    <dgm:pt modelId="{1DC95817-EDD8-416C-983E-39FE3C686A75}" type="parTrans" cxnId="{AC28CFDC-6CF1-4B65-BC6A-63941072F22B}">
      <dgm:prSet>
        <dgm:style>
          <a:lnRef idx="2">
            <a:schemeClr val="accent1"/>
          </a:lnRef>
          <a:fillRef idx="1">
            <a:schemeClr val="lt1"/>
          </a:fillRef>
          <a:effectRef idx="0">
            <a:schemeClr val="accent1"/>
          </a:effectRef>
          <a:fontRef idx="minor">
            <a:schemeClr val="dk1"/>
          </a:fontRef>
        </dgm:style>
      </dgm:prSet>
      <dgm:spPr/>
      <dgm:t>
        <a:bodyPr/>
        <a:lstStyle/>
        <a:p>
          <a:endParaRPr lang="en-GB"/>
        </a:p>
      </dgm:t>
    </dgm:pt>
    <dgm:pt modelId="{75BF8131-0EE2-4B97-8768-41A5B0BF01A8}" type="sibTrans" cxnId="{AC28CFDC-6CF1-4B65-BC6A-63941072F22B}">
      <dgm:prSet/>
      <dgm:spPr/>
      <dgm:t>
        <a:bodyPr/>
        <a:lstStyle/>
        <a:p>
          <a:endParaRPr lang="en-GB"/>
        </a:p>
      </dgm:t>
    </dgm:pt>
    <dgm:pt modelId="{0470FAA3-D638-4AD6-B709-2255266B217E}">
      <dgm:prSet phldrT="[Text]">
        <dgm:style>
          <a:lnRef idx="2">
            <a:schemeClr val="dk1"/>
          </a:lnRef>
          <a:fillRef idx="1">
            <a:schemeClr val="lt1"/>
          </a:fillRef>
          <a:effectRef idx="0">
            <a:schemeClr val="dk1"/>
          </a:effectRef>
          <a:fontRef idx="minor">
            <a:schemeClr val="dk1"/>
          </a:fontRef>
        </dgm:style>
      </dgm:prSet>
      <dgm:spPr/>
      <dgm:t>
        <a:bodyPr/>
        <a:lstStyle/>
        <a:p>
          <a:pPr rtl="0"/>
          <a:r>
            <a:rPr lang="en-GB">
              <a:latin typeface="Arial"/>
              <a:cs typeface="Arial"/>
            </a:rPr>
            <a:t>Improved Staff Experience </a:t>
          </a:r>
        </a:p>
      </dgm:t>
    </dgm:pt>
    <dgm:pt modelId="{E10A2527-A422-425F-B644-77880CF34569}" type="parTrans" cxnId="{7945B877-DE65-45F1-8AB7-4F952600E9B5}">
      <dgm:prSet/>
      <dgm:spPr/>
      <dgm:t>
        <a:bodyPr/>
        <a:lstStyle/>
        <a:p>
          <a:endParaRPr lang="en-GB"/>
        </a:p>
      </dgm:t>
    </dgm:pt>
    <dgm:pt modelId="{EF0AFE85-EA7D-4B57-B2D1-553FC2BCE695}" type="sibTrans" cxnId="{7945B877-DE65-45F1-8AB7-4F952600E9B5}">
      <dgm:prSet/>
      <dgm:spPr/>
      <dgm:t>
        <a:bodyPr/>
        <a:lstStyle/>
        <a:p>
          <a:endParaRPr lang="en-GB"/>
        </a:p>
      </dgm:t>
    </dgm:pt>
    <dgm:pt modelId="{DBF02224-122C-4F10-B3D1-BB6D4C6DB35D}">
      <dgm:prSet phldrT="[Text]" custT="1">
        <dgm:style>
          <a:lnRef idx="2">
            <a:schemeClr val="accent3"/>
          </a:lnRef>
          <a:fillRef idx="1">
            <a:schemeClr val="lt1"/>
          </a:fillRef>
          <a:effectRef idx="0">
            <a:schemeClr val="accent3"/>
          </a:effectRef>
          <a:fontRef idx="minor">
            <a:schemeClr val="dk1"/>
          </a:fontRef>
        </dgm:style>
      </dgm:prSet>
      <dgm:spPr/>
      <dgm:t>
        <a:bodyPr/>
        <a:lstStyle/>
        <a:p>
          <a:r>
            <a:rPr lang="en-GB" sz="1200" dirty="0">
              <a:effectLst/>
              <a:latin typeface="Arial"/>
              <a:cs typeface="Arial"/>
            </a:rPr>
            <a:t>Reducing waiting lists and backlogs </a:t>
          </a:r>
          <a:endParaRPr lang="en-GB" sz="1200" dirty="0">
            <a:latin typeface="Arial"/>
            <a:cs typeface="Arial"/>
          </a:endParaRPr>
        </a:p>
      </dgm:t>
    </dgm:pt>
    <dgm:pt modelId="{A8BFC8F3-B88F-426C-8157-8E1EF8AD44FC}" type="parTrans" cxnId="{2B878EF4-6E04-4E10-9AC4-03864B361194}">
      <dgm:prSet>
        <dgm:style>
          <a:lnRef idx="2">
            <a:schemeClr val="accent3"/>
          </a:lnRef>
          <a:fillRef idx="1">
            <a:schemeClr val="lt1"/>
          </a:fillRef>
          <a:effectRef idx="0">
            <a:schemeClr val="accent3"/>
          </a:effectRef>
          <a:fontRef idx="minor">
            <a:schemeClr val="dk1"/>
          </a:fontRef>
        </dgm:style>
      </dgm:prSet>
      <dgm:spPr>
        <a:ln/>
      </dgm:spPr>
      <dgm:t>
        <a:bodyPr/>
        <a:lstStyle/>
        <a:p>
          <a:endParaRPr lang="en-GB"/>
        </a:p>
      </dgm:t>
    </dgm:pt>
    <dgm:pt modelId="{F61EC5E3-F535-4EC4-975F-A08B33B884E0}" type="sibTrans" cxnId="{2B878EF4-6E04-4E10-9AC4-03864B361194}">
      <dgm:prSet/>
      <dgm:spPr/>
      <dgm:t>
        <a:bodyPr/>
        <a:lstStyle/>
        <a:p>
          <a:endParaRPr lang="en-GB"/>
        </a:p>
      </dgm:t>
    </dgm:pt>
    <dgm:pt modelId="{AFA402B1-2E4F-479C-98CE-15CA336FEC5F}">
      <dgm:prSet phldrT="[Text]" custT="1">
        <dgm:style>
          <a:lnRef idx="2">
            <a:schemeClr val="accent3"/>
          </a:lnRef>
          <a:fillRef idx="1">
            <a:schemeClr val="lt1"/>
          </a:fillRef>
          <a:effectRef idx="0">
            <a:schemeClr val="accent3"/>
          </a:effectRef>
          <a:fontRef idx="minor">
            <a:schemeClr val="dk1"/>
          </a:fontRef>
        </dgm:style>
      </dgm:prSet>
      <dgm:spPr/>
      <dgm:t>
        <a:bodyPr/>
        <a:lstStyle/>
        <a:p>
          <a:r>
            <a:rPr lang="en-GB" sz="1200" dirty="0">
              <a:effectLst/>
              <a:latin typeface="Arial"/>
              <a:cs typeface="Arial"/>
            </a:rPr>
            <a:t>CAMHS Tier 4 bed capacity and flow project</a:t>
          </a:r>
          <a:endParaRPr lang="en-GB" sz="1200" dirty="0">
            <a:latin typeface="Arial"/>
            <a:cs typeface="Arial"/>
          </a:endParaRPr>
        </a:p>
      </dgm:t>
    </dgm:pt>
    <dgm:pt modelId="{5985BF6A-339F-4676-8E87-705734E1767E}" type="parTrans" cxnId="{881B8AC0-A802-4EB2-9184-342FFBCA3AD7}">
      <dgm:prSet>
        <dgm:style>
          <a:lnRef idx="2">
            <a:schemeClr val="accent3"/>
          </a:lnRef>
          <a:fillRef idx="1">
            <a:schemeClr val="lt1"/>
          </a:fillRef>
          <a:effectRef idx="0">
            <a:schemeClr val="accent3"/>
          </a:effectRef>
          <a:fontRef idx="minor">
            <a:schemeClr val="dk1"/>
          </a:fontRef>
        </dgm:style>
      </dgm:prSet>
      <dgm:spPr>
        <a:ln/>
      </dgm:spPr>
      <dgm:t>
        <a:bodyPr/>
        <a:lstStyle/>
        <a:p>
          <a:endParaRPr lang="en-GB"/>
        </a:p>
      </dgm:t>
    </dgm:pt>
    <dgm:pt modelId="{CA0C2238-CA35-4710-B7A5-69FA9F75EBA8}" type="sibTrans" cxnId="{881B8AC0-A802-4EB2-9184-342FFBCA3AD7}">
      <dgm:prSet/>
      <dgm:spPr/>
      <dgm:t>
        <a:bodyPr/>
        <a:lstStyle/>
        <a:p>
          <a:endParaRPr lang="en-GB"/>
        </a:p>
      </dgm:t>
    </dgm:pt>
    <dgm:pt modelId="{169BD3EE-06B0-463D-ACC4-63AB20FD1B7F}">
      <dgm:prSet phldrT="[Text]">
        <dgm:style>
          <a:lnRef idx="2">
            <a:schemeClr val="dk1"/>
          </a:lnRef>
          <a:fillRef idx="1">
            <a:schemeClr val="lt1"/>
          </a:fillRef>
          <a:effectRef idx="0">
            <a:schemeClr val="dk1"/>
          </a:effectRef>
          <a:fontRef idx="minor">
            <a:schemeClr val="dk1"/>
          </a:fontRef>
        </dgm:style>
      </dgm:prSet>
      <dgm:spPr/>
      <dgm:t>
        <a:bodyPr/>
        <a:lstStyle/>
        <a:p>
          <a:r>
            <a:rPr lang="en-GB" dirty="0">
              <a:latin typeface="Arial"/>
              <a:cs typeface="Arial"/>
            </a:rPr>
            <a:t>Improved Experience of Care</a:t>
          </a:r>
        </a:p>
      </dgm:t>
    </dgm:pt>
    <dgm:pt modelId="{4511339D-96BF-4B60-AADE-696529111458}" type="parTrans" cxnId="{9CBBA0F7-7E9B-4DDF-97B1-C5A4F1B10060}">
      <dgm:prSet/>
      <dgm:spPr/>
      <dgm:t>
        <a:bodyPr/>
        <a:lstStyle/>
        <a:p>
          <a:endParaRPr lang="en-GB"/>
        </a:p>
      </dgm:t>
    </dgm:pt>
    <dgm:pt modelId="{1A0DA34F-2D90-466C-84A5-A3317E285E84}" type="sibTrans" cxnId="{9CBBA0F7-7E9B-4DDF-97B1-C5A4F1B10060}">
      <dgm:prSet/>
      <dgm:spPr/>
      <dgm:t>
        <a:bodyPr/>
        <a:lstStyle/>
        <a:p>
          <a:endParaRPr lang="en-GB"/>
        </a:p>
      </dgm:t>
    </dgm:pt>
    <dgm:pt modelId="{434DCAC4-2FA4-49ED-A734-CDC1B63B888C}">
      <dgm:prSet phldrT="[Text]" custT="1">
        <dgm:style>
          <a:lnRef idx="2">
            <a:schemeClr val="accent4"/>
          </a:lnRef>
          <a:fillRef idx="1">
            <a:schemeClr val="lt1"/>
          </a:fillRef>
          <a:effectRef idx="0">
            <a:schemeClr val="accent4"/>
          </a:effectRef>
          <a:fontRef idx="minor">
            <a:schemeClr val="dk1"/>
          </a:fontRef>
        </dgm:style>
      </dgm:prSet>
      <dgm:spPr/>
      <dgm:t>
        <a:bodyPr/>
        <a:lstStyle/>
        <a:p>
          <a:r>
            <a:rPr lang="en-GB" sz="1200" dirty="0">
              <a:latin typeface="Arial"/>
              <a:cs typeface="Arial"/>
            </a:rPr>
            <a:t>Mental health crisis pathway\redesign</a:t>
          </a: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7DA931E7-8194-431C-92E5-D8624BBAE359}" type="parTrans" cxnId="{B6FFC55E-3CE8-4E39-9624-919A9BEF2AC0}">
      <dgm:prSet>
        <dgm:style>
          <a:lnRef idx="2">
            <a:schemeClr val="accent4"/>
          </a:lnRef>
          <a:fillRef idx="1">
            <a:schemeClr val="lt1"/>
          </a:fillRef>
          <a:effectRef idx="0">
            <a:schemeClr val="accent4"/>
          </a:effectRef>
          <a:fontRef idx="minor">
            <a:schemeClr val="dk1"/>
          </a:fontRef>
        </dgm:style>
      </dgm:prSet>
      <dgm:spPr/>
      <dgm:t>
        <a:bodyPr/>
        <a:lstStyle/>
        <a:p>
          <a:endParaRPr lang="en-GB"/>
        </a:p>
      </dgm:t>
    </dgm:pt>
    <dgm:pt modelId="{F08E9DA5-A125-47CD-81C3-FD21F0F66E92}" type="sibTrans" cxnId="{B6FFC55E-3CE8-4E39-9624-919A9BEF2AC0}">
      <dgm:prSet/>
      <dgm:spPr/>
      <dgm:t>
        <a:bodyPr/>
        <a:lstStyle/>
        <a:p>
          <a:endParaRPr lang="en-GB"/>
        </a:p>
      </dgm:t>
    </dgm:pt>
    <dgm:pt modelId="{86AE9E22-41DE-418A-8AA7-1DD081D8BBB8}">
      <dgm:prSet phldrT="[Text]" custT="1">
        <dgm:style>
          <a:lnRef idx="2">
            <a:schemeClr val="accent4"/>
          </a:lnRef>
          <a:fillRef idx="1">
            <a:schemeClr val="lt1"/>
          </a:fillRef>
          <a:effectRef idx="0">
            <a:schemeClr val="accent4"/>
          </a:effectRef>
          <a:fontRef idx="minor">
            <a:schemeClr val="dk1"/>
          </a:fontRef>
        </dgm:style>
      </dgm:prSet>
      <dgm:spPr/>
      <dgm:t>
        <a:bodyPr/>
        <a:lstStyle/>
        <a:p>
          <a:pPr rtl="0"/>
          <a:r>
            <a:rPr lang="en-GB" sz="1200" dirty="0">
              <a:effectLst/>
              <a:latin typeface="Arial"/>
              <a:cs typeface="Arial"/>
            </a:rPr>
            <a:t>CMHT transformation </a:t>
          </a:r>
          <a:endParaRPr lang="en-GB" sz="1200" dirty="0">
            <a:latin typeface="Arial"/>
            <a:cs typeface="Arial"/>
          </a:endParaRPr>
        </a:p>
      </dgm:t>
    </dgm:pt>
    <dgm:pt modelId="{C87FCE72-B03C-4AF9-B774-A0B0B7C0ECA0}" type="parTrans" cxnId="{C78C5A01-98E8-49AB-B387-2F0091CBB03B}">
      <dgm:prSet>
        <dgm:style>
          <a:lnRef idx="2">
            <a:schemeClr val="accent4"/>
          </a:lnRef>
          <a:fillRef idx="1">
            <a:schemeClr val="lt1"/>
          </a:fillRef>
          <a:effectRef idx="0">
            <a:schemeClr val="accent4"/>
          </a:effectRef>
          <a:fontRef idx="minor">
            <a:schemeClr val="dk1"/>
          </a:fontRef>
        </dgm:style>
      </dgm:prSet>
      <dgm:spPr/>
      <dgm:t>
        <a:bodyPr/>
        <a:lstStyle/>
        <a:p>
          <a:endParaRPr lang="en-GB"/>
        </a:p>
      </dgm:t>
    </dgm:pt>
    <dgm:pt modelId="{EABDF4C3-D787-4315-8122-0F71884C636E}" type="sibTrans" cxnId="{C78C5A01-98E8-49AB-B387-2F0091CBB03B}">
      <dgm:prSet/>
      <dgm:spPr/>
      <dgm:t>
        <a:bodyPr/>
        <a:lstStyle/>
        <a:p>
          <a:endParaRPr lang="en-GB"/>
        </a:p>
      </dgm:t>
    </dgm:pt>
    <dgm:pt modelId="{FD4B6A33-9519-4648-B8B1-2F7337F5A45E}">
      <dgm:prSet phldrT="[Text]" custT="1">
        <dgm:style>
          <a:lnRef idx="2">
            <a:schemeClr val="accent3"/>
          </a:lnRef>
          <a:fillRef idx="1">
            <a:schemeClr val="lt1"/>
          </a:fillRef>
          <a:effectRef idx="0">
            <a:schemeClr val="accent3"/>
          </a:effectRef>
          <a:fontRef idx="minor">
            <a:schemeClr val="dk1"/>
          </a:fontRef>
        </dgm:style>
      </dgm:prSet>
      <dgm:spPr/>
      <dgm:t>
        <a:bodyPr/>
        <a:lstStyle/>
        <a:p>
          <a:pPr rtl="0"/>
          <a:r>
            <a:rPr lang="en-GB" sz="1200" dirty="0">
              <a:effectLst/>
              <a:latin typeface="Arial"/>
              <a:cs typeface="Arial"/>
            </a:rPr>
            <a:t>Strengthen safety culture and systems, including the new national Patient Safety Incident Response Framework</a:t>
          </a:r>
        </a:p>
      </dgm:t>
    </dgm:pt>
    <dgm:pt modelId="{1B06D187-E099-46DA-9A35-40F12F1BEDB5}" type="parTrans" cxnId="{C83D2F62-C859-4A37-97E1-BC80D08F1536}">
      <dgm:prSet>
        <dgm:style>
          <a:lnRef idx="2">
            <a:schemeClr val="accent3"/>
          </a:lnRef>
          <a:fillRef idx="1">
            <a:schemeClr val="lt1"/>
          </a:fillRef>
          <a:effectRef idx="0">
            <a:schemeClr val="accent3"/>
          </a:effectRef>
          <a:fontRef idx="minor">
            <a:schemeClr val="dk1"/>
          </a:fontRef>
        </dgm:style>
      </dgm:prSet>
      <dgm:spPr/>
      <dgm:t>
        <a:bodyPr/>
        <a:lstStyle/>
        <a:p>
          <a:endParaRPr lang="en-GB"/>
        </a:p>
      </dgm:t>
    </dgm:pt>
    <dgm:pt modelId="{95A38573-FC12-4077-B0F8-56DF487ADED5}" type="sibTrans" cxnId="{C83D2F62-C859-4A37-97E1-BC80D08F1536}">
      <dgm:prSet/>
      <dgm:spPr/>
      <dgm:t>
        <a:bodyPr/>
        <a:lstStyle/>
        <a:p>
          <a:endParaRPr lang="en-GB"/>
        </a:p>
      </dgm:t>
    </dgm:pt>
    <dgm:pt modelId="{3426191E-B5E8-4650-897C-F0634C418EC9}">
      <dgm:prSet phldrT="[Text]" custT="1">
        <dgm:style>
          <a:lnRef idx="2">
            <a:schemeClr val="accent1"/>
          </a:lnRef>
          <a:fillRef idx="1">
            <a:schemeClr val="lt1"/>
          </a:fillRef>
          <a:effectRef idx="0">
            <a:schemeClr val="accent1"/>
          </a:effectRef>
          <a:fontRef idx="minor">
            <a:schemeClr val="dk1"/>
          </a:fontRef>
        </dgm:style>
      </dgm:prSet>
      <dgm:spPr/>
      <dgm:t>
        <a:bodyPr/>
        <a:lstStyle/>
        <a:p>
          <a:pPr rtl="0"/>
          <a:r>
            <a:rPr lang="en-GB" sz="1200">
              <a:effectLst/>
              <a:latin typeface="Arial"/>
              <a:cs typeface="Arial"/>
            </a:rPr>
            <a:t>Initiation of a reuse scheme &amp; increasing the Trust recycling provision to 70% </a:t>
          </a:r>
          <a:endParaRPr lang="en-GB" sz="1200">
            <a:latin typeface="Arial"/>
            <a:cs typeface="Arial"/>
          </a:endParaRPr>
        </a:p>
      </dgm:t>
    </dgm:pt>
    <dgm:pt modelId="{4253FA10-67C3-4A92-9EE4-74B6A75503DC}" type="parTrans" cxnId="{CC2C8005-94E9-48A7-ABB7-2E288D22C8BA}">
      <dgm:prSet>
        <dgm:style>
          <a:lnRef idx="2">
            <a:schemeClr val="accent1"/>
          </a:lnRef>
          <a:fillRef idx="1">
            <a:schemeClr val="lt1"/>
          </a:fillRef>
          <a:effectRef idx="0">
            <a:schemeClr val="accent1"/>
          </a:effectRef>
          <a:fontRef idx="minor">
            <a:schemeClr val="dk1"/>
          </a:fontRef>
        </dgm:style>
      </dgm:prSet>
      <dgm:spPr/>
      <dgm:t>
        <a:bodyPr/>
        <a:lstStyle/>
        <a:p>
          <a:endParaRPr lang="en-GB"/>
        </a:p>
      </dgm:t>
    </dgm:pt>
    <dgm:pt modelId="{5BEA7927-4F5D-4C19-9FF2-762AD5F641B4}" type="sibTrans" cxnId="{CC2C8005-94E9-48A7-ABB7-2E288D22C8BA}">
      <dgm:prSet/>
      <dgm:spPr/>
      <dgm:t>
        <a:bodyPr/>
        <a:lstStyle/>
        <a:p>
          <a:endParaRPr lang="en-GB"/>
        </a:p>
      </dgm:t>
    </dgm:pt>
    <dgm:pt modelId="{9498CDD3-69BB-47A6-8755-5A744676FB83}">
      <dgm:prSet phldrT="[Text]" custT="1">
        <dgm:style>
          <a:lnRef idx="2">
            <a:schemeClr val="accent2"/>
          </a:lnRef>
          <a:fillRef idx="1">
            <a:schemeClr val="lt1"/>
          </a:fillRef>
          <a:effectRef idx="0">
            <a:schemeClr val="accent2"/>
          </a:effectRef>
          <a:fontRef idx="minor">
            <a:schemeClr val="dk1"/>
          </a:fontRef>
        </dgm:style>
      </dgm:prSet>
      <dgm:spPr/>
      <dgm:t>
        <a:bodyPr/>
        <a:lstStyle/>
        <a:p>
          <a:pPr>
            <a:buFont typeface="Symbol" panose="05050102010706020507" pitchFamily="18" charset="2"/>
            <a:buNone/>
          </a:pPr>
          <a:r>
            <a:rPr lang="en-GB" sz="1200">
              <a:solidFill>
                <a:schemeClr val="tx1"/>
              </a:solidFill>
              <a:latin typeface="Arial"/>
              <a:cs typeface="Arial"/>
            </a:rPr>
            <a:t>Implementation of a centralised temporary staffing function</a:t>
          </a:r>
        </a:p>
      </dgm:t>
    </dgm:pt>
    <dgm:pt modelId="{0E0AB2B4-106E-4C3F-B6D7-D275F0C0D85A}" type="parTrans" cxnId="{E91A0762-C7BF-4DB2-B0CD-DA3432396A72}">
      <dgm:prSet>
        <dgm:style>
          <a:lnRef idx="2">
            <a:schemeClr val="accent2"/>
          </a:lnRef>
          <a:fillRef idx="1">
            <a:schemeClr val="lt1"/>
          </a:fillRef>
          <a:effectRef idx="0">
            <a:schemeClr val="accent2"/>
          </a:effectRef>
          <a:fontRef idx="minor">
            <a:schemeClr val="dk1"/>
          </a:fontRef>
        </dgm:style>
      </dgm:prSet>
      <dgm:spPr/>
      <dgm:t>
        <a:bodyPr/>
        <a:lstStyle/>
        <a:p>
          <a:endParaRPr lang="en-GB"/>
        </a:p>
      </dgm:t>
    </dgm:pt>
    <dgm:pt modelId="{D529BAC8-9D96-4547-9DEC-A931106DE4D4}" type="sibTrans" cxnId="{E91A0762-C7BF-4DB2-B0CD-DA3432396A72}">
      <dgm:prSet/>
      <dgm:spPr/>
      <dgm:t>
        <a:bodyPr/>
        <a:lstStyle/>
        <a:p>
          <a:endParaRPr lang="en-GB"/>
        </a:p>
      </dgm:t>
    </dgm:pt>
    <dgm:pt modelId="{BC9F42A5-2656-4B1A-84C4-30339CBC4BE5}">
      <dgm:prSet phldrT="[Text]" custT="1">
        <dgm:style>
          <a:lnRef idx="2">
            <a:schemeClr val="accent1"/>
          </a:lnRef>
          <a:fillRef idx="1">
            <a:schemeClr val="lt1"/>
          </a:fillRef>
          <a:effectRef idx="0">
            <a:schemeClr val="accent1"/>
          </a:effectRef>
          <a:fontRef idx="minor">
            <a:schemeClr val="dk1"/>
          </a:fontRef>
        </dgm:style>
      </dgm:prSet>
      <dgm:spPr/>
      <dgm:t>
        <a:bodyPr/>
        <a:lstStyle/>
        <a:p>
          <a:pPr rtl="0">
            <a:buFont typeface="Symbol" panose="05050102010706020507" pitchFamily="18" charset="2"/>
            <a:buNone/>
          </a:pPr>
          <a:r>
            <a:rPr lang="en-GB" sz="1200">
              <a:solidFill>
                <a:schemeClr val="tx1"/>
              </a:solidFill>
              <a:latin typeface="Arial"/>
              <a:cs typeface="Arial"/>
            </a:rPr>
            <a:t>Implementation of a </a:t>
          </a:r>
          <a:r>
            <a:rPr lang="en-GB" sz="1200" err="1">
              <a:solidFill>
                <a:schemeClr val="tx1"/>
              </a:solidFill>
              <a:latin typeface="Arial"/>
              <a:cs typeface="Arial"/>
            </a:rPr>
            <a:t>WiFi</a:t>
          </a:r>
          <a:r>
            <a:rPr lang="en-GB" sz="1200">
              <a:solidFill>
                <a:schemeClr val="tx1"/>
              </a:solidFill>
              <a:latin typeface="Arial"/>
              <a:cs typeface="Arial"/>
            </a:rPr>
            <a:t> programme and Cloud Hosting </a:t>
          </a:r>
        </a:p>
      </dgm:t>
    </dgm:pt>
    <dgm:pt modelId="{2D2D63DC-69C8-4E1E-B933-77DFD8FBCD1E}" type="parTrans" cxnId="{7A4BE92D-8D9E-4043-9D72-6494CE59061A}">
      <dgm:prSet>
        <dgm:style>
          <a:lnRef idx="2">
            <a:schemeClr val="accent1"/>
          </a:lnRef>
          <a:fillRef idx="1">
            <a:schemeClr val="lt1"/>
          </a:fillRef>
          <a:effectRef idx="0">
            <a:schemeClr val="accent1"/>
          </a:effectRef>
          <a:fontRef idx="minor">
            <a:schemeClr val="dk1"/>
          </a:fontRef>
        </dgm:style>
      </dgm:prSet>
      <dgm:spPr/>
      <dgm:t>
        <a:bodyPr/>
        <a:lstStyle/>
        <a:p>
          <a:endParaRPr lang="en-GB"/>
        </a:p>
      </dgm:t>
    </dgm:pt>
    <dgm:pt modelId="{45D88BD8-659D-44B3-96B4-3E5A99A9A955}" type="sibTrans" cxnId="{7A4BE92D-8D9E-4043-9D72-6494CE59061A}">
      <dgm:prSet/>
      <dgm:spPr/>
      <dgm:t>
        <a:bodyPr/>
        <a:lstStyle/>
        <a:p>
          <a:endParaRPr lang="en-GB"/>
        </a:p>
      </dgm:t>
    </dgm:pt>
    <dgm:pt modelId="{F16617C7-8DB0-46CC-A37A-1421BB0C2E28}">
      <dgm:prSet phldr="0" custT="1">
        <dgm:style>
          <a:lnRef idx="2">
            <a:schemeClr val="accent3"/>
          </a:lnRef>
          <a:fillRef idx="1">
            <a:schemeClr val="lt1"/>
          </a:fillRef>
          <a:effectRef idx="0">
            <a:schemeClr val="accent3"/>
          </a:effectRef>
          <a:fontRef idx="minor">
            <a:schemeClr val="dk1"/>
          </a:fontRef>
        </dgm:style>
      </dgm:prSet>
      <dgm:spPr>
        <a:ln/>
      </dgm:spPr>
      <dgm:t>
        <a:bodyPr/>
        <a:lstStyle/>
        <a:p>
          <a:r>
            <a:rPr lang="en-GB" sz="1200" dirty="0">
              <a:effectLst/>
              <a:latin typeface="Arial"/>
              <a:cs typeface="Arial"/>
            </a:rPr>
            <a:t>More employment </a:t>
          </a:r>
          <a:r>
            <a:rPr lang="en-GB" sz="1100" dirty="0">
              <a:effectLst/>
              <a:latin typeface="Arial"/>
              <a:cs typeface="Arial"/>
            </a:rPr>
            <a:t>opportunities</a:t>
          </a:r>
          <a:r>
            <a:rPr lang="en-GB" sz="1200" dirty="0">
              <a:effectLst/>
              <a:latin typeface="Arial"/>
              <a:cs typeface="Arial"/>
            </a:rPr>
            <a:t> for people with lived experience</a:t>
          </a:r>
          <a:endParaRPr lang="en-US" dirty="0"/>
        </a:p>
      </dgm:t>
    </dgm:pt>
    <dgm:pt modelId="{B865CDC4-E88E-4674-A6BD-B59FBAED4C8C}" type="parTrans" cxnId="{4CEDE333-42A1-48A8-B667-7959A727273E}">
      <dgm:prSet/>
      <dgm:spPr>
        <a:ln>
          <a:solidFill>
            <a:schemeClr val="tx2"/>
          </a:solidFill>
        </a:ln>
      </dgm:spPr>
      <dgm:t>
        <a:bodyPr/>
        <a:lstStyle/>
        <a:p>
          <a:endParaRPr lang="en-US"/>
        </a:p>
      </dgm:t>
    </dgm:pt>
    <dgm:pt modelId="{4E9D2F9B-319B-4AC7-B848-D8E044A966F4}" type="sibTrans" cxnId="{4CEDE333-42A1-48A8-B667-7959A727273E}">
      <dgm:prSet/>
      <dgm:spPr/>
      <dgm:t>
        <a:bodyPr/>
        <a:lstStyle/>
        <a:p>
          <a:endParaRPr lang="en-US"/>
        </a:p>
      </dgm:t>
    </dgm:pt>
    <dgm:pt modelId="{F64E55E1-8C3C-4010-A3E4-4762770CF629}">
      <dgm:prSet phldrT="[Text]" custT="1">
        <dgm:style>
          <a:lnRef idx="2">
            <a:schemeClr val="accent3"/>
          </a:lnRef>
          <a:fillRef idx="1">
            <a:schemeClr val="lt1"/>
          </a:fillRef>
          <a:effectRef idx="0">
            <a:schemeClr val="accent3"/>
          </a:effectRef>
          <a:fontRef idx="minor">
            <a:schemeClr val="dk1"/>
          </a:fontRef>
        </dgm:style>
      </dgm:prSet>
      <dgm:spPr/>
      <dgm:t>
        <a:bodyPr/>
        <a:lstStyle/>
        <a:p>
          <a:r>
            <a:rPr lang="en-GB" sz="1200" dirty="0">
              <a:latin typeface="Arial"/>
              <a:cs typeface="Arial"/>
            </a:rPr>
            <a:t>Implementation of the General Practice Support Unit (GPSU)</a:t>
          </a:r>
        </a:p>
      </dgm:t>
    </dgm:pt>
    <dgm:pt modelId="{76B5CF45-8503-40AA-81F9-149148671D00}" type="parTrans" cxnId="{93770D6E-342E-4BEB-8988-679C1CD11B8C}">
      <dgm:prSet/>
      <dgm:spPr/>
      <dgm:t>
        <a:bodyPr/>
        <a:lstStyle/>
        <a:p>
          <a:endParaRPr lang="en-US"/>
        </a:p>
      </dgm:t>
    </dgm:pt>
    <dgm:pt modelId="{D361431B-0115-4BC2-82C6-539F4A148ECE}" type="sibTrans" cxnId="{93770D6E-342E-4BEB-8988-679C1CD11B8C}">
      <dgm:prSet/>
      <dgm:spPr/>
      <dgm:t>
        <a:bodyPr/>
        <a:lstStyle/>
        <a:p>
          <a:endParaRPr lang="en-US"/>
        </a:p>
      </dgm:t>
    </dgm:pt>
    <dgm:pt modelId="{5BF83D15-4198-48FA-A441-8662F26C3248}">
      <dgm:prSet phldrT="[Text]" custT="1">
        <dgm:style>
          <a:lnRef idx="2">
            <a:schemeClr val="accent4"/>
          </a:lnRef>
          <a:fillRef idx="1">
            <a:schemeClr val="lt1"/>
          </a:fillRef>
          <a:effectRef idx="0">
            <a:schemeClr val="accent4"/>
          </a:effectRef>
          <a:fontRef idx="minor">
            <a:schemeClr val="dk1"/>
          </a:fontRef>
        </dgm:style>
      </dgm:prSet>
      <dgm:spPr/>
      <dgm:t>
        <a:bodyPr/>
        <a:lstStyle/>
        <a:p>
          <a:r>
            <a:rPr lang="en-GB" sz="1200" dirty="0">
              <a:effectLst/>
              <a:latin typeface="Arial"/>
              <a:cs typeface="Arial"/>
            </a:rPr>
            <a:t>Developing ELFT as a Marmot Trust and implementing the Marmot principles </a:t>
          </a:r>
          <a:endParaRPr lang="en-GB" sz="1200" dirty="0">
            <a:latin typeface="Arial"/>
            <a:cs typeface="Arial"/>
          </a:endParaRPr>
        </a:p>
      </dgm:t>
    </dgm:pt>
    <dgm:pt modelId="{FC7929F0-6E55-40FB-86EB-9D8510DF994B}" type="sibTrans" cxnId="{62E7379B-7D7F-4EB2-8A07-C9895493F4FB}">
      <dgm:prSet/>
      <dgm:spPr/>
      <dgm:t>
        <a:bodyPr/>
        <a:lstStyle/>
        <a:p>
          <a:endParaRPr lang="en-GB"/>
        </a:p>
      </dgm:t>
    </dgm:pt>
    <dgm:pt modelId="{4CEDEFCD-901C-4EF0-8CB7-8695AA4DE43E}" type="parTrans" cxnId="{62E7379B-7D7F-4EB2-8A07-C9895493F4FB}">
      <dgm:prSet>
        <dgm:style>
          <a:lnRef idx="2">
            <a:schemeClr val="accent4"/>
          </a:lnRef>
          <a:fillRef idx="1">
            <a:schemeClr val="lt1"/>
          </a:fillRef>
          <a:effectRef idx="0">
            <a:schemeClr val="accent4"/>
          </a:effectRef>
          <a:fontRef idx="minor">
            <a:schemeClr val="dk1"/>
          </a:fontRef>
        </dgm:style>
      </dgm:prSet>
      <dgm:spPr/>
      <dgm:t>
        <a:bodyPr/>
        <a:lstStyle/>
        <a:p>
          <a:endParaRPr lang="en-GB"/>
        </a:p>
      </dgm:t>
    </dgm:pt>
    <dgm:pt modelId="{70F067F0-AA71-42D8-B41A-7F840E260400}" type="pres">
      <dgm:prSet presAssocID="{6933BA06-0810-43C7-9305-113106B41BE5}" presName="diagram" presStyleCnt="0">
        <dgm:presLayoutVars>
          <dgm:chPref val="1"/>
          <dgm:dir/>
          <dgm:animOne val="branch"/>
          <dgm:animLvl val="lvl"/>
          <dgm:resizeHandles val="exact"/>
        </dgm:presLayoutVars>
      </dgm:prSet>
      <dgm:spPr/>
      <dgm:t>
        <a:bodyPr/>
        <a:lstStyle/>
        <a:p>
          <a:endParaRPr lang="en-US"/>
        </a:p>
      </dgm:t>
    </dgm:pt>
    <dgm:pt modelId="{637608EB-C237-4580-BBCB-2C548BD1D5BA}" type="pres">
      <dgm:prSet presAssocID="{B2DDB824-051F-4454-B840-84E3BCDBC15D}" presName="root1" presStyleCnt="0"/>
      <dgm:spPr/>
    </dgm:pt>
    <dgm:pt modelId="{3E93ECC3-6597-48F8-A27E-67B2428E2F44}" type="pres">
      <dgm:prSet presAssocID="{B2DDB824-051F-4454-B840-84E3BCDBC15D}" presName="LevelOneTextNode" presStyleLbl="node0" presStyleIdx="0" presStyleCnt="4">
        <dgm:presLayoutVars>
          <dgm:chPref val="3"/>
        </dgm:presLayoutVars>
      </dgm:prSet>
      <dgm:spPr/>
      <dgm:t>
        <a:bodyPr/>
        <a:lstStyle/>
        <a:p>
          <a:endParaRPr lang="en-US"/>
        </a:p>
      </dgm:t>
    </dgm:pt>
    <dgm:pt modelId="{E7296869-E819-41F0-BF50-048307BAC513}" type="pres">
      <dgm:prSet presAssocID="{B2DDB824-051F-4454-B840-84E3BCDBC15D}" presName="level2hierChild" presStyleCnt="0"/>
      <dgm:spPr/>
    </dgm:pt>
    <dgm:pt modelId="{B24650EA-6E71-446F-9F25-24428AF6039D}" type="pres">
      <dgm:prSet presAssocID="{7DA931E7-8194-431C-92E5-D8624BBAE359}" presName="conn2-1" presStyleLbl="parChTrans1D2" presStyleIdx="0" presStyleCnt="14"/>
      <dgm:spPr/>
      <dgm:t>
        <a:bodyPr/>
        <a:lstStyle/>
        <a:p>
          <a:endParaRPr lang="en-US"/>
        </a:p>
      </dgm:t>
    </dgm:pt>
    <dgm:pt modelId="{4CADB457-0DFA-429E-B0A1-BD7F0B6B3833}" type="pres">
      <dgm:prSet presAssocID="{7DA931E7-8194-431C-92E5-D8624BBAE359}" presName="connTx" presStyleLbl="parChTrans1D2" presStyleIdx="0" presStyleCnt="14"/>
      <dgm:spPr/>
      <dgm:t>
        <a:bodyPr/>
        <a:lstStyle/>
        <a:p>
          <a:endParaRPr lang="en-US"/>
        </a:p>
      </dgm:t>
    </dgm:pt>
    <dgm:pt modelId="{CF6134BF-D2C4-451A-9B47-D14BBE6AC7AA}" type="pres">
      <dgm:prSet presAssocID="{434DCAC4-2FA4-49ED-A734-CDC1B63B888C}" presName="root2" presStyleCnt="0"/>
      <dgm:spPr/>
    </dgm:pt>
    <dgm:pt modelId="{D54F046E-DBBF-4685-9419-878C73D79B41}" type="pres">
      <dgm:prSet presAssocID="{434DCAC4-2FA4-49ED-A734-CDC1B63B888C}" presName="LevelTwoTextNode" presStyleLbl="node2" presStyleIdx="0" presStyleCnt="14" custScaleX="563966" custScaleY="27916" custLinFactNeighborX="700" custLinFactNeighborY="34809">
        <dgm:presLayoutVars>
          <dgm:chPref val="3"/>
        </dgm:presLayoutVars>
      </dgm:prSet>
      <dgm:spPr/>
      <dgm:t>
        <a:bodyPr/>
        <a:lstStyle/>
        <a:p>
          <a:endParaRPr lang="en-US"/>
        </a:p>
      </dgm:t>
    </dgm:pt>
    <dgm:pt modelId="{B1A26E22-C13D-49B9-B542-846A79384B67}" type="pres">
      <dgm:prSet presAssocID="{434DCAC4-2FA4-49ED-A734-CDC1B63B888C}" presName="level3hierChild" presStyleCnt="0"/>
      <dgm:spPr/>
    </dgm:pt>
    <dgm:pt modelId="{7FAF9127-5030-429A-B795-B1F9A764DB20}" type="pres">
      <dgm:prSet presAssocID="{C87FCE72-B03C-4AF9-B774-A0B0B7C0ECA0}" presName="conn2-1" presStyleLbl="parChTrans1D2" presStyleIdx="1" presStyleCnt="14"/>
      <dgm:spPr/>
      <dgm:t>
        <a:bodyPr/>
        <a:lstStyle/>
        <a:p>
          <a:endParaRPr lang="en-US"/>
        </a:p>
      </dgm:t>
    </dgm:pt>
    <dgm:pt modelId="{34D1B5DB-F35E-4F35-9C54-08460B5E36F1}" type="pres">
      <dgm:prSet presAssocID="{C87FCE72-B03C-4AF9-B774-A0B0B7C0ECA0}" presName="connTx" presStyleLbl="parChTrans1D2" presStyleIdx="1" presStyleCnt="14"/>
      <dgm:spPr/>
      <dgm:t>
        <a:bodyPr/>
        <a:lstStyle/>
        <a:p>
          <a:endParaRPr lang="en-US"/>
        </a:p>
      </dgm:t>
    </dgm:pt>
    <dgm:pt modelId="{58B48181-7492-49CE-A671-3A1A70F5E4AA}" type="pres">
      <dgm:prSet presAssocID="{86AE9E22-41DE-418A-8AA7-1DD081D8BBB8}" presName="root2" presStyleCnt="0"/>
      <dgm:spPr/>
    </dgm:pt>
    <dgm:pt modelId="{54780EB3-DF33-41C4-AF0B-A4810B5D33CE}" type="pres">
      <dgm:prSet presAssocID="{86AE9E22-41DE-418A-8AA7-1DD081D8BBB8}" presName="LevelTwoTextNode" presStyleLbl="node2" presStyleIdx="1" presStyleCnt="14" custScaleX="563966" custScaleY="27916" custLinFactNeighborX="700" custLinFactNeighborY="35833">
        <dgm:presLayoutVars>
          <dgm:chPref val="3"/>
        </dgm:presLayoutVars>
      </dgm:prSet>
      <dgm:spPr/>
      <dgm:t>
        <a:bodyPr/>
        <a:lstStyle/>
        <a:p>
          <a:endParaRPr lang="en-US"/>
        </a:p>
      </dgm:t>
    </dgm:pt>
    <dgm:pt modelId="{868264DB-DE4B-4FE8-96AC-3EC0BA77646B}" type="pres">
      <dgm:prSet presAssocID="{86AE9E22-41DE-418A-8AA7-1DD081D8BBB8}" presName="level3hierChild" presStyleCnt="0"/>
      <dgm:spPr/>
    </dgm:pt>
    <dgm:pt modelId="{C7D054AA-1A54-44CC-A83D-5FBD6BDDCE07}" type="pres">
      <dgm:prSet presAssocID="{4CEDEFCD-901C-4EF0-8CB7-8695AA4DE43E}" presName="conn2-1" presStyleLbl="parChTrans1D2" presStyleIdx="2" presStyleCnt="14"/>
      <dgm:spPr/>
      <dgm:t>
        <a:bodyPr/>
        <a:lstStyle/>
        <a:p>
          <a:endParaRPr lang="en-US"/>
        </a:p>
      </dgm:t>
    </dgm:pt>
    <dgm:pt modelId="{9FE1815E-CD33-41AA-BFDB-FB2360257458}" type="pres">
      <dgm:prSet presAssocID="{4CEDEFCD-901C-4EF0-8CB7-8695AA4DE43E}" presName="connTx" presStyleLbl="parChTrans1D2" presStyleIdx="2" presStyleCnt="14"/>
      <dgm:spPr/>
      <dgm:t>
        <a:bodyPr/>
        <a:lstStyle/>
        <a:p>
          <a:endParaRPr lang="en-US"/>
        </a:p>
      </dgm:t>
    </dgm:pt>
    <dgm:pt modelId="{CF292F96-43A4-4FB5-A793-0D5FA9737DD4}" type="pres">
      <dgm:prSet presAssocID="{5BF83D15-4198-48FA-A441-8662F26C3248}" presName="root2" presStyleCnt="0"/>
      <dgm:spPr/>
    </dgm:pt>
    <dgm:pt modelId="{CFD5FC1B-10B6-46F3-91E3-104A5615564C}" type="pres">
      <dgm:prSet presAssocID="{5BF83D15-4198-48FA-A441-8662F26C3248}" presName="LevelTwoTextNode" presStyleLbl="node2" presStyleIdx="2" presStyleCnt="14" custScaleX="563966" custScaleY="27916" custLinFactNeighborX="4044" custLinFactNeighborY="-99310">
        <dgm:presLayoutVars>
          <dgm:chPref val="3"/>
        </dgm:presLayoutVars>
      </dgm:prSet>
      <dgm:spPr/>
      <dgm:t>
        <a:bodyPr/>
        <a:lstStyle/>
        <a:p>
          <a:endParaRPr lang="en-US"/>
        </a:p>
      </dgm:t>
    </dgm:pt>
    <dgm:pt modelId="{9BF78A74-00F5-4172-9833-4ED2AECD5BBA}" type="pres">
      <dgm:prSet presAssocID="{5BF83D15-4198-48FA-A441-8662F26C3248}" presName="level3hierChild" presStyleCnt="0"/>
      <dgm:spPr/>
    </dgm:pt>
    <dgm:pt modelId="{068197AC-A69C-4DEA-A689-8CB078842746}" type="pres">
      <dgm:prSet presAssocID="{169BD3EE-06B0-463D-ACC4-63AB20FD1B7F}" presName="root1" presStyleCnt="0"/>
      <dgm:spPr/>
    </dgm:pt>
    <dgm:pt modelId="{02AA88AA-03DD-44BF-8269-3D25D46584A5}" type="pres">
      <dgm:prSet presAssocID="{169BD3EE-06B0-463D-ACC4-63AB20FD1B7F}" presName="LevelOneTextNode" presStyleLbl="node0" presStyleIdx="1" presStyleCnt="4">
        <dgm:presLayoutVars>
          <dgm:chPref val="3"/>
        </dgm:presLayoutVars>
      </dgm:prSet>
      <dgm:spPr/>
      <dgm:t>
        <a:bodyPr/>
        <a:lstStyle/>
        <a:p>
          <a:endParaRPr lang="en-US"/>
        </a:p>
      </dgm:t>
    </dgm:pt>
    <dgm:pt modelId="{CD0C44DB-41DA-4D6B-B2F3-B241AC2F7A56}" type="pres">
      <dgm:prSet presAssocID="{169BD3EE-06B0-463D-ACC4-63AB20FD1B7F}" presName="level2hierChild" presStyleCnt="0"/>
      <dgm:spPr/>
    </dgm:pt>
    <dgm:pt modelId="{B1866817-EBAD-4875-ADB8-A5EBC1504FE9}" type="pres">
      <dgm:prSet presAssocID="{76B5CF45-8503-40AA-81F9-149148671D00}" presName="conn2-1" presStyleLbl="parChTrans1D2" presStyleIdx="3" presStyleCnt="14"/>
      <dgm:spPr/>
      <dgm:t>
        <a:bodyPr/>
        <a:lstStyle/>
        <a:p>
          <a:endParaRPr lang="en-US"/>
        </a:p>
      </dgm:t>
    </dgm:pt>
    <dgm:pt modelId="{C7E86170-48EA-444B-B72A-F46F6EFD522F}" type="pres">
      <dgm:prSet presAssocID="{76B5CF45-8503-40AA-81F9-149148671D00}" presName="connTx" presStyleLbl="parChTrans1D2" presStyleIdx="3" presStyleCnt="14"/>
      <dgm:spPr/>
      <dgm:t>
        <a:bodyPr/>
        <a:lstStyle/>
        <a:p>
          <a:endParaRPr lang="en-US"/>
        </a:p>
      </dgm:t>
    </dgm:pt>
    <dgm:pt modelId="{10C2304B-16AB-4ADC-8C0E-9D9BEAC2164A}" type="pres">
      <dgm:prSet presAssocID="{F64E55E1-8C3C-4010-A3E4-4762770CF629}" presName="root2" presStyleCnt="0"/>
      <dgm:spPr/>
    </dgm:pt>
    <dgm:pt modelId="{827275D7-5152-4E28-AA6D-C8C10426EF12}" type="pres">
      <dgm:prSet presAssocID="{F64E55E1-8C3C-4010-A3E4-4762770CF629}" presName="LevelTwoTextNode" presStyleLbl="node2" presStyleIdx="3" presStyleCnt="14" custScaleX="564164" custScaleY="29612">
        <dgm:presLayoutVars>
          <dgm:chPref val="3"/>
        </dgm:presLayoutVars>
      </dgm:prSet>
      <dgm:spPr/>
      <dgm:t>
        <a:bodyPr/>
        <a:lstStyle/>
        <a:p>
          <a:endParaRPr lang="en-US"/>
        </a:p>
      </dgm:t>
    </dgm:pt>
    <dgm:pt modelId="{8989833F-49DE-40B8-A5C8-35E25267146C}" type="pres">
      <dgm:prSet presAssocID="{F64E55E1-8C3C-4010-A3E4-4762770CF629}" presName="level3hierChild" presStyleCnt="0"/>
      <dgm:spPr/>
    </dgm:pt>
    <dgm:pt modelId="{9EBC1A88-DBD4-4DA1-B21A-34BDF84EAF9E}" type="pres">
      <dgm:prSet presAssocID="{5985BF6A-339F-4676-8E87-705734E1767E}" presName="conn2-1" presStyleLbl="parChTrans1D2" presStyleIdx="4" presStyleCnt="14"/>
      <dgm:spPr/>
      <dgm:t>
        <a:bodyPr/>
        <a:lstStyle/>
        <a:p>
          <a:endParaRPr lang="en-US"/>
        </a:p>
      </dgm:t>
    </dgm:pt>
    <dgm:pt modelId="{24706F10-4C7D-4A51-B1E7-4E1CF687F63E}" type="pres">
      <dgm:prSet presAssocID="{5985BF6A-339F-4676-8E87-705734E1767E}" presName="connTx" presStyleLbl="parChTrans1D2" presStyleIdx="4" presStyleCnt="14"/>
      <dgm:spPr/>
      <dgm:t>
        <a:bodyPr/>
        <a:lstStyle/>
        <a:p>
          <a:endParaRPr lang="en-US"/>
        </a:p>
      </dgm:t>
    </dgm:pt>
    <dgm:pt modelId="{0BFB262D-CFE0-4FDE-95AD-5C49DE766462}" type="pres">
      <dgm:prSet presAssocID="{AFA402B1-2E4F-479C-98CE-15CA336FEC5F}" presName="root2" presStyleCnt="0"/>
      <dgm:spPr/>
    </dgm:pt>
    <dgm:pt modelId="{D18D6875-057B-44CE-B3C4-D5F0C88C1C1B}" type="pres">
      <dgm:prSet presAssocID="{AFA402B1-2E4F-479C-98CE-15CA336FEC5F}" presName="LevelTwoTextNode" presStyleLbl="node2" presStyleIdx="4" presStyleCnt="14" custScaleX="563966" custScaleY="27916">
        <dgm:presLayoutVars>
          <dgm:chPref val="3"/>
        </dgm:presLayoutVars>
      </dgm:prSet>
      <dgm:spPr/>
      <dgm:t>
        <a:bodyPr/>
        <a:lstStyle/>
        <a:p>
          <a:endParaRPr lang="en-US"/>
        </a:p>
      </dgm:t>
    </dgm:pt>
    <dgm:pt modelId="{E4B43469-F76A-47E8-898D-3E7AC8C157D7}" type="pres">
      <dgm:prSet presAssocID="{AFA402B1-2E4F-479C-98CE-15CA336FEC5F}" presName="level3hierChild" presStyleCnt="0"/>
      <dgm:spPr/>
    </dgm:pt>
    <dgm:pt modelId="{42369042-31B7-443D-8601-A3E04CFF889E}" type="pres">
      <dgm:prSet presAssocID="{A8BFC8F3-B88F-426C-8157-8E1EF8AD44FC}" presName="conn2-1" presStyleLbl="parChTrans1D2" presStyleIdx="5" presStyleCnt="14"/>
      <dgm:spPr/>
      <dgm:t>
        <a:bodyPr/>
        <a:lstStyle/>
        <a:p>
          <a:endParaRPr lang="en-US"/>
        </a:p>
      </dgm:t>
    </dgm:pt>
    <dgm:pt modelId="{AF86AF8B-5067-4825-A39B-15DADDD82741}" type="pres">
      <dgm:prSet presAssocID="{A8BFC8F3-B88F-426C-8157-8E1EF8AD44FC}" presName="connTx" presStyleLbl="parChTrans1D2" presStyleIdx="5" presStyleCnt="14"/>
      <dgm:spPr/>
      <dgm:t>
        <a:bodyPr/>
        <a:lstStyle/>
        <a:p>
          <a:endParaRPr lang="en-US"/>
        </a:p>
      </dgm:t>
    </dgm:pt>
    <dgm:pt modelId="{B959D552-0A2B-48A8-B42A-1671149064EB}" type="pres">
      <dgm:prSet presAssocID="{DBF02224-122C-4F10-B3D1-BB6D4C6DB35D}" presName="root2" presStyleCnt="0"/>
      <dgm:spPr/>
    </dgm:pt>
    <dgm:pt modelId="{3383B849-FE9C-4AF4-96A7-2EC3CA77F346}" type="pres">
      <dgm:prSet presAssocID="{DBF02224-122C-4F10-B3D1-BB6D4C6DB35D}" presName="LevelTwoTextNode" presStyleLbl="node2" presStyleIdx="5" presStyleCnt="14" custScaleX="563966" custScaleY="27916">
        <dgm:presLayoutVars>
          <dgm:chPref val="3"/>
        </dgm:presLayoutVars>
      </dgm:prSet>
      <dgm:spPr/>
      <dgm:t>
        <a:bodyPr/>
        <a:lstStyle/>
        <a:p>
          <a:endParaRPr lang="en-US"/>
        </a:p>
      </dgm:t>
    </dgm:pt>
    <dgm:pt modelId="{2158CF9E-C797-479C-9D9C-5A171B9EC870}" type="pres">
      <dgm:prSet presAssocID="{DBF02224-122C-4F10-B3D1-BB6D4C6DB35D}" presName="level3hierChild" presStyleCnt="0"/>
      <dgm:spPr/>
    </dgm:pt>
    <dgm:pt modelId="{0DD22188-FB06-4F72-9073-2DC376EDDA96}" type="pres">
      <dgm:prSet presAssocID="{1B06D187-E099-46DA-9A35-40F12F1BEDB5}" presName="conn2-1" presStyleLbl="parChTrans1D2" presStyleIdx="6" presStyleCnt="14"/>
      <dgm:spPr/>
      <dgm:t>
        <a:bodyPr/>
        <a:lstStyle/>
        <a:p>
          <a:endParaRPr lang="en-US"/>
        </a:p>
      </dgm:t>
    </dgm:pt>
    <dgm:pt modelId="{EB691831-51F5-4DA8-BFCE-E60787142A63}" type="pres">
      <dgm:prSet presAssocID="{1B06D187-E099-46DA-9A35-40F12F1BEDB5}" presName="connTx" presStyleLbl="parChTrans1D2" presStyleIdx="6" presStyleCnt="14"/>
      <dgm:spPr/>
      <dgm:t>
        <a:bodyPr/>
        <a:lstStyle/>
        <a:p>
          <a:endParaRPr lang="en-US"/>
        </a:p>
      </dgm:t>
    </dgm:pt>
    <dgm:pt modelId="{5F488E51-79A1-4303-92AA-89505E5F5722}" type="pres">
      <dgm:prSet presAssocID="{FD4B6A33-9519-4648-B8B1-2F7337F5A45E}" presName="root2" presStyleCnt="0"/>
      <dgm:spPr/>
    </dgm:pt>
    <dgm:pt modelId="{A36022F2-7E42-4DA4-B765-F62253D9FBA1}" type="pres">
      <dgm:prSet presAssocID="{FD4B6A33-9519-4648-B8B1-2F7337F5A45E}" presName="LevelTwoTextNode" presStyleLbl="node2" presStyleIdx="6" presStyleCnt="14" custScaleX="563966" custScaleY="27916">
        <dgm:presLayoutVars>
          <dgm:chPref val="3"/>
        </dgm:presLayoutVars>
      </dgm:prSet>
      <dgm:spPr/>
      <dgm:t>
        <a:bodyPr/>
        <a:lstStyle/>
        <a:p>
          <a:endParaRPr lang="en-US"/>
        </a:p>
      </dgm:t>
    </dgm:pt>
    <dgm:pt modelId="{F81A31B4-C1B0-4677-BE2A-743E4C6D406C}" type="pres">
      <dgm:prSet presAssocID="{FD4B6A33-9519-4648-B8B1-2F7337F5A45E}" presName="level3hierChild" presStyleCnt="0"/>
      <dgm:spPr/>
    </dgm:pt>
    <dgm:pt modelId="{8127F529-9B97-4571-8089-10F580791D6E}" type="pres">
      <dgm:prSet presAssocID="{B865CDC4-E88E-4674-A6BD-B59FBAED4C8C}" presName="conn2-1" presStyleLbl="parChTrans1D2" presStyleIdx="7" presStyleCnt="14"/>
      <dgm:spPr/>
      <dgm:t>
        <a:bodyPr/>
        <a:lstStyle/>
        <a:p>
          <a:endParaRPr lang="en-US"/>
        </a:p>
      </dgm:t>
    </dgm:pt>
    <dgm:pt modelId="{67C2D2C6-9404-4B88-9107-21DF3B16AA75}" type="pres">
      <dgm:prSet presAssocID="{B865CDC4-E88E-4674-A6BD-B59FBAED4C8C}" presName="connTx" presStyleLbl="parChTrans1D2" presStyleIdx="7" presStyleCnt="14"/>
      <dgm:spPr/>
      <dgm:t>
        <a:bodyPr/>
        <a:lstStyle/>
        <a:p>
          <a:endParaRPr lang="en-US"/>
        </a:p>
      </dgm:t>
    </dgm:pt>
    <dgm:pt modelId="{395B0183-8DB7-4AE0-9D07-258ACA15CC5C}" type="pres">
      <dgm:prSet presAssocID="{F16617C7-8DB0-46CC-A37A-1421BB0C2E28}" presName="root2" presStyleCnt="0"/>
      <dgm:spPr/>
    </dgm:pt>
    <dgm:pt modelId="{51321153-D61D-4506-AC2E-427A7E262F9C}" type="pres">
      <dgm:prSet presAssocID="{F16617C7-8DB0-46CC-A37A-1421BB0C2E28}" presName="LevelTwoTextNode" presStyleLbl="node2" presStyleIdx="7" presStyleCnt="14" custScaleX="563930" custScaleY="25122">
        <dgm:presLayoutVars>
          <dgm:chPref val="3"/>
        </dgm:presLayoutVars>
      </dgm:prSet>
      <dgm:spPr/>
      <dgm:t>
        <a:bodyPr/>
        <a:lstStyle/>
        <a:p>
          <a:endParaRPr lang="en-US"/>
        </a:p>
      </dgm:t>
    </dgm:pt>
    <dgm:pt modelId="{27A49608-A65D-4B3C-BDA3-5ADFD60188F0}" type="pres">
      <dgm:prSet presAssocID="{F16617C7-8DB0-46CC-A37A-1421BB0C2E28}" presName="level3hierChild" presStyleCnt="0"/>
      <dgm:spPr/>
    </dgm:pt>
    <dgm:pt modelId="{E2B65773-2B4B-41C6-8A0F-51DA8091EFBC}" type="pres">
      <dgm:prSet presAssocID="{0470FAA3-D638-4AD6-B709-2255266B217E}" presName="root1" presStyleCnt="0"/>
      <dgm:spPr/>
    </dgm:pt>
    <dgm:pt modelId="{95744D51-2A70-4AF2-B008-535F1D7D4DF0}" type="pres">
      <dgm:prSet presAssocID="{0470FAA3-D638-4AD6-B709-2255266B217E}" presName="LevelOneTextNode" presStyleLbl="node0" presStyleIdx="2" presStyleCnt="4">
        <dgm:presLayoutVars>
          <dgm:chPref val="3"/>
        </dgm:presLayoutVars>
      </dgm:prSet>
      <dgm:spPr/>
      <dgm:t>
        <a:bodyPr/>
        <a:lstStyle/>
        <a:p>
          <a:endParaRPr lang="en-US"/>
        </a:p>
      </dgm:t>
    </dgm:pt>
    <dgm:pt modelId="{56D783C2-AE88-4EFD-851E-4859B5AAB34B}" type="pres">
      <dgm:prSet presAssocID="{0470FAA3-D638-4AD6-B709-2255266B217E}" presName="level2hierChild" presStyleCnt="0"/>
      <dgm:spPr/>
    </dgm:pt>
    <dgm:pt modelId="{56C82E8C-E0B9-4D9D-93EF-183016D98C6A}" type="pres">
      <dgm:prSet presAssocID="{F467D571-A53D-4579-A81E-AFA451E46E8F}" presName="conn2-1" presStyleLbl="parChTrans1D2" presStyleIdx="8" presStyleCnt="14"/>
      <dgm:spPr/>
      <dgm:t>
        <a:bodyPr/>
        <a:lstStyle/>
        <a:p>
          <a:endParaRPr lang="en-US"/>
        </a:p>
      </dgm:t>
    </dgm:pt>
    <dgm:pt modelId="{5881FE21-E4B7-4ADB-913E-042839FB7F3B}" type="pres">
      <dgm:prSet presAssocID="{F467D571-A53D-4579-A81E-AFA451E46E8F}" presName="connTx" presStyleLbl="parChTrans1D2" presStyleIdx="8" presStyleCnt="14"/>
      <dgm:spPr/>
      <dgm:t>
        <a:bodyPr/>
        <a:lstStyle/>
        <a:p>
          <a:endParaRPr lang="en-US"/>
        </a:p>
      </dgm:t>
    </dgm:pt>
    <dgm:pt modelId="{00A655D4-4D7C-4831-A734-0102122B424A}" type="pres">
      <dgm:prSet presAssocID="{DD6991EE-672E-404C-B911-279732934CBB}" presName="root2" presStyleCnt="0"/>
      <dgm:spPr/>
    </dgm:pt>
    <dgm:pt modelId="{61A553C8-D70E-4856-A931-B2359298BF9E}" type="pres">
      <dgm:prSet presAssocID="{DD6991EE-672E-404C-B911-279732934CBB}" presName="LevelTwoTextNode" presStyleLbl="node2" presStyleIdx="8" presStyleCnt="14" custScaleX="563966" custScaleY="27916">
        <dgm:presLayoutVars>
          <dgm:chPref val="3"/>
        </dgm:presLayoutVars>
      </dgm:prSet>
      <dgm:spPr/>
      <dgm:t>
        <a:bodyPr/>
        <a:lstStyle/>
        <a:p>
          <a:endParaRPr lang="en-US"/>
        </a:p>
      </dgm:t>
    </dgm:pt>
    <dgm:pt modelId="{C76CE9D6-7A08-46F3-AF1A-F4C0CB76BDA5}" type="pres">
      <dgm:prSet presAssocID="{DD6991EE-672E-404C-B911-279732934CBB}" presName="level3hierChild" presStyleCnt="0"/>
      <dgm:spPr/>
    </dgm:pt>
    <dgm:pt modelId="{6CD5321C-6078-4F23-8866-D94DBDFF1183}" type="pres">
      <dgm:prSet presAssocID="{0E0AB2B4-106E-4C3F-B6D7-D275F0C0D85A}" presName="conn2-1" presStyleLbl="parChTrans1D2" presStyleIdx="9" presStyleCnt="14"/>
      <dgm:spPr/>
      <dgm:t>
        <a:bodyPr/>
        <a:lstStyle/>
        <a:p>
          <a:endParaRPr lang="en-US"/>
        </a:p>
      </dgm:t>
    </dgm:pt>
    <dgm:pt modelId="{A300C694-F675-4E64-9140-6956366D3ED3}" type="pres">
      <dgm:prSet presAssocID="{0E0AB2B4-106E-4C3F-B6D7-D275F0C0D85A}" presName="connTx" presStyleLbl="parChTrans1D2" presStyleIdx="9" presStyleCnt="14"/>
      <dgm:spPr/>
      <dgm:t>
        <a:bodyPr/>
        <a:lstStyle/>
        <a:p>
          <a:endParaRPr lang="en-US"/>
        </a:p>
      </dgm:t>
    </dgm:pt>
    <dgm:pt modelId="{1EF514E9-0204-471A-A8B6-941CAB557033}" type="pres">
      <dgm:prSet presAssocID="{9498CDD3-69BB-47A6-8755-5A744676FB83}" presName="root2" presStyleCnt="0"/>
      <dgm:spPr/>
    </dgm:pt>
    <dgm:pt modelId="{9B771C10-68CA-4EEE-8371-1EC23E5A0572}" type="pres">
      <dgm:prSet presAssocID="{9498CDD3-69BB-47A6-8755-5A744676FB83}" presName="LevelTwoTextNode" presStyleLbl="node2" presStyleIdx="9" presStyleCnt="14" custScaleX="563966" custScaleY="27916">
        <dgm:presLayoutVars>
          <dgm:chPref val="3"/>
        </dgm:presLayoutVars>
      </dgm:prSet>
      <dgm:spPr/>
      <dgm:t>
        <a:bodyPr/>
        <a:lstStyle/>
        <a:p>
          <a:endParaRPr lang="en-US"/>
        </a:p>
      </dgm:t>
    </dgm:pt>
    <dgm:pt modelId="{5853DBFB-BC50-44C0-8BD3-FE2643654A3A}" type="pres">
      <dgm:prSet presAssocID="{9498CDD3-69BB-47A6-8755-5A744676FB83}" presName="level3hierChild" presStyleCnt="0"/>
      <dgm:spPr/>
    </dgm:pt>
    <dgm:pt modelId="{4DADD83B-3B32-419C-8951-EFA9D3DBC3B7}" type="pres">
      <dgm:prSet presAssocID="{3187D699-5B05-4485-B9EC-3E3766D044EF}" presName="root1" presStyleCnt="0"/>
      <dgm:spPr/>
    </dgm:pt>
    <dgm:pt modelId="{DECB8122-6687-404E-99A7-6EF3D2FFBB67}" type="pres">
      <dgm:prSet presAssocID="{3187D699-5B05-4485-B9EC-3E3766D044EF}" presName="LevelOneTextNode" presStyleLbl="node0" presStyleIdx="3" presStyleCnt="4">
        <dgm:presLayoutVars>
          <dgm:chPref val="3"/>
        </dgm:presLayoutVars>
      </dgm:prSet>
      <dgm:spPr/>
      <dgm:t>
        <a:bodyPr/>
        <a:lstStyle/>
        <a:p>
          <a:endParaRPr lang="en-US"/>
        </a:p>
      </dgm:t>
    </dgm:pt>
    <dgm:pt modelId="{957379E7-0330-44C5-A0C2-7DADFF362C26}" type="pres">
      <dgm:prSet presAssocID="{3187D699-5B05-4485-B9EC-3E3766D044EF}" presName="level2hierChild" presStyleCnt="0"/>
      <dgm:spPr/>
    </dgm:pt>
    <dgm:pt modelId="{CE8BE2E3-FBA9-4B3F-8313-3F5994BB3811}" type="pres">
      <dgm:prSet presAssocID="{CE6942D6-A7FC-44B7-B3C7-2510B18F31EE}" presName="conn2-1" presStyleLbl="parChTrans1D2" presStyleIdx="10" presStyleCnt="14"/>
      <dgm:spPr/>
      <dgm:t>
        <a:bodyPr/>
        <a:lstStyle/>
        <a:p>
          <a:endParaRPr lang="en-US"/>
        </a:p>
      </dgm:t>
    </dgm:pt>
    <dgm:pt modelId="{D0F75841-F175-4CD8-AA85-C416F31D0C8D}" type="pres">
      <dgm:prSet presAssocID="{CE6942D6-A7FC-44B7-B3C7-2510B18F31EE}" presName="connTx" presStyleLbl="parChTrans1D2" presStyleIdx="10" presStyleCnt="14"/>
      <dgm:spPr/>
      <dgm:t>
        <a:bodyPr/>
        <a:lstStyle/>
        <a:p>
          <a:endParaRPr lang="en-US"/>
        </a:p>
      </dgm:t>
    </dgm:pt>
    <dgm:pt modelId="{8FE9EAE3-D067-4813-9CD1-9F4F75283A62}" type="pres">
      <dgm:prSet presAssocID="{F253C1FB-A960-437C-B29A-2DEB4AB29C95}" presName="root2" presStyleCnt="0"/>
      <dgm:spPr/>
    </dgm:pt>
    <dgm:pt modelId="{3E44252E-7DAE-43BA-A2DB-8F3D6B4877FB}" type="pres">
      <dgm:prSet presAssocID="{F253C1FB-A960-437C-B29A-2DEB4AB29C95}" presName="LevelTwoTextNode" presStyleLbl="node2" presStyleIdx="10" presStyleCnt="14" custScaleX="563966" custScaleY="27916">
        <dgm:presLayoutVars>
          <dgm:chPref val="3"/>
        </dgm:presLayoutVars>
      </dgm:prSet>
      <dgm:spPr/>
      <dgm:t>
        <a:bodyPr/>
        <a:lstStyle/>
        <a:p>
          <a:endParaRPr lang="en-US"/>
        </a:p>
      </dgm:t>
    </dgm:pt>
    <dgm:pt modelId="{424EE422-6A96-414B-A256-1B7DE965EF7B}" type="pres">
      <dgm:prSet presAssocID="{F253C1FB-A960-437C-B29A-2DEB4AB29C95}" presName="level3hierChild" presStyleCnt="0"/>
      <dgm:spPr/>
    </dgm:pt>
    <dgm:pt modelId="{540763E6-3AF4-496C-99BA-A0982A3906C3}" type="pres">
      <dgm:prSet presAssocID="{1DC95817-EDD8-416C-983E-39FE3C686A75}" presName="conn2-1" presStyleLbl="parChTrans1D2" presStyleIdx="11" presStyleCnt="14"/>
      <dgm:spPr/>
      <dgm:t>
        <a:bodyPr/>
        <a:lstStyle/>
        <a:p>
          <a:endParaRPr lang="en-US"/>
        </a:p>
      </dgm:t>
    </dgm:pt>
    <dgm:pt modelId="{4505C685-FFFD-4092-A7B5-CCAB247EC640}" type="pres">
      <dgm:prSet presAssocID="{1DC95817-EDD8-416C-983E-39FE3C686A75}" presName="connTx" presStyleLbl="parChTrans1D2" presStyleIdx="11" presStyleCnt="14"/>
      <dgm:spPr/>
      <dgm:t>
        <a:bodyPr/>
        <a:lstStyle/>
        <a:p>
          <a:endParaRPr lang="en-US"/>
        </a:p>
      </dgm:t>
    </dgm:pt>
    <dgm:pt modelId="{10CEBC82-E9B3-4053-A835-CF08603DB7ED}" type="pres">
      <dgm:prSet presAssocID="{3C5FBC8C-EA5A-499D-AABE-CA5B3B0A3845}" presName="root2" presStyleCnt="0"/>
      <dgm:spPr/>
    </dgm:pt>
    <dgm:pt modelId="{382BEEC6-BAF6-45DE-B260-05265BB11C7D}" type="pres">
      <dgm:prSet presAssocID="{3C5FBC8C-EA5A-499D-AABE-CA5B3B0A3845}" presName="LevelTwoTextNode" presStyleLbl="node2" presStyleIdx="11" presStyleCnt="14" custScaleX="563966" custScaleY="27916">
        <dgm:presLayoutVars>
          <dgm:chPref val="3"/>
        </dgm:presLayoutVars>
      </dgm:prSet>
      <dgm:spPr/>
      <dgm:t>
        <a:bodyPr/>
        <a:lstStyle/>
        <a:p>
          <a:endParaRPr lang="en-US"/>
        </a:p>
      </dgm:t>
    </dgm:pt>
    <dgm:pt modelId="{DD81267E-C831-4D8E-8675-B7AEC3CC1CE7}" type="pres">
      <dgm:prSet presAssocID="{3C5FBC8C-EA5A-499D-AABE-CA5B3B0A3845}" presName="level3hierChild" presStyleCnt="0"/>
      <dgm:spPr/>
    </dgm:pt>
    <dgm:pt modelId="{DC8B931D-13FD-4CCF-B106-788F1EE98887}" type="pres">
      <dgm:prSet presAssocID="{4253FA10-67C3-4A92-9EE4-74B6A75503DC}" presName="conn2-1" presStyleLbl="parChTrans1D2" presStyleIdx="12" presStyleCnt="14"/>
      <dgm:spPr/>
      <dgm:t>
        <a:bodyPr/>
        <a:lstStyle/>
        <a:p>
          <a:endParaRPr lang="en-US"/>
        </a:p>
      </dgm:t>
    </dgm:pt>
    <dgm:pt modelId="{B2CBBAB7-5DC8-45F3-9D98-D0FDC5CC1C76}" type="pres">
      <dgm:prSet presAssocID="{4253FA10-67C3-4A92-9EE4-74B6A75503DC}" presName="connTx" presStyleLbl="parChTrans1D2" presStyleIdx="12" presStyleCnt="14"/>
      <dgm:spPr/>
      <dgm:t>
        <a:bodyPr/>
        <a:lstStyle/>
        <a:p>
          <a:endParaRPr lang="en-US"/>
        </a:p>
      </dgm:t>
    </dgm:pt>
    <dgm:pt modelId="{65E1D7BF-2F3B-4AD8-9CD8-3ED72E881293}" type="pres">
      <dgm:prSet presAssocID="{3426191E-B5E8-4650-897C-F0634C418EC9}" presName="root2" presStyleCnt="0"/>
      <dgm:spPr/>
    </dgm:pt>
    <dgm:pt modelId="{6C43B911-07DC-4348-B694-F02E709D9FD0}" type="pres">
      <dgm:prSet presAssocID="{3426191E-B5E8-4650-897C-F0634C418EC9}" presName="LevelTwoTextNode" presStyleLbl="node2" presStyleIdx="12" presStyleCnt="14" custScaleX="563966" custScaleY="27916">
        <dgm:presLayoutVars>
          <dgm:chPref val="3"/>
        </dgm:presLayoutVars>
      </dgm:prSet>
      <dgm:spPr/>
      <dgm:t>
        <a:bodyPr/>
        <a:lstStyle/>
        <a:p>
          <a:endParaRPr lang="en-US"/>
        </a:p>
      </dgm:t>
    </dgm:pt>
    <dgm:pt modelId="{5EF93610-1D57-4614-A06F-62A215CA736D}" type="pres">
      <dgm:prSet presAssocID="{3426191E-B5E8-4650-897C-F0634C418EC9}" presName="level3hierChild" presStyleCnt="0"/>
      <dgm:spPr/>
    </dgm:pt>
    <dgm:pt modelId="{0394342C-A9B6-4514-87E8-BAE517571AA9}" type="pres">
      <dgm:prSet presAssocID="{2D2D63DC-69C8-4E1E-B933-77DFD8FBCD1E}" presName="conn2-1" presStyleLbl="parChTrans1D2" presStyleIdx="13" presStyleCnt="14"/>
      <dgm:spPr/>
      <dgm:t>
        <a:bodyPr/>
        <a:lstStyle/>
        <a:p>
          <a:endParaRPr lang="en-US"/>
        </a:p>
      </dgm:t>
    </dgm:pt>
    <dgm:pt modelId="{BC55DE3F-3B98-40DB-805D-C24E93D6B729}" type="pres">
      <dgm:prSet presAssocID="{2D2D63DC-69C8-4E1E-B933-77DFD8FBCD1E}" presName="connTx" presStyleLbl="parChTrans1D2" presStyleIdx="13" presStyleCnt="14"/>
      <dgm:spPr/>
      <dgm:t>
        <a:bodyPr/>
        <a:lstStyle/>
        <a:p>
          <a:endParaRPr lang="en-US"/>
        </a:p>
      </dgm:t>
    </dgm:pt>
    <dgm:pt modelId="{DCA52280-B308-4EB7-A060-D4726A6BD0E6}" type="pres">
      <dgm:prSet presAssocID="{BC9F42A5-2656-4B1A-84C4-30339CBC4BE5}" presName="root2" presStyleCnt="0"/>
      <dgm:spPr/>
    </dgm:pt>
    <dgm:pt modelId="{14FBAF29-BA28-472E-BCF9-79C683510D6D}" type="pres">
      <dgm:prSet presAssocID="{BC9F42A5-2656-4B1A-84C4-30339CBC4BE5}" presName="LevelTwoTextNode" presStyleLbl="node2" presStyleIdx="13" presStyleCnt="14" custScaleX="563966" custScaleY="27916">
        <dgm:presLayoutVars>
          <dgm:chPref val="3"/>
        </dgm:presLayoutVars>
      </dgm:prSet>
      <dgm:spPr/>
      <dgm:t>
        <a:bodyPr/>
        <a:lstStyle/>
        <a:p>
          <a:endParaRPr lang="en-US"/>
        </a:p>
      </dgm:t>
    </dgm:pt>
    <dgm:pt modelId="{72225707-1A4B-4B28-8EC7-5CF2313E3FCE}" type="pres">
      <dgm:prSet presAssocID="{BC9F42A5-2656-4B1A-84C4-30339CBC4BE5}" presName="level3hierChild" presStyleCnt="0"/>
      <dgm:spPr/>
    </dgm:pt>
  </dgm:ptLst>
  <dgm:cxnLst>
    <dgm:cxn modelId="{614FDA46-D5BA-4B8A-BB87-4D2BEA2A0F1F}" type="presOf" srcId="{3C5FBC8C-EA5A-499D-AABE-CA5B3B0A3845}" destId="{382BEEC6-BAF6-45DE-B260-05265BB11C7D}" srcOrd="0" destOrd="0" presId="urn:microsoft.com/office/officeart/2005/8/layout/hierarchy2"/>
    <dgm:cxn modelId="{4CEDE333-42A1-48A8-B667-7959A727273E}" srcId="{169BD3EE-06B0-463D-ACC4-63AB20FD1B7F}" destId="{F16617C7-8DB0-46CC-A37A-1421BB0C2E28}" srcOrd="4" destOrd="0" parTransId="{B865CDC4-E88E-4674-A6BD-B59FBAED4C8C}" sibTransId="{4E9D2F9B-319B-4AC7-B848-D8E044A966F4}"/>
    <dgm:cxn modelId="{B6299E4E-7FD5-4ADB-8A18-726F09EAE076}" type="presOf" srcId="{CE6942D6-A7FC-44B7-B3C7-2510B18F31EE}" destId="{CE8BE2E3-FBA9-4B3F-8313-3F5994BB3811}" srcOrd="0" destOrd="0" presId="urn:microsoft.com/office/officeart/2005/8/layout/hierarchy2"/>
    <dgm:cxn modelId="{39CFF72A-F900-4F4F-8A7D-364F9AEEF60E}" type="presOf" srcId="{4253FA10-67C3-4A92-9EE4-74B6A75503DC}" destId="{B2CBBAB7-5DC8-45F3-9D98-D0FDC5CC1C76}" srcOrd="1" destOrd="0" presId="urn:microsoft.com/office/officeart/2005/8/layout/hierarchy2"/>
    <dgm:cxn modelId="{D7A1824F-23E1-4397-A469-334A9E981593}" type="presOf" srcId="{F467D571-A53D-4579-A81E-AFA451E46E8F}" destId="{5881FE21-E4B7-4ADB-913E-042839FB7F3B}" srcOrd="1" destOrd="0" presId="urn:microsoft.com/office/officeart/2005/8/layout/hierarchy2"/>
    <dgm:cxn modelId="{63ED395E-0CD4-40C7-AE94-BF6FDCBC6533}" type="presOf" srcId="{0E0AB2B4-106E-4C3F-B6D7-D275F0C0D85A}" destId="{A300C694-F675-4E64-9140-6956366D3ED3}" srcOrd="1" destOrd="0" presId="urn:microsoft.com/office/officeart/2005/8/layout/hierarchy2"/>
    <dgm:cxn modelId="{1C2A2748-F5FC-4D16-9276-F356AD4692B8}" type="presOf" srcId="{76B5CF45-8503-40AA-81F9-149148671D00}" destId="{B1866817-EBAD-4875-ADB8-A5EBC1504FE9}" srcOrd="0" destOrd="0" presId="urn:microsoft.com/office/officeart/2005/8/layout/hierarchy2"/>
    <dgm:cxn modelId="{B6FFC55E-3CE8-4E39-9624-919A9BEF2AC0}" srcId="{B2DDB824-051F-4454-B840-84E3BCDBC15D}" destId="{434DCAC4-2FA4-49ED-A734-CDC1B63B888C}" srcOrd="0" destOrd="0" parTransId="{7DA931E7-8194-431C-92E5-D8624BBAE359}" sibTransId="{F08E9DA5-A125-47CD-81C3-FD21F0F66E92}"/>
    <dgm:cxn modelId="{8CAC8ED2-4A0C-4075-B250-C050F9FE0E5D}" type="presOf" srcId="{F253C1FB-A960-437C-B29A-2DEB4AB29C95}" destId="{3E44252E-7DAE-43BA-A2DB-8F3D6B4877FB}" srcOrd="0" destOrd="0" presId="urn:microsoft.com/office/officeart/2005/8/layout/hierarchy2"/>
    <dgm:cxn modelId="{47236019-24F6-46F5-821B-C2090B252AA8}" type="presOf" srcId="{1DC95817-EDD8-416C-983E-39FE3C686A75}" destId="{540763E6-3AF4-496C-99BA-A0982A3906C3}" srcOrd="0" destOrd="0" presId="urn:microsoft.com/office/officeart/2005/8/layout/hierarchy2"/>
    <dgm:cxn modelId="{AC28CFDC-6CF1-4B65-BC6A-63941072F22B}" srcId="{3187D699-5B05-4485-B9EC-3E3766D044EF}" destId="{3C5FBC8C-EA5A-499D-AABE-CA5B3B0A3845}" srcOrd="1" destOrd="0" parTransId="{1DC95817-EDD8-416C-983E-39FE3C686A75}" sibTransId="{75BF8131-0EE2-4B97-8768-41A5B0BF01A8}"/>
    <dgm:cxn modelId="{781F3A4F-9A27-427A-A05F-A04F9356836F}" type="presOf" srcId="{1B06D187-E099-46DA-9A35-40F12F1BEDB5}" destId="{0DD22188-FB06-4F72-9073-2DC376EDDA96}" srcOrd="0" destOrd="0" presId="urn:microsoft.com/office/officeart/2005/8/layout/hierarchy2"/>
    <dgm:cxn modelId="{DDFBF34C-E41D-4F59-97FE-C89116161954}" type="presOf" srcId="{1B06D187-E099-46DA-9A35-40F12F1BEDB5}" destId="{EB691831-51F5-4DA8-BFCE-E60787142A63}" srcOrd="1" destOrd="0" presId="urn:microsoft.com/office/officeart/2005/8/layout/hierarchy2"/>
    <dgm:cxn modelId="{A62D26C2-7A09-492F-8280-37C8CE9D386C}" type="presOf" srcId="{B865CDC4-E88E-4674-A6BD-B59FBAED4C8C}" destId="{8127F529-9B97-4571-8089-10F580791D6E}" srcOrd="0" destOrd="0" presId="urn:microsoft.com/office/officeart/2005/8/layout/hierarchy2"/>
    <dgm:cxn modelId="{0B9EC4E2-69CA-4C43-BE95-BC06303F2650}" type="presOf" srcId="{3426191E-B5E8-4650-897C-F0634C418EC9}" destId="{6C43B911-07DC-4348-B694-F02E709D9FD0}" srcOrd="0" destOrd="0" presId="urn:microsoft.com/office/officeart/2005/8/layout/hierarchy2"/>
    <dgm:cxn modelId="{A743B51C-6752-44D8-9DD2-9BD7A2C2785C}" type="presOf" srcId="{BC9F42A5-2656-4B1A-84C4-30339CBC4BE5}" destId="{14FBAF29-BA28-472E-BCF9-79C683510D6D}" srcOrd="0" destOrd="0" presId="urn:microsoft.com/office/officeart/2005/8/layout/hierarchy2"/>
    <dgm:cxn modelId="{C78C5A01-98E8-49AB-B387-2F0091CBB03B}" srcId="{B2DDB824-051F-4454-B840-84E3BCDBC15D}" destId="{86AE9E22-41DE-418A-8AA7-1DD081D8BBB8}" srcOrd="1" destOrd="0" parTransId="{C87FCE72-B03C-4AF9-B774-A0B0B7C0ECA0}" sibTransId="{EABDF4C3-D787-4315-8122-0F71884C636E}"/>
    <dgm:cxn modelId="{56FB901D-301C-4473-83C3-7D9252E00B68}" type="presOf" srcId="{1DC95817-EDD8-416C-983E-39FE3C686A75}" destId="{4505C685-FFFD-4092-A7B5-CCAB247EC640}" srcOrd="1" destOrd="0" presId="urn:microsoft.com/office/officeart/2005/8/layout/hierarchy2"/>
    <dgm:cxn modelId="{C83D2F62-C859-4A37-97E1-BC80D08F1536}" srcId="{169BD3EE-06B0-463D-ACC4-63AB20FD1B7F}" destId="{FD4B6A33-9519-4648-B8B1-2F7337F5A45E}" srcOrd="3" destOrd="0" parTransId="{1B06D187-E099-46DA-9A35-40F12F1BEDB5}" sibTransId="{95A38573-FC12-4077-B0F8-56DF487ADED5}"/>
    <dgm:cxn modelId="{1D57C030-A717-463B-9EB8-00B2DD0D7640}" type="presOf" srcId="{3187D699-5B05-4485-B9EC-3E3766D044EF}" destId="{DECB8122-6687-404E-99A7-6EF3D2FFBB67}" srcOrd="0" destOrd="0" presId="urn:microsoft.com/office/officeart/2005/8/layout/hierarchy2"/>
    <dgm:cxn modelId="{9CBBA0F7-7E9B-4DDF-97B1-C5A4F1B10060}" srcId="{6933BA06-0810-43C7-9305-113106B41BE5}" destId="{169BD3EE-06B0-463D-ACC4-63AB20FD1B7F}" srcOrd="1" destOrd="0" parTransId="{4511339D-96BF-4B60-AADE-696529111458}" sibTransId="{1A0DA34F-2D90-466C-84A5-A3317E285E84}"/>
    <dgm:cxn modelId="{CC2C8005-94E9-48A7-ABB7-2E288D22C8BA}" srcId="{3187D699-5B05-4485-B9EC-3E3766D044EF}" destId="{3426191E-B5E8-4650-897C-F0634C418EC9}" srcOrd="2" destOrd="0" parTransId="{4253FA10-67C3-4A92-9EE4-74B6A75503DC}" sibTransId="{5BEA7927-4F5D-4C19-9FF2-762AD5F641B4}"/>
    <dgm:cxn modelId="{8918A0BE-9E26-4306-876E-E3749FD3819C}" type="presOf" srcId="{0470FAA3-D638-4AD6-B709-2255266B217E}" destId="{95744D51-2A70-4AF2-B008-535F1D7D4DF0}" srcOrd="0" destOrd="0" presId="urn:microsoft.com/office/officeart/2005/8/layout/hierarchy2"/>
    <dgm:cxn modelId="{79AB26DB-32D8-4909-8D6F-C821BE6AC5A0}" type="presOf" srcId="{5BF83D15-4198-48FA-A441-8662F26C3248}" destId="{CFD5FC1B-10B6-46F3-91E3-104A5615564C}" srcOrd="0" destOrd="0" presId="urn:microsoft.com/office/officeart/2005/8/layout/hierarchy2"/>
    <dgm:cxn modelId="{D5BE2882-B9E2-43DB-B12B-C054AFAB4978}" type="presOf" srcId="{A8BFC8F3-B88F-426C-8157-8E1EF8AD44FC}" destId="{42369042-31B7-443D-8601-A3E04CFF889E}" srcOrd="0" destOrd="0" presId="urn:microsoft.com/office/officeart/2005/8/layout/hierarchy2"/>
    <dgm:cxn modelId="{1DF1C750-690E-46F4-B435-9D41FBC9E233}" type="presOf" srcId="{9498CDD3-69BB-47A6-8755-5A744676FB83}" destId="{9B771C10-68CA-4EEE-8371-1EC23E5A0572}" srcOrd="0" destOrd="0" presId="urn:microsoft.com/office/officeart/2005/8/layout/hierarchy2"/>
    <dgm:cxn modelId="{B09E4D07-63C5-4388-934D-14A201A6C503}" type="presOf" srcId="{6933BA06-0810-43C7-9305-113106B41BE5}" destId="{70F067F0-AA71-42D8-B41A-7F840E260400}" srcOrd="0" destOrd="0" presId="urn:microsoft.com/office/officeart/2005/8/layout/hierarchy2"/>
    <dgm:cxn modelId="{BAB53424-340D-42B6-8CF7-CA914AEBFFBD}" type="presOf" srcId="{F467D571-A53D-4579-A81E-AFA451E46E8F}" destId="{56C82E8C-E0B9-4D9D-93EF-183016D98C6A}" srcOrd="0" destOrd="0" presId="urn:microsoft.com/office/officeart/2005/8/layout/hierarchy2"/>
    <dgm:cxn modelId="{D527E5E2-84DA-4265-958D-3F1C2C8D0ABA}" type="presOf" srcId="{0E0AB2B4-106E-4C3F-B6D7-D275F0C0D85A}" destId="{6CD5321C-6078-4F23-8866-D94DBDFF1183}" srcOrd="0" destOrd="0" presId="urn:microsoft.com/office/officeart/2005/8/layout/hierarchy2"/>
    <dgm:cxn modelId="{60778F93-DC0C-4440-9D92-33E946D3DE0E}" type="presOf" srcId="{4CEDEFCD-901C-4EF0-8CB7-8695AA4DE43E}" destId="{C7D054AA-1A54-44CC-A83D-5FBD6BDDCE07}" srcOrd="0" destOrd="0" presId="urn:microsoft.com/office/officeart/2005/8/layout/hierarchy2"/>
    <dgm:cxn modelId="{75B620AF-E4DC-47E5-B715-6EB69FEB4AFB}" type="presOf" srcId="{CE6942D6-A7FC-44B7-B3C7-2510B18F31EE}" destId="{D0F75841-F175-4CD8-AA85-C416F31D0C8D}" srcOrd="1" destOrd="0" presId="urn:microsoft.com/office/officeart/2005/8/layout/hierarchy2"/>
    <dgm:cxn modelId="{B4AD5BF8-B45A-4795-8D75-BF65B52D0B2E}" type="presOf" srcId="{DD6991EE-672E-404C-B911-279732934CBB}" destId="{61A553C8-D70E-4856-A931-B2359298BF9E}" srcOrd="0" destOrd="0" presId="urn:microsoft.com/office/officeart/2005/8/layout/hierarchy2"/>
    <dgm:cxn modelId="{CD860DF6-AAE4-4B62-AC08-6C843CCD49A2}" srcId="{3187D699-5B05-4485-B9EC-3E3766D044EF}" destId="{F253C1FB-A960-437C-B29A-2DEB4AB29C95}" srcOrd="0" destOrd="0" parTransId="{CE6942D6-A7FC-44B7-B3C7-2510B18F31EE}" sibTransId="{8DEDAB00-5CA7-43EE-83FE-F8F564D64816}"/>
    <dgm:cxn modelId="{9BBA3437-FEB8-46BB-BDBD-7B0B66F6C09F}" srcId="{6933BA06-0810-43C7-9305-113106B41BE5}" destId="{3187D699-5B05-4485-B9EC-3E3766D044EF}" srcOrd="3" destOrd="0" parTransId="{EAD99AE1-D4A9-43AA-B20F-78E24480F074}" sibTransId="{B532D3F8-8EF2-4A8E-8821-AB03CE5AA6F3}"/>
    <dgm:cxn modelId="{5D471B4E-D626-4C63-A213-9020EA0ED10A}" type="presOf" srcId="{5985BF6A-339F-4676-8E87-705734E1767E}" destId="{24706F10-4C7D-4A51-B1E7-4E1CF687F63E}" srcOrd="1" destOrd="0" presId="urn:microsoft.com/office/officeart/2005/8/layout/hierarchy2"/>
    <dgm:cxn modelId="{322A833D-371E-415C-A65E-566505D88AE8}" type="presOf" srcId="{7DA931E7-8194-431C-92E5-D8624BBAE359}" destId="{B24650EA-6E71-446F-9F25-24428AF6039D}" srcOrd="0" destOrd="0" presId="urn:microsoft.com/office/officeart/2005/8/layout/hierarchy2"/>
    <dgm:cxn modelId="{01A4DD35-BC85-4509-965C-EB89B31F007F}" type="presOf" srcId="{169BD3EE-06B0-463D-ACC4-63AB20FD1B7F}" destId="{02AA88AA-03DD-44BF-8269-3D25D46584A5}" srcOrd="0" destOrd="0" presId="urn:microsoft.com/office/officeart/2005/8/layout/hierarchy2"/>
    <dgm:cxn modelId="{205FC580-4BF6-4CB9-934A-454FF43F7695}" type="presOf" srcId="{A8BFC8F3-B88F-426C-8157-8E1EF8AD44FC}" destId="{AF86AF8B-5067-4825-A39B-15DADDD82741}" srcOrd="1" destOrd="0" presId="urn:microsoft.com/office/officeart/2005/8/layout/hierarchy2"/>
    <dgm:cxn modelId="{C1BCF36E-616B-4697-A579-58CE29D7009B}" type="presOf" srcId="{5985BF6A-339F-4676-8E87-705734E1767E}" destId="{9EBC1A88-DBD4-4DA1-B21A-34BDF84EAF9E}" srcOrd="0" destOrd="0" presId="urn:microsoft.com/office/officeart/2005/8/layout/hierarchy2"/>
    <dgm:cxn modelId="{0053CF56-F4B3-42A7-95F0-916BBF941DEA}" type="presOf" srcId="{4253FA10-67C3-4A92-9EE4-74B6A75503DC}" destId="{DC8B931D-13FD-4CCF-B106-788F1EE98887}" srcOrd="0" destOrd="0" presId="urn:microsoft.com/office/officeart/2005/8/layout/hierarchy2"/>
    <dgm:cxn modelId="{45D253AF-BADC-4A03-8C32-E519AFF7D327}" type="presOf" srcId="{F16617C7-8DB0-46CC-A37A-1421BB0C2E28}" destId="{51321153-D61D-4506-AC2E-427A7E262F9C}" srcOrd="0" destOrd="0" presId="urn:microsoft.com/office/officeart/2005/8/layout/hierarchy2"/>
    <dgm:cxn modelId="{B21862F3-F00C-4B34-AF6F-CCD7E2E427CA}" srcId="{6933BA06-0810-43C7-9305-113106B41BE5}" destId="{B2DDB824-051F-4454-B840-84E3BCDBC15D}" srcOrd="0" destOrd="0" parTransId="{8450FA9D-32FE-491A-8609-A318215B5BE7}" sibTransId="{9C0A7880-3303-4299-806A-958ACB0AF1F7}"/>
    <dgm:cxn modelId="{62E7379B-7D7F-4EB2-8A07-C9895493F4FB}" srcId="{B2DDB824-051F-4454-B840-84E3BCDBC15D}" destId="{5BF83D15-4198-48FA-A441-8662F26C3248}" srcOrd="2" destOrd="0" parTransId="{4CEDEFCD-901C-4EF0-8CB7-8695AA4DE43E}" sibTransId="{FC7929F0-6E55-40FB-86EB-9D8510DF994B}"/>
    <dgm:cxn modelId="{0479E06C-A52C-4C6D-BECD-EC3067EEAFF3}" type="presOf" srcId="{76B5CF45-8503-40AA-81F9-149148671D00}" destId="{C7E86170-48EA-444B-B72A-F46F6EFD522F}" srcOrd="1" destOrd="0" presId="urn:microsoft.com/office/officeart/2005/8/layout/hierarchy2"/>
    <dgm:cxn modelId="{70B8ADAE-9C19-4EE8-8CE5-DCA10022FFE9}" type="presOf" srcId="{2D2D63DC-69C8-4E1E-B933-77DFD8FBCD1E}" destId="{BC55DE3F-3B98-40DB-805D-C24E93D6B729}" srcOrd="1" destOrd="0" presId="urn:microsoft.com/office/officeart/2005/8/layout/hierarchy2"/>
    <dgm:cxn modelId="{57F180E3-FDF5-4B48-8E48-0BF3BC29C9D3}" type="presOf" srcId="{B865CDC4-E88E-4674-A6BD-B59FBAED4C8C}" destId="{67C2D2C6-9404-4B88-9107-21DF3B16AA75}" srcOrd="1" destOrd="0" presId="urn:microsoft.com/office/officeart/2005/8/layout/hierarchy2"/>
    <dgm:cxn modelId="{02DD6738-5FF5-4B05-8460-49EA9C839D47}" type="presOf" srcId="{C87FCE72-B03C-4AF9-B774-A0B0B7C0ECA0}" destId="{7FAF9127-5030-429A-B795-B1F9A764DB20}" srcOrd="0" destOrd="0" presId="urn:microsoft.com/office/officeart/2005/8/layout/hierarchy2"/>
    <dgm:cxn modelId="{9368CF90-F595-4E38-AF3E-58379DBBD225}" type="presOf" srcId="{434DCAC4-2FA4-49ED-A734-CDC1B63B888C}" destId="{D54F046E-DBBF-4685-9419-878C73D79B41}" srcOrd="0" destOrd="0" presId="urn:microsoft.com/office/officeart/2005/8/layout/hierarchy2"/>
    <dgm:cxn modelId="{7F06DC9B-3DA9-416E-B626-868DF833D82D}" type="presOf" srcId="{4CEDEFCD-901C-4EF0-8CB7-8695AA4DE43E}" destId="{9FE1815E-CD33-41AA-BFDB-FB2360257458}" srcOrd="1" destOrd="0" presId="urn:microsoft.com/office/officeart/2005/8/layout/hierarchy2"/>
    <dgm:cxn modelId="{FD076099-DA7B-49B5-BEEF-9A706EE36684}" type="presOf" srcId="{F64E55E1-8C3C-4010-A3E4-4762770CF629}" destId="{827275D7-5152-4E28-AA6D-C8C10426EF12}" srcOrd="0" destOrd="0" presId="urn:microsoft.com/office/officeart/2005/8/layout/hierarchy2"/>
    <dgm:cxn modelId="{881B8AC0-A802-4EB2-9184-342FFBCA3AD7}" srcId="{169BD3EE-06B0-463D-ACC4-63AB20FD1B7F}" destId="{AFA402B1-2E4F-479C-98CE-15CA336FEC5F}" srcOrd="1" destOrd="0" parTransId="{5985BF6A-339F-4676-8E87-705734E1767E}" sibTransId="{CA0C2238-CA35-4710-B7A5-69FA9F75EBA8}"/>
    <dgm:cxn modelId="{DD4EE63F-DAAA-49C8-91C7-ED0B2FE922E7}" type="presOf" srcId="{7DA931E7-8194-431C-92E5-D8624BBAE359}" destId="{4CADB457-0DFA-429E-B0A1-BD7F0B6B3833}" srcOrd="1" destOrd="0" presId="urn:microsoft.com/office/officeart/2005/8/layout/hierarchy2"/>
    <dgm:cxn modelId="{93770D6E-342E-4BEB-8988-679C1CD11B8C}" srcId="{169BD3EE-06B0-463D-ACC4-63AB20FD1B7F}" destId="{F64E55E1-8C3C-4010-A3E4-4762770CF629}" srcOrd="0" destOrd="0" parTransId="{76B5CF45-8503-40AA-81F9-149148671D00}" sibTransId="{D361431B-0115-4BC2-82C6-539F4A148ECE}"/>
    <dgm:cxn modelId="{DC84B360-ED4D-4FFE-81EC-6A66A64C7B4B}" type="presOf" srcId="{AFA402B1-2E4F-479C-98CE-15CA336FEC5F}" destId="{D18D6875-057B-44CE-B3C4-D5F0C88C1C1B}" srcOrd="0" destOrd="0" presId="urn:microsoft.com/office/officeart/2005/8/layout/hierarchy2"/>
    <dgm:cxn modelId="{B86E6B0A-3B37-4E0F-9040-C8B87C3CE402}" type="presOf" srcId="{FD4B6A33-9519-4648-B8B1-2F7337F5A45E}" destId="{A36022F2-7E42-4DA4-B765-F62253D9FBA1}" srcOrd="0" destOrd="0" presId="urn:microsoft.com/office/officeart/2005/8/layout/hierarchy2"/>
    <dgm:cxn modelId="{1A0797EF-F232-4DF1-B68B-2E2F4451B3BC}" srcId="{0470FAA3-D638-4AD6-B709-2255266B217E}" destId="{DD6991EE-672E-404C-B911-279732934CBB}" srcOrd="0" destOrd="0" parTransId="{F467D571-A53D-4579-A81E-AFA451E46E8F}" sibTransId="{D920C456-8D7E-4046-A729-4A717E3086F1}"/>
    <dgm:cxn modelId="{E91A0762-C7BF-4DB2-B0CD-DA3432396A72}" srcId="{0470FAA3-D638-4AD6-B709-2255266B217E}" destId="{9498CDD3-69BB-47A6-8755-5A744676FB83}" srcOrd="1" destOrd="0" parTransId="{0E0AB2B4-106E-4C3F-B6D7-D275F0C0D85A}" sibTransId="{D529BAC8-9D96-4547-9DEC-A931106DE4D4}"/>
    <dgm:cxn modelId="{1AEE9D40-2C65-423C-B8C0-8D6267177E45}" type="presOf" srcId="{B2DDB824-051F-4454-B840-84E3BCDBC15D}" destId="{3E93ECC3-6597-48F8-A27E-67B2428E2F44}" srcOrd="0" destOrd="0" presId="urn:microsoft.com/office/officeart/2005/8/layout/hierarchy2"/>
    <dgm:cxn modelId="{E62EAABA-AF75-4EA4-BC0F-7A8E8245DB5D}" type="presOf" srcId="{C87FCE72-B03C-4AF9-B774-A0B0B7C0ECA0}" destId="{34D1B5DB-F35E-4F35-9C54-08460B5E36F1}" srcOrd="1" destOrd="0" presId="urn:microsoft.com/office/officeart/2005/8/layout/hierarchy2"/>
    <dgm:cxn modelId="{7945B877-DE65-45F1-8AB7-4F952600E9B5}" srcId="{6933BA06-0810-43C7-9305-113106B41BE5}" destId="{0470FAA3-D638-4AD6-B709-2255266B217E}" srcOrd="2" destOrd="0" parTransId="{E10A2527-A422-425F-B644-77880CF34569}" sibTransId="{EF0AFE85-EA7D-4B57-B2D1-553FC2BCE695}"/>
    <dgm:cxn modelId="{2B878EF4-6E04-4E10-9AC4-03864B361194}" srcId="{169BD3EE-06B0-463D-ACC4-63AB20FD1B7F}" destId="{DBF02224-122C-4F10-B3D1-BB6D4C6DB35D}" srcOrd="2" destOrd="0" parTransId="{A8BFC8F3-B88F-426C-8157-8E1EF8AD44FC}" sibTransId="{F61EC5E3-F535-4EC4-975F-A08B33B884E0}"/>
    <dgm:cxn modelId="{48A69AE7-133F-4B2E-A400-72DC94B79FE3}" type="presOf" srcId="{2D2D63DC-69C8-4E1E-B933-77DFD8FBCD1E}" destId="{0394342C-A9B6-4514-87E8-BAE517571AA9}" srcOrd="0" destOrd="0" presId="urn:microsoft.com/office/officeart/2005/8/layout/hierarchy2"/>
    <dgm:cxn modelId="{3D1AC73C-F8DD-49E1-876C-3DE32E37CA4F}" type="presOf" srcId="{86AE9E22-41DE-418A-8AA7-1DD081D8BBB8}" destId="{54780EB3-DF33-41C4-AF0B-A4810B5D33CE}" srcOrd="0" destOrd="0" presId="urn:microsoft.com/office/officeart/2005/8/layout/hierarchy2"/>
    <dgm:cxn modelId="{7A4BE92D-8D9E-4043-9D72-6494CE59061A}" srcId="{3187D699-5B05-4485-B9EC-3E3766D044EF}" destId="{BC9F42A5-2656-4B1A-84C4-30339CBC4BE5}" srcOrd="3" destOrd="0" parTransId="{2D2D63DC-69C8-4E1E-B933-77DFD8FBCD1E}" sibTransId="{45D88BD8-659D-44B3-96B4-3E5A99A9A955}"/>
    <dgm:cxn modelId="{82E964EE-4669-458A-A804-14F66017D383}" type="presOf" srcId="{DBF02224-122C-4F10-B3D1-BB6D4C6DB35D}" destId="{3383B849-FE9C-4AF4-96A7-2EC3CA77F346}" srcOrd="0" destOrd="0" presId="urn:microsoft.com/office/officeart/2005/8/layout/hierarchy2"/>
    <dgm:cxn modelId="{9885C4D7-F7C9-4E81-8D61-82751B750821}" type="presParOf" srcId="{70F067F0-AA71-42D8-B41A-7F840E260400}" destId="{637608EB-C237-4580-BBCB-2C548BD1D5BA}" srcOrd="0" destOrd="0" presId="urn:microsoft.com/office/officeart/2005/8/layout/hierarchy2"/>
    <dgm:cxn modelId="{B1AE1D61-CF0A-4E8B-86B9-FF903C6B93D9}" type="presParOf" srcId="{637608EB-C237-4580-BBCB-2C548BD1D5BA}" destId="{3E93ECC3-6597-48F8-A27E-67B2428E2F44}" srcOrd="0" destOrd="0" presId="urn:microsoft.com/office/officeart/2005/8/layout/hierarchy2"/>
    <dgm:cxn modelId="{857C7075-F5DA-4B72-94C2-EB98D4127A7B}" type="presParOf" srcId="{637608EB-C237-4580-BBCB-2C548BD1D5BA}" destId="{E7296869-E819-41F0-BF50-048307BAC513}" srcOrd="1" destOrd="0" presId="urn:microsoft.com/office/officeart/2005/8/layout/hierarchy2"/>
    <dgm:cxn modelId="{F4D92736-6CAA-4242-8ED6-645223CD301D}" type="presParOf" srcId="{E7296869-E819-41F0-BF50-048307BAC513}" destId="{B24650EA-6E71-446F-9F25-24428AF6039D}" srcOrd="0" destOrd="0" presId="urn:microsoft.com/office/officeart/2005/8/layout/hierarchy2"/>
    <dgm:cxn modelId="{16DD9303-C127-4119-9A23-D9FFB36895E6}" type="presParOf" srcId="{B24650EA-6E71-446F-9F25-24428AF6039D}" destId="{4CADB457-0DFA-429E-B0A1-BD7F0B6B3833}" srcOrd="0" destOrd="0" presId="urn:microsoft.com/office/officeart/2005/8/layout/hierarchy2"/>
    <dgm:cxn modelId="{BA58DBAF-EBAC-42DC-95D4-2B210FB5B74F}" type="presParOf" srcId="{E7296869-E819-41F0-BF50-048307BAC513}" destId="{CF6134BF-D2C4-451A-9B47-D14BBE6AC7AA}" srcOrd="1" destOrd="0" presId="urn:microsoft.com/office/officeart/2005/8/layout/hierarchy2"/>
    <dgm:cxn modelId="{9CE435AC-6A68-4CC6-962F-35168A4FCD1C}" type="presParOf" srcId="{CF6134BF-D2C4-451A-9B47-D14BBE6AC7AA}" destId="{D54F046E-DBBF-4685-9419-878C73D79B41}" srcOrd="0" destOrd="0" presId="urn:microsoft.com/office/officeart/2005/8/layout/hierarchy2"/>
    <dgm:cxn modelId="{B8EC6C09-75D1-4BCE-815C-1CD16D609011}" type="presParOf" srcId="{CF6134BF-D2C4-451A-9B47-D14BBE6AC7AA}" destId="{B1A26E22-C13D-49B9-B542-846A79384B67}" srcOrd="1" destOrd="0" presId="urn:microsoft.com/office/officeart/2005/8/layout/hierarchy2"/>
    <dgm:cxn modelId="{6A32A9F9-A0E4-4A48-AAFD-EC0438D41BAC}" type="presParOf" srcId="{E7296869-E819-41F0-BF50-048307BAC513}" destId="{7FAF9127-5030-429A-B795-B1F9A764DB20}" srcOrd="2" destOrd="0" presId="urn:microsoft.com/office/officeart/2005/8/layout/hierarchy2"/>
    <dgm:cxn modelId="{C1595A89-5717-4D5F-8909-FDE69F7552CF}" type="presParOf" srcId="{7FAF9127-5030-429A-B795-B1F9A764DB20}" destId="{34D1B5DB-F35E-4F35-9C54-08460B5E36F1}" srcOrd="0" destOrd="0" presId="urn:microsoft.com/office/officeart/2005/8/layout/hierarchy2"/>
    <dgm:cxn modelId="{39748440-7E32-4635-8941-EE515E5D9010}" type="presParOf" srcId="{E7296869-E819-41F0-BF50-048307BAC513}" destId="{58B48181-7492-49CE-A671-3A1A70F5E4AA}" srcOrd="3" destOrd="0" presId="urn:microsoft.com/office/officeart/2005/8/layout/hierarchy2"/>
    <dgm:cxn modelId="{0A29E9BC-5C59-4255-9747-C01A99959D20}" type="presParOf" srcId="{58B48181-7492-49CE-A671-3A1A70F5E4AA}" destId="{54780EB3-DF33-41C4-AF0B-A4810B5D33CE}" srcOrd="0" destOrd="0" presId="urn:microsoft.com/office/officeart/2005/8/layout/hierarchy2"/>
    <dgm:cxn modelId="{5D97C97E-2456-4DA5-85E0-8C17F521FEEC}" type="presParOf" srcId="{58B48181-7492-49CE-A671-3A1A70F5E4AA}" destId="{868264DB-DE4B-4FE8-96AC-3EC0BA77646B}" srcOrd="1" destOrd="0" presId="urn:microsoft.com/office/officeart/2005/8/layout/hierarchy2"/>
    <dgm:cxn modelId="{699ADF30-5722-4131-8D1C-B1D9FD693856}" type="presParOf" srcId="{E7296869-E819-41F0-BF50-048307BAC513}" destId="{C7D054AA-1A54-44CC-A83D-5FBD6BDDCE07}" srcOrd="4" destOrd="0" presId="urn:microsoft.com/office/officeart/2005/8/layout/hierarchy2"/>
    <dgm:cxn modelId="{07491A0D-CD0E-4A32-AF0A-96327AF30AFA}" type="presParOf" srcId="{C7D054AA-1A54-44CC-A83D-5FBD6BDDCE07}" destId="{9FE1815E-CD33-41AA-BFDB-FB2360257458}" srcOrd="0" destOrd="0" presId="urn:microsoft.com/office/officeart/2005/8/layout/hierarchy2"/>
    <dgm:cxn modelId="{26DBED37-B814-4226-BE12-951C5F2364A8}" type="presParOf" srcId="{E7296869-E819-41F0-BF50-048307BAC513}" destId="{CF292F96-43A4-4FB5-A793-0D5FA9737DD4}" srcOrd="5" destOrd="0" presId="urn:microsoft.com/office/officeart/2005/8/layout/hierarchy2"/>
    <dgm:cxn modelId="{8D07BEF2-1217-4831-8139-910F6B55BEDC}" type="presParOf" srcId="{CF292F96-43A4-4FB5-A793-0D5FA9737DD4}" destId="{CFD5FC1B-10B6-46F3-91E3-104A5615564C}" srcOrd="0" destOrd="0" presId="urn:microsoft.com/office/officeart/2005/8/layout/hierarchy2"/>
    <dgm:cxn modelId="{B1341014-F5A7-4E59-BAEF-660BB393A47C}" type="presParOf" srcId="{CF292F96-43A4-4FB5-A793-0D5FA9737DD4}" destId="{9BF78A74-00F5-4172-9833-4ED2AECD5BBA}" srcOrd="1" destOrd="0" presId="urn:microsoft.com/office/officeart/2005/8/layout/hierarchy2"/>
    <dgm:cxn modelId="{0F62179C-8891-4173-8E08-A06855D2D059}" type="presParOf" srcId="{70F067F0-AA71-42D8-B41A-7F840E260400}" destId="{068197AC-A69C-4DEA-A689-8CB078842746}" srcOrd="1" destOrd="0" presId="urn:microsoft.com/office/officeart/2005/8/layout/hierarchy2"/>
    <dgm:cxn modelId="{0363FED4-6F90-468D-AE7B-1AB917C76C5D}" type="presParOf" srcId="{068197AC-A69C-4DEA-A689-8CB078842746}" destId="{02AA88AA-03DD-44BF-8269-3D25D46584A5}" srcOrd="0" destOrd="0" presId="urn:microsoft.com/office/officeart/2005/8/layout/hierarchy2"/>
    <dgm:cxn modelId="{3FA12BB8-450C-4777-9F79-85B89CC46525}" type="presParOf" srcId="{068197AC-A69C-4DEA-A689-8CB078842746}" destId="{CD0C44DB-41DA-4D6B-B2F3-B241AC2F7A56}" srcOrd="1" destOrd="0" presId="urn:microsoft.com/office/officeart/2005/8/layout/hierarchy2"/>
    <dgm:cxn modelId="{C2F465A0-AD43-453E-BFE1-C2BF6757DF39}" type="presParOf" srcId="{CD0C44DB-41DA-4D6B-B2F3-B241AC2F7A56}" destId="{B1866817-EBAD-4875-ADB8-A5EBC1504FE9}" srcOrd="0" destOrd="0" presId="urn:microsoft.com/office/officeart/2005/8/layout/hierarchy2"/>
    <dgm:cxn modelId="{00448A6E-AC6E-43A6-8AA1-3A722D6B8A6E}" type="presParOf" srcId="{B1866817-EBAD-4875-ADB8-A5EBC1504FE9}" destId="{C7E86170-48EA-444B-B72A-F46F6EFD522F}" srcOrd="0" destOrd="0" presId="urn:microsoft.com/office/officeart/2005/8/layout/hierarchy2"/>
    <dgm:cxn modelId="{57831A4F-3BBF-43ED-96F8-36265D0F33C0}" type="presParOf" srcId="{CD0C44DB-41DA-4D6B-B2F3-B241AC2F7A56}" destId="{10C2304B-16AB-4ADC-8C0E-9D9BEAC2164A}" srcOrd="1" destOrd="0" presId="urn:microsoft.com/office/officeart/2005/8/layout/hierarchy2"/>
    <dgm:cxn modelId="{FCE235FA-2A1B-4413-90EB-82B7C53EA4BE}" type="presParOf" srcId="{10C2304B-16AB-4ADC-8C0E-9D9BEAC2164A}" destId="{827275D7-5152-4E28-AA6D-C8C10426EF12}" srcOrd="0" destOrd="0" presId="urn:microsoft.com/office/officeart/2005/8/layout/hierarchy2"/>
    <dgm:cxn modelId="{A27BDCE5-221F-4CF4-866D-29A8CD0CB4CB}" type="presParOf" srcId="{10C2304B-16AB-4ADC-8C0E-9D9BEAC2164A}" destId="{8989833F-49DE-40B8-A5C8-35E25267146C}" srcOrd="1" destOrd="0" presId="urn:microsoft.com/office/officeart/2005/8/layout/hierarchy2"/>
    <dgm:cxn modelId="{8C0830FC-55D7-446E-B6CB-6E7D2CFAE8E9}" type="presParOf" srcId="{CD0C44DB-41DA-4D6B-B2F3-B241AC2F7A56}" destId="{9EBC1A88-DBD4-4DA1-B21A-34BDF84EAF9E}" srcOrd="2" destOrd="0" presId="urn:microsoft.com/office/officeart/2005/8/layout/hierarchy2"/>
    <dgm:cxn modelId="{50571245-E586-4EBE-95B3-159FC68BCCB4}" type="presParOf" srcId="{9EBC1A88-DBD4-4DA1-B21A-34BDF84EAF9E}" destId="{24706F10-4C7D-4A51-B1E7-4E1CF687F63E}" srcOrd="0" destOrd="0" presId="urn:microsoft.com/office/officeart/2005/8/layout/hierarchy2"/>
    <dgm:cxn modelId="{AB55C88D-B826-43B2-87AE-55DB3BCF2521}" type="presParOf" srcId="{CD0C44DB-41DA-4D6B-B2F3-B241AC2F7A56}" destId="{0BFB262D-CFE0-4FDE-95AD-5C49DE766462}" srcOrd="3" destOrd="0" presId="urn:microsoft.com/office/officeart/2005/8/layout/hierarchy2"/>
    <dgm:cxn modelId="{84DB4841-4833-4B7E-9D79-8D5977930BBB}" type="presParOf" srcId="{0BFB262D-CFE0-4FDE-95AD-5C49DE766462}" destId="{D18D6875-057B-44CE-B3C4-D5F0C88C1C1B}" srcOrd="0" destOrd="0" presId="urn:microsoft.com/office/officeart/2005/8/layout/hierarchy2"/>
    <dgm:cxn modelId="{D140FBFA-72C1-4CCD-9D69-8A94D6678443}" type="presParOf" srcId="{0BFB262D-CFE0-4FDE-95AD-5C49DE766462}" destId="{E4B43469-F76A-47E8-898D-3E7AC8C157D7}" srcOrd="1" destOrd="0" presId="urn:microsoft.com/office/officeart/2005/8/layout/hierarchy2"/>
    <dgm:cxn modelId="{ECC36C8A-A91A-4823-BB39-F1503B0B055E}" type="presParOf" srcId="{CD0C44DB-41DA-4D6B-B2F3-B241AC2F7A56}" destId="{42369042-31B7-443D-8601-A3E04CFF889E}" srcOrd="4" destOrd="0" presId="urn:microsoft.com/office/officeart/2005/8/layout/hierarchy2"/>
    <dgm:cxn modelId="{413A8062-6F64-48AF-8D6E-F50945AB1DCC}" type="presParOf" srcId="{42369042-31B7-443D-8601-A3E04CFF889E}" destId="{AF86AF8B-5067-4825-A39B-15DADDD82741}" srcOrd="0" destOrd="0" presId="urn:microsoft.com/office/officeart/2005/8/layout/hierarchy2"/>
    <dgm:cxn modelId="{68034D8C-F3D9-48B0-ACE9-2CD17014A1F2}" type="presParOf" srcId="{CD0C44DB-41DA-4D6B-B2F3-B241AC2F7A56}" destId="{B959D552-0A2B-48A8-B42A-1671149064EB}" srcOrd="5" destOrd="0" presId="urn:microsoft.com/office/officeart/2005/8/layout/hierarchy2"/>
    <dgm:cxn modelId="{C5287F51-322B-4527-BA7E-968EE188A9D8}" type="presParOf" srcId="{B959D552-0A2B-48A8-B42A-1671149064EB}" destId="{3383B849-FE9C-4AF4-96A7-2EC3CA77F346}" srcOrd="0" destOrd="0" presId="urn:microsoft.com/office/officeart/2005/8/layout/hierarchy2"/>
    <dgm:cxn modelId="{03ED53DC-7EAD-4EDD-B005-37BE2DE71A5C}" type="presParOf" srcId="{B959D552-0A2B-48A8-B42A-1671149064EB}" destId="{2158CF9E-C797-479C-9D9C-5A171B9EC870}" srcOrd="1" destOrd="0" presId="urn:microsoft.com/office/officeart/2005/8/layout/hierarchy2"/>
    <dgm:cxn modelId="{2A5485D3-7659-4A94-9A68-71C408E5A853}" type="presParOf" srcId="{CD0C44DB-41DA-4D6B-B2F3-B241AC2F7A56}" destId="{0DD22188-FB06-4F72-9073-2DC376EDDA96}" srcOrd="6" destOrd="0" presId="urn:microsoft.com/office/officeart/2005/8/layout/hierarchy2"/>
    <dgm:cxn modelId="{D3861FB9-6494-42F5-BB43-F40A3C6331F6}" type="presParOf" srcId="{0DD22188-FB06-4F72-9073-2DC376EDDA96}" destId="{EB691831-51F5-4DA8-BFCE-E60787142A63}" srcOrd="0" destOrd="0" presId="urn:microsoft.com/office/officeart/2005/8/layout/hierarchy2"/>
    <dgm:cxn modelId="{5308E9F9-A805-4CA7-905E-8229DB880CA1}" type="presParOf" srcId="{CD0C44DB-41DA-4D6B-B2F3-B241AC2F7A56}" destId="{5F488E51-79A1-4303-92AA-89505E5F5722}" srcOrd="7" destOrd="0" presId="urn:microsoft.com/office/officeart/2005/8/layout/hierarchy2"/>
    <dgm:cxn modelId="{9E2A552A-FD16-4A57-8F29-425F7401AA25}" type="presParOf" srcId="{5F488E51-79A1-4303-92AA-89505E5F5722}" destId="{A36022F2-7E42-4DA4-B765-F62253D9FBA1}" srcOrd="0" destOrd="0" presId="urn:microsoft.com/office/officeart/2005/8/layout/hierarchy2"/>
    <dgm:cxn modelId="{7C2B2CFB-48AB-429C-B2E0-410F71A4D140}" type="presParOf" srcId="{5F488E51-79A1-4303-92AA-89505E5F5722}" destId="{F81A31B4-C1B0-4677-BE2A-743E4C6D406C}" srcOrd="1" destOrd="0" presId="urn:microsoft.com/office/officeart/2005/8/layout/hierarchy2"/>
    <dgm:cxn modelId="{3B8F8D6E-F73B-4030-93A0-E4C36FD8D26A}" type="presParOf" srcId="{CD0C44DB-41DA-4D6B-B2F3-B241AC2F7A56}" destId="{8127F529-9B97-4571-8089-10F580791D6E}" srcOrd="8" destOrd="0" presId="urn:microsoft.com/office/officeart/2005/8/layout/hierarchy2"/>
    <dgm:cxn modelId="{3A7F4FD4-AF9C-444B-B6F8-A3289785D2C0}" type="presParOf" srcId="{8127F529-9B97-4571-8089-10F580791D6E}" destId="{67C2D2C6-9404-4B88-9107-21DF3B16AA75}" srcOrd="0" destOrd="0" presId="urn:microsoft.com/office/officeart/2005/8/layout/hierarchy2"/>
    <dgm:cxn modelId="{38F552F3-07D7-44F5-BD2B-617177A1211A}" type="presParOf" srcId="{CD0C44DB-41DA-4D6B-B2F3-B241AC2F7A56}" destId="{395B0183-8DB7-4AE0-9D07-258ACA15CC5C}" srcOrd="9" destOrd="0" presId="urn:microsoft.com/office/officeart/2005/8/layout/hierarchy2"/>
    <dgm:cxn modelId="{76FE876E-476B-4F93-864B-46CA285D3F42}" type="presParOf" srcId="{395B0183-8DB7-4AE0-9D07-258ACA15CC5C}" destId="{51321153-D61D-4506-AC2E-427A7E262F9C}" srcOrd="0" destOrd="0" presId="urn:microsoft.com/office/officeart/2005/8/layout/hierarchy2"/>
    <dgm:cxn modelId="{221724F9-44B9-4E84-AE15-1A576C6D2F67}" type="presParOf" srcId="{395B0183-8DB7-4AE0-9D07-258ACA15CC5C}" destId="{27A49608-A65D-4B3C-BDA3-5ADFD60188F0}" srcOrd="1" destOrd="0" presId="urn:microsoft.com/office/officeart/2005/8/layout/hierarchy2"/>
    <dgm:cxn modelId="{E35CBF5A-1C75-48EF-B919-0AE285ED3E1F}" type="presParOf" srcId="{70F067F0-AA71-42D8-B41A-7F840E260400}" destId="{E2B65773-2B4B-41C6-8A0F-51DA8091EFBC}" srcOrd="2" destOrd="0" presId="urn:microsoft.com/office/officeart/2005/8/layout/hierarchy2"/>
    <dgm:cxn modelId="{57841D32-E3F1-4B49-8856-3314721A9DD3}" type="presParOf" srcId="{E2B65773-2B4B-41C6-8A0F-51DA8091EFBC}" destId="{95744D51-2A70-4AF2-B008-535F1D7D4DF0}" srcOrd="0" destOrd="0" presId="urn:microsoft.com/office/officeart/2005/8/layout/hierarchy2"/>
    <dgm:cxn modelId="{C820C0A6-5652-4915-876D-4B2BA7F16152}" type="presParOf" srcId="{E2B65773-2B4B-41C6-8A0F-51DA8091EFBC}" destId="{56D783C2-AE88-4EFD-851E-4859B5AAB34B}" srcOrd="1" destOrd="0" presId="urn:microsoft.com/office/officeart/2005/8/layout/hierarchy2"/>
    <dgm:cxn modelId="{7DF7D8B9-00BD-4A58-9AD9-AE1B9D416E8F}" type="presParOf" srcId="{56D783C2-AE88-4EFD-851E-4859B5AAB34B}" destId="{56C82E8C-E0B9-4D9D-93EF-183016D98C6A}" srcOrd="0" destOrd="0" presId="urn:microsoft.com/office/officeart/2005/8/layout/hierarchy2"/>
    <dgm:cxn modelId="{B6297017-9FA6-4821-82A5-C4B79A237EE6}" type="presParOf" srcId="{56C82E8C-E0B9-4D9D-93EF-183016D98C6A}" destId="{5881FE21-E4B7-4ADB-913E-042839FB7F3B}" srcOrd="0" destOrd="0" presId="urn:microsoft.com/office/officeart/2005/8/layout/hierarchy2"/>
    <dgm:cxn modelId="{7C37D66C-65EA-4E4C-BA38-1C0CDBF7962E}" type="presParOf" srcId="{56D783C2-AE88-4EFD-851E-4859B5AAB34B}" destId="{00A655D4-4D7C-4831-A734-0102122B424A}" srcOrd="1" destOrd="0" presId="urn:microsoft.com/office/officeart/2005/8/layout/hierarchy2"/>
    <dgm:cxn modelId="{B85E2337-40AD-48BC-9137-6FE671FD1E35}" type="presParOf" srcId="{00A655D4-4D7C-4831-A734-0102122B424A}" destId="{61A553C8-D70E-4856-A931-B2359298BF9E}" srcOrd="0" destOrd="0" presId="urn:microsoft.com/office/officeart/2005/8/layout/hierarchy2"/>
    <dgm:cxn modelId="{24295896-8C28-4C63-8FA6-4D57F8D00BA5}" type="presParOf" srcId="{00A655D4-4D7C-4831-A734-0102122B424A}" destId="{C76CE9D6-7A08-46F3-AF1A-F4C0CB76BDA5}" srcOrd="1" destOrd="0" presId="urn:microsoft.com/office/officeart/2005/8/layout/hierarchy2"/>
    <dgm:cxn modelId="{705EB434-2B42-4002-86F7-D92F16B5E0E1}" type="presParOf" srcId="{56D783C2-AE88-4EFD-851E-4859B5AAB34B}" destId="{6CD5321C-6078-4F23-8866-D94DBDFF1183}" srcOrd="2" destOrd="0" presId="urn:microsoft.com/office/officeart/2005/8/layout/hierarchy2"/>
    <dgm:cxn modelId="{AED230C2-B3AB-4689-B8D4-BD2D83DD3257}" type="presParOf" srcId="{6CD5321C-6078-4F23-8866-D94DBDFF1183}" destId="{A300C694-F675-4E64-9140-6956366D3ED3}" srcOrd="0" destOrd="0" presId="urn:microsoft.com/office/officeart/2005/8/layout/hierarchy2"/>
    <dgm:cxn modelId="{DA0A8471-1945-4C3A-B169-8D02E7CB1EE4}" type="presParOf" srcId="{56D783C2-AE88-4EFD-851E-4859B5AAB34B}" destId="{1EF514E9-0204-471A-A8B6-941CAB557033}" srcOrd="3" destOrd="0" presId="urn:microsoft.com/office/officeart/2005/8/layout/hierarchy2"/>
    <dgm:cxn modelId="{A677ED83-8C8A-4116-89DD-3F8FBDCD86BC}" type="presParOf" srcId="{1EF514E9-0204-471A-A8B6-941CAB557033}" destId="{9B771C10-68CA-4EEE-8371-1EC23E5A0572}" srcOrd="0" destOrd="0" presId="urn:microsoft.com/office/officeart/2005/8/layout/hierarchy2"/>
    <dgm:cxn modelId="{DC66D13D-7384-4DE9-BD6C-3B258D74AB18}" type="presParOf" srcId="{1EF514E9-0204-471A-A8B6-941CAB557033}" destId="{5853DBFB-BC50-44C0-8BD3-FE2643654A3A}" srcOrd="1" destOrd="0" presId="urn:microsoft.com/office/officeart/2005/8/layout/hierarchy2"/>
    <dgm:cxn modelId="{C9D5922B-D233-4656-B96B-33F2F3B3A919}" type="presParOf" srcId="{70F067F0-AA71-42D8-B41A-7F840E260400}" destId="{4DADD83B-3B32-419C-8951-EFA9D3DBC3B7}" srcOrd="3" destOrd="0" presId="urn:microsoft.com/office/officeart/2005/8/layout/hierarchy2"/>
    <dgm:cxn modelId="{6DA3081F-D886-4F17-BDA3-D790138701DD}" type="presParOf" srcId="{4DADD83B-3B32-419C-8951-EFA9D3DBC3B7}" destId="{DECB8122-6687-404E-99A7-6EF3D2FFBB67}" srcOrd="0" destOrd="0" presId="urn:microsoft.com/office/officeart/2005/8/layout/hierarchy2"/>
    <dgm:cxn modelId="{7109C771-C0B9-45C3-B6D8-0EA32EC1A19E}" type="presParOf" srcId="{4DADD83B-3B32-419C-8951-EFA9D3DBC3B7}" destId="{957379E7-0330-44C5-A0C2-7DADFF362C26}" srcOrd="1" destOrd="0" presId="urn:microsoft.com/office/officeart/2005/8/layout/hierarchy2"/>
    <dgm:cxn modelId="{63579EB4-925B-4F43-A558-71A8006F1A07}" type="presParOf" srcId="{957379E7-0330-44C5-A0C2-7DADFF362C26}" destId="{CE8BE2E3-FBA9-4B3F-8313-3F5994BB3811}" srcOrd="0" destOrd="0" presId="urn:microsoft.com/office/officeart/2005/8/layout/hierarchy2"/>
    <dgm:cxn modelId="{2D701F85-C7CA-48B6-B5AE-0EE04129826F}" type="presParOf" srcId="{CE8BE2E3-FBA9-4B3F-8313-3F5994BB3811}" destId="{D0F75841-F175-4CD8-AA85-C416F31D0C8D}" srcOrd="0" destOrd="0" presId="urn:microsoft.com/office/officeart/2005/8/layout/hierarchy2"/>
    <dgm:cxn modelId="{A0600710-8439-4A37-8606-B2B0033C86A2}" type="presParOf" srcId="{957379E7-0330-44C5-A0C2-7DADFF362C26}" destId="{8FE9EAE3-D067-4813-9CD1-9F4F75283A62}" srcOrd="1" destOrd="0" presId="urn:microsoft.com/office/officeart/2005/8/layout/hierarchy2"/>
    <dgm:cxn modelId="{F87E5C39-1107-4B54-9B38-066081EDFF1C}" type="presParOf" srcId="{8FE9EAE3-D067-4813-9CD1-9F4F75283A62}" destId="{3E44252E-7DAE-43BA-A2DB-8F3D6B4877FB}" srcOrd="0" destOrd="0" presId="urn:microsoft.com/office/officeart/2005/8/layout/hierarchy2"/>
    <dgm:cxn modelId="{9BF0056F-5154-4433-8059-782BDD67B44F}" type="presParOf" srcId="{8FE9EAE3-D067-4813-9CD1-9F4F75283A62}" destId="{424EE422-6A96-414B-A256-1B7DE965EF7B}" srcOrd="1" destOrd="0" presId="urn:microsoft.com/office/officeart/2005/8/layout/hierarchy2"/>
    <dgm:cxn modelId="{C24A02CD-DBA2-418F-8654-11A315B24ADE}" type="presParOf" srcId="{957379E7-0330-44C5-A0C2-7DADFF362C26}" destId="{540763E6-3AF4-496C-99BA-A0982A3906C3}" srcOrd="2" destOrd="0" presId="urn:microsoft.com/office/officeart/2005/8/layout/hierarchy2"/>
    <dgm:cxn modelId="{A2EF4A20-C8B3-4490-90C8-C01144238DDB}" type="presParOf" srcId="{540763E6-3AF4-496C-99BA-A0982A3906C3}" destId="{4505C685-FFFD-4092-A7B5-CCAB247EC640}" srcOrd="0" destOrd="0" presId="urn:microsoft.com/office/officeart/2005/8/layout/hierarchy2"/>
    <dgm:cxn modelId="{21D39558-E06B-4AD2-B89B-648731A01865}" type="presParOf" srcId="{957379E7-0330-44C5-A0C2-7DADFF362C26}" destId="{10CEBC82-E9B3-4053-A835-CF08603DB7ED}" srcOrd="3" destOrd="0" presId="urn:microsoft.com/office/officeart/2005/8/layout/hierarchy2"/>
    <dgm:cxn modelId="{E43B2217-1DF2-45FA-9056-CD9F4A5D692B}" type="presParOf" srcId="{10CEBC82-E9B3-4053-A835-CF08603DB7ED}" destId="{382BEEC6-BAF6-45DE-B260-05265BB11C7D}" srcOrd="0" destOrd="0" presId="urn:microsoft.com/office/officeart/2005/8/layout/hierarchy2"/>
    <dgm:cxn modelId="{70A872EB-EF1A-4226-A121-789207755547}" type="presParOf" srcId="{10CEBC82-E9B3-4053-A835-CF08603DB7ED}" destId="{DD81267E-C831-4D8E-8675-B7AEC3CC1CE7}" srcOrd="1" destOrd="0" presId="urn:microsoft.com/office/officeart/2005/8/layout/hierarchy2"/>
    <dgm:cxn modelId="{C3326B77-A3A6-4298-9AD8-49C251C77040}" type="presParOf" srcId="{957379E7-0330-44C5-A0C2-7DADFF362C26}" destId="{DC8B931D-13FD-4CCF-B106-788F1EE98887}" srcOrd="4" destOrd="0" presId="urn:microsoft.com/office/officeart/2005/8/layout/hierarchy2"/>
    <dgm:cxn modelId="{09E8AF18-52F1-4119-B179-360AF6643C91}" type="presParOf" srcId="{DC8B931D-13FD-4CCF-B106-788F1EE98887}" destId="{B2CBBAB7-5DC8-45F3-9D98-D0FDC5CC1C76}" srcOrd="0" destOrd="0" presId="urn:microsoft.com/office/officeart/2005/8/layout/hierarchy2"/>
    <dgm:cxn modelId="{2538ADBA-13A4-4EDF-A427-A546A61F19DE}" type="presParOf" srcId="{957379E7-0330-44C5-A0C2-7DADFF362C26}" destId="{65E1D7BF-2F3B-4AD8-9CD8-3ED72E881293}" srcOrd="5" destOrd="0" presId="urn:microsoft.com/office/officeart/2005/8/layout/hierarchy2"/>
    <dgm:cxn modelId="{0E5C9682-6D09-4051-828F-D0C2E84A34E6}" type="presParOf" srcId="{65E1D7BF-2F3B-4AD8-9CD8-3ED72E881293}" destId="{6C43B911-07DC-4348-B694-F02E709D9FD0}" srcOrd="0" destOrd="0" presId="urn:microsoft.com/office/officeart/2005/8/layout/hierarchy2"/>
    <dgm:cxn modelId="{70A037C1-CE86-4562-8AF0-7FCEEE9A0017}" type="presParOf" srcId="{65E1D7BF-2F3B-4AD8-9CD8-3ED72E881293}" destId="{5EF93610-1D57-4614-A06F-62A215CA736D}" srcOrd="1" destOrd="0" presId="urn:microsoft.com/office/officeart/2005/8/layout/hierarchy2"/>
    <dgm:cxn modelId="{531C6F99-C22E-4C2E-AB52-C8EE0D7C87D3}" type="presParOf" srcId="{957379E7-0330-44C5-A0C2-7DADFF362C26}" destId="{0394342C-A9B6-4514-87E8-BAE517571AA9}" srcOrd="6" destOrd="0" presId="urn:microsoft.com/office/officeart/2005/8/layout/hierarchy2"/>
    <dgm:cxn modelId="{F8FAD75D-737B-4DD4-B9D6-2575B1831B56}" type="presParOf" srcId="{0394342C-A9B6-4514-87E8-BAE517571AA9}" destId="{BC55DE3F-3B98-40DB-805D-C24E93D6B729}" srcOrd="0" destOrd="0" presId="urn:microsoft.com/office/officeart/2005/8/layout/hierarchy2"/>
    <dgm:cxn modelId="{45D37A4C-3267-43EC-AC22-62868FB3DB66}" type="presParOf" srcId="{957379E7-0330-44C5-A0C2-7DADFF362C26}" destId="{DCA52280-B308-4EB7-A060-D4726A6BD0E6}" srcOrd="7" destOrd="0" presId="urn:microsoft.com/office/officeart/2005/8/layout/hierarchy2"/>
    <dgm:cxn modelId="{8F86A552-EDFB-4B8C-90B4-7145EEE5021E}" type="presParOf" srcId="{DCA52280-B308-4EB7-A060-D4726A6BD0E6}" destId="{14FBAF29-BA28-472E-BCF9-79C683510D6D}" srcOrd="0" destOrd="0" presId="urn:microsoft.com/office/officeart/2005/8/layout/hierarchy2"/>
    <dgm:cxn modelId="{9F400104-CDD6-4780-9BD6-87AFF90592B1}" type="presParOf" srcId="{DCA52280-B308-4EB7-A060-D4726A6BD0E6}" destId="{72225707-1A4B-4B28-8EC7-5CF2313E3FCE}"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93ECC3-6597-48F8-A27E-67B2428E2F44}">
      <dsp:nvSpPr>
        <dsp:cNvPr id="0" name=""/>
        <dsp:cNvSpPr/>
      </dsp:nvSpPr>
      <dsp:spPr>
        <a:xfrm>
          <a:off x="8618" y="517094"/>
          <a:ext cx="1717604" cy="858802"/>
        </a:xfrm>
        <a:prstGeom prst="roundRect">
          <a:avLst>
            <a:gd name="adj" fmla="val 10000"/>
          </a:avLst>
        </a:prstGeom>
        <a:solidFill>
          <a:schemeClr val="lt1"/>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GB" sz="1600" kern="1200">
              <a:latin typeface="Arial"/>
              <a:cs typeface="Arial"/>
            </a:rPr>
            <a:t>Improved Population Health Outcomes</a:t>
          </a:r>
        </a:p>
      </dsp:txBody>
      <dsp:txXfrm>
        <a:off x="33771" y="542247"/>
        <a:ext cx="1667298" cy="808496"/>
      </dsp:txXfrm>
    </dsp:sp>
    <dsp:sp modelId="{B24650EA-6E71-446F-9F25-24428AF6039D}">
      <dsp:nvSpPr>
        <dsp:cNvPr id="0" name=""/>
        <dsp:cNvSpPr/>
      </dsp:nvSpPr>
      <dsp:spPr>
        <a:xfrm rot="21258743">
          <a:off x="1724494" y="898667"/>
          <a:ext cx="702519" cy="26034"/>
        </a:xfrm>
        <a:custGeom>
          <a:avLst/>
          <a:gdLst/>
          <a:ahLst/>
          <a:cxnLst/>
          <a:rect l="0" t="0" r="0" b="0"/>
          <a:pathLst>
            <a:path>
              <a:moveTo>
                <a:pt x="0" y="13017"/>
              </a:moveTo>
              <a:lnTo>
                <a:pt x="702519" y="13017"/>
              </a:lnTo>
            </a:path>
          </a:pathLst>
        </a:custGeom>
        <a:noFill/>
        <a:ln w="12700" cap="flat" cmpd="sng" algn="ctr">
          <a:solidFill>
            <a:schemeClr val="accent4"/>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2058191" y="894121"/>
        <a:ext cx="35125" cy="35125"/>
      </dsp:txXfrm>
    </dsp:sp>
    <dsp:sp modelId="{D54F046E-DBBF-4685-9419-878C73D79B41}">
      <dsp:nvSpPr>
        <dsp:cNvPr id="0" name=""/>
        <dsp:cNvSpPr/>
      </dsp:nvSpPr>
      <dsp:spPr>
        <a:xfrm>
          <a:off x="2425284" y="757001"/>
          <a:ext cx="9686706" cy="239743"/>
        </a:xfrm>
        <a:prstGeom prst="roundRect">
          <a:avLst>
            <a:gd name="adj" fmla="val 10000"/>
          </a:avLst>
        </a:prstGeom>
        <a:solidFill>
          <a:schemeClr val="lt1"/>
        </a:solidFill>
        <a:ln w="12700" cap="flat" cmpd="sng" algn="ctr">
          <a:solidFill>
            <a:schemeClr val="accent4"/>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GB" sz="1200" kern="1200" dirty="0">
              <a:latin typeface="Arial"/>
              <a:cs typeface="Arial"/>
            </a:rPr>
            <a:t>Mental health crisis pathway\redesign</a:t>
          </a:r>
        </a:p>
      </dsp:txBody>
      <dsp:txXfrm>
        <a:off x="2432306" y="764023"/>
        <a:ext cx="9672662" cy="225699"/>
      </dsp:txXfrm>
    </dsp:sp>
    <dsp:sp modelId="{7FAF9127-5030-429A-B795-B1F9A764DB20}">
      <dsp:nvSpPr>
        <dsp:cNvPr id="0" name=""/>
        <dsp:cNvSpPr/>
      </dsp:nvSpPr>
      <dsp:spPr>
        <a:xfrm rot="1425578">
          <a:off x="1693855" y="1087346"/>
          <a:ext cx="763798" cy="26034"/>
        </a:xfrm>
        <a:custGeom>
          <a:avLst/>
          <a:gdLst/>
          <a:ahLst/>
          <a:cxnLst/>
          <a:rect l="0" t="0" r="0" b="0"/>
          <a:pathLst>
            <a:path>
              <a:moveTo>
                <a:pt x="0" y="13017"/>
              </a:moveTo>
              <a:lnTo>
                <a:pt x="763798" y="13017"/>
              </a:lnTo>
            </a:path>
          </a:pathLst>
        </a:custGeom>
        <a:noFill/>
        <a:ln w="12700" cap="flat" cmpd="sng" algn="ctr">
          <a:solidFill>
            <a:schemeClr val="accent4"/>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2056659" y="1081268"/>
        <a:ext cx="38189" cy="38189"/>
      </dsp:txXfrm>
    </dsp:sp>
    <dsp:sp modelId="{54780EB3-DF33-41C4-AF0B-A4810B5D33CE}">
      <dsp:nvSpPr>
        <dsp:cNvPr id="0" name=""/>
        <dsp:cNvSpPr/>
      </dsp:nvSpPr>
      <dsp:spPr>
        <a:xfrm>
          <a:off x="2425284" y="1134359"/>
          <a:ext cx="9686706" cy="239743"/>
        </a:xfrm>
        <a:prstGeom prst="roundRect">
          <a:avLst>
            <a:gd name="adj" fmla="val 10000"/>
          </a:avLst>
        </a:prstGeom>
        <a:solidFill>
          <a:schemeClr val="lt1"/>
        </a:solidFill>
        <a:ln w="12700" cap="flat" cmpd="sng" algn="ctr">
          <a:solidFill>
            <a:schemeClr val="accent4"/>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pPr>
          <a:r>
            <a:rPr lang="en-GB" sz="1200" kern="1200" dirty="0">
              <a:effectLst/>
              <a:latin typeface="Arial"/>
              <a:cs typeface="Arial"/>
            </a:rPr>
            <a:t>CMHT transformation </a:t>
          </a:r>
          <a:endParaRPr lang="en-GB" sz="1200" kern="1200" dirty="0">
            <a:latin typeface="Arial"/>
            <a:cs typeface="Arial"/>
          </a:endParaRPr>
        </a:p>
      </dsp:txBody>
      <dsp:txXfrm>
        <a:off x="2432306" y="1141381"/>
        <a:ext cx="9672662" cy="225699"/>
      </dsp:txXfrm>
    </dsp:sp>
    <dsp:sp modelId="{C7D054AA-1A54-44CC-A83D-5FBD6BDDCE07}">
      <dsp:nvSpPr>
        <dsp:cNvPr id="0" name=""/>
        <dsp:cNvSpPr/>
      </dsp:nvSpPr>
      <dsp:spPr>
        <a:xfrm rot="19517136">
          <a:off x="1650534" y="691322"/>
          <a:ext cx="850438" cy="26034"/>
        </a:xfrm>
        <a:custGeom>
          <a:avLst/>
          <a:gdLst/>
          <a:ahLst/>
          <a:cxnLst/>
          <a:rect l="0" t="0" r="0" b="0"/>
          <a:pathLst>
            <a:path>
              <a:moveTo>
                <a:pt x="0" y="13017"/>
              </a:moveTo>
              <a:lnTo>
                <a:pt x="850438" y="13017"/>
              </a:lnTo>
            </a:path>
          </a:pathLst>
        </a:custGeom>
        <a:noFill/>
        <a:ln w="12700" cap="flat" cmpd="sng" algn="ctr">
          <a:solidFill>
            <a:schemeClr val="accent4"/>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2054493" y="683078"/>
        <a:ext cx="42521" cy="42521"/>
      </dsp:txXfrm>
    </dsp:sp>
    <dsp:sp modelId="{CFD5FC1B-10B6-46F3-91E3-104A5615564C}">
      <dsp:nvSpPr>
        <dsp:cNvPr id="0" name=""/>
        <dsp:cNvSpPr/>
      </dsp:nvSpPr>
      <dsp:spPr>
        <a:xfrm>
          <a:off x="2425284" y="342311"/>
          <a:ext cx="9686706" cy="239743"/>
        </a:xfrm>
        <a:prstGeom prst="roundRect">
          <a:avLst>
            <a:gd name="adj" fmla="val 10000"/>
          </a:avLst>
        </a:prstGeom>
        <a:solidFill>
          <a:schemeClr val="lt1"/>
        </a:solidFill>
        <a:ln w="12700" cap="flat" cmpd="sng" algn="ctr">
          <a:solidFill>
            <a:schemeClr val="accent4"/>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GB" sz="1200" kern="1200" dirty="0">
              <a:effectLst/>
              <a:latin typeface="Arial"/>
              <a:cs typeface="Arial"/>
            </a:rPr>
            <a:t>Developing ELFT as a Marmot Trust and implementing the Marmot principles </a:t>
          </a:r>
          <a:endParaRPr lang="en-GB" sz="1200" kern="1200" dirty="0">
            <a:latin typeface="Arial"/>
            <a:cs typeface="Arial"/>
          </a:endParaRPr>
        </a:p>
      </dsp:txBody>
      <dsp:txXfrm>
        <a:off x="2432306" y="349333"/>
        <a:ext cx="9672662" cy="225699"/>
      </dsp:txXfrm>
    </dsp:sp>
    <dsp:sp modelId="{02AA88AA-03DD-44BF-8269-3D25D46584A5}">
      <dsp:nvSpPr>
        <dsp:cNvPr id="0" name=""/>
        <dsp:cNvSpPr/>
      </dsp:nvSpPr>
      <dsp:spPr>
        <a:xfrm>
          <a:off x="8618" y="1986634"/>
          <a:ext cx="1717604" cy="858802"/>
        </a:xfrm>
        <a:prstGeom prst="roundRect">
          <a:avLst>
            <a:gd name="adj" fmla="val 10000"/>
          </a:avLst>
        </a:prstGeom>
        <a:solidFill>
          <a:schemeClr val="lt1"/>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GB" sz="1600" kern="1200" dirty="0">
              <a:latin typeface="Arial"/>
              <a:cs typeface="Arial"/>
            </a:rPr>
            <a:t>Improved Experience of Care</a:t>
          </a:r>
        </a:p>
      </dsp:txBody>
      <dsp:txXfrm>
        <a:off x="33771" y="2011787"/>
        <a:ext cx="1667298" cy="808496"/>
      </dsp:txXfrm>
    </dsp:sp>
    <dsp:sp modelId="{B1866817-EBAD-4875-ADB8-A5EBC1504FE9}">
      <dsp:nvSpPr>
        <dsp:cNvPr id="0" name=""/>
        <dsp:cNvSpPr/>
      </dsp:nvSpPr>
      <dsp:spPr>
        <a:xfrm rot="18807303">
          <a:off x="1570284" y="2040453"/>
          <a:ext cx="998919" cy="26034"/>
        </a:xfrm>
        <a:custGeom>
          <a:avLst/>
          <a:gdLst/>
          <a:ahLst/>
          <a:cxnLst/>
          <a:rect l="0" t="0" r="0" b="0"/>
          <a:pathLst>
            <a:path>
              <a:moveTo>
                <a:pt x="0" y="13017"/>
              </a:moveTo>
              <a:lnTo>
                <a:pt x="998919" y="1301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044771" y="2028497"/>
        <a:ext cx="49945" cy="49945"/>
      </dsp:txXfrm>
    </dsp:sp>
    <dsp:sp modelId="{827275D7-5152-4E28-AA6D-C8C10426EF12}">
      <dsp:nvSpPr>
        <dsp:cNvPr id="0" name=""/>
        <dsp:cNvSpPr/>
      </dsp:nvSpPr>
      <dsp:spPr>
        <a:xfrm>
          <a:off x="2413265" y="1563751"/>
          <a:ext cx="9690107" cy="254308"/>
        </a:xfrm>
        <a:prstGeom prst="roundRect">
          <a:avLst>
            <a:gd name="adj" fmla="val 10000"/>
          </a:avLst>
        </a:prstGeom>
        <a:solidFill>
          <a:schemeClr val="lt1"/>
        </a:solidFill>
        <a:ln w="12700" cap="flat" cmpd="sng" algn="ctr">
          <a:solidFill>
            <a:schemeClr val="accent3"/>
          </a:solidFill>
          <a:prstDash val="solid"/>
          <a:miter lim="800000"/>
        </a:ln>
        <a:effectLst/>
      </dsp:spPr>
      <dsp:style>
        <a:lnRef idx="2">
          <a:schemeClr val="accent3"/>
        </a:lnRef>
        <a:fillRef idx="1">
          <a:schemeClr val="lt1"/>
        </a:fillRef>
        <a:effectRef idx="0">
          <a:schemeClr val="accent3"/>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GB" sz="1200" kern="1200" dirty="0">
              <a:latin typeface="Arial"/>
              <a:cs typeface="Arial"/>
            </a:rPr>
            <a:t>Implementation of the General Practice Support Unit (GPSU)</a:t>
          </a:r>
        </a:p>
      </dsp:txBody>
      <dsp:txXfrm>
        <a:off x="2420713" y="1571199"/>
        <a:ext cx="9675211" cy="239412"/>
      </dsp:txXfrm>
    </dsp:sp>
    <dsp:sp modelId="{9EBC1A88-DBD4-4DA1-B21A-34BDF84EAF9E}">
      <dsp:nvSpPr>
        <dsp:cNvPr id="0" name=""/>
        <dsp:cNvSpPr/>
      </dsp:nvSpPr>
      <dsp:spPr>
        <a:xfrm rot="19983107">
          <a:off x="1684379" y="2228376"/>
          <a:ext cx="770730" cy="26034"/>
        </a:xfrm>
        <a:custGeom>
          <a:avLst/>
          <a:gdLst/>
          <a:ahLst/>
          <a:cxnLst/>
          <a:rect l="0" t="0" r="0" b="0"/>
          <a:pathLst>
            <a:path>
              <a:moveTo>
                <a:pt x="0" y="13017"/>
              </a:moveTo>
              <a:lnTo>
                <a:pt x="770730" y="13017"/>
              </a:lnTo>
            </a:path>
          </a:pathLst>
        </a:custGeom>
        <a:noFill/>
        <a:ln w="12700" cap="flat" cmpd="sng" algn="ctr">
          <a:solidFill>
            <a:schemeClr val="accent3"/>
          </a:solidFill>
          <a:prstDash val="solid"/>
          <a:miter lim="800000"/>
        </a:ln>
        <a:effectLst/>
      </dsp:spPr>
      <dsp:style>
        <a:lnRef idx="2">
          <a:schemeClr val="accent3"/>
        </a:lnRef>
        <a:fillRef idx="1">
          <a:schemeClr val="lt1"/>
        </a:fillRef>
        <a:effectRef idx="0">
          <a:schemeClr val="accent3"/>
        </a:effectRef>
        <a:fontRef idx="minor">
          <a:schemeClr val="dk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2050476" y="2222125"/>
        <a:ext cx="38536" cy="38536"/>
      </dsp:txXfrm>
    </dsp:sp>
    <dsp:sp modelId="{D18D6875-057B-44CE-B3C4-D5F0C88C1C1B}">
      <dsp:nvSpPr>
        <dsp:cNvPr id="0" name=""/>
        <dsp:cNvSpPr/>
      </dsp:nvSpPr>
      <dsp:spPr>
        <a:xfrm>
          <a:off x="2413265" y="1946880"/>
          <a:ext cx="9686706" cy="239743"/>
        </a:xfrm>
        <a:prstGeom prst="roundRect">
          <a:avLst>
            <a:gd name="adj" fmla="val 10000"/>
          </a:avLst>
        </a:prstGeom>
        <a:solidFill>
          <a:schemeClr val="lt1"/>
        </a:solidFill>
        <a:ln w="12700" cap="flat" cmpd="sng" algn="ctr">
          <a:solidFill>
            <a:schemeClr val="accent3"/>
          </a:solidFill>
          <a:prstDash val="solid"/>
          <a:miter lim="800000"/>
        </a:ln>
        <a:effectLst/>
      </dsp:spPr>
      <dsp:style>
        <a:lnRef idx="2">
          <a:schemeClr val="accent3"/>
        </a:lnRef>
        <a:fillRef idx="1">
          <a:schemeClr val="lt1"/>
        </a:fillRef>
        <a:effectRef idx="0">
          <a:schemeClr val="accent3"/>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GB" sz="1200" kern="1200" dirty="0">
              <a:effectLst/>
              <a:latin typeface="Arial"/>
              <a:cs typeface="Arial"/>
            </a:rPr>
            <a:t>CAMHS Tier 4 bed capacity and flow project</a:t>
          </a:r>
          <a:endParaRPr lang="en-GB" sz="1200" kern="1200" dirty="0">
            <a:latin typeface="Arial"/>
            <a:cs typeface="Arial"/>
          </a:endParaRPr>
        </a:p>
      </dsp:txBody>
      <dsp:txXfrm>
        <a:off x="2420287" y="1953902"/>
        <a:ext cx="9672662" cy="225699"/>
      </dsp:txXfrm>
    </dsp:sp>
    <dsp:sp modelId="{42369042-31B7-443D-8601-A3E04CFF889E}">
      <dsp:nvSpPr>
        <dsp:cNvPr id="0" name=""/>
        <dsp:cNvSpPr/>
      </dsp:nvSpPr>
      <dsp:spPr>
        <a:xfrm rot="96446">
          <a:off x="1726088" y="2412658"/>
          <a:ext cx="687312" cy="26034"/>
        </a:xfrm>
        <a:custGeom>
          <a:avLst/>
          <a:gdLst/>
          <a:ahLst/>
          <a:cxnLst/>
          <a:rect l="0" t="0" r="0" b="0"/>
          <a:pathLst>
            <a:path>
              <a:moveTo>
                <a:pt x="0" y="13017"/>
              </a:moveTo>
              <a:lnTo>
                <a:pt x="687312" y="13017"/>
              </a:lnTo>
            </a:path>
          </a:pathLst>
        </a:custGeom>
        <a:noFill/>
        <a:ln w="12700" cap="flat" cmpd="sng" algn="ctr">
          <a:solidFill>
            <a:schemeClr val="accent3"/>
          </a:solidFill>
          <a:prstDash val="solid"/>
          <a:miter lim="800000"/>
        </a:ln>
        <a:effectLst/>
      </dsp:spPr>
      <dsp:style>
        <a:lnRef idx="2">
          <a:schemeClr val="accent3"/>
        </a:lnRef>
        <a:fillRef idx="1">
          <a:schemeClr val="lt1"/>
        </a:fillRef>
        <a:effectRef idx="0">
          <a:schemeClr val="accent3"/>
        </a:effectRef>
        <a:fontRef idx="minor">
          <a:schemeClr val="dk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2052561" y="2408492"/>
        <a:ext cx="34365" cy="34365"/>
      </dsp:txXfrm>
    </dsp:sp>
    <dsp:sp modelId="{3383B849-FE9C-4AF4-96A7-2EC3CA77F346}">
      <dsp:nvSpPr>
        <dsp:cNvPr id="0" name=""/>
        <dsp:cNvSpPr/>
      </dsp:nvSpPr>
      <dsp:spPr>
        <a:xfrm>
          <a:off x="2413265" y="2315444"/>
          <a:ext cx="9686706" cy="239743"/>
        </a:xfrm>
        <a:prstGeom prst="roundRect">
          <a:avLst>
            <a:gd name="adj" fmla="val 10000"/>
          </a:avLst>
        </a:prstGeom>
        <a:solidFill>
          <a:schemeClr val="lt1"/>
        </a:solidFill>
        <a:ln w="12700" cap="flat" cmpd="sng" algn="ctr">
          <a:solidFill>
            <a:schemeClr val="accent3"/>
          </a:solidFill>
          <a:prstDash val="solid"/>
          <a:miter lim="800000"/>
        </a:ln>
        <a:effectLst/>
      </dsp:spPr>
      <dsp:style>
        <a:lnRef idx="2">
          <a:schemeClr val="accent3"/>
        </a:lnRef>
        <a:fillRef idx="1">
          <a:schemeClr val="lt1"/>
        </a:fillRef>
        <a:effectRef idx="0">
          <a:schemeClr val="accent3"/>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GB" sz="1200" kern="1200" dirty="0">
              <a:effectLst/>
              <a:latin typeface="Arial"/>
              <a:cs typeface="Arial"/>
            </a:rPr>
            <a:t>Reducing waiting lists and backlogs </a:t>
          </a:r>
          <a:endParaRPr lang="en-GB" sz="1200" kern="1200" dirty="0">
            <a:latin typeface="Arial"/>
            <a:cs typeface="Arial"/>
          </a:endParaRPr>
        </a:p>
      </dsp:txBody>
      <dsp:txXfrm>
        <a:off x="2420287" y="2322466"/>
        <a:ext cx="9672662" cy="225699"/>
      </dsp:txXfrm>
    </dsp:sp>
    <dsp:sp modelId="{0DD22188-FB06-4F72-9073-2DC376EDDA96}">
      <dsp:nvSpPr>
        <dsp:cNvPr id="0" name=""/>
        <dsp:cNvSpPr/>
      </dsp:nvSpPr>
      <dsp:spPr>
        <a:xfrm rot="1766716">
          <a:off x="1675267" y="2596940"/>
          <a:ext cx="788954" cy="26034"/>
        </a:xfrm>
        <a:custGeom>
          <a:avLst/>
          <a:gdLst/>
          <a:ahLst/>
          <a:cxnLst/>
          <a:rect l="0" t="0" r="0" b="0"/>
          <a:pathLst>
            <a:path>
              <a:moveTo>
                <a:pt x="0" y="13017"/>
              </a:moveTo>
              <a:lnTo>
                <a:pt x="788954" y="13017"/>
              </a:lnTo>
            </a:path>
          </a:pathLst>
        </a:custGeom>
        <a:noFill/>
        <a:ln w="12700" cap="flat" cmpd="sng" algn="ctr">
          <a:solidFill>
            <a:schemeClr val="accent3"/>
          </a:solidFill>
          <a:prstDash val="solid"/>
          <a:miter lim="800000"/>
        </a:ln>
        <a:effectLst/>
      </dsp:spPr>
      <dsp:style>
        <a:lnRef idx="2">
          <a:schemeClr val="accent3"/>
        </a:lnRef>
        <a:fillRef idx="1">
          <a:schemeClr val="lt1"/>
        </a:fillRef>
        <a:effectRef idx="0">
          <a:schemeClr val="accent3"/>
        </a:effectRef>
        <a:fontRef idx="minor">
          <a:schemeClr val="dk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2050020" y="2590233"/>
        <a:ext cx="39447" cy="39447"/>
      </dsp:txXfrm>
    </dsp:sp>
    <dsp:sp modelId="{A36022F2-7E42-4DA4-B765-F62253D9FBA1}">
      <dsp:nvSpPr>
        <dsp:cNvPr id="0" name=""/>
        <dsp:cNvSpPr/>
      </dsp:nvSpPr>
      <dsp:spPr>
        <a:xfrm>
          <a:off x="2413265" y="2684007"/>
          <a:ext cx="9686706" cy="239743"/>
        </a:xfrm>
        <a:prstGeom prst="roundRect">
          <a:avLst>
            <a:gd name="adj" fmla="val 10000"/>
          </a:avLst>
        </a:prstGeom>
        <a:solidFill>
          <a:schemeClr val="lt1"/>
        </a:solidFill>
        <a:ln w="12700" cap="flat" cmpd="sng" algn="ctr">
          <a:solidFill>
            <a:schemeClr val="accent3"/>
          </a:solidFill>
          <a:prstDash val="solid"/>
          <a:miter lim="800000"/>
        </a:ln>
        <a:effectLst/>
      </dsp:spPr>
      <dsp:style>
        <a:lnRef idx="2">
          <a:schemeClr val="accent3"/>
        </a:lnRef>
        <a:fillRef idx="1">
          <a:schemeClr val="lt1"/>
        </a:fillRef>
        <a:effectRef idx="0">
          <a:schemeClr val="accent3"/>
        </a:effectRef>
        <a:fontRef idx="minor">
          <a:schemeClr val="dk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pPr>
          <a:r>
            <a:rPr lang="en-GB" sz="1200" kern="1200" dirty="0">
              <a:effectLst/>
              <a:latin typeface="Arial"/>
              <a:cs typeface="Arial"/>
            </a:rPr>
            <a:t>Strengthen safety culture and systems, including the new national Patient Safety Incident Response Framework</a:t>
          </a:r>
        </a:p>
      </dsp:txBody>
      <dsp:txXfrm>
        <a:off x="2420287" y="2691029"/>
        <a:ext cx="9672662" cy="225699"/>
      </dsp:txXfrm>
    </dsp:sp>
    <dsp:sp modelId="{8127F529-9B97-4571-8089-10F580791D6E}">
      <dsp:nvSpPr>
        <dsp:cNvPr id="0" name=""/>
        <dsp:cNvSpPr/>
      </dsp:nvSpPr>
      <dsp:spPr>
        <a:xfrm rot="2837700">
          <a:off x="1563243" y="2775223"/>
          <a:ext cx="1013001" cy="26034"/>
        </a:xfrm>
        <a:custGeom>
          <a:avLst/>
          <a:gdLst/>
          <a:ahLst/>
          <a:cxnLst/>
          <a:rect l="0" t="0" r="0" b="0"/>
          <a:pathLst>
            <a:path>
              <a:moveTo>
                <a:pt x="0" y="13017"/>
              </a:moveTo>
              <a:lnTo>
                <a:pt x="1013001" y="13017"/>
              </a:lnTo>
            </a:path>
          </a:pathLst>
        </a:custGeom>
        <a:noFill/>
        <a:ln w="12700" cap="flat" cmpd="sng" algn="ctr">
          <a:solidFill>
            <a:schemeClr val="tx2"/>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044419" y="2762915"/>
        <a:ext cx="50650" cy="50650"/>
      </dsp:txXfrm>
    </dsp:sp>
    <dsp:sp modelId="{51321153-D61D-4506-AC2E-427A7E262F9C}">
      <dsp:nvSpPr>
        <dsp:cNvPr id="0" name=""/>
        <dsp:cNvSpPr/>
      </dsp:nvSpPr>
      <dsp:spPr>
        <a:xfrm>
          <a:off x="2413265" y="3052571"/>
          <a:ext cx="9686087" cy="215748"/>
        </a:xfrm>
        <a:prstGeom prst="roundRect">
          <a:avLst>
            <a:gd name="adj" fmla="val 10000"/>
          </a:avLst>
        </a:prstGeom>
        <a:solidFill>
          <a:schemeClr val="lt1"/>
        </a:solidFill>
        <a:ln w="12700" cap="flat" cmpd="sng" algn="ctr">
          <a:solidFill>
            <a:schemeClr val="accent3"/>
          </a:solidFill>
          <a:prstDash val="solid"/>
          <a:miter lim="800000"/>
        </a:ln>
        <a:effectLst/>
      </dsp:spPr>
      <dsp:style>
        <a:lnRef idx="2">
          <a:schemeClr val="accent3"/>
        </a:lnRef>
        <a:fillRef idx="1">
          <a:schemeClr val="lt1"/>
        </a:fillRef>
        <a:effectRef idx="0">
          <a:schemeClr val="accent3"/>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GB" sz="1200" kern="1200" dirty="0">
              <a:effectLst/>
              <a:latin typeface="Arial"/>
              <a:cs typeface="Arial"/>
            </a:rPr>
            <a:t>More employment </a:t>
          </a:r>
          <a:r>
            <a:rPr lang="en-GB" sz="1100" kern="1200" dirty="0">
              <a:effectLst/>
              <a:latin typeface="Arial"/>
              <a:cs typeface="Arial"/>
            </a:rPr>
            <a:t>opportunities</a:t>
          </a:r>
          <a:r>
            <a:rPr lang="en-GB" sz="1200" kern="1200" dirty="0">
              <a:effectLst/>
              <a:latin typeface="Arial"/>
              <a:cs typeface="Arial"/>
            </a:rPr>
            <a:t> for people with lived experience</a:t>
          </a:r>
          <a:endParaRPr lang="en-US" kern="1200" dirty="0"/>
        </a:p>
      </dsp:txBody>
      <dsp:txXfrm>
        <a:off x="2419584" y="3058890"/>
        <a:ext cx="9673449" cy="203110"/>
      </dsp:txXfrm>
    </dsp:sp>
    <dsp:sp modelId="{95744D51-2A70-4AF2-B008-535F1D7D4DF0}">
      <dsp:nvSpPr>
        <dsp:cNvPr id="0" name=""/>
        <dsp:cNvSpPr/>
      </dsp:nvSpPr>
      <dsp:spPr>
        <a:xfrm>
          <a:off x="8618" y="3271892"/>
          <a:ext cx="1717604" cy="858802"/>
        </a:xfrm>
        <a:prstGeom prst="roundRect">
          <a:avLst>
            <a:gd name="adj" fmla="val 10000"/>
          </a:avLst>
        </a:prstGeom>
        <a:solidFill>
          <a:schemeClr val="lt1"/>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10160" tIns="10160" rIns="10160" bIns="10160" numCol="1" spcCol="1270" anchor="ctr" anchorCtr="0">
          <a:noAutofit/>
        </a:bodyPr>
        <a:lstStyle/>
        <a:p>
          <a:pPr lvl="0" algn="ctr" defTabSz="711200" rtl="0">
            <a:lnSpc>
              <a:spcPct val="90000"/>
            </a:lnSpc>
            <a:spcBef>
              <a:spcPct val="0"/>
            </a:spcBef>
            <a:spcAft>
              <a:spcPct val="35000"/>
            </a:spcAft>
          </a:pPr>
          <a:r>
            <a:rPr lang="en-GB" sz="1600" kern="1200">
              <a:latin typeface="Arial"/>
              <a:cs typeface="Arial"/>
            </a:rPr>
            <a:t>Improved Staff Experience </a:t>
          </a:r>
        </a:p>
      </dsp:txBody>
      <dsp:txXfrm>
        <a:off x="33771" y="3297045"/>
        <a:ext cx="1667298" cy="808496"/>
      </dsp:txXfrm>
    </dsp:sp>
    <dsp:sp modelId="{56C82E8C-E0B9-4D9D-93EF-183016D98C6A}">
      <dsp:nvSpPr>
        <dsp:cNvPr id="0" name=""/>
        <dsp:cNvSpPr/>
      </dsp:nvSpPr>
      <dsp:spPr>
        <a:xfrm rot="20699115">
          <a:off x="1714080" y="3596135"/>
          <a:ext cx="711327" cy="26034"/>
        </a:xfrm>
        <a:custGeom>
          <a:avLst/>
          <a:gdLst/>
          <a:ahLst/>
          <a:cxnLst/>
          <a:rect l="0" t="0" r="0" b="0"/>
          <a:pathLst>
            <a:path>
              <a:moveTo>
                <a:pt x="0" y="13017"/>
              </a:moveTo>
              <a:lnTo>
                <a:pt x="711327" y="13017"/>
              </a:lnTo>
            </a:path>
          </a:pathLst>
        </a:custGeom>
        <a:noFill/>
        <a:ln w="12700" cap="flat" cmpd="sng" algn="ctr">
          <a:solidFill>
            <a:schemeClr val="accent2"/>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2051961" y="3591369"/>
        <a:ext cx="35566" cy="35566"/>
      </dsp:txXfrm>
    </dsp:sp>
    <dsp:sp modelId="{61A553C8-D70E-4856-A931-B2359298BF9E}">
      <dsp:nvSpPr>
        <dsp:cNvPr id="0" name=""/>
        <dsp:cNvSpPr/>
      </dsp:nvSpPr>
      <dsp:spPr>
        <a:xfrm>
          <a:off x="2413265" y="3397139"/>
          <a:ext cx="9686706" cy="239743"/>
        </a:xfrm>
        <a:prstGeom prst="roundRect">
          <a:avLst>
            <a:gd name="adj" fmla="val 10000"/>
          </a:avLst>
        </a:prstGeom>
        <a:solidFill>
          <a:schemeClr val="lt1"/>
        </a:solidFill>
        <a:ln w="12700" cap="flat" cmpd="sng" algn="ctr">
          <a:solidFill>
            <a:schemeClr val="accent2"/>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buFont typeface="Symbol" panose="05050102010706020507" pitchFamily="18" charset="2"/>
            <a:buNone/>
          </a:pPr>
          <a:r>
            <a:rPr lang="en-GB" sz="1200" kern="1200" dirty="0">
              <a:solidFill>
                <a:schemeClr val="tx1"/>
              </a:solidFill>
              <a:latin typeface="Arial"/>
              <a:cs typeface="Arial"/>
            </a:rPr>
            <a:t>Delivery of Recruitment and Retention Strategy Group action plan </a:t>
          </a:r>
        </a:p>
      </dsp:txBody>
      <dsp:txXfrm>
        <a:off x="2420287" y="3404161"/>
        <a:ext cx="9672662" cy="225699"/>
      </dsp:txXfrm>
    </dsp:sp>
    <dsp:sp modelId="{6CD5321C-6078-4F23-8866-D94DBDFF1183}">
      <dsp:nvSpPr>
        <dsp:cNvPr id="0" name=""/>
        <dsp:cNvSpPr/>
      </dsp:nvSpPr>
      <dsp:spPr>
        <a:xfrm rot="900885">
          <a:off x="1714080" y="3780417"/>
          <a:ext cx="711327" cy="26034"/>
        </a:xfrm>
        <a:custGeom>
          <a:avLst/>
          <a:gdLst/>
          <a:ahLst/>
          <a:cxnLst/>
          <a:rect l="0" t="0" r="0" b="0"/>
          <a:pathLst>
            <a:path>
              <a:moveTo>
                <a:pt x="0" y="13017"/>
              </a:moveTo>
              <a:lnTo>
                <a:pt x="711327" y="13017"/>
              </a:lnTo>
            </a:path>
          </a:pathLst>
        </a:custGeom>
        <a:noFill/>
        <a:ln w="12700" cap="flat" cmpd="sng" algn="ctr">
          <a:solidFill>
            <a:schemeClr val="accent2"/>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2051961" y="3775651"/>
        <a:ext cx="35566" cy="35566"/>
      </dsp:txXfrm>
    </dsp:sp>
    <dsp:sp modelId="{9B771C10-68CA-4EEE-8371-1EC23E5A0572}">
      <dsp:nvSpPr>
        <dsp:cNvPr id="0" name=""/>
        <dsp:cNvSpPr/>
      </dsp:nvSpPr>
      <dsp:spPr>
        <a:xfrm>
          <a:off x="2413265" y="3765703"/>
          <a:ext cx="9686706" cy="239743"/>
        </a:xfrm>
        <a:prstGeom prst="roundRect">
          <a:avLst>
            <a:gd name="adj" fmla="val 10000"/>
          </a:avLst>
        </a:prstGeom>
        <a:solidFill>
          <a:schemeClr val="lt1"/>
        </a:solidFill>
        <a:ln w="12700" cap="flat" cmpd="sng" algn="ctr">
          <a:solidFill>
            <a:schemeClr val="accent2"/>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buFont typeface="Symbol" panose="05050102010706020507" pitchFamily="18" charset="2"/>
            <a:buNone/>
          </a:pPr>
          <a:r>
            <a:rPr lang="en-GB" sz="1200" kern="1200">
              <a:solidFill>
                <a:schemeClr val="tx1"/>
              </a:solidFill>
              <a:latin typeface="Arial"/>
              <a:cs typeface="Arial"/>
            </a:rPr>
            <a:t>Implementation of a centralised temporary staffing function</a:t>
          </a:r>
        </a:p>
      </dsp:txBody>
      <dsp:txXfrm>
        <a:off x="2420287" y="3772725"/>
        <a:ext cx="9672662" cy="225699"/>
      </dsp:txXfrm>
    </dsp:sp>
    <dsp:sp modelId="{DECB8122-6687-404E-99A7-6EF3D2FFBB67}">
      <dsp:nvSpPr>
        <dsp:cNvPr id="0" name=""/>
        <dsp:cNvSpPr/>
      </dsp:nvSpPr>
      <dsp:spPr>
        <a:xfrm>
          <a:off x="8618" y="4377583"/>
          <a:ext cx="1717604" cy="858802"/>
        </a:xfrm>
        <a:prstGeom prst="roundRect">
          <a:avLst>
            <a:gd name="adj" fmla="val 10000"/>
          </a:avLst>
        </a:prstGeom>
        <a:solidFill>
          <a:schemeClr val="lt1"/>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10160" tIns="10160" rIns="10160" bIns="10160" numCol="1" spcCol="1270" anchor="ctr" anchorCtr="0">
          <a:noAutofit/>
        </a:bodyPr>
        <a:lstStyle/>
        <a:p>
          <a:pPr lvl="0" algn="ctr" defTabSz="711200" rtl="0">
            <a:lnSpc>
              <a:spcPct val="90000"/>
            </a:lnSpc>
            <a:spcBef>
              <a:spcPct val="0"/>
            </a:spcBef>
            <a:spcAft>
              <a:spcPct val="35000"/>
            </a:spcAft>
          </a:pPr>
          <a:r>
            <a:rPr lang="en-GB" sz="1600" kern="1200">
              <a:latin typeface="Arial"/>
              <a:cs typeface="Arial"/>
            </a:rPr>
            <a:t>Improved Value </a:t>
          </a:r>
        </a:p>
      </dsp:txBody>
      <dsp:txXfrm>
        <a:off x="33771" y="4402736"/>
        <a:ext cx="1667298" cy="808496"/>
      </dsp:txXfrm>
    </dsp:sp>
    <dsp:sp modelId="{CE8BE2E3-FBA9-4B3F-8313-3F5994BB3811}">
      <dsp:nvSpPr>
        <dsp:cNvPr id="0" name=""/>
        <dsp:cNvSpPr/>
      </dsp:nvSpPr>
      <dsp:spPr>
        <a:xfrm rot="19270634">
          <a:off x="1628817" y="4517544"/>
          <a:ext cx="881852" cy="26034"/>
        </a:xfrm>
        <a:custGeom>
          <a:avLst/>
          <a:gdLst/>
          <a:ahLst/>
          <a:cxnLst/>
          <a:rect l="0" t="0" r="0" b="0"/>
          <a:pathLst>
            <a:path>
              <a:moveTo>
                <a:pt x="0" y="13017"/>
              </a:moveTo>
              <a:lnTo>
                <a:pt x="881852" y="13017"/>
              </a:lnTo>
            </a:path>
          </a:pathLst>
        </a:custGeom>
        <a:no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2047697" y="4508515"/>
        <a:ext cx="44092" cy="44092"/>
      </dsp:txXfrm>
    </dsp:sp>
    <dsp:sp modelId="{3E44252E-7DAE-43BA-A2DB-8F3D6B4877FB}">
      <dsp:nvSpPr>
        <dsp:cNvPr id="0" name=""/>
        <dsp:cNvSpPr/>
      </dsp:nvSpPr>
      <dsp:spPr>
        <a:xfrm>
          <a:off x="2413265" y="4134267"/>
          <a:ext cx="9686706" cy="239743"/>
        </a:xfrm>
        <a:prstGeom prst="roundRect">
          <a:avLst>
            <a:gd name="adj" fmla="val 10000"/>
          </a:avLst>
        </a:prstGeom>
        <a:solidFill>
          <a:schemeClr val="lt1"/>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GB" sz="1200" kern="1200">
              <a:effectLst/>
              <a:latin typeface="Arial"/>
              <a:cs typeface="Arial"/>
            </a:rPr>
            <a:t>Financial Viability programme</a:t>
          </a:r>
          <a:endParaRPr lang="en-GB" sz="1200" kern="1200">
            <a:latin typeface="Arial"/>
            <a:cs typeface="Arial"/>
          </a:endParaRPr>
        </a:p>
      </dsp:txBody>
      <dsp:txXfrm>
        <a:off x="2420287" y="4141289"/>
        <a:ext cx="9672662" cy="225699"/>
      </dsp:txXfrm>
    </dsp:sp>
    <dsp:sp modelId="{540763E6-3AF4-496C-99BA-A0982A3906C3}">
      <dsp:nvSpPr>
        <dsp:cNvPr id="0" name=""/>
        <dsp:cNvSpPr/>
      </dsp:nvSpPr>
      <dsp:spPr>
        <a:xfrm rot="20699115">
          <a:off x="1714080" y="4701826"/>
          <a:ext cx="711327" cy="26034"/>
        </a:xfrm>
        <a:custGeom>
          <a:avLst/>
          <a:gdLst/>
          <a:ahLst/>
          <a:cxnLst/>
          <a:rect l="0" t="0" r="0" b="0"/>
          <a:pathLst>
            <a:path>
              <a:moveTo>
                <a:pt x="0" y="13017"/>
              </a:moveTo>
              <a:lnTo>
                <a:pt x="711327" y="13017"/>
              </a:lnTo>
            </a:path>
          </a:pathLst>
        </a:custGeom>
        <a:no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2051961" y="4697060"/>
        <a:ext cx="35566" cy="35566"/>
      </dsp:txXfrm>
    </dsp:sp>
    <dsp:sp modelId="{382BEEC6-BAF6-45DE-B260-05265BB11C7D}">
      <dsp:nvSpPr>
        <dsp:cNvPr id="0" name=""/>
        <dsp:cNvSpPr/>
      </dsp:nvSpPr>
      <dsp:spPr>
        <a:xfrm>
          <a:off x="2413265" y="4502830"/>
          <a:ext cx="9686706" cy="239743"/>
        </a:xfrm>
        <a:prstGeom prst="roundRect">
          <a:avLst>
            <a:gd name="adj" fmla="val 10000"/>
          </a:avLst>
        </a:prstGeom>
        <a:solidFill>
          <a:schemeClr val="lt1"/>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GB" sz="1200" kern="1200">
              <a:effectLst/>
              <a:latin typeface="Arial"/>
              <a:cs typeface="Arial"/>
            </a:rPr>
            <a:t>Implementation of the Trust’s Green Plan</a:t>
          </a:r>
          <a:endParaRPr lang="en-GB" sz="1200" kern="1200">
            <a:latin typeface="Arial"/>
            <a:cs typeface="Arial"/>
          </a:endParaRPr>
        </a:p>
      </dsp:txBody>
      <dsp:txXfrm>
        <a:off x="2420287" y="4509852"/>
        <a:ext cx="9672662" cy="225699"/>
      </dsp:txXfrm>
    </dsp:sp>
    <dsp:sp modelId="{DC8B931D-13FD-4CCF-B106-788F1EE98887}">
      <dsp:nvSpPr>
        <dsp:cNvPr id="0" name=""/>
        <dsp:cNvSpPr/>
      </dsp:nvSpPr>
      <dsp:spPr>
        <a:xfrm rot="900885">
          <a:off x="1714080" y="4886108"/>
          <a:ext cx="711327" cy="26034"/>
        </a:xfrm>
        <a:custGeom>
          <a:avLst/>
          <a:gdLst/>
          <a:ahLst/>
          <a:cxnLst/>
          <a:rect l="0" t="0" r="0" b="0"/>
          <a:pathLst>
            <a:path>
              <a:moveTo>
                <a:pt x="0" y="13017"/>
              </a:moveTo>
              <a:lnTo>
                <a:pt x="711327" y="13017"/>
              </a:lnTo>
            </a:path>
          </a:pathLst>
        </a:custGeom>
        <a:no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2051961" y="4881341"/>
        <a:ext cx="35566" cy="35566"/>
      </dsp:txXfrm>
    </dsp:sp>
    <dsp:sp modelId="{6C43B911-07DC-4348-B694-F02E709D9FD0}">
      <dsp:nvSpPr>
        <dsp:cNvPr id="0" name=""/>
        <dsp:cNvSpPr/>
      </dsp:nvSpPr>
      <dsp:spPr>
        <a:xfrm>
          <a:off x="2413265" y="4871394"/>
          <a:ext cx="9686706" cy="239743"/>
        </a:xfrm>
        <a:prstGeom prst="roundRect">
          <a:avLst>
            <a:gd name="adj" fmla="val 10000"/>
          </a:avLst>
        </a:prstGeom>
        <a:solidFill>
          <a:schemeClr val="lt1"/>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pPr>
          <a:r>
            <a:rPr lang="en-GB" sz="1200" kern="1200">
              <a:effectLst/>
              <a:latin typeface="Arial"/>
              <a:cs typeface="Arial"/>
            </a:rPr>
            <a:t>Initiation of a reuse scheme &amp; increasing the Trust recycling provision to 70% </a:t>
          </a:r>
          <a:endParaRPr lang="en-GB" sz="1200" kern="1200">
            <a:latin typeface="Arial"/>
            <a:cs typeface="Arial"/>
          </a:endParaRPr>
        </a:p>
      </dsp:txBody>
      <dsp:txXfrm>
        <a:off x="2420287" y="4878416"/>
        <a:ext cx="9672662" cy="225699"/>
      </dsp:txXfrm>
    </dsp:sp>
    <dsp:sp modelId="{0394342C-A9B6-4514-87E8-BAE517571AA9}">
      <dsp:nvSpPr>
        <dsp:cNvPr id="0" name=""/>
        <dsp:cNvSpPr/>
      </dsp:nvSpPr>
      <dsp:spPr>
        <a:xfrm rot="2329366">
          <a:off x="1628817" y="5070389"/>
          <a:ext cx="881852" cy="26034"/>
        </a:xfrm>
        <a:custGeom>
          <a:avLst/>
          <a:gdLst/>
          <a:ahLst/>
          <a:cxnLst/>
          <a:rect l="0" t="0" r="0" b="0"/>
          <a:pathLst>
            <a:path>
              <a:moveTo>
                <a:pt x="0" y="13017"/>
              </a:moveTo>
              <a:lnTo>
                <a:pt x="881852" y="13017"/>
              </a:lnTo>
            </a:path>
          </a:pathLst>
        </a:custGeom>
        <a:no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2047697" y="5061360"/>
        <a:ext cx="44092" cy="44092"/>
      </dsp:txXfrm>
    </dsp:sp>
    <dsp:sp modelId="{14FBAF29-BA28-472E-BCF9-79C683510D6D}">
      <dsp:nvSpPr>
        <dsp:cNvPr id="0" name=""/>
        <dsp:cNvSpPr/>
      </dsp:nvSpPr>
      <dsp:spPr>
        <a:xfrm>
          <a:off x="2413265" y="5239957"/>
          <a:ext cx="9686706" cy="239743"/>
        </a:xfrm>
        <a:prstGeom prst="roundRect">
          <a:avLst>
            <a:gd name="adj" fmla="val 10000"/>
          </a:avLst>
        </a:prstGeom>
        <a:solidFill>
          <a:schemeClr val="lt1"/>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buFont typeface="Symbol" panose="05050102010706020507" pitchFamily="18" charset="2"/>
            <a:buNone/>
          </a:pPr>
          <a:r>
            <a:rPr lang="en-GB" sz="1200" kern="1200">
              <a:solidFill>
                <a:schemeClr val="tx1"/>
              </a:solidFill>
              <a:latin typeface="Arial"/>
              <a:cs typeface="Arial"/>
            </a:rPr>
            <a:t>Implementation of a </a:t>
          </a:r>
          <a:r>
            <a:rPr lang="en-GB" sz="1200" kern="1200" err="1">
              <a:solidFill>
                <a:schemeClr val="tx1"/>
              </a:solidFill>
              <a:latin typeface="Arial"/>
              <a:cs typeface="Arial"/>
            </a:rPr>
            <a:t>WiFi</a:t>
          </a:r>
          <a:r>
            <a:rPr lang="en-GB" sz="1200" kern="1200">
              <a:solidFill>
                <a:schemeClr val="tx1"/>
              </a:solidFill>
              <a:latin typeface="Arial"/>
              <a:cs typeface="Arial"/>
            </a:rPr>
            <a:t> programme and Cloud Hosting </a:t>
          </a:r>
        </a:p>
      </dsp:txBody>
      <dsp:txXfrm>
        <a:off x="2420287" y="5246979"/>
        <a:ext cx="9672662" cy="22569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5348"/>
          </a:xfrm>
          <a:prstGeom prst="rect">
            <a:avLst/>
          </a:prstGeom>
        </p:spPr>
        <p:txBody>
          <a:bodyPr vert="horz" lIns="91440" tIns="45720" rIns="91440" bIns="45720" rtlCol="0"/>
          <a:lstStyle>
            <a:lvl1pPr algn="r">
              <a:defRPr sz="1200"/>
            </a:lvl1pPr>
          </a:lstStyle>
          <a:p>
            <a:fld id="{D100ED8C-BF5E-415B-8865-4A7584FB062F}" type="datetimeFigureOut">
              <a:rPr lang="en-GB" smtClean="0"/>
              <a:t>15/05/2023</a:t>
            </a:fld>
            <a:endParaRPr lang="en-GB"/>
          </a:p>
        </p:txBody>
      </p:sp>
      <p:sp>
        <p:nvSpPr>
          <p:cNvPr id="4" name="Slide Image Placeholder 3"/>
          <p:cNvSpPr>
            <a:spLocks noGrp="1" noRot="1" noChangeAspect="1"/>
          </p:cNvSpPr>
          <p:nvPr>
            <p:ph type="sldImg" idx="2"/>
          </p:nvPr>
        </p:nvSpPr>
        <p:spPr>
          <a:xfrm>
            <a:off x="438150" y="1235075"/>
            <a:ext cx="5921375" cy="33305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51220"/>
            <a:ext cx="5438140" cy="388736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7319"/>
            <a:ext cx="2945659" cy="49534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377319"/>
            <a:ext cx="2945659" cy="495347"/>
          </a:xfrm>
          <a:prstGeom prst="rect">
            <a:avLst/>
          </a:prstGeom>
        </p:spPr>
        <p:txBody>
          <a:bodyPr vert="horz" lIns="91440" tIns="45720" rIns="91440" bIns="45720" rtlCol="0" anchor="b"/>
          <a:lstStyle>
            <a:lvl1pPr algn="r">
              <a:defRPr sz="1200"/>
            </a:lvl1pPr>
          </a:lstStyle>
          <a:p>
            <a:fld id="{6475AA9A-1910-47BC-A9F4-7306E520F352}" type="slidenum">
              <a:rPr lang="en-GB" smtClean="0"/>
              <a:t>‹#›</a:t>
            </a:fld>
            <a:endParaRPr lang="en-GB"/>
          </a:p>
        </p:txBody>
      </p:sp>
    </p:spTree>
    <p:extLst>
      <p:ext uri="{BB962C8B-B14F-4D97-AF65-F5344CB8AC3E}">
        <p14:creationId xmlns:p14="http://schemas.microsoft.com/office/powerpoint/2010/main" val="3075490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Text"/>
          <p:cNvSpPr>
            <a:spLocks noGrp="1"/>
          </p:cNvSpPr>
          <p:nvPr>
            <p:ph type="body" idx="1"/>
          </p:nvPr>
        </p:nvSpPr>
        <p:spPr/>
        <p:txBody>
          <a:bodyPr/>
          <a:lstStyle/>
          <a:p>
            <a:endParaRPr/>
          </a:p>
        </p:txBody>
      </p:sp>
    </p:spTree>
    <p:extLst>
      <p:ext uri="{BB962C8B-B14F-4D97-AF65-F5344CB8AC3E}">
        <p14:creationId xmlns:p14="http://schemas.microsoft.com/office/powerpoint/2010/main" val="30238821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475AA9A-1910-47BC-A9F4-7306E520F352}" type="slidenum">
              <a:rPr lang="en-GB" smtClean="0"/>
              <a:t>2</a:t>
            </a:fld>
            <a:endParaRPr lang="en-GB"/>
          </a:p>
        </p:txBody>
      </p:sp>
    </p:spTree>
    <p:extLst>
      <p:ext uri="{BB962C8B-B14F-4D97-AF65-F5344CB8AC3E}">
        <p14:creationId xmlns:p14="http://schemas.microsoft.com/office/powerpoint/2010/main" val="34820125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475AA9A-1910-47BC-A9F4-7306E520F352}" type="slidenum">
              <a:rPr lang="en-GB" smtClean="0"/>
              <a:t>6</a:t>
            </a:fld>
            <a:endParaRPr lang="en-GB"/>
          </a:p>
        </p:txBody>
      </p:sp>
    </p:spTree>
    <p:extLst>
      <p:ext uri="{BB962C8B-B14F-4D97-AF65-F5344CB8AC3E}">
        <p14:creationId xmlns:p14="http://schemas.microsoft.com/office/powerpoint/2010/main" val="13189652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475AA9A-1910-47BC-A9F4-7306E520F352}" type="slidenum">
              <a:rPr lang="en-GB" smtClean="0"/>
              <a:t>9</a:t>
            </a:fld>
            <a:endParaRPr lang="en-GB"/>
          </a:p>
        </p:txBody>
      </p:sp>
    </p:spTree>
    <p:extLst>
      <p:ext uri="{BB962C8B-B14F-4D97-AF65-F5344CB8AC3E}">
        <p14:creationId xmlns:p14="http://schemas.microsoft.com/office/powerpoint/2010/main" val="26423112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475AA9A-1910-47BC-A9F4-7306E520F352}" type="slidenum">
              <a:rPr lang="en-GB" smtClean="0"/>
              <a:t>10</a:t>
            </a:fld>
            <a:endParaRPr lang="en-GB"/>
          </a:p>
        </p:txBody>
      </p:sp>
    </p:spTree>
    <p:extLst>
      <p:ext uri="{BB962C8B-B14F-4D97-AF65-F5344CB8AC3E}">
        <p14:creationId xmlns:p14="http://schemas.microsoft.com/office/powerpoint/2010/main" val="22156145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475AA9A-1910-47BC-A9F4-7306E520F352}" type="slidenum">
              <a:rPr lang="en-GB" smtClean="0"/>
              <a:t>11</a:t>
            </a:fld>
            <a:endParaRPr lang="en-GB"/>
          </a:p>
        </p:txBody>
      </p:sp>
    </p:spTree>
    <p:extLst>
      <p:ext uri="{BB962C8B-B14F-4D97-AF65-F5344CB8AC3E}">
        <p14:creationId xmlns:p14="http://schemas.microsoft.com/office/powerpoint/2010/main" val="42526364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475AA9A-1910-47BC-A9F4-7306E520F352}" type="slidenum">
              <a:rPr lang="en-GB" smtClean="0"/>
              <a:t>13</a:t>
            </a:fld>
            <a:endParaRPr lang="en-GB"/>
          </a:p>
        </p:txBody>
      </p:sp>
    </p:spTree>
    <p:extLst>
      <p:ext uri="{BB962C8B-B14F-4D97-AF65-F5344CB8AC3E}">
        <p14:creationId xmlns:p14="http://schemas.microsoft.com/office/powerpoint/2010/main" val="42417112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475AA9A-1910-47BC-A9F4-7306E520F352}" type="slidenum">
              <a:rPr lang="en-GB" smtClean="0"/>
              <a:t>14</a:t>
            </a:fld>
            <a:endParaRPr lang="en-GB"/>
          </a:p>
        </p:txBody>
      </p:sp>
    </p:spTree>
    <p:extLst>
      <p:ext uri="{BB962C8B-B14F-4D97-AF65-F5344CB8AC3E}">
        <p14:creationId xmlns:p14="http://schemas.microsoft.com/office/powerpoint/2010/main" val="38672364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F40FB74-A9C3-43FF-9890-0512335136FB}" type="datetime1">
              <a:rPr lang="en-US" smtClean="0"/>
              <a:t>5/15/2023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1747689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58E8C07-83B9-467A-A747-82874EAAA80D}" type="datetime1">
              <a:rPr lang="en-US" smtClean="0"/>
              <a:t>5/15/2023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553214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5C0CB12-CE23-46BC-A18C-94095AEFC9D1}" type="datetime1">
              <a:rPr lang="en-US" smtClean="0"/>
              <a:t>5/15/2023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2982640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42E632E-F5B7-45E1-85EB-E53AD0B8ED5B}" type="datetime1">
              <a:rPr lang="en-US" smtClean="0"/>
              <a:t>5/15/2023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214498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55F8C29-570D-4A8E-8259-DE292F055129}" type="datetime1">
              <a:rPr lang="en-US" smtClean="0"/>
              <a:t>5/15/2023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1026881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AC5FE08-4F34-4D0C-813E-DB48874D1448}" type="datetime1">
              <a:rPr lang="en-US" smtClean="0"/>
              <a:t>5/15/2023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1004331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6FAA201-3645-41E0-844F-7C6F82AFD267}" type="datetime1">
              <a:rPr lang="en-US" smtClean="0"/>
              <a:t>5/15/2023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9256924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83A491F-536A-4F5A-A046-BAA84196F72B}" type="datetime1">
              <a:rPr lang="en-US" smtClean="0"/>
              <a:t>5/15/2023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2280913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759880-2B92-4E8F-B6E6-729C90184D40}" type="datetime1">
              <a:rPr lang="en-US" smtClean="0"/>
              <a:t>5/15/2023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2358181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2B4C30D-8485-4D23-88AA-21EDB157FB1C}" type="datetime1">
              <a:rPr lang="en-US" smtClean="0"/>
              <a:t>5/15/2023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993390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EF0A4DB-F069-4B18-8FAF-12BDD2FA9299}" type="datetime1">
              <a:rPr lang="en-US" smtClean="0"/>
              <a:t>5/15/2023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28848075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836AF5-2671-4654-AE2B-8185E9D7FDDC}" type="datetime1">
              <a:rPr lang="en-US" smtClean="0"/>
              <a:t>5/15/2023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7D807A-D3EC-4DEA-86E2-120E4093F1A6}" type="slidenum">
              <a:rPr lang="en-US" smtClean="0"/>
              <a:t>‹#›</a:t>
            </a:fld>
            <a:endParaRPr lang="en-US"/>
          </a:p>
        </p:txBody>
      </p:sp>
    </p:spTree>
    <p:extLst>
      <p:ext uri="{BB962C8B-B14F-4D97-AF65-F5344CB8AC3E}">
        <p14:creationId xmlns:p14="http://schemas.microsoft.com/office/powerpoint/2010/main" val="1423691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hidden="1"/>
          <p:cNvSpPr>
            <a:spLocks noGrp="1"/>
          </p:cNvSpPr>
          <p:nvPr>
            <p:ph type="title"/>
          </p:nvPr>
        </p:nvSpPr>
        <p:spPr/>
        <p:txBody>
          <a:bodyPr/>
          <a:lstStyle/>
          <a:p>
            <a:r>
              <a:t>People with substance misuse problems</a:t>
            </a:r>
          </a:p>
        </p:txBody>
      </p:sp>
      <p:cxnSp>
        <p:nvCxnSpPr>
          <p:cNvPr id="7" name="Straight Connector 6">
            <a:extLst>
              <a:ext uri="{FF2B5EF4-FFF2-40B4-BE49-F238E27FC236}">
                <a16:creationId xmlns:a16="http://schemas.microsoft.com/office/drawing/2014/main" id="{AB17A9F0-A162-4EDF-84B6-F814285D4BA3}"/>
              </a:ext>
            </a:extLst>
          </p:cNvPr>
          <p:cNvCxnSpPr>
            <a:cxnSpLocks/>
          </p:cNvCxnSpPr>
          <p:nvPr/>
        </p:nvCxnSpPr>
        <p:spPr>
          <a:xfrm>
            <a:off x="80010" y="401082"/>
            <a:ext cx="12031981"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Slide Number Placeholder 1">
            <a:extLst>
              <a:ext uri="{FF2B5EF4-FFF2-40B4-BE49-F238E27FC236}">
                <a16:creationId xmlns:a16="http://schemas.microsoft.com/office/drawing/2014/main" id="{4C9F3992-F18B-4C17-89CF-E6203E37828D}"/>
              </a:ext>
            </a:extLst>
          </p:cNvPr>
          <p:cNvSpPr>
            <a:spLocks noGrp="1"/>
          </p:cNvSpPr>
          <p:nvPr>
            <p:ph type="sldNum" sz="quarter" idx="12"/>
          </p:nvPr>
        </p:nvSpPr>
        <p:spPr>
          <a:xfrm>
            <a:off x="9287933" y="6456918"/>
            <a:ext cx="2743200" cy="365125"/>
          </a:xfrm>
        </p:spPr>
        <p:txBody>
          <a:bodyPr/>
          <a:lstStyle/>
          <a:p>
            <a:fld id="{8C7D807A-D3EC-4DEA-86E2-120E4093F1A6}" type="slidenum">
              <a:rPr lang="en-US" sz="1400" smtClean="0"/>
              <a:t>1</a:t>
            </a:fld>
            <a:endParaRPr lang="en-US" sz="1400"/>
          </a:p>
        </p:txBody>
      </p:sp>
      <p:sp>
        <p:nvSpPr>
          <p:cNvPr id="8" name="TextBox 7">
            <a:extLst>
              <a:ext uri="{FF2B5EF4-FFF2-40B4-BE49-F238E27FC236}">
                <a16:creationId xmlns:a16="http://schemas.microsoft.com/office/drawing/2014/main" id="{4B9A0C59-D545-45EE-A127-75F4BEAD8454}"/>
              </a:ext>
            </a:extLst>
          </p:cNvPr>
          <p:cNvSpPr txBox="1"/>
          <p:nvPr/>
        </p:nvSpPr>
        <p:spPr>
          <a:xfrm>
            <a:off x="80009" y="412750"/>
            <a:ext cx="11438892" cy="307777"/>
          </a:xfrm>
          <a:prstGeom prst="rect">
            <a:avLst/>
          </a:prstGeom>
          <a:noFill/>
        </p:spPr>
        <p:txBody>
          <a:bodyPr wrap="square" lIns="91440" tIns="45720" rIns="91440" bIns="45720" rtlCol="0" anchor="t">
            <a:spAutoFit/>
          </a:bodyPr>
          <a:lstStyle/>
          <a:p>
            <a:r>
              <a:rPr lang="en-GB" sz="1400" b="1" dirty="0">
                <a:latin typeface="Arial"/>
                <a:cs typeface="Arial"/>
              </a:rPr>
              <a:t>4.1 Progress against the 2022-23 Trust-wide annual plan  - </a:t>
            </a:r>
            <a:r>
              <a:rPr lang="en-GB" sz="1400" dirty="0">
                <a:latin typeface="Arial"/>
                <a:cs typeface="Arial"/>
              </a:rPr>
              <a:t>14 programmes of work</a:t>
            </a:r>
            <a:endParaRPr lang="en-GB" sz="1400" b="1" dirty="0">
              <a:latin typeface="Arial"/>
              <a:cs typeface="Arial"/>
            </a:endParaRPr>
          </a:p>
        </p:txBody>
      </p:sp>
      <p:graphicFrame>
        <p:nvGraphicFramePr>
          <p:cNvPr id="5" name="Diagram 4">
            <a:extLst>
              <a:ext uri="{FF2B5EF4-FFF2-40B4-BE49-F238E27FC236}">
                <a16:creationId xmlns:a16="http://schemas.microsoft.com/office/drawing/2014/main" id="{1AB0AD23-B9EC-4326-880E-FABEE86C0A13}"/>
              </a:ext>
            </a:extLst>
          </p:cNvPr>
          <p:cNvGraphicFramePr/>
          <p:nvPr>
            <p:extLst>
              <p:ext uri="{D42A27DB-BD31-4B8C-83A1-F6EECF244321}">
                <p14:modId xmlns:p14="http://schemas.microsoft.com/office/powerpoint/2010/main" val="3843175162"/>
              </p:ext>
            </p:extLst>
          </p:nvPr>
        </p:nvGraphicFramePr>
        <p:xfrm>
          <a:off x="80009" y="920238"/>
          <a:ext cx="12111991" cy="59377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083720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532111648"/>
              </p:ext>
            </p:extLst>
          </p:nvPr>
        </p:nvGraphicFramePr>
        <p:xfrm>
          <a:off x="234731" y="157655"/>
          <a:ext cx="11757572" cy="579120"/>
        </p:xfrm>
        <a:graphic>
          <a:graphicData uri="http://schemas.openxmlformats.org/drawingml/2006/table">
            <a:tbl>
              <a:tblPr bandRow="1">
                <a:tableStyleId>{21E4AEA4-8DFA-4A89-87EB-49C32662AFE0}</a:tableStyleId>
              </a:tblPr>
              <a:tblGrid>
                <a:gridCol w="9529379">
                  <a:extLst>
                    <a:ext uri="{9D8B030D-6E8A-4147-A177-3AD203B41FA5}">
                      <a16:colId xmlns:a16="http://schemas.microsoft.com/office/drawing/2014/main" val="2618242522"/>
                    </a:ext>
                  </a:extLst>
                </a:gridCol>
                <a:gridCol w="2228193">
                  <a:extLst>
                    <a:ext uri="{9D8B030D-6E8A-4147-A177-3AD203B41FA5}">
                      <a16:colId xmlns:a16="http://schemas.microsoft.com/office/drawing/2014/main" val="588263017"/>
                    </a:ext>
                  </a:extLst>
                </a:gridCol>
              </a:tblGrid>
              <a:tr h="540000">
                <a:tc>
                  <a:txBody>
                    <a:bodyPr/>
                    <a:lstStyle/>
                    <a:p>
                      <a:pPr marL="0" marR="0" lvl="0" indent="0" algn="l" rtl="0" eaLnBrk="1" fontAlgn="auto" latinLnBrk="0" hangingPunct="1">
                        <a:lnSpc>
                          <a:spcPct val="100000"/>
                        </a:lnSpc>
                        <a:spcBef>
                          <a:spcPts val="0"/>
                        </a:spcBef>
                        <a:spcAft>
                          <a:spcPts val="0"/>
                        </a:spcAft>
                        <a:buClrTx/>
                        <a:buSzTx/>
                        <a:buFontTx/>
                        <a:buNone/>
                      </a:pPr>
                      <a:r>
                        <a:rPr lang="en-GB" sz="1600">
                          <a:solidFill>
                            <a:schemeClr val="tx1"/>
                          </a:solidFill>
                          <a:latin typeface="Arial"/>
                          <a:cs typeface="Arial"/>
                        </a:rPr>
                        <a:t>Priority:</a:t>
                      </a:r>
                      <a:r>
                        <a:rPr lang="en-GB" sz="1600" baseline="0">
                          <a:solidFill>
                            <a:schemeClr val="tx1"/>
                          </a:solidFill>
                          <a:latin typeface="Arial"/>
                          <a:cs typeface="Arial"/>
                        </a:rPr>
                        <a:t> Delivery of recruitment and retention strategy group action plan</a:t>
                      </a:r>
                      <a:endParaRPr lang="en-GB" sz="1600">
                        <a:solidFill>
                          <a:schemeClr val="tx1"/>
                        </a:solidFill>
                        <a:latin typeface="Arial" panose="020B0604020202020204" pitchFamily="34" charset="0"/>
                        <a:cs typeface="Arial" panose="020B0604020202020204" pitchFamily="34" charset="0"/>
                      </a:endParaRPr>
                    </a:p>
                  </a:txBody>
                  <a:tcPr/>
                </a:tc>
                <a:tc>
                  <a:txBody>
                    <a:bodyPr/>
                    <a:lstStyle/>
                    <a:p>
                      <a:r>
                        <a:rPr lang="en-GB" sz="1600">
                          <a:latin typeface="Arial"/>
                          <a:cs typeface="Arial"/>
                        </a:rPr>
                        <a:t>Contact: Sonia Kaur, Head of Resourcing</a:t>
                      </a:r>
                    </a:p>
                  </a:txBody>
                  <a:tcPr/>
                </a:tc>
                <a:extLst>
                  <a:ext uri="{0D108BD9-81ED-4DB2-BD59-A6C34878D82A}">
                    <a16:rowId xmlns:a16="http://schemas.microsoft.com/office/drawing/2014/main" val="2817220732"/>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739042797"/>
              </p:ext>
            </p:extLst>
          </p:nvPr>
        </p:nvGraphicFramePr>
        <p:xfrm>
          <a:off x="6814401" y="1060023"/>
          <a:ext cx="5137952" cy="2286000"/>
        </p:xfrm>
        <a:graphic>
          <a:graphicData uri="http://schemas.openxmlformats.org/drawingml/2006/table">
            <a:tbl>
              <a:tblPr>
                <a:tableStyleId>{5DA37D80-6434-44D0-A028-1B22A696006F}</a:tableStyleId>
              </a:tblPr>
              <a:tblGrid>
                <a:gridCol w="5137952">
                  <a:extLst>
                    <a:ext uri="{9D8B030D-6E8A-4147-A177-3AD203B41FA5}">
                      <a16:colId xmlns:a16="http://schemas.microsoft.com/office/drawing/2014/main" val="2479531759"/>
                    </a:ext>
                  </a:extLst>
                </a:gridCol>
              </a:tblGrid>
              <a:tr h="318799">
                <a:tc>
                  <a:txBody>
                    <a:bodyPr/>
                    <a:lstStyle/>
                    <a:p>
                      <a:r>
                        <a:rPr lang="en-GB" sz="1600">
                          <a:solidFill>
                            <a:schemeClr val="tx1"/>
                          </a:solidFill>
                          <a:latin typeface="Arial"/>
                          <a:cs typeface="Arial"/>
                        </a:rPr>
                        <a:t>Milestones</a:t>
                      </a:r>
                    </a:p>
                  </a:txBody>
                  <a:tcPr>
                    <a:solidFill>
                      <a:srgbClr val="F0E6BD"/>
                    </a:solidFill>
                  </a:tcPr>
                </a:tc>
                <a:extLst>
                  <a:ext uri="{0D108BD9-81ED-4DB2-BD59-A6C34878D82A}">
                    <a16:rowId xmlns:a16="http://schemas.microsoft.com/office/drawing/2014/main" val="588604216"/>
                  </a:ext>
                </a:extLst>
              </a:tr>
              <a:tr h="411480">
                <a:tc>
                  <a:txBody>
                    <a:bodyPr/>
                    <a:lstStyle/>
                    <a:p>
                      <a:pPr marL="0" marR="0" lvl="0" indent="0" algn="l" rtl="0" eaLnBrk="1" fontAlgn="auto" latinLnBrk="0" hangingPunct="1">
                        <a:lnSpc>
                          <a:spcPct val="100000"/>
                        </a:lnSpc>
                        <a:spcBef>
                          <a:spcPts val="0"/>
                        </a:spcBef>
                        <a:spcAft>
                          <a:spcPts val="0"/>
                        </a:spcAft>
                        <a:buClrTx/>
                        <a:buSzTx/>
                        <a:buFontTx/>
                        <a:buNone/>
                      </a:pPr>
                      <a:r>
                        <a:rPr lang="en-GB" sz="1300" baseline="0">
                          <a:solidFill>
                            <a:schemeClr val="tx1"/>
                          </a:solidFill>
                          <a:latin typeface="Arial"/>
                          <a:cs typeface="Arial"/>
                        </a:rPr>
                        <a:t>Time to hire currently at 37 days which is below the 43 days KPI and has been sustained throughout the year</a:t>
                      </a:r>
                    </a:p>
                  </a:txBody>
                  <a:tcPr/>
                </a:tc>
                <a:extLst>
                  <a:ext uri="{0D108BD9-81ED-4DB2-BD59-A6C34878D82A}">
                    <a16:rowId xmlns:a16="http://schemas.microsoft.com/office/drawing/2014/main" val="3441257076"/>
                  </a:ext>
                </a:extLst>
              </a:tr>
              <a:tr h="411480">
                <a:tc>
                  <a:txBody>
                    <a:bodyPr/>
                    <a:lstStyle/>
                    <a:p>
                      <a:pPr marL="0" marR="0" lvl="0" indent="0" algn="l" rtl="0" eaLnBrk="1" fontAlgn="auto" latinLnBrk="0" hangingPunct="1">
                        <a:lnSpc>
                          <a:spcPct val="100000"/>
                        </a:lnSpc>
                        <a:spcBef>
                          <a:spcPts val="0"/>
                        </a:spcBef>
                        <a:spcAft>
                          <a:spcPts val="0"/>
                        </a:spcAft>
                        <a:buClrTx/>
                        <a:buSzTx/>
                        <a:buFontTx/>
                        <a:buNone/>
                      </a:pPr>
                      <a:r>
                        <a:rPr lang="en-GB" sz="1300" baseline="0" dirty="0">
                          <a:solidFill>
                            <a:schemeClr val="tx1"/>
                          </a:solidFill>
                          <a:latin typeface="Arial"/>
                          <a:cs typeface="Arial"/>
                        </a:rPr>
                        <a:t>Downward trend of vacancy rate continues currently at 8%, despite a 6.84% increase in establishment</a:t>
                      </a:r>
                    </a:p>
                  </a:txBody>
                  <a:tcPr/>
                </a:tc>
                <a:extLst>
                  <a:ext uri="{0D108BD9-81ED-4DB2-BD59-A6C34878D82A}">
                    <a16:rowId xmlns:a16="http://schemas.microsoft.com/office/drawing/2014/main" val="2963801728"/>
                  </a:ext>
                </a:extLst>
              </a:tr>
              <a:tr h="411480">
                <a:tc>
                  <a:txBody>
                    <a:bodyPr/>
                    <a:lstStyle/>
                    <a:p>
                      <a:pPr marL="0" lvl="0" indent="0" algn="l">
                        <a:lnSpc>
                          <a:spcPct val="100000"/>
                        </a:lnSpc>
                        <a:spcBef>
                          <a:spcPts val="0"/>
                        </a:spcBef>
                        <a:spcAft>
                          <a:spcPts val="0"/>
                        </a:spcAft>
                        <a:buNone/>
                      </a:pPr>
                      <a:r>
                        <a:rPr lang="en-GB" sz="1300" baseline="0">
                          <a:solidFill>
                            <a:schemeClr val="tx1"/>
                          </a:solidFill>
                          <a:latin typeface="Arial"/>
                          <a:cs typeface="Arial"/>
                        </a:rPr>
                        <a:t>Direct overseas recruitment in medical and allied health categories of 80 WTE in the last 12 months</a:t>
                      </a:r>
                      <a:endParaRPr lang="en-US" sz="1300">
                        <a:solidFill>
                          <a:schemeClr val="tx1"/>
                        </a:solidFill>
                      </a:endParaRPr>
                    </a:p>
                  </a:txBody>
                  <a:tcPr/>
                </a:tc>
                <a:extLst>
                  <a:ext uri="{0D108BD9-81ED-4DB2-BD59-A6C34878D82A}">
                    <a16:rowId xmlns:a16="http://schemas.microsoft.com/office/drawing/2014/main" val="3351318747"/>
                  </a:ext>
                </a:extLst>
              </a:tr>
              <a:tr h="372090">
                <a:tc>
                  <a:txBody>
                    <a:bodyPr/>
                    <a:lstStyle/>
                    <a:p>
                      <a:pPr marL="0" lvl="0" indent="0" algn="l">
                        <a:lnSpc>
                          <a:spcPct val="100000"/>
                        </a:lnSpc>
                        <a:spcBef>
                          <a:spcPts val="0"/>
                        </a:spcBef>
                        <a:spcAft>
                          <a:spcPts val="0"/>
                        </a:spcAft>
                        <a:buNone/>
                      </a:pPr>
                      <a:r>
                        <a:rPr lang="en-GB" sz="1300" b="0" i="0" u="none" strike="noStrike" baseline="0" noProof="0" dirty="0">
                          <a:solidFill>
                            <a:schemeClr val="tx1"/>
                          </a:solidFill>
                          <a:latin typeface="Arial"/>
                        </a:rPr>
                        <a:t>BAF financial authorisation process now moved to Track authorisation which was completed in March 2023</a:t>
                      </a:r>
                    </a:p>
                  </a:txBody>
                  <a:tcPr/>
                </a:tc>
                <a:extLst>
                  <a:ext uri="{0D108BD9-81ED-4DB2-BD59-A6C34878D82A}">
                    <a16:rowId xmlns:a16="http://schemas.microsoft.com/office/drawing/2014/main" val="956838887"/>
                  </a:ext>
                </a:extLst>
              </a:tr>
            </a:tbl>
          </a:graphicData>
        </a:graphic>
      </p:graphicFrame>
      <p:sp>
        <p:nvSpPr>
          <p:cNvPr id="9" name="TextBox 8"/>
          <p:cNvSpPr txBox="1"/>
          <p:nvPr/>
        </p:nvSpPr>
        <p:spPr>
          <a:xfrm>
            <a:off x="234731" y="736775"/>
            <a:ext cx="4515945" cy="307777"/>
          </a:xfrm>
          <a:prstGeom prst="rect">
            <a:avLst/>
          </a:prstGeom>
          <a:noFill/>
        </p:spPr>
        <p:txBody>
          <a:bodyPr wrap="square" rtlCol="0">
            <a:spAutoFit/>
          </a:bodyPr>
          <a:lstStyle/>
          <a:p>
            <a:r>
              <a:rPr lang="en-GB" sz="1400" b="1" dirty="0">
                <a:latin typeface="Arial" panose="020B0604020202020204" pitchFamily="34" charset="0"/>
                <a:cs typeface="Arial" panose="020B0604020202020204" pitchFamily="34" charset="0"/>
              </a:rPr>
              <a:t>Status</a:t>
            </a:r>
            <a:r>
              <a:rPr lang="en-GB" sz="1400" dirty="0">
                <a:latin typeface="Arial" panose="020B0604020202020204" pitchFamily="34" charset="0"/>
                <a:cs typeface="Arial" panose="020B0604020202020204" pitchFamily="34" charset="0"/>
              </a:rPr>
              <a:t>: in progress, continuing in 2023/24</a:t>
            </a:r>
          </a:p>
        </p:txBody>
      </p:sp>
      <p:graphicFrame>
        <p:nvGraphicFramePr>
          <p:cNvPr id="14" name="Table 13"/>
          <p:cNvGraphicFramePr>
            <a:graphicFrameLocks noGrp="1"/>
          </p:cNvGraphicFramePr>
          <p:nvPr>
            <p:extLst>
              <p:ext uri="{D42A27DB-BD31-4B8C-83A1-F6EECF244321}">
                <p14:modId xmlns:p14="http://schemas.microsoft.com/office/powerpoint/2010/main" val="773535248"/>
              </p:ext>
            </p:extLst>
          </p:nvPr>
        </p:nvGraphicFramePr>
        <p:xfrm>
          <a:off x="206156" y="1060023"/>
          <a:ext cx="6423244" cy="5593080"/>
        </p:xfrm>
        <a:graphic>
          <a:graphicData uri="http://schemas.openxmlformats.org/drawingml/2006/table">
            <a:tbl>
              <a:tblPr bandRow="1">
                <a:tableStyleId>{5DA37D80-6434-44D0-A028-1B22A696006F}</a:tableStyleId>
              </a:tblPr>
              <a:tblGrid>
                <a:gridCol w="6423244">
                  <a:extLst>
                    <a:ext uri="{9D8B030D-6E8A-4147-A177-3AD203B41FA5}">
                      <a16:colId xmlns:a16="http://schemas.microsoft.com/office/drawing/2014/main" val="214815153"/>
                    </a:ext>
                  </a:extLst>
                </a:gridCol>
              </a:tblGrid>
              <a:tr h="323654">
                <a:tc>
                  <a:txBody>
                    <a:bodyPr/>
                    <a:lstStyle/>
                    <a:p>
                      <a:r>
                        <a:rPr lang="en-GB" sz="1600" dirty="0">
                          <a:solidFill>
                            <a:schemeClr val="tx1"/>
                          </a:solidFill>
                          <a:latin typeface="Arial"/>
                          <a:cs typeface="Arial"/>
                        </a:rPr>
                        <a:t>Progress and learning</a:t>
                      </a:r>
                      <a:r>
                        <a:rPr lang="en-GB" sz="1600" baseline="0" dirty="0">
                          <a:solidFill>
                            <a:schemeClr val="tx1"/>
                          </a:solidFill>
                          <a:latin typeface="Arial"/>
                          <a:cs typeface="Arial"/>
                        </a:rPr>
                        <a:t> over Quarter 4</a:t>
                      </a:r>
                      <a:endParaRPr lang="en-GB" sz="1600" dirty="0">
                        <a:solidFill>
                          <a:schemeClr val="tx1"/>
                        </a:solidFill>
                        <a:latin typeface="Arial"/>
                        <a:cs typeface="Arial"/>
                      </a:endParaRPr>
                    </a:p>
                  </a:txBody>
                  <a:tcPr>
                    <a:solidFill>
                      <a:srgbClr val="F0E6BD"/>
                    </a:solidFill>
                  </a:tcPr>
                </a:tc>
                <a:extLst>
                  <a:ext uri="{0D108BD9-81ED-4DB2-BD59-A6C34878D82A}">
                    <a16:rowId xmlns:a16="http://schemas.microsoft.com/office/drawing/2014/main" val="3656745648"/>
                  </a:ext>
                </a:extLst>
              </a:tr>
              <a:tr h="2206729">
                <a:tc>
                  <a:txBody>
                    <a:bodyPr/>
                    <a:lstStyle/>
                    <a:p>
                      <a:pPr marL="285750" indent="-285750" algn="l">
                        <a:buFont typeface="Arial" panose="020B0604020202020204" pitchFamily="34" charset="0"/>
                        <a:buChar char="•"/>
                      </a:pPr>
                      <a:r>
                        <a:rPr lang="en-GB" sz="1300" dirty="0">
                          <a:solidFill>
                            <a:schemeClr val="tx1"/>
                          </a:solidFill>
                          <a:latin typeface="Arial"/>
                          <a:cs typeface="Arial"/>
                        </a:rPr>
                        <a:t>In Quarter 4, 31 new apprentices were recruited, 19 of which were Clinical Associate Psychologist (CAP) apprentices. This means that the CAP apprentice total is 50. This is due to exploring additional routes to recruitment by utilising the apprenticeship levy in a more sustained manner </a:t>
                      </a:r>
                    </a:p>
                    <a:p>
                      <a:pPr marL="285750" lvl="0" indent="-285750">
                        <a:buFont typeface="Arial" panose="020B0604020202020204" pitchFamily="34" charset="0"/>
                        <a:buChar char="•"/>
                      </a:pPr>
                      <a:r>
                        <a:rPr lang="en-GB" sz="1300" dirty="0">
                          <a:solidFill>
                            <a:schemeClr val="tx1"/>
                          </a:solidFill>
                          <a:latin typeface="Arial"/>
                          <a:cs typeface="Arial"/>
                        </a:rPr>
                        <a:t>Further progress made around international recruitment of capital nurses via capital programme, direct overseas recruitment and partnership working across ICBs.</a:t>
                      </a:r>
                      <a:endParaRPr lang="en-GB" sz="1300" dirty="0">
                        <a:solidFill>
                          <a:schemeClr val="tx1"/>
                        </a:solidFill>
                      </a:endParaRPr>
                    </a:p>
                    <a:p>
                      <a:pPr marL="285750" lvl="0" indent="-285750">
                        <a:buFont typeface="Arial" panose="020B0604020202020204" pitchFamily="34" charset="0"/>
                        <a:buChar char="•"/>
                      </a:pPr>
                      <a:r>
                        <a:rPr lang="en-GB" sz="1300" dirty="0">
                          <a:solidFill>
                            <a:schemeClr val="tx1"/>
                          </a:solidFill>
                          <a:latin typeface="Arial"/>
                          <a:cs typeface="Arial"/>
                        </a:rPr>
                        <a:t>Workforce planning resulted in a change to process and highlighted gaps in nursing recruitment. The Executive Team have given approval to "over-recruit" into nursing with further hotspots identified in Luton and Bedfordshire New ways of working identified to impact medical recruitment across Luton &amp; Bedfordshire and CAMHS </a:t>
                      </a:r>
                    </a:p>
                  </a:txBody>
                  <a:tcPr/>
                </a:tc>
                <a:extLst>
                  <a:ext uri="{0D108BD9-81ED-4DB2-BD59-A6C34878D82A}">
                    <a16:rowId xmlns:a16="http://schemas.microsoft.com/office/drawing/2014/main" val="1623941870"/>
                  </a:ext>
                </a:extLst>
              </a:tr>
              <a:tr h="32365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solidFill>
                            <a:schemeClr val="tx1"/>
                          </a:solidFill>
                          <a:latin typeface="Arial"/>
                          <a:cs typeface="Arial"/>
                        </a:rPr>
                        <a:t>Next Steps…</a:t>
                      </a:r>
                    </a:p>
                  </a:txBody>
                  <a:tcPr>
                    <a:solidFill>
                      <a:srgbClr val="F0E6BD"/>
                    </a:solidFill>
                  </a:tcPr>
                </a:tc>
                <a:extLst>
                  <a:ext uri="{0D108BD9-81ED-4DB2-BD59-A6C34878D82A}">
                    <a16:rowId xmlns:a16="http://schemas.microsoft.com/office/drawing/2014/main" val="3270187743"/>
                  </a:ext>
                </a:extLst>
              </a:tr>
              <a:tr h="2181680">
                <a:tc>
                  <a:txBody>
                    <a:bodyPr/>
                    <a:lstStyle/>
                    <a:p>
                      <a:pPr marL="28575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Have identified direct overseas recruitment route from partners in Sri Lanka for nursing and other staff groups</a:t>
                      </a:r>
                      <a:endParaRPr lang="en-US" sz="1300" b="0" i="0" u="none" strike="noStrike" baseline="0" noProof="0" dirty="0">
                        <a:solidFill>
                          <a:schemeClr val="tx1"/>
                        </a:solidFill>
                        <a:latin typeface="Arial"/>
                      </a:endParaRPr>
                    </a:p>
                    <a:p>
                      <a:pPr marL="285750" lvl="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Stronger focus on recruiting overseas nurses via direct applications made on our recruitment portal</a:t>
                      </a:r>
                    </a:p>
                    <a:p>
                      <a:pPr marL="285750" lvl="0" indent="-285750">
                        <a:buFont typeface="Arial" panose="020B0604020202020204" pitchFamily="34" charset="0"/>
                        <a:buChar char="•"/>
                      </a:pPr>
                      <a:r>
                        <a:rPr lang="en-GB" sz="1300" b="0" i="0" u="none" strike="noStrike" baseline="0" noProof="0" dirty="0">
                          <a:solidFill>
                            <a:schemeClr val="tx1"/>
                          </a:solidFill>
                          <a:latin typeface="Arial"/>
                        </a:rPr>
                        <a:t>New ways of working identified to impact medical recruitment across Luton &amp; Bedfordshire and CAMHS </a:t>
                      </a:r>
                      <a:endParaRPr lang="en-GB" sz="1300" baseline="0" dirty="0">
                        <a:solidFill>
                          <a:schemeClr val="tx1"/>
                        </a:solidFill>
                        <a:latin typeface="Arial"/>
                        <a:cs typeface="Arial"/>
                      </a:endParaRPr>
                    </a:p>
                    <a:p>
                      <a:pPr marL="285750" lvl="0" indent="-285750">
                        <a:buFont typeface="Arial" panose="020B0604020202020204" pitchFamily="34" charset="0"/>
                        <a:buChar char="•"/>
                      </a:pPr>
                      <a:r>
                        <a:rPr lang="en-GB" sz="1300" baseline="0" dirty="0">
                          <a:solidFill>
                            <a:schemeClr val="tx1"/>
                          </a:solidFill>
                          <a:latin typeface="Arial"/>
                          <a:cs typeface="Arial"/>
                        </a:rPr>
                        <a:t>Partnership working across BLMK and East of England (</a:t>
                      </a:r>
                      <a:r>
                        <a:rPr lang="en-GB" sz="1300" baseline="0" dirty="0" err="1">
                          <a:solidFill>
                            <a:schemeClr val="tx1"/>
                          </a:solidFill>
                          <a:latin typeface="Arial"/>
                          <a:cs typeface="Arial"/>
                        </a:rPr>
                        <a:t>EoE</a:t>
                      </a:r>
                      <a:r>
                        <a:rPr lang="en-GB" sz="1300" baseline="0" dirty="0">
                          <a:solidFill>
                            <a:schemeClr val="tx1"/>
                          </a:solidFill>
                          <a:latin typeface="Arial"/>
                          <a:cs typeface="Arial"/>
                        </a:rPr>
                        <a:t>) to recruit jointly and looking to do a recruitment campaign in the next 6 months for CAMHS </a:t>
                      </a:r>
                    </a:p>
                    <a:p>
                      <a:pPr marL="285750" lvl="0" indent="-285750">
                        <a:buFont typeface="Arial" panose="020B0604020202020204" pitchFamily="34" charset="0"/>
                        <a:buChar char="•"/>
                      </a:pPr>
                      <a:r>
                        <a:rPr lang="en-GB" sz="1300" baseline="0" dirty="0">
                          <a:solidFill>
                            <a:schemeClr val="tx1"/>
                          </a:solidFill>
                          <a:latin typeface="Arial"/>
                          <a:cs typeface="Arial"/>
                        </a:rPr>
                        <a:t>Direct working with schools and education establishments to improve the work experience offer including Langdon Park School, Leyton College and Barking &amp; Dagenham College</a:t>
                      </a:r>
                    </a:p>
                    <a:p>
                      <a:pPr marL="285750" lvl="0" indent="-285750">
                        <a:buFont typeface="Arial" panose="020B0604020202020204" pitchFamily="34" charset="0"/>
                        <a:buChar char="•"/>
                      </a:pPr>
                      <a:endParaRPr lang="en-GB" sz="1200" baseline="0" dirty="0">
                        <a:solidFill>
                          <a:schemeClr val="tx1"/>
                        </a:solidFill>
                        <a:latin typeface="Arial"/>
                        <a:cs typeface="Arial"/>
                      </a:endParaRPr>
                    </a:p>
                  </a:txBody>
                  <a:tcPr/>
                </a:tc>
                <a:extLst>
                  <a:ext uri="{0D108BD9-81ED-4DB2-BD59-A6C34878D82A}">
                    <a16:rowId xmlns:a16="http://schemas.microsoft.com/office/drawing/2014/main" val="2151120575"/>
                  </a:ext>
                </a:extLst>
              </a:tr>
            </a:tbl>
          </a:graphicData>
        </a:graphic>
      </p:graphicFrame>
      <p:sp>
        <p:nvSpPr>
          <p:cNvPr id="7" name="Rectangle 6"/>
          <p:cNvSpPr/>
          <p:nvPr/>
        </p:nvSpPr>
        <p:spPr>
          <a:xfrm>
            <a:off x="7797046" y="6453365"/>
            <a:ext cx="3172663" cy="383823"/>
          </a:xfrm>
          <a:prstGeom prst="rect">
            <a:avLst/>
          </a:prstGeom>
        </p:spPr>
        <p:txBody>
          <a:bodyPr wrap="none" lIns="91440" tIns="45720" rIns="91440" bIns="45720" anchor="t">
            <a:spAutoFit/>
          </a:bodyPr>
          <a:lstStyle/>
          <a:p>
            <a:pPr>
              <a:lnSpc>
                <a:spcPct val="115000"/>
              </a:lnSpc>
              <a:spcAft>
                <a:spcPts val="1000"/>
              </a:spcAft>
            </a:pPr>
            <a:r>
              <a:rPr lang="en-GB" b="1">
                <a:latin typeface="Arial"/>
                <a:cs typeface="Arial"/>
              </a:rPr>
              <a:t>Improved staff experience  </a:t>
            </a:r>
            <a:endParaRPr lang="en-GB" b="1">
              <a:latin typeface="Arial"/>
              <a:ea typeface="Calibri" panose="020F0502020204030204" pitchFamily="34" charset="0"/>
              <a:cs typeface="Arial"/>
            </a:endParaRPr>
          </a:p>
        </p:txBody>
      </p:sp>
      <p:sp>
        <p:nvSpPr>
          <p:cNvPr id="15" name="Slide Number Placeholder 1">
            <a:extLst>
              <a:ext uri="{FF2B5EF4-FFF2-40B4-BE49-F238E27FC236}">
                <a16:creationId xmlns:a16="http://schemas.microsoft.com/office/drawing/2014/main" id="{610C8391-290F-4C86-A94D-9F5984927843}"/>
              </a:ext>
            </a:extLst>
          </p:cNvPr>
          <p:cNvSpPr>
            <a:spLocks noGrp="1"/>
          </p:cNvSpPr>
          <p:nvPr>
            <p:ph type="sldNum" sz="quarter" idx="12"/>
          </p:nvPr>
        </p:nvSpPr>
        <p:spPr>
          <a:xfrm>
            <a:off x="9287933" y="6456918"/>
            <a:ext cx="2743200" cy="365125"/>
          </a:xfrm>
        </p:spPr>
        <p:txBody>
          <a:bodyPr/>
          <a:lstStyle/>
          <a:p>
            <a:fld id="{8C7D807A-D3EC-4DEA-86E2-120E4093F1A6}" type="slidenum">
              <a:rPr lang="en-US" smtClean="0"/>
              <a:t>10</a:t>
            </a:fld>
            <a:endParaRPr lang="en-US"/>
          </a:p>
        </p:txBody>
      </p:sp>
      <p:graphicFrame>
        <p:nvGraphicFramePr>
          <p:cNvPr id="6" name="Table 5">
            <a:extLst>
              <a:ext uri="{FF2B5EF4-FFF2-40B4-BE49-F238E27FC236}">
                <a16:creationId xmlns:a16="http://schemas.microsoft.com/office/drawing/2014/main" id="{8A097C17-7368-06FA-695B-E21F827E3495}"/>
              </a:ext>
            </a:extLst>
          </p:cNvPr>
          <p:cNvGraphicFramePr>
            <a:graphicFrameLocks noGrp="1"/>
          </p:cNvGraphicFramePr>
          <p:nvPr>
            <p:extLst>
              <p:ext uri="{D42A27DB-BD31-4B8C-83A1-F6EECF244321}">
                <p14:modId xmlns:p14="http://schemas.microsoft.com/office/powerpoint/2010/main" val="3684887424"/>
              </p:ext>
            </p:extLst>
          </p:nvPr>
        </p:nvGraphicFramePr>
        <p:xfrm>
          <a:off x="6814401" y="3467941"/>
          <a:ext cx="5137952" cy="2435919"/>
        </p:xfrm>
        <a:graphic>
          <a:graphicData uri="http://schemas.openxmlformats.org/drawingml/2006/table">
            <a:tbl>
              <a:tblPr firstRow="1" bandRow="1">
                <a:tableStyleId>{5C22544A-7EE6-4342-B048-85BDC9FD1C3A}</a:tableStyleId>
              </a:tblPr>
              <a:tblGrid>
                <a:gridCol w="5137952">
                  <a:extLst>
                    <a:ext uri="{9D8B030D-6E8A-4147-A177-3AD203B41FA5}">
                      <a16:colId xmlns:a16="http://schemas.microsoft.com/office/drawing/2014/main" val="1212722122"/>
                    </a:ext>
                  </a:extLst>
                </a:gridCol>
              </a:tblGrid>
              <a:tr h="363279">
                <a:tc>
                  <a:txBody>
                    <a:bodyPr/>
                    <a:lstStyle/>
                    <a:p>
                      <a:pPr rtl="0" fontAlgn="base"/>
                      <a:r>
                        <a:rPr lang="en-GB" sz="1600" b="0" dirty="0">
                          <a:solidFill>
                            <a:schemeClr val="tx1"/>
                          </a:solidFill>
                          <a:effectLst/>
                          <a:latin typeface="Arial"/>
                        </a:rPr>
                        <a:t>Challenges and what we have learned from them: </a:t>
                      </a:r>
                    </a:p>
                  </a:txBody>
                  <a:tcPr>
                    <a:lnL w="12700">
                      <a:solidFill>
                        <a:schemeClr val="tx1"/>
                      </a:solidFill>
                    </a:lnL>
                    <a:lnR w="12700">
                      <a:solidFill>
                        <a:schemeClr val="tx1"/>
                      </a:solidFill>
                    </a:lnR>
                    <a:lnT w="12700">
                      <a:solidFill>
                        <a:schemeClr val="tx1"/>
                      </a:solidFill>
                    </a:lnT>
                    <a:lnB w="12700">
                      <a:solidFill>
                        <a:schemeClr val="tx1"/>
                      </a:solidFill>
                    </a:lnB>
                    <a:solidFill>
                      <a:srgbClr val="F0E6BD"/>
                    </a:solidFill>
                  </a:tcPr>
                </a:tc>
                <a:extLst>
                  <a:ext uri="{0D108BD9-81ED-4DB2-BD59-A6C34878D82A}">
                    <a16:rowId xmlns:a16="http://schemas.microsoft.com/office/drawing/2014/main" val="4042160074"/>
                  </a:ext>
                </a:extLst>
              </a:tr>
              <a:tr h="504273">
                <a:tc>
                  <a:txBody>
                    <a:bodyPr/>
                    <a:lstStyle/>
                    <a:p>
                      <a:pPr marL="285750" marR="0" lvl="0" indent="-285750" algn="l">
                        <a:lnSpc>
                          <a:spcPct val="100000"/>
                        </a:lnSpc>
                        <a:spcBef>
                          <a:spcPts val="0"/>
                        </a:spcBef>
                        <a:spcAft>
                          <a:spcPts val="0"/>
                        </a:spcAft>
                        <a:buClr>
                          <a:srgbClr val="000000"/>
                        </a:buClr>
                        <a:buFont typeface="Arial,Sans-Serif"/>
                        <a:buChar char="•"/>
                      </a:pPr>
                      <a:r>
                        <a:rPr lang="en-GB" sz="1300" b="0" i="0" u="none" strike="noStrike" noProof="0" dirty="0">
                          <a:solidFill>
                            <a:schemeClr val="tx1"/>
                          </a:solidFill>
                          <a:effectLst/>
                          <a:latin typeface="Arial"/>
                        </a:rPr>
                        <a:t>Lack of a trained workforce pool continues to remain a challenge in the market, currently looking at more entry level roles and role redesign processes through positive outcomes via initiatives for international recruitment in different staffing groups</a:t>
                      </a:r>
                      <a:endParaRPr lang="en-GB" sz="1300" b="0" i="0" u="none" strike="noStrike" noProof="0" dirty="0">
                        <a:solidFill>
                          <a:schemeClr val="tx1"/>
                        </a:solidFill>
                        <a:effectLst/>
                      </a:endParaRPr>
                    </a:p>
                    <a:p>
                      <a:pPr marL="285750" marR="0" lvl="0" indent="-285750" algn="l">
                        <a:lnSpc>
                          <a:spcPct val="100000"/>
                        </a:lnSpc>
                        <a:spcBef>
                          <a:spcPts val="0"/>
                        </a:spcBef>
                        <a:spcAft>
                          <a:spcPts val="0"/>
                        </a:spcAft>
                        <a:buClr>
                          <a:srgbClr val="000000"/>
                        </a:buClr>
                        <a:buFont typeface="Arial,Sans-Serif"/>
                        <a:buChar char="•"/>
                      </a:pPr>
                      <a:r>
                        <a:rPr lang="en-GB" sz="1300" b="0" i="0" u="none" strike="noStrike" noProof="0" dirty="0">
                          <a:solidFill>
                            <a:schemeClr val="tx1"/>
                          </a:solidFill>
                          <a:effectLst/>
                          <a:latin typeface="Arial"/>
                        </a:rPr>
                        <a:t>Prior difficulty with recruiting managed however, greater engagement efforts have shaped the way in which we recruit in a positive manner</a:t>
                      </a:r>
                      <a:endParaRPr lang="en-GB" sz="1300" b="0" i="0" u="none" strike="noStrike" noProof="0" dirty="0">
                        <a:solidFill>
                          <a:schemeClr val="tx1"/>
                        </a:solidFill>
                        <a:effectLst/>
                      </a:endParaRPr>
                    </a:p>
                    <a:p>
                      <a:pPr marL="285750" marR="0" lvl="0" indent="-285750" algn="l">
                        <a:lnSpc>
                          <a:spcPct val="100000"/>
                        </a:lnSpc>
                        <a:spcBef>
                          <a:spcPts val="0"/>
                        </a:spcBef>
                        <a:spcAft>
                          <a:spcPts val="0"/>
                        </a:spcAft>
                        <a:buClr>
                          <a:srgbClr val="000000"/>
                        </a:buClr>
                        <a:buFont typeface="Arial,Sans-Serif"/>
                        <a:buChar char="•"/>
                      </a:pPr>
                      <a:r>
                        <a:rPr lang="en-GB" sz="1300" b="0" i="0" u="none" strike="noStrike" noProof="0" dirty="0">
                          <a:solidFill>
                            <a:schemeClr val="tx1"/>
                          </a:solidFill>
                          <a:effectLst/>
                          <a:latin typeface="Arial"/>
                        </a:rPr>
                        <a:t>Blockages in the pipeline continue to be resolved with increased engagement with hiring managers  </a:t>
                      </a:r>
                    </a:p>
                  </a:txBody>
                  <a:tcP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3166976763"/>
                  </a:ext>
                </a:extLst>
              </a:tr>
            </a:tbl>
          </a:graphicData>
        </a:graphic>
      </p:graphicFrame>
    </p:spTree>
    <p:extLst>
      <p:ext uri="{BB962C8B-B14F-4D97-AF65-F5344CB8AC3E}">
        <p14:creationId xmlns:p14="http://schemas.microsoft.com/office/powerpoint/2010/main" val="9146166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682696377"/>
              </p:ext>
            </p:extLst>
          </p:nvPr>
        </p:nvGraphicFramePr>
        <p:xfrm>
          <a:off x="234731" y="157655"/>
          <a:ext cx="11757570" cy="579120"/>
        </p:xfrm>
        <a:graphic>
          <a:graphicData uri="http://schemas.openxmlformats.org/drawingml/2006/table">
            <a:tbl>
              <a:tblPr bandRow="1">
                <a:tableStyleId>{21E4AEA4-8DFA-4A89-87EB-49C32662AFE0}</a:tableStyleId>
              </a:tblPr>
              <a:tblGrid>
                <a:gridCol w="9110869">
                  <a:extLst>
                    <a:ext uri="{9D8B030D-6E8A-4147-A177-3AD203B41FA5}">
                      <a16:colId xmlns:a16="http://schemas.microsoft.com/office/drawing/2014/main" val="2618242522"/>
                    </a:ext>
                  </a:extLst>
                </a:gridCol>
                <a:gridCol w="2646701">
                  <a:extLst>
                    <a:ext uri="{9D8B030D-6E8A-4147-A177-3AD203B41FA5}">
                      <a16:colId xmlns:a16="http://schemas.microsoft.com/office/drawing/2014/main" val="588263017"/>
                    </a:ext>
                  </a:extLst>
                </a:gridCol>
              </a:tblGrid>
              <a:tr h="540000">
                <a:tc>
                  <a:txBody>
                    <a:bodyPr/>
                    <a:lstStyle/>
                    <a:p>
                      <a:pPr marL="0" marR="0" lvl="0" indent="0" algn="l" rtl="0" eaLnBrk="1" fontAlgn="auto" latinLnBrk="0" hangingPunct="1">
                        <a:lnSpc>
                          <a:spcPct val="100000"/>
                        </a:lnSpc>
                        <a:spcBef>
                          <a:spcPts val="0"/>
                        </a:spcBef>
                        <a:spcAft>
                          <a:spcPts val="0"/>
                        </a:spcAft>
                        <a:buClrTx/>
                        <a:buSzTx/>
                        <a:buFontTx/>
                        <a:buNone/>
                      </a:pPr>
                      <a:r>
                        <a:rPr lang="en-GB" sz="1600">
                          <a:solidFill>
                            <a:schemeClr val="tx1"/>
                          </a:solidFill>
                          <a:latin typeface="Arial"/>
                          <a:cs typeface="Arial"/>
                        </a:rPr>
                        <a:t>Priority:</a:t>
                      </a:r>
                      <a:r>
                        <a:rPr lang="en-GB" sz="1600" baseline="0">
                          <a:solidFill>
                            <a:schemeClr val="tx1"/>
                          </a:solidFill>
                          <a:latin typeface="Arial"/>
                          <a:cs typeface="Arial"/>
                        </a:rPr>
                        <a:t> I</a:t>
                      </a:r>
                      <a:r>
                        <a:rPr lang="en-GB" sz="1600">
                          <a:solidFill>
                            <a:schemeClr val="tx1"/>
                          </a:solidFill>
                          <a:latin typeface="Arial"/>
                          <a:cs typeface="Arial"/>
                        </a:rPr>
                        <a:t>mplementation</a:t>
                      </a:r>
                      <a:r>
                        <a:rPr lang="en-GB" sz="1600" baseline="0">
                          <a:solidFill>
                            <a:schemeClr val="tx1"/>
                          </a:solidFill>
                          <a:latin typeface="Arial"/>
                          <a:cs typeface="Arial"/>
                        </a:rPr>
                        <a:t> of centralised temporary staffing function </a:t>
                      </a:r>
                      <a:endParaRPr lang="en-GB" sz="1600">
                        <a:solidFill>
                          <a:schemeClr val="tx1"/>
                        </a:solidFill>
                        <a:latin typeface="Arial"/>
                        <a:cs typeface="Arial"/>
                      </a:endParaRPr>
                    </a:p>
                  </a:txBody>
                  <a:tcPr/>
                </a:tc>
                <a:tc>
                  <a:txBody>
                    <a:bodyPr/>
                    <a:lstStyle/>
                    <a:p>
                      <a:r>
                        <a:rPr lang="en-GB" sz="1600">
                          <a:latin typeface="Arial"/>
                          <a:cs typeface="Arial"/>
                        </a:rPr>
                        <a:t>Contact: </a:t>
                      </a:r>
                      <a:r>
                        <a:rPr lang="en-GB" sz="1600" b="0" i="0" u="none" strike="noStrike" noProof="0">
                          <a:latin typeface="Arial"/>
                        </a:rPr>
                        <a:t>Sonia Kaur, Head of Resourcing</a:t>
                      </a:r>
                      <a:endParaRPr lang="en-US"/>
                    </a:p>
                  </a:txBody>
                  <a:tcPr/>
                </a:tc>
                <a:extLst>
                  <a:ext uri="{0D108BD9-81ED-4DB2-BD59-A6C34878D82A}">
                    <a16:rowId xmlns:a16="http://schemas.microsoft.com/office/drawing/2014/main" val="2817220732"/>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246800531"/>
              </p:ext>
            </p:extLst>
          </p:nvPr>
        </p:nvGraphicFramePr>
        <p:xfrm>
          <a:off x="6680360" y="1031160"/>
          <a:ext cx="5311941" cy="2159694"/>
        </p:xfrm>
        <a:graphic>
          <a:graphicData uri="http://schemas.openxmlformats.org/drawingml/2006/table">
            <a:tbl>
              <a:tblPr>
                <a:tableStyleId>{5DA37D80-6434-44D0-A028-1B22A696006F}</a:tableStyleId>
              </a:tblPr>
              <a:tblGrid>
                <a:gridCol w="5311941">
                  <a:extLst>
                    <a:ext uri="{9D8B030D-6E8A-4147-A177-3AD203B41FA5}">
                      <a16:colId xmlns:a16="http://schemas.microsoft.com/office/drawing/2014/main" val="2479531759"/>
                    </a:ext>
                  </a:extLst>
                </a:gridCol>
              </a:tblGrid>
              <a:tr h="363279">
                <a:tc>
                  <a:txBody>
                    <a:bodyPr/>
                    <a:lstStyle/>
                    <a:p>
                      <a:r>
                        <a:rPr lang="en-GB" sz="1600" dirty="0">
                          <a:solidFill>
                            <a:schemeClr val="tx1"/>
                          </a:solidFill>
                          <a:latin typeface="Arial"/>
                          <a:cs typeface="Arial"/>
                        </a:rPr>
                        <a:t>Milestones</a:t>
                      </a:r>
                    </a:p>
                  </a:txBody>
                  <a:tcPr>
                    <a:solidFill>
                      <a:srgbClr val="F0E6BD"/>
                    </a:solidFill>
                  </a:tcPr>
                </a:tc>
                <a:extLst>
                  <a:ext uri="{0D108BD9-81ED-4DB2-BD59-A6C34878D82A}">
                    <a16:rowId xmlns:a16="http://schemas.microsoft.com/office/drawing/2014/main" val="588604216"/>
                  </a:ext>
                </a:extLst>
              </a:tr>
              <a:tr h="469099">
                <a:tc>
                  <a:txBody>
                    <a:bodyPr/>
                    <a:lstStyle/>
                    <a:p>
                      <a:pPr lvl="0" algn="l">
                        <a:lnSpc>
                          <a:spcPct val="100000"/>
                        </a:lnSpc>
                        <a:spcBef>
                          <a:spcPts val="0"/>
                        </a:spcBef>
                        <a:spcAft>
                          <a:spcPts val="0"/>
                        </a:spcAft>
                        <a:buNone/>
                      </a:pPr>
                      <a:r>
                        <a:rPr lang="en-GB" sz="1300" b="0" i="0" u="none" strike="noStrike" noProof="0" dirty="0">
                          <a:solidFill>
                            <a:schemeClr val="tx1"/>
                          </a:solidFill>
                          <a:latin typeface="Arial"/>
                        </a:rPr>
                        <a:t>Reduction on agency spend in hot spot areas by recruiting into vacant roles</a:t>
                      </a:r>
                      <a:endParaRPr lang="en-US" sz="1300" dirty="0">
                        <a:solidFill>
                          <a:schemeClr val="tx1"/>
                        </a:solidFill>
                        <a:latin typeface="Arial"/>
                      </a:endParaRPr>
                    </a:p>
                  </a:txBody>
                  <a:tcPr/>
                </a:tc>
                <a:extLst>
                  <a:ext uri="{0D108BD9-81ED-4DB2-BD59-A6C34878D82A}">
                    <a16:rowId xmlns:a16="http://schemas.microsoft.com/office/drawing/2014/main" val="319535187"/>
                  </a:ext>
                </a:extLst>
              </a:tr>
              <a:tr h="304800">
                <a:tc>
                  <a:txBody>
                    <a:bodyPr/>
                    <a:lstStyle/>
                    <a:p>
                      <a:pPr lvl="0" algn="l">
                        <a:lnSpc>
                          <a:spcPct val="100000"/>
                        </a:lnSpc>
                        <a:spcBef>
                          <a:spcPts val="0"/>
                        </a:spcBef>
                        <a:spcAft>
                          <a:spcPts val="0"/>
                        </a:spcAft>
                        <a:buNone/>
                      </a:pPr>
                      <a:r>
                        <a:rPr lang="en-GB" sz="1300" b="0" i="0" u="none" strike="noStrike" noProof="0">
                          <a:solidFill>
                            <a:schemeClr val="tx1"/>
                          </a:solidFill>
                          <a:latin typeface="Arial"/>
                        </a:rPr>
                        <a:t>Onboard additional Framework agencies and better system in place to screen and onboard agencies in partnership with procurement</a:t>
                      </a:r>
                    </a:p>
                  </a:txBody>
                  <a:tcPr/>
                </a:tc>
                <a:extLst>
                  <a:ext uri="{0D108BD9-81ED-4DB2-BD59-A6C34878D82A}">
                    <a16:rowId xmlns:a16="http://schemas.microsoft.com/office/drawing/2014/main" val="639399368"/>
                  </a:ext>
                </a:extLst>
              </a:tr>
              <a:tr h="333375">
                <a:tc>
                  <a:txBody>
                    <a:bodyPr/>
                    <a:lstStyle/>
                    <a:p>
                      <a:pPr lvl="0" algn="l">
                        <a:lnSpc>
                          <a:spcPct val="100000"/>
                        </a:lnSpc>
                        <a:spcBef>
                          <a:spcPts val="0"/>
                        </a:spcBef>
                        <a:spcAft>
                          <a:spcPts val="0"/>
                        </a:spcAft>
                        <a:buNone/>
                      </a:pPr>
                      <a:r>
                        <a:rPr lang="en-GB" sz="1300" b="0" i="0" u="none" strike="noStrike" noProof="0" dirty="0">
                          <a:solidFill>
                            <a:schemeClr val="tx1"/>
                          </a:solidFill>
                          <a:latin typeface="Arial"/>
                        </a:rPr>
                        <a:t>Agency to bank conversion of medics</a:t>
                      </a:r>
                    </a:p>
                  </a:txBody>
                  <a:tcPr/>
                </a:tc>
                <a:extLst>
                  <a:ext uri="{0D108BD9-81ED-4DB2-BD59-A6C34878D82A}">
                    <a16:rowId xmlns:a16="http://schemas.microsoft.com/office/drawing/2014/main" val="1510264466"/>
                  </a:ext>
                </a:extLst>
              </a:tr>
              <a:tr h="469098">
                <a:tc>
                  <a:txBody>
                    <a:bodyPr/>
                    <a:lstStyle/>
                    <a:p>
                      <a:pPr lvl="0" algn="l">
                        <a:lnSpc>
                          <a:spcPct val="100000"/>
                        </a:lnSpc>
                        <a:spcBef>
                          <a:spcPts val="0"/>
                        </a:spcBef>
                        <a:spcAft>
                          <a:spcPts val="0"/>
                        </a:spcAft>
                        <a:buNone/>
                      </a:pPr>
                      <a:r>
                        <a:rPr lang="en-GB" sz="1300" b="0" i="0" u="none" strike="noStrike" noProof="0" dirty="0">
                          <a:solidFill>
                            <a:schemeClr val="tx1"/>
                          </a:solidFill>
                          <a:latin typeface="Arial"/>
                        </a:rPr>
                        <a:t>Inactive Bank staff termination date extended from 6 to 12 months to aid bank retention</a:t>
                      </a:r>
                      <a:endParaRPr lang="en-US" sz="1300" dirty="0">
                        <a:solidFill>
                          <a:schemeClr val="tx1"/>
                        </a:solidFill>
                      </a:endParaRPr>
                    </a:p>
                  </a:txBody>
                  <a:tcPr/>
                </a:tc>
                <a:extLst>
                  <a:ext uri="{0D108BD9-81ED-4DB2-BD59-A6C34878D82A}">
                    <a16:rowId xmlns:a16="http://schemas.microsoft.com/office/drawing/2014/main" val="3401278323"/>
                  </a:ext>
                </a:extLst>
              </a:tr>
            </a:tbl>
          </a:graphicData>
        </a:graphic>
      </p:graphicFrame>
      <p:sp>
        <p:nvSpPr>
          <p:cNvPr id="9" name="TextBox 8"/>
          <p:cNvSpPr txBox="1"/>
          <p:nvPr/>
        </p:nvSpPr>
        <p:spPr>
          <a:xfrm>
            <a:off x="234731" y="654824"/>
            <a:ext cx="4515945" cy="338554"/>
          </a:xfrm>
          <a:prstGeom prst="rect">
            <a:avLst/>
          </a:prstGeom>
          <a:noFill/>
        </p:spPr>
        <p:txBody>
          <a:bodyPr wrap="square" rtlCol="0">
            <a:spAutoFit/>
          </a:bodyPr>
          <a:lstStyle/>
          <a:p>
            <a:r>
              <a:rPr lang="en-GB" sz="1600" b="1">
                <a:latin typeface="Arial" panose="020B0604020202020204" pitchFamily="34" charset="0"/>
                <a:cs typeface="Arial" panose="020B0604020202020204" pitchFamily="34" charset="0"/>
              </a:rPr>
              <a:t>Status</a:t>
            </a:r>
            <a:r>
              <a:rPr lang="en-GB" sz="1600">
                <a:latin typeface="Arial" panose="020B0604020202020204" pitchFamily="34" charset="0"/>
                <a:cs typeface="Arial" panose="020B0604020202020204" pitchFamily="34" charset="0"/>
              </a:rPr>
              <a:t>: in progress</a:t>
            </a:r>
          </a:p>
        </p:txBody>
      </p:sp>
      <p:graphicFrame>
        <p:nvGraphicFramePr>
          <p:cNvPr id="14" name="Table 13"/>
          <p:cNvGraphicFramePr>
            <a:graphicFrameLocks noGrp="1"/>
          </p:cNvGraphicFramePr>
          <p:nvPr>
            <p:extLst>
              <p:ext uri="{D42A27DB-BD31-4B8C-83A1-F6EECF244321}">
                <p14:modId xmlns:p14="http://schemas.microsoft.com/office/powerpoint/2010/main" val="3864045049"/>
              </p:ext>
            </p:extLst>
          </p:nvPr>
        </p:nvGraphicFramePr>
        <p:xfrm>
          <a:off x="234731" y="1031160"/>
          <a:ext cx="6330919" cy="5608320"/>
        </p:xfrm>
        <a:graphic>
          <a:graphicData uri="http://schemas.openxmlformats.org/drawingml/2006/table">
            <a:tbl>
              <a:tblPr bandRow="1">
                <a:tableStyleId>{5DA37D80-6434-44D0-A028-1B22A696006F}</a:tableStyleId>
              </a:tblPr>
              <a:tblGrid>
                <a:gridCol w="6330919">
                  <a:extLst>
                    <a:ext uri="{9D8B030D-6E8A-4147-A177-3AD203B41FA5}">
                      <a16:colId xmlns:a16="http://schemas.microsoft.com/office/drawing/2014/main" val="214815153"/>
                    </a:ext>
                  </a:extLst>
                </a:gridCol>
              </a:tblGrid>
              <a:tr h="322396">
                <a:tc>
                  <a:txBody>
                    <a:bodyPr/>
                    <a:lstStyle/>
                    <a:p>
                      <a:pPr marL="0" indent="0">
                        <a:buNone/>
                      </a:pPr>
                      <a:r>
                        <a:rPr lang="en-GB" sz="1600" dirty="0">
                          <a:solidFill>
                            <a:schemeClr val="tx1"/>
                          </a:solidFill>
                          <a:latin typeface="Arial"/>
                          <a:cs typeface="Arial"/>
                        </a:rPr>
                        <a:t>Progress and learning</a:t>
                      </a:r>
                      <a:r>
                        <a:rPr lang="en-GB" sz="1600" baseline="0" dirty="0">
                          <a:solidFill>
                            <a:schemeClr val="tx1"/>
                          </a:solidFill>
                          <a:latin typeface="Arial"/>
                          <a:cs typeface="Arial"/>
                        </a:rPr>
                        <a:t> over Quarter 4</a:t>
                      </a:r>
                      <a:endParaRPr lang="en-GB" sz="1600" dirty="0">
                        <a:solidFill>
                          <a:schemeClr val="tx1"/>
                        </a:solidFill>
                        <a:latin typeface="Arial"/>
                        <a:cs typeface="Arial"/>
                      </a:endParaRPr>
                    </a:p>
                  </a:txBody>
                  <a:tcPr>
                    <a:solidFill>
                      <a:srgbClr val="F0E6BD"/>
                    </a:solidFill>
                  </a:tcPr>
                </a:tc>
                <a:extLst>
                  <a:ext uri="{0D108BD9-81ED-4DB2-BD59-A6C34878D82A}">
                    <a16:rowId xmlns:a16="http://schemas.microsoft.com/office/drawing/2014/main" val="3656745648"/>
                  </a:ext>
                </a:extLst>
              </a:tr>
              <a:tr h="2705100">
                <a:tc>
                  <a:txBody>
                    <a:bodyPr/>
                    <a:lstStyle/>
                    <a:p>
                      <a:pPr marL="285750" lvl="0" indent="-285750" algn="l">
                        <a:lnSpc>
                          <a:spcPct val="100000"/>
                        </a:lnSpc>
                        <a:spcBef>
                          <a:spcPts val="0"/>
                        </a:spcBef>
                        <a:spcAft>
                          <a:spcPts val="0"/>
                        </a:spcAft>
                        <a:buFont typeface="Arial"/>
                        <a:buChar char="•"/>
                      </a:pPr>
                      <a:r>
                        <a:rPr lang="en-GB" sz="1300" b="0" i="0" u="none" strike="noStrike" noProof="0" dirty="0">
                          <a:solidFill>
                            <a:schemeClr val="tx1"/>
                          </a:solidFill>
                          <a:latin typeface="Arial"/>
                        </a:rPr>
                        <a:t>Centralised Bank recruitment for Admin and Clinical roles of all staffing groups except Medical to temporary staffing (medical Bank recruitment via Medical recruitment team process streamlined).</a:t>
                      </a:r>
                      <a:endParaRPr lang="en-GB" sz="1300" dirty="0">
                        <a:solidFill>
                          <a:schemeClr val="tx1"/>
                        </a:solidFill>
                        <a:latin typeface="Arial"/>
                        <a:cs typeface="Arial"/>
                      </a:endParaRPr>
                    </a:p>
                    <a:p>
                      <a:pPr marL="285750" lvl="0" indent="-285750" algn="l">
                        <a:lnSpc>
                          <a:spcPct val="100000"/>
                        </a:lnSpc>
                        <a:spcBef>
                          <a:spcPts val="0"/>
                        </a:spcBef>
                        <a:spcAft>
                          <a:spcPts val="0"/>
                        </a:spcAft>
                        <a:buFont typeface="Arial"/>
                        <a:buChar char="•"/>
                      </a:pPr>
                      <a:r>
                        <a:rPr lang="en-GB" sz="1300" b="0" i="0" u="none" strike="noStrike" noProof="0" dirty="0">
                          <a:solidFill>
                            <a:schemeClr val="tx1"/>
                          </a:solidFill>
                          <a:latin typeface="Arial"/>
                        </a:rPr>
                        <a:t>Bank recruitment events ongoing for London and Luton &amp; Bedfordshire HCSW, B5 nursing and admin roles </a:t>
                      </a:r>
                      <a:endParaRPr lang="en-GB" sz="1300" dirty="0">
                        <a:solidFill>
                          <a:schemeClr val="tx1"/>
                        </a:solidFill>
                        <a:latin typeface="Arial"/>
                      </a:endParaRPr>
                    </a:p>
                    <a:p>
                      <a:pPr marL="285750" lvl="0" indent="-285750" algn="l">
                        <a:lnSpc>
                          <a:spcPct val="100000"/>
                        </a:lnSpc>
                        <a:spcBef>
                          <a:spcPts val="0"/>
                        </a:spcBef>
                        <a:spcAft>
                          <a:spcPts val="0"/>
                        </a:spcAft>
                        <a:buFont typeface="Arial"/>
                        <a:buChar char="•"/>
                      </a:pPr>
                      <a:r>
                        <a:rPr lang="en-GB" sz="1300" b="0" i="0" u="none" strike="noStrike" noProof="0" dirty="0">
                          <a:solidFill>
                            <a:schemeClr val="tx1"/>
                          </a:solidFill>
                          <a:latin typeface="Arial"/>
                        </a:rPr>
                        <a:t>Specialised Bank adverts for services to develop their own pool of Bank staff for all professional groups including non-clinical helping spend less on Agency is ongoing</a:t>
                      </a:r>
                      <a:endParaRPr lang="en-GB" sz="1300" dirty="0">
                        <a:solidFill>
                          <a:schemeClr val="tx1"/>
                        </a:solidFill>
                        <a:latin typeface="Arial"/>
                      </a:endParaRPr>
                    </a:p>
                    <a:p>
                      <a:pPr marL="285750" lvl="0" indent="-285750" algn="l">
                        <a:lnSpc>
                          <a:spcPct val="100000"/>
                        </a:lnSpc>
                        <a:spcBef>
                          <a:spcPts val="0"/>
                        </a:spcBef>
                        <a:spcAft>
                          <a:spcPts val="0"/>
                        </a:spcAft>
                        <a:buFont typeface="Arial"/>
                        <a:buChar char="•"/>
                      </a:pPr>
                      <a:r>
                        <a:rPr lang="en-GB" sz="1300" b="0" i="0" u="none" strike="noStrike" noProof="0" dirty="0">
                          <a:solidFill>
                            <a:schemeClr val="tx1"/>
                          </a:solidFill>
                          <a:latin typeface="Arial"/>
                        </a:rPr>
                        <a:t>Agency staff being inputted centrally on </a:t>
                      </a:r>
                      <a:r>
                        <a:rPr lang="en-GB" sz="1300" b="0" i="0" u="none" strike="noStrike" noProof="0" dirty="0" err="1">
                          <a:solidFill>
                            <a:schemeClr val="tx1"/>
                          </a:solidFill>
                          <a:latin typeface="Arial"/>
                        </a:rPr>
                        <a:t>HealthRoster</a:t>
                      </a:r>
                      <a:r>
                        <a:rPr lang="en-GB" sz="1300" b="0" i="0" u="none" strike="noStrike" noProof="0" dirty="0">
                          <a:solidFill>
                            <a:schemeClr val="tx1"/>
                          </a:solidFill>
                          <a:latin typeface="Arial"/>
                        </a:rPr>
                        <a:t> to record agency use with the objective of reporting on the usage (for Non-Medical /Non AHP). This objective is linked to the temporary staffing development group</a:t>
                      </a:r>
                      <a:endParaRPr lang="en-GB" sz="1300" dirty="0">
                        <a:solidFill>
                          <a:schemeClr val="tx1"/>
                        </a:solidFill>
                        <a:latin typeface="Arial"/>
                      </a:endParaRPr>
                    </a:p>
                    <a:p>
                      <a:pPr marL="285750" lvl="0" indent="-285750" algn="l">
                        <a:lnSpc>
                          <a:spcPct val="100000"/>
                        </a:lnSpc>
                        <a:spcBef>
                          <a:spcPts val="0"/>
                        </a:spcBef>
                        <a:spcAft>
                          <a:spcPts val="0"/>
                        </a:spcAft>
                        <a:buFont typeface="Arial"/>
                        <a:buChar char="•"/>
                      </a:pPr>
                      <a:r>
                        <a:rPr lang="en-GB" sz="1300" b="0" i="0" u="none" strike="noStrike" noProof="0" dirty="0">
                          <a:solidFill>
                            <a:schemeClr val="tx1"/>
                          </a:solidFill>
                          <a:latin typeface="Arial"/>
                        </a:rPr>
                        <a:t>Temporary staffing developing group relaunched focusing around 6 workstreams: Bank Rates Review, Collaborative Bank, Changing Direct Engagement Provider, Temporary Staffing Model, Agency Spend Reduction and Project Governance</a:t>
                      </a:r>
                    </a:p>
                  </a:txBody>
                  <a:tcPr/>
                </a:tc>
                <a:extLst>
                  <a:ext uri="{0D108BD9-81ED-4DB2-BD59-A6C34878D82A}">
                    <a16:rowId xmlns:a16="http://schemas.microsoft.com/office/drawing/2014/main" val="1623941870"/>
                  </a:ext>
                </a:extLst>
              </a:tr>
              <a:tr h="3233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solidFill>
                            <a:schemeClr val="tx1"/>
                          </a:solidFill>
                          <a:latin typeface="Arial"/>
                          <a:cs typeface="Arial"/>
                        </a:rPr>
                        <a:t>Next</a:t>
                      </a:r>
                      <a:r>
                        <a:rPr lang="en-GB" sz="1600" baseline="0" dirty="0">
                          <a:solidFill>
                            <a:schemeClr val="tx1"/>
                          </a:solidFill>
                          <a:latin typeface="Arial"/>
                          <a:cs typeface="Arial"/>
                        </a:rPr>
                        <a:t> Steps…</a:t>
                      </a:r>
                      <a:endParaRPr lang="en-GB" sz="1600" dirty="0">
                        <a:solidFill>
                          <a:schemeClr val="tx1"/>
                        </a:solidFill>
                        <a:latin typeface="Arial"/>
                        <a:cs typeface="Arial"/>
                      </a:endParaRPr>
                    </a:p>
                  </a:txBody>
                  <a:tcPr>
                    <a:solidFill>
                      <a:srgbClr val="F0E6BD"/>
                    </a:solidFill>
                  </a:tcPr>
                </a:tc>
                <a:extLst>
                  <a:ext uri="{0D108BD9-81ED-4DB2-BD59-A6C34878D82A}">
                    <a16:rowId xmlns:a16="http://schemas.microsoft.com/office/drawing/2014/main" val="3270187743"/>
                  </a:ext>
                </a:extLst>
              </a:tr>
              <a:tr h="1568264">
                <a:tc>
                  <a:txBody>
                    <a:bodyPr/>
                    <a:lstStyle/>
                    <a:p>
                      <a:pPr marL="285750" lvl="0" indent="-285750" algn="l">
                        <a:lnSpc>
                          <a:spcPct val="100000"/>
                        </a:lnSpc>
                        <a:spcBef>
                          <a:spcPts val="0"/>
                        </a:spcBef>
                        <a:spcAft>
                          <a:spcPts val="0"/>
                        </a:spcAft>
                        <a:buFont typeface="Arial"/>
                        <a:buChar char="•"/>
                      </a:pPr>
                      <a:r>
                        <a:rPr lang="en-GB" sz="1300" b="0" i="0" u="none" strike="noStrike" noProof="0" dirty="0">
                          <a:solidFill>
                            <a:schemeClr val="tx1"/>
                          </a:solidFill>
                          <a:latin typeface="Arial"/>
                        </a:rPr>
                        <a:t>"24/7 Direct Engagement Model" approved and now in implementation phase </a:t>
                      </a:r>
                    </a:p>
                    <a:p>
                      <a:pPr marL="285750" lvl="0" indent="-285750" algn="l">
                        <a:lnSpc>
                          <a:spcPct val="100000"/>
                        </a:lnSpc>
                        <a:spcBef>
                          <a:spcPts val="0"/>
                        </a:spcBef>
                        <a:spcAft>
                          <a:spcPts val="0"/>
                        </a:spcAft>
                        <a:buFont typeface="Arial"/>
                        <a:buChar char="•"/>
                      </a:pPr>
                      <a:r>
                        <a:rPr lang="en-GB" sz="1300" b="0" i="0" u="none" strike="noStrike" noProof="0" dirty="0">
                          <a:solidFill>
                            <a:schemeClr val="tx1"/>
                          </a:solidFill>
                          <a:latin typeface="Arial"/>
                        </a:rPr>
                        <a:t>Bank rates review being conducted to produce streamlined and revised rates across all staffing groups </a:t>
                      </a:r>
                    </a:p>
                    <a:p>
                      <a:pPr marL="285750" lvl="0" indent="-285750" algn="l">
                        <a:lnSpc>
                          <a:spcPct val="100000"/>
                        </a:lnSpc>
                        <a:spcBef>
                          <a:spcPts val="0"/>
                        </a:spcBef>
                        <a:spcAft>
                          <a:spcPts val="0"/>
                        </a:spcAft>
                        <a:buFont typeface="Arial"/>
                        <a:buChar char="•"/>
                      </a:pPr>
                      <a:r>
                        <a:rPr lang="en-GB" sz="1300" b="0" i="0" u="none" strike="noStrike" noProof="0" dirty="0">
                          <a:solidFill>
                            <a:schemeClr val="tx1"/>
                          </a:solidFill>
                          <a:latin typeface="Arial"/>
                        </a:rPr>
                        <a:t>Reducing Non-Framework agency usage remains a continued focus </a:t>
                      </a:r>
                    </a:p>
                    <a:p>
                      <a:pPr marL="285750" lvl="0" indent="-285750" algn="l">
                        <a:lnSpc>
                          <a:spcPct val="100000"/>
                        </a:lnSpc>
                        <a:spcBef>
                          <a:spcPts val="0"/>
                        </a:spcBef>
                        <a:spcAft>
                          <a:spcPts val="0"/>
                        </a:spcAft>
                        <a:buFont typeface="Arial"/>
                        <a:buChar char="•"/>
                      </a:pPr>
                      <a:r>
                        <a:rPr lang="en-GB" sz="1300" b="0" i="0" u="none" strike="noStrike" noProof="0" dirty="0">
                          <a:solidFill>
                            <a:schemeClr val="tx1"/>
                          </a:solidFill>
                          <a:latin typeface="Arial"/>
                        </a:rPr>
                        <a:t>Provide training and continually engage with managers on temporary staffing processes and systems is ongoing via pipeline meetings </a:t>
                      </a:r>
                    </a:p>
                    <a:p>
                      <a:pPr marL="285750" lvl="0" indent="-285750" algn="l">
                        <a:lnSpc>
                          <a:spcPct val="100000"/>
                        </a:lnSpc>
                        <a:spcBef>
                          <a:spcPts val="0"/>
                        </a:spcBef>
                        <a:spcAft>
                          <a:spcPts val="0"/>
                        </a:spcAft>
                        <a:buFont typeface="Arial"/>
                        <a:buChar char="•"/>
                      </a:pPr>
                      <a:r>
                        <a:rPr lang="en-GB" sz="1300" b="0" i="0" u="none" strike="noStrike" noProof="0" dirty="0">
                          <a:solidFill>
                            <a:schemeClr val="tx1"/>
                          </a:solidFill>
                          <a:latin typeface="Arial"/>
                        </a:rPr>
                        <a:t>Revise and review SOPs and KPIs for bank and agency </a:t>
                      </a:r>
                    </a:p>
                    <a:p>
                      <a:pPr marL="285750" lvl="0" indent="-285750" algn="l">
                        <a:lnSpc>
                          <a:spcPct val="100000"/>
                        </a:lnSpc>
                        <a:spcBef>
                          <a:spcPts val="0"/>
                        </a:spcBef>
                        <a:spcAft>
                          <a:spcPts val="0"/>
                        </a:spcAft>
                        <a:buFont typeface="Arial"/>
                        <a:buChar char="•"/>
                      </a:pPr>
                      <a:r>
                        <a:rPr lang="en-GB" sz="1300" b="0" i="0" u="none" strike="noStrike" noProof="0" dirty="0">
                          <a:solidFill>
                            <a:schemeClr val="tx1"/>
                          </a:solidFill>
                          <a:latin typeface="Arial"/>
                        </a:rPr>
                        <a:t>Agency reduction across medical nursing and admin usage is to be continued </a:t>
                      </a:r>
                    </a:p>
                    <a:p>
                      <a:pPr marL="285750" lvl="0" indent="-285750" algn="l">
                        <a:lnSpc>
                          <a:spcPct val="100000"/>
                        </a:lnSpc>
                        <a:spcBef>
                          <a:spcPts val="0"/>
                        </a:spcBef>
                        <a:spcAft>
                          <a:spcPts val="0"/>
                        </a:spcAft>
                        <a:buFont typeface="Arial"/>
                        <a:buChar char="•"/>
                      </a:pPr>
                      <a:r>
                        <a:rPr lang="en-GB" sz="1300" b="0" i="0" u="none" strike="noStrike" noProof="0" dirty="0">
                          <a:solidFill>
                            <a:schemeClr val="tx1"/>
                          </a:solidFill>
                          <a:latin typeface="Arial"/>
                        </a:rPr>
                        <a:t>Develop a PSL in partnership with Procurement to drive competition</a:t>
                      </a:r>
                    </a:p>
                  </a:txBody>
                  <a:tcPr/>
                </a:tc>
                <a:extLst>
                  <a:ext uri="{0D108BD9-81ED-4DB2-BD59-A6C34878D82A}">
                    <a16:rowId xmlns:a16="http://schemas.microsoft.com/office/drawing/2014/main" val="2151120575"/>
                  </a:ext>
                </a:extLst>
              </a:tr>
            </a:tbl>
          </a:graphicData>
        </a:graphic>
      </p:graphicFrame>
      <p:sp>
        <p:nvSpPr>
          <p:cNvPr id="7" name="Rectangle 6"/>
          <p:cNvSpPr/>
          <p:nvPr/>
        </p:nvSpPr>
        <p:spPr>
          <a:xfrm>
            <a:off x="7797046" y="6453365"/>
            <a:ext cx="3377848" cy="410882"/>
          </a:xfrm>
          <a:prstGeom prst="rect">
            <a:avLst/>
          </a:prstGeom>
        </p:spPr>
        <p:txBody>
          <a:bodyPr wrap="none">
            <a:spAutoFit/>
          </a:bodyPr>
          <a:lstStyle/>
          <a:p>
            <a:pPr>
              <a:lnSpc>
                <a:spcPct val="115000"/>
              </a:lnSpc>
              <a:spcAft>
                <a:spcPts val="1000"/>
              </a:spcAft>
            </a:pPr>
            <a:r>
              <a:rPr lang="en-GB" b="1">
                <a:latin typeface="Arial" panose="020B0604020202020204" pitchFamily="34" charset="0"/>
                <a:cs typeface="Arial" panose="020B0604020202020204" pitchFamily="34" charset="0"/>
              </a:rPr>
              <a:t>Improved experience of care </a:t>
            </a:r>
            <a:endParaRPr lang="en-GB" b="1">
              <a:latin typeface="Arial" panose="020B0604020202020204" pitchFamily="34" charset="0"/>
              <a:ea typeface="Calibri" panose="020F0502020204030204" pitchFamily="34" charset="0"/>
              <a:cs typeface="Arial" panose="020B0604020202020204" pitchFamily="34" charset="0"/>
            </a:endParaRPr>
          </a:p>
        </p:txBody>
      </p:sp>
      <p:sp>
        <p:nvSpPr>
          <p:cNvPr id="15" name="Slide Number Placeholder 1">
            <a:extLst>
              <a:ext uri="{FF2B5EF4-FFF2-40B4-BE49-F238E27FC236}">
                <a16:creationId xmlns:a16="http://schemas.microsoft.com/office/drawing/2014/main" id="{610C8391-290F-4C86-A94D-9F5984927843}"/>
              </a:ext>
            </a:extLst>
          </p:cNvPr>
          <p:cNvSpPr>
            <a:spLocks noGrp="1"/>
          </p:cNvSpPr>
          <p:nvPr>
            <p:ph type="sldNum" sz="quarter" idx="12"/>
          </p:nvPr>
        </p:nvSpPr>
        <p:spPr>
          <a:xfrm>
            <a:off x="9287933" y="6456918"/>
            <a:ext cx="2743200" cy="365125"/>
          </a:xfrm>
        </p:spPr>
        <p:txBody>
          <a:bodyPr/>
          <a:lstStyle/>
          <a:p>
            <a:fld id="{8C7D807A-D3EC-4DEA-86E2-120E4093F1A6}" type="slidenum">
              <a:rPr lang="en-US" smtClean="0"/>
              <a:t>11</a:t>
            </a:fld>
            <a:endParaRPr lang="en-US"/>
          </a:p>
        </p:txBody>
      </p:sp>
      <p:graphicFrame>
        <p:nvGraphicFramePr>
          <p:cNvPr id="8" name="Table 7">
            <a:extLst>
              <a:ext uri="{FF2B5EF4-FFF2-40B4-BE49-F238E27FC236}">
                <a16:creationId xmlns:a16="http://schemas.microsoft.com/office/drawing/2014/main" id="{953EB5C2-1D66-949D-95E8-E10A620CF2BF}"/>
              </a:ext>
            </a:extLst>
          </p:cNvPr>
          <p:cNvGraphicFramePr>
            <a:graphicFrameLocks noGrp="1"/>
          </p:cNvGraphicFramePr>
          <p:nvPr>
            <p:extLst>
              <p:ext uri="{D42A27DB-BD31-4B8C-83A1-F6EECF244321}">
                <p14:modId xmlns:p14="http://schemas.microsoft.com/office/powerpoint/2010/main" val="1418218804"/>
              </p:ext>
            </p:extLst>
          </p:nvPr>
        </p:nvGraphicFramePr>
        <p:xfrm>
          <a:off x="6680360" y="3337056"/>
          <a:ext cx="5303081" cy="2618629"/>
        </p:xfrm>
        <a:graphic>
          <a:graphicData uri="http://schemas.openxmlformats.org/drawingml/2006/table">
            <a:tbl>
              <a:tblPr>
                <a:tableStyleId>{5DA37D80-6434-44D0-A028-1B22A696006F}</a:tableStyleId>
              </a:tblPr>
              <a:tblGrid>
                <a:gridCol w="5303081">
                  <a:extLst>
                    <a:ext uri="{9D8B030D-6E8A-4147-A177-3AD203B41FA5}">
                      <a16:colId xmlns:a16="http://schemas.microsoft.com/office/drawing/2014/main" val="2479531759"/>
                    </a:ext>
                  </a:extLst>
                </a:gridCol>
              </a:tblGrid>
              <a:tr h="347869">
                <a:tc>
                  <a:txBody>
                    <a:bodyPr/>
                    <a:lstStyle/>
                    <a:p>
                      <a:pPr lvl="0">
                        <a:buNone/>
                      </a:pPr>
                      <a:r>
                        <a:rPr lang="en-GB" sz="1600" dirty="0">
                          <a:solidFill>
                            <a:schemeClr val="tx1"/>
                          </a:solidFill>
                          <a:latin typeface="Arial"/>
                          <a:cs typeface="Arial"/>
                        </a:rPr>
                        <a:t>Challenges and what we have learned from them: </a:t>
                      </a:r>
                    </a:p>
                  </a:txBody>
                  <a:tcPr>
                    <a:solidFill>
                      <a:srgbClr val="F0E6BD"/>
                    </a:solidFill>
                  </a:tcPr>
                </a:tc>
                <a:extLst>
                  <a:ext uri="{0D108BD9-81ED-4DB2-BD59-A6C34878D82A}">
                    <a16:rowId xmlns:a16="http://schemas.microsoft.com/office/drawing/2014/main" val="588604216"/>
                  </a:ext>
                </a:extLst>
              </a:tr>
              <a:tr h="469099">
                <a:tc>
                  <a:txBody>
                    <a:bodyPr/>
                    <a:lstStyle/>
                    <a:p>
                      <a:pPr marL="285750" marR="0" lvl="0" indent="-285750" algn="l">
                        <a:lnSpc>
                          <a:spcPct val="100000"/>
                        </a:lnSpc>
                        <a:spcBef>
                          <a:spcPts val="0"/>
                        </a:spcBef>
                        <a:spcAft>
                          <a:spcPts val="0"/>
                        </a:spcAft>
                        <a:buClr>
                          <a:srgbClr val="000000"/>
                        </a:buClr>
                        <a:buFont typeface="Arial,Sans-Serif"/>
                        <a:buChar char="•"/>
                      </a:pPr>
                      <a:r>
                        <a:rPr lang="en-GB" sz="1300" b="0" i="0" u="none" strike="noStrike" noProof="0" dirty="0">
                          <a:solidFill>
                            <a:schemeClr val="tx1"/>
                          </a:solidFill>
                          <a:latin typeface="Arial"/>
                        </a:rPr>
                        <a:t>Buy in from managers Trust wide to comply with the revised processes to enable Centralisation of Temporary Staffing Booking</a:t>
                      </a:r>
                      <a:endParaRPr lang="en-GB" sz="1300" b="0" i="0" u="none" strike="noStrike" noProof="0" dirty="0">
                        <a:solidFill>
                          <a:schemeClr val="tx1"/>
                        </a:solidFill>
                      </a:endParaRPr>
                    </a:p>
                    <a:p>
                      <a:pPr marL="285750" marR="0" lvl="0" indent="-285750" algn="l">
                        <a:lnSpc>
                          <a:spcPct val="100000"/>
                        </a:lnSpc>
                        <a:spcBef>
                          <a:spcPts val="0"/>
                        </a:spcBef>
                        <a:spcAft>
                          <a:spcPts val="0"/>
                        </a:spcAft>
                        <a:buClr>
                          <a:srgbClr val="000000"/>
                        </a:buClr>
                        <a:buFont typeface="Arial,Sans-Serif"/>
                        <a:buChar char="•"/>
                      </a:pPr>
                      <a:r>
                        <a:rPr lang="en-GB" sz="1300" b="0" i="0" u="none" strike="noStrike" noProof="0" dirty="0">
                          <a:solidFill>
                            <a:schemeClr val="tx1"/>
                          </a:solidFill>
                          <a:latin typeface="Arial"/>
                        </a:rPr>
                        <a:t>Improved Adherence to Framework rules and rates</a:t>
                      </a:r>
                      <a:endParaRPr lang="en-GB" sz="1300" b="0" i="0" u="none" strike="noStrike" noProof="0" dirty="0">
                        <a:solidFill>
                          <a:schemeClr val="tx1"/>
                        </a:solidFill>
                      </a:endParaRPr>
                    </a:p>
                    <a:p>
                      <a:pPr marL="285750" marR="0" lvl="0" indent="-285750" algn="l">
                        <a:lnSpc>
                          <a:spcPct val="100000"/>
                        </a:lnSpc>
                        <a:spcBef>
                          <a:spcPts val="0"/>
                        </a:spcBef>
                        <a:spcAft>
                          <a:spcPts val="0"/>
                        </a:spcAft>
                        <a:buClr>
                          <a:srgbClr val="000000"/>
                        </a:buClr>
                        <a:buFont typeface="Arial,Sans-Serif"/>
                        <a:buChar char="•"/>
                      </a:pPr>
                      <a:r>
                        <a:rPr lang="en-GB" sz="1300" b="0" i="0" u="none" strike="noStrike" noProof="0" dirty="0">
                          <a:solidFill>
                            <a:schemeClr val="tx1"/>
                          </a:solidFill>
                          <a:latin typeface="Arial"/>
                        </a:rPr>
                        <a:t>National shortage of trained staff to fill substantive roles leading to a reliance on long term bank and agency use to cover hard to fill roles</a:t>
                      </a:r>
                      <a:endParaRPr lang="en-GB" sz="1300" b="0" i="0" u="none" strike="noStrike" noProof="0" dirty="0">
                        <a:solidFill>
                          <a:schemeClr val="tx1"/>
                        </a:solidFill>
                      </a:endParaRPr>
                    </a:p>
                    <a:p>
                      <a:pPr marL="285750" marR="0" lvl="0" indent="-285750" algn="l">
                        <a:lnSpc>
                          <a:spcPct val="100000"/>
                        </a:lnSpc>
                        <a:spcBef>
                          <a:spcPts val="0"/>
                        </a:spcBef>
                        <a:spcAft>
                          <a:spcPts val="0"/>
                        </a:spcAft>
                        <a:buClr>
                          <a:srgbClr val="000000"/>
                        </a:buClr>
                        <a:buFont typeface="Arial,Sans-Serif"/>
                        <a:buChar char="•"/>
                      </a:pPr>
                      <a:r>
                        <a:rPr lang="en-GB" sz="1300" b="0" i="0" u="none" strike="noStrike" noProof="0" dirty="0">
                          <a:solidFill>
                            <a:schemeClr val="tx1"/>
                          </a:solidFill>
                          <a:latin typeface="Arial"/>
                        </a:rPr>
                        <a:t>To continue educating managers to use bank as an immediate means to fill their shift and agency as a last resort </a:t>
                      </a:r>
                    </a:p>
                    <a:p>
                      <a:pPr marL="285750" marR="0" lvl="0" indent="-285750" algn="l">
                        <a:lnSpc>
                          <a:spcPct val="100000"/>
                        </a:lnSpc>
                        <a:spcBef>
                          <a:spcPts val="0"/>
                        </a:spcBef>
                        <a:spcAft>
                          <a:spcPts val="0"/>
                        </a:spcAft>
                        <a:buClr>
                          <a:srgbClr val="000000"/>
                        </a:buClr>
                        <a:buFont typeface="Arial,Sans-Serif"/>
                        <a:buChar char="•"/>
                      </a:pPr>
                      <a:r>
                        <a:rPr lang="en-GB" sz="1300" b="0" i="0" u="none" strike="noStrike" noProof="0" dirty="0">
                          <a:solidFill>
                            <a:schemeClr val="tx1"/>
                          </a:solidFill>
                          <a:latin typeface="Arial"/>
                        </a:rPr>
                        <a:t>To continue utilising </a:t>
                      </a:r>
                      <a:r>
                        <a:rPr lang="en-GB" sz="1300" b="0" i="0" u="none" strike="noStrike" noProof="0" dirty="0" err="1">
                          <a:solidFill>
                            <a:schemeClr val="tx1"/>
                          </a:solidFill>
                          <a:latin typeface="Arial"/>
                        </a:rPr>
                        <a:t>Healthroster</a:t>
                      </a:r>
                      <a:r>
                        <a:rPr lang="en-GB" sz="1300" b="0" i="0" u="none" strike="noStrike" noProof="0" dirty="0">
                          <a:solidFill>
                            <a:schemeClr val="tx1"/>
                          </a:solidFill>
                          <a:latin typeface="Arial"/>
                        </a:rPr>
                        <a:t> optimally to enable maximum shifts to be filled and reduce the impact of unfilled shifts</a:t>
                      </a:r>
                    </a:p>
                  </a:txBody>
                  <a:tcPr/>
                </a:tc>
                <a:extLst>
                  <a:ext uri="{0D108BD9-81ED-4DB2-BD59-A6C34878D82A}">
                    <a16:rowId xmlns:a16="http://schemas.microsoft.com/office/drawing/2014/main" val="319535187"/>
                  </a:ext>
                </a:extLst>
              </a:tr>
            </a:tbl>
          </a:graphicData>
        </a:graphic>
      </p:graphicFrame>
    </p:spTree>
    <p:extLst>
      <p:ext uri="{BB962C8B-B14F-4D97-AF65-F5344CB8AC3E}">
        <p14:creationId xmlns:p14="http://schemas.microsoft.com/office/powerpoint/2010/main" val="22358727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588613216"/>
              </p:ext>
            </p:extLst>
          </p:nvPr>
        </p:nvGraphicFramePr>
        <p:xfrm>
          <a:off x="234731" y="157655"/>
          <a:ext cx="11757572" cy="1066800"/>
        </p:xfrm>
        <a:graphic>
          <a:graphicData uri="http://schemas.openxmlformats.org/drawingml/2006/table">
            <a:tbl>
              <a:tblPr bandRow="1">
                <a:tableStyleId>{5C22544A-7EE6-4342-B048-85BDC9FD1C3A}</a:tableStyleId>
              </a:tblPr>
              <a:tblGrid>
                <a:gridCol w="9529379">
                  <a:extLst>
                    <a:ext uri="{9D8B030D-6E8A-4147-A177-3AD203B41FA5}">
                      <a16:colId xmlns:a16="http://schemas.microsoft.com/office/drawing/2014/main" val="2618242522"/>
                    </a:ext>
                  </a:extLst>
                </a:gridCol>
                <a:gridCol w="2228193">
                  <a:extLst>
                    <a:ext uri="{9D8B030D-6E8A-4147-A177-3AD203B41FA5}">
                      <a16:colId xmlns:a16="http://schemas.microsoft.com/office/drawing/2014/main" val="588263017"/>
                    </a:ext>
                  </a:extLst>
                </a:gridCol>
              </a:tblGrid>
              <a:tr h="54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1">
                          <a:solidFill>
                            <a:schemeClr val="tx1"/>
                          </a:solidFill>
                          <a:latin typeface="Arial" panose="020B0604020202020204" pitchFamily="34" charset="0"/>
                          <a:cs typeface="Arial" panose="020B0604020202020204" pitchFamily="34" charset="0"/>
                        </a:rPr>
                        <a:t>Priority</a:t>
                      </a:r>
                      <a:r>
                        <a:rPr lang="en-GB" sz="1600">
                          <a:solidFill>
                            <a:schemeClr val="tx1"/>
                          </a:solidFill>
                          <a:latin typeface="Arial" panose="020B0604020202020204" pitchFamily="34" charset="0"/>
                          <a:cs typeface="Arial" panose="020B0604020202020204" pitchFamily="34" charset="0"/>
                        </a:rPr>
                        <a:t>: Financial Viability (FV) programme</a:t>
                      </a:r>
                    </a:p>
                    <a:p>
                      <a:pPr marL="0" marR="0" lvl="0" indent="0" algn="l">
                        <a:lnSpc>
                          <a:spcPct val="100000"/>
                        </a:lnSpc>
                        <a:spcBef>
                          <a:spcPts val="0"/>
                        </a:spcBef>
                        <a:spcAft>
                          <a:spcPts val="0"/>
                        </a:spcAft>
                        <a:buClrTx/>
                        <a:buSzTx/>
                        <a:buFontTx/>
                        <a:buNone/>
                      </a:pPr>
                      <a:endParaRPr lang="en-GB" sz="1600">
                        <a:solidFill>
                          <a:srgbClr val="FF0000"/>
                        </a:solidFill>
                        <a:latin typeface="Arial"/>
                        <a:cs typeface="Arial"/>
                      </a:endParaRPr>
                    </a:p>
                    <a:p>
                      <a:pPr marL="0" marR="0" lvl="0" indent="0" algn="l">
                        <a:lnSpc>
                          <a:spcPct val="100000"/>
                        </a:lnSpc>
                        <a:spcBef>
                          <a:spcPts val="0"/>
                        </a:spcBef>
                        <a:spcAft>
                          <a:spcPts val="0"/>
                        </a:spcAft>
                        <a:buClrTx/>
                        <a:buSzTx/>
                        <a:buFontTx/>
                        <a:buNone/>
                      </a:pPr>
                      <a:r>
                        <a:rPr lang="en-GB" sz="1600">
                          <a:latin typeface="Arial" panose="020B0604020202020204" pitchFamily="34" charset="0"/>
                          <a:cs typeface="Arial" panose="020B0604020202020204" pitchFamily="34" charset="0"/>
                        </a:rPr>
                        <a:t> </a:t>
                      </a:r>
                    </a:p>
                  </a:txBody>
                  <a:tcPr/>
                </a:tc>
                <a:tc>
                  <a:txBody>
                    <a:bodyPr/>
                    <a:lstStyle/>
                    <a:p>
                      <a:r>
                        <a:rPr lang="en-GB" sz="1600" b="1">
                          <a:latin typeface="Arial" panose="020B0604020202020204" pitchFamily="34" charset="0"/>
                          <a:cs typeface="Arial" panose="020B0604020202020204" pitchFamily="34" charset="0"/>
                        </a:rPr>
                        <a:t>Contact</a:t>
                      </a:r>
                      <a:r>
                        <a:rPr lang="en-GB" sz="1600">
                          <a:latin typeface="Arial" panose="020B0604020202020204" pitchFamily="34" charset="0"/>
                          <a:cs typeface="Arial" panose="020B0604020202020204" pitchFamily="34" charset="0"/>
                        </a:rPr>
                        <a:t>: Sarah Barnett, Financial Viability Programme Manager</a:t>
                      </a:r>
                    </a:p>
                  </a:txBody>
                  <a:tcPr/>
                </a:tc>
                <a:extLst>
                  <a:ext uri="{0D108BD9-81ED-4DB2-BD59-A6C34878D82A}">
                    <a16:rowId xmlns:a16="http://schemas.microsoft.com/office/drawing/2014/main" val="2817220732"/>
                  </a:ext>
                </a:extLst>
              </a:tr>
            </a:tbl>
          </a:graphicData>
        </a:graphic>
      </p:graphicFrame>
      <p:sp>
        <p:nvSpPr>
          <p:cNvPr id="9" name="TextBox 8"/>
          <p:cNvSpPr txBox="1"/>
          <p:nvPr/>
        </p:nvSpPr>
        <p:spPr>
          <a:xfrm>
            <a:off x="234730" y="1224455"/>
            <a:ext cx="6923172" cy="338554"/>
          </a:xfrm>
          <a:prstGeom prst="rect">
            <a:avLst/>
          </a:prstGeom>
          <a:noFill/>
        </p:spPr>
        <p:txBody>
          <a:bodyPr wrap="square" lIns="91440" tIns="45720" rIns="91440" bIns="45720" rtlCol="0" anchor="t">
            <a:spAutoFit/>
          </a:bodyPr>
          <a:lstStyle/>
          <a:p>
            <a:r>
              <a:rPr lang="en-GB" sz="1600" b="1" dirty="0">
                <a:latin typeface="Arial"/>
                <a:cs typeface="Arial"/>
              </a:rPr>
              <a:t>Status</a:t>
            </a:r>
            <a:r>
              <a:rPr lang="en-GB" sz="1600" dirty="0">
                <a:latin typeface="Arial"/>
                <a:cs typeface="Arial"/>
              </a:rPr>
              <a:t>: Half of 2022/23 target met, planning work for 2023/24 programme</a:t>
            </a:r>
            <a:endParaRPr lang="en-GB" sz="1600" dirty="0">
              <a:latin typeface="Arial" panose="020B0604020202020204" pitchFamily="34" charset="0"/>
              <a:cs typeface="Arial" panose="020B0604020202020204" pitchFamily="34" charset="0"/>
            </a:endParaRPr>
          </a:p>
        </p:txBody>
      </p:sp>
      <p:graphicFrame>
        <p:nvGraphicFramePr>
          <p:cNvPr id="14" name="Table 13"/>
          <p:cNvGraphicFramePr>
            <a:graphicFrameLocks noGrp="1"/>
          </p:cNvGraphicFramePr>
          <p:nvPr>
            <p:extLst>
              <p:ext uri="{D42A27DB-BD31-4B8C-83A1-F6EECF244321}">
                <p14:modId xmlns:p14="http://schemas.microsoft.com/office/powerpoint/2010/main" val="3485210975"/>
              </p:ext>
            </p:extLst>
          </p:nvPr>
        </p:nvGraphicFramePr>
        <p:xfrm>
          <a:off x="277196" y="1737660"/>
          <a:ext cx="6528050" cy="4632960"/>
        </p:xfrm>
        <a:graphic>
          <a:graphicData uri="http://schemas.openxmlformats.org/drawingml/2006/table">
            <a:tbl>
              <a:tblPr bandRow="1">
                <a:tableStyleId>{BC89EF96-8CEA-46FF-86C4-4CE0E7609802}</a:tableStyleId>
              </a:tblPr>
              <a:tblGrid>
                <a:gridCol w="6528050">
                  <a:extLst>
                    <a:ext uri="{9D8B030D-6E8A-4147-A177-3AD203B41FA5}">
                      <a16:colId xmlns:a16="http://schemas.microsoft.com/office/drawing/2014/main" val="214815153"/>
                    </a:ext>
                  </a:extLst>
                </a:gridCol>
              </a:tblGrid>
              <a:tr h="322396">
                <a:tc>
                  <a:txBody>
                    <a:bodyPr/>
                    <a:lstStyle/>
                    <a:p>
                      <a:r>
                        <a:rPr lang="en-GB" sz="1600" dirty="0">
                          <a:solidFill>
                            <a:schemeClr val="tx1"/>
                          </a:solidFill>
                          <a:latin typeface="Arial"/>
                          <a:cs typeface="Arial"/>
                        </a:rPr>
                        <a:t>Progress and learning</a:t>
                      </a:r>
                      <a:r>
                        <a:rPr lang="en-GB" sz="1600" baseline="0" dirty="0">
                          <a:solidFill>
                            <a:schemeClr val="tx1"/>
                          </a:solidFill>
                          <a:latin typeface="Arial"/>
                          <a:cs typeface="Arial"/>
                        </a:rPr>
                        <a:t> over Quarter 4</a:t>
                      </a:r>
                      <a:endParaRPr lang="en-GB" sz="1600" dirty="0">
                        <a:solidFill>
                          <a:schemeClr val="tx1"/>
                        </a:solidFill>
                        <a:latin typeface="Arial"/>
                        <a:cs typeface="Arial"/>
                      </a:endParaRPr>
                    </a:p>
                  </a:txBody>
                  <a:tcPr>
                    <a:solidFill>
                      <a:schemeClr val="accent1">
                        <a:lumMod val="20000"/>
                        <a:lumOff val="80000"/>
                      </a:schemeClr>
                    </a:solidFill>
                  </a:tcPr>
                </a:tc>
                <a:extLst>
                  <a:ext uri="{0D108BD9-81ED-4DB2-BD59-A6C34878D82A}">
                    <a16:rowId xmlns:a16="http://schemas.microsoft.com/office/drawing/2014/main" val="3656745648"/>
                  </a:ext>
                </a:extLst>
              </a:tr>
              <a:tr h="2087217">
                <a:tc>
                  <a:txBody>
                    <a:bodyPr/>
                    <a:lstStyle/>
                    <a:p>
                      <a:pPr marL="285750" lvl="0" indent="-285750">
                        <a:buFont typeface="Arial" panose="020B0604020202020204" pitchFamily="34" charset="0"/>
                        <a:buChar char="•"/>
                      </a:pPr>
                      <a:r>
                        <a:rPr lang="en-GB" sz="1300" dirty="0">
                          <a:solidFill>
                            <a:schemeClr val="tx1"/>
                          </a:solidFill>
                          <a:latin typeface="Arial"/>
                          <a:cs typeface="Arial"/>
                        </a:rPr>
                        <a:t>Non-recurrent measures have increasingly been utilised to support the Trust to achieve a balanced financial position at year-end </a:t>
                      </a:r>
                    </a:p>
                    <a:p>
                      <a:pPr marL="285750" lvl="0" indent="-285750">
                        <a:buFont typeface="Arial" panose="020B0604020202020204" pitchFamily="34" charset="0"/>
                        <a:buChar char="•"/>
                      </a:pPr>
                      <a:r>
                        <a:rPr lang="en-GB" sz="1300" dirty="0">
                          <a:solidFill>
                            <a:schemeClr val="tx1"/>
                          </a:solidFill>
                          <a:latin typeface="Arial"/>
                          <a:cs typeface="Arial"/>
                        </a:rPr>
                        <a:t>FV PMO has supported all directorates to develop more robust plans for 2023/24</a:t>
                      </a:r>
                    </a:p>
                    <a:p>
                      <a:pPr marL="285750" lvl="0" indent="-285750">
                        <a:buFont typeface="Arial" panose="020B0604020202020204" pitchFamily="34" charset="0"/>
                        <a:buChar char="•"/>
                      </a:pPr>
                      <a:r>
                        <a:rPr lang="en-GB" sz="1300" b="0" i="0" u="none" strike="noStrike" noProof="0" dirty="0">
                          <a:solidFill>
                            <a:schemeClr val="tx1"/>
                          </a:solidFill>
                          <a:latin typeface="Arial"/>
                        </a:rPr>
                        <a:t>January and February focused on regular performance meetings with operational directorates on financial viability in Q4</a:t>
                      </a:r>
                      <a:endParaRPr lang="en-GB" sz="1300" dirty="0">
                        <a:solidFill>
                          <a:schemeClr val="tx1"/>
                        </a:solidFill>
                        <a:latin typeface="Arial"/>
                        <a:cs typeface="Arial"/>
                      </a:endParaRPr>
                    </a:p>
                    <a:p>
                      <a:pPr marL="285750" lvl="0" indent="-285750">
                        <a:buFont typeface="Arial" panose="020B0604020202020204" pitchFamily="34" charset="0"/>
                        <a:buChar char="•"/>
                      </a:pPr>
                      <a:r>
                        <a:rPr lang="en-GB" sz="1300" b="0" i="0" u="none" strike="noStrike" noProof="0" dirty="0">
                          <a:solidFill>
                            <a:schemeClr val="tx1"/>
                          </a:solidFill>
                          <a:latin typeface="Arial"/>
                        </a:rPr>
                        <a:t>Service Delivery Board provided challenge and support for with Trustwide Financial Viability delivery </a:t>
                      </a:r>
                    </a:p>
                    <a:p>
                      <a:pPr marL="285750" lvl="0" indent="-285750">
                        <a:buFont typeface="Arial" panose="020B0604020202020204" pitchFamily="34" charset="0"/>
                        <a:buChar char="•"/>
                      </a:pPr>
                      <a:r>
                        <a:rPr lang="en-GB" sz="1300" b="0" i="0" u="none" strike="noStrike" noProof="0" dirty="0">
                          <a:solidFill>
                            <a:schemeClr val="tx1"/>
                          </a:solidFill>
                          <a:latin typeface="Arial"/>
                        </a:rPr>
                        <a:t>A final plan was submitted to NHSEI at the end of Q4 with a £4 million gap in plans (against a £20.8 million 2023/24 target) </a:t>
                      </a:r>
                    </a:p>
                    <a:p>
                      <a:pPr marL="285750" lvl="0" indent="-285750">
                        <a:buFont typeface="Arial" panose="020B0604020202020204" pitchFamily="34" charset="0"/>
                        <a:buChar char="•"/>
                      </a:pPr>
                      <a:r>
                        <a:rPr lang="en-GB" sz="1300" b="0" i="0" u="none" strike="noStrike" noProof="0" dirty="0">
                          <a:solidFill>
                            <a:schemeClr val="tx1"/>
                          </a:solidFill>
                          <a:latin typeface="Arial"/>
                        </a:rPr>
                        <a:t>Financial Viability was a more explicit part of Trustwide annual planning for 2023/24</a:t>
                      </a:r>
                    </a:p>
                  </a:txBody>
                  <a:tcPr/>
                </a:tc>
                <a:extLst>
                  <a:ext uri="{0D108BD9-81ED-4DB2-BD59-A6C34878D82A}">
                    <a16:rowId xmlns:a16="http://schemas.microsoft.com/office/drawing/2014/main" val="1623941870"/>
                  </a:ext>
                </a:extLst>
              </a:tr>
              <a:tr h="3233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solidFill>
                            <a:schemeClr val="tx1"/>
                          </a:solidFill>
                          <a:latin typeface="Arial"/>
                          <a:cs typeface="Arial"/>
                        </a:rPr>
                        <a:t>Next Steps…</a:t>
                      </a:r>
                    </a:p>
                  </a:txBody>
                  <a:tcPr>
                    <a:solidFill>
                      <a:schemeClr val="accent1">
                        <a:lumMod val="20000"/>
                        <a:lumOff val="80000"/>
                      </a:schemeClr>
                    </a:solidFill>
                  </a:tcPr>
                </a:tc>
                <a:extLst>
                  <a:ext uri="{0D108BD9-81ED-4DB2-BD59-A6C34878D82A}">
                    <a16:rowId xmlns:a16="http://schemas.microsoft.com/office/drawing/2014/main" val="3270187743"/>
                  </a:ext>
                </a:extLst>
              </a:tr>
              <a:tr h="1058252">
                <a:tc>
                  <a:txBody>
                    <a:bodyPr/>
                    <a:lstStyle/>
                    <a:p>
                      <a:pPr marL="285750" indent="-285750">
                        <a:buClr>
                          <a:srgbClr val="000000"/>
                        </a:buClr>
                        <a:buFont typeface="Arial,Sans-Serif"/>
                        <a:buChar char="•"/>
                      </a:pPr>
                      <a:r>
                        <a:rPr lang="en-GB" sz="1300" b="0" i="0" u="none" strike="noStrike" noProof="0" dirty="0">
                          <a:solidFill>
                            <a:schemeClr val="tx1"/>
                          </a:solidFill>
                          <a:latin typeface="Arial"/>
                        </a:rPr>
                        <a:t>Planning work underway to meet the £20.8 million Financial Viability savings target for 2023/24</a:t>
                      </a:r>
                    </a:p>
                    <a:p>
                      <a:pPr marL="285750" lvl="0" indent="-285750">
                        <a:buClr>
                          <a:srgbClr val="000000"/>
                        </a:buClr>
                        <a:buFont typeface="Arial,Sans-Serif"/>
                        <a:buChar char="•"/>
                      </a:pPr>
                      <a:r>
                        <a:rPr lang="en-GB" sz="1300" b="0" i="0" u="none" strike="noStrike" noProof="0" dirty="0">
                          <a:solidFill>
                            <a:schemeClr val="tx1"/>
                          </a:solidFill>
                          <a:latin typeface="Arial"/>
                        </a:rPr>
                        <a:t>Monthly FV monitoring meetings will commence from April 2023</a:t>
                      </a:r>
                      <a:endParaRPr lang="en-GB" sz="1300" b="0" i="0" u="none" strike="noStrike" noProof="0" dirty="0">
                        <a:solidFill>
                          <a:schemeClr val="tx1"/>
                        </a:solidFill>
                      </a:endParaRPr>
                    </a:p>
                    <a:p>
                      <a:pPr marL="285750" lvl="0" indent="-285750">
                        <a:buClr>
                          <a:srgbClr val="000000"/>
                        </a:buClr>
                        <a:buFont typeface="Arial,Sans-Serif"/>
                        <a:buChar char="•"/>
                      </a:pPr>
                      <a:r>
                        <a:rPr lang="en-GB" sz="1300" b="0" i="0" u="none" strike="noStrike" noProof="0" dirty="0">
                          <a:solidFill>
                            <a:schemeClr val="tx1"/>
                          </a:solidFill>
                          <a:latin typeface="Arial"/>
                        </a:rPr>
                        <a:t>Financial viability targets will be devolved to all directorates from April 2023 to improve the visibility of the requirements</a:t>
                      </a:r>
                      <a:endParaRPr lang="en-US" sz="1300" b="0" i="0" u="none" strike="noStrike" noProof="0" dirty="0">
                        <a:solidFill>
                          <a:schemeClr val="tx1"/>
                        </a:solidFill>
                      </a:endParaRPr>
                    </a:p>
                    <a:p>
                      <a:pPr marL="285750" lvl="0" indent="-285750">
                        <a:buClr>
                          <a:srgbClr val="000000"/>
                        </a:buClr>
                        <a:buFont typeface="Arial,Sans-Serif"/>
                        <a:buChar char="•"/>
                      </a:pPr>
                      <a:r>
                        <a:rPr lang="en-GB" sz="1300" b="0" i="0" u="none" strike="noStrike" noProof="0" dirty="0">
                          <a:solidFill>
                            <a:schemeClr val="tx1"/>
                          </a:solidFill>
                          <a:latin typeface="Arial"/>
                        </a:rPr>
                        <a:t>Considering additional capacity required to support operational directorates to achieve an increased financial viability savings target</a:t>
                      </a:r>
                    </a:p>
                    <a:p>
                      <a:pPr marL="0" lvl="0" indent="0">
                        <a:buNone/>
                      </a:pPr>
                      <a:endParaRPr lang="en-GB" sz="1400" dirty="0">
                        <a:solidFill>
                          <a:schemeClr val="tx1"/>
                        </a:solidFill>
                        <a:latin typeface="Arial"/>
                        <a:cs typeface="Arial"/>
                      </a:endParaRPr>
                    </a:p>
                  </a:txBody>
                  <a:tcPr>
                    <a:noFill/>
                  </a:tcPr>
                </a:tc>
                <a:extLst>
                  <a:ext uri="{0D108BD9-81ED-4DB2-BD59-A6C34878D82A}">
                    <a16:rowId xmlns:a16="http://schemas.microsoft.com/office/drawing/2014/main" val="2151120575"/>
                  </a:ext>
                </a:extLst>
              </a:tr>
            </a:tbl>
          </a:graphicData>
        </a:graphic>
      </p:graphicFrame>
      <p:sp>
        <p:nvSpPr>
          <p:cNvPr id="7" name="Rectangle 6"/>
          <p:cNvSpPr/>
          <p:nvPr/>
        </p:nvSpPr>
        <p:spPr>
          <a:xfrm>
            <a:off x="9048874" y="6410941"/>
            <a:ext cx="1941557" cy="410882"/>
          </a:xfrm>
          <a:prstGeom prst="rect">
            <a:avLst/>
          </a:prstGeom>
        </p:spPr>
        <p:txBody>
          <a:bodyPr wrap="none">
            <a:spAutoFit/>
          </a:bodyPr>
          <a:lstStyle/>
          <a:p>
            <a:pPr>
              <a:lnSpc>
                <a:spcPct val="115000"/>
              </a:lnSpc>
              <a:spcAft>
                <a:spcPts val="1000"/>
              </a:spcAft>
            </a:pPr>
            <a:r>
              <a:rPr lang="en-GB" b="1">
                <a:latin typeface="Arial" panose="020B0604020202020204" pitchFamily="34" charset="0"/>
                <a:cs typeface="Arial" panose="020B0604020202020204" pitchFamily="34" charset="0"/>
              </a:rPr>
              <a:t>Improved value </a:t>
            </a:r>
            <a:endParaRPr lang="en-GB" b="1">
              <a:latin typeface="Arial" panose="020B0604020202020204" pitchFamily="34" charset="0"/>
              <a:ea typeface="Calibri" panose="020F0502020204030204" pitchFamily="34" charset="0"/>
              <a:cs typeface="Arial" panose="020B0604020202020204" pitchFamily="34" charset="0"/>
            </a:endParaRPr>
          </a:p>
        </p:txBody>
      </p:sp>
      <p:sp>
        <p:nvSpPr>
          <p:cNvPr id="8" name="Slide Number Placeholder 1">
            <a:extLst>
              <a:ext uri="{FF2B5EF4-FFF2-40B4-BE49-F238E27FC236}">
                <a16:creationId xmlns:a16="http://schemas.microsoft.com/office/drawing/2014/main" id="{5E6948AB-4B5D-4D18-863D-A339F46ED1D9}"/>
              </a:ext>
            </a:extLst>
          </p:cNvPr>
          <p:cNvSpPr>
            <a:spLocks noGrp="1"/>
          </p:cNvSpPr>
          <p:nvPr>
            <p:ph type="sldNum" sz="quarter" idx="12"/>
          </p:nvPr>
        </p:nvSpPr>
        <p:spPr>
          <a:xfrm>
            <a:off x="9287933" y="6456918"/>
            <a:ext cx="2743200" cy="365125"/>
          </a:xfrm>
        </p:spPr>
        <p:txBody>
          <a:bodyPr/>
          <a:lstStyle/>
          <a:p>
            <a:fld id="{8C7D807A-D3EC-4DEA-86E2-120E4093F1A6}" type="slidenum">
              <a:rPr lang="en-US" smtClean="0"/>
              <a:t>12</a:t>
            </a:fld>
            <a:endParaRPr lang="en-US"/>
          </a:p>
        </p:txBody>
      </p:sp>
      <p:graphicFrame>
        <p:nvGraphicFramePr>
          <p:cNvPr id="6" name="Table 5">
            <a:extLst>
              <a:ext uri="{FF2B5EF4-FFF2-40B4-BE49-F238E27FC236}">
                <a16:creationId xmlns:a16="http://schemas.microsoft.com/office/drawing/2014/main" id="{435CE7BF-03A1-9883-557F-2A43944049ED}"/>
              </a:ext>
            </a:extLst>
          </p:cNvPr>
          <p:cNvGraphicFramePr>
            <a:graphicFrameLocks noGrp="1"/>
          </p:cNvGraphicFramePr>
          <p:nvPr>
            <p:extLst>
              <p:ext uri="{D42A27DB-BD31-4B8C-83A1-F6EECF244321}">
                <p14:modId xmlns:p14="http://schemas.microsoft.com/office/powerpoint/2010/main" val="2261095651"/>
              </p:ext>
            </p:extLst>
          </p:nvPr>
        </p:nvGraphicFramePr>
        <p:xfrm>
          <a:off x="6999102" y="1768992"/>
          <a:ext cx="4864744" cy="1310640"/>
        </p:xfrm>
        <a:graphic>
          <a:graphicData uri="http://schemas.openxmlformats.org/drawingml/2006/table">
            <a:tbl>
              <a:tblPr>
                <a:tableStyleId>{BC89EF96-8CEA-46FF-86C4-4CE0E7609802}</a:tableStyleId>
              </a:tblPr>
              <a:tblGrid>
                <a:gridCol w="4864744">
                  <a:extLst>
                    <a:ext uri="{9D8B030D-6E8A-4147-A177-3AD203B41FA5}">
                      <a16:colId xmlns:a16="http://schemas.microsoft.com/office/drawing/2014/main" val="2479531759"/>
                    </a:ext>
                  </a:extLst>
                </a:gridCol>
              </a:tblGrid>
              <a:tr h="318799">
                <a:tc>
                  <a:txBody>
                    <a:bodyPr/>
                    <a:lstStyle/>
                    <a:p>
                      <a:r>
                        <a:rPr lang="en-GB" sz="1600" dirty="0">
                          <a:solidFill>
                            <a:schemeClr val="tx1"/>
                          </a:solidFill>
                          <a:latin typeface="Arial"/>
                          <a:cs typeface="Arial"/>
                        </a:rPr>
                        <a:t>Milestones</a:t>
                      </a:r>
                    </a:p>
                  </a:txBody>
                  <a:tcPr>
                    <a:solidFill>
                      <a:schemeClr val="accent1">
                        <a:lumMod val="20000"/>
                        <a:lumOff val="80000"/>
                      </a:schemeClr>
                    </a:solidFill>
                  </a:tcPr>
                </a:tc>
                <a:extLst>
                  <a:ext uri="{0D108BD9-81ED-4DB2-BD59-A6C34878D82A}">
                    <a16:rowId xmlns:a16="http://schemas.microsoft.com/office/drawing/2014/main" val="588604216"/>
                  </a:ext>
                </a:extLst>
              </a:tr>
              <a:tr h="469098">
                <a:tc>
                  <a:txBody>
                    <a:bodyPr/>
                    <a:lstStyle/>
                    <a:p>
                      <a:pPr marL="0" marR="0" lvl="0" indent="0" algn="l" rtl="0">
                        <a:lnSpc>
                          <a:spcPct val="100000"/>
                        </a:lnSpc>
                        <a:spcBef>
                          <a:spcPts val="0"/>
                        </a:spcBef>
                        <a:spcAft>
                          <a:spcPts val="0"/>
                        </a:spcAft>
                        <a:buClrTx/>
                        <a:buSzTx/>
                        <a:buFontTx/>
                        <a:buNone/>
                      </a:pPr>
                      <a:r>
                        <a:rPr lang="en-GB" sz="1300" dirty="0">
                          <a:solidFill>
                            <a:schemeClr val="tx1"/>
                          </a:solidFill>
                          <a:latin typeface="Arial"/>
                          <a:cs typeface="Arial"/>
                        </a:rPr>
                        <a:t>Actual year-end delivery is £7.24 million against the £15 million savings target</a:t>
                      </a:r>
                    </a:p>
                  </a:txBody>
                  <a:tcPr/>
                </a:tc>
                <a:extLst>
                  <a:ext uri="{0D108BD9-81ED-4DB2-BD59-A6C34878D82A}">
                    <a16:rowId xmlns:a16="http://schemas.microsoft.com/office/drawing/2014/main" val="2972697248"/>
                  </a:ext>
                </a:extLst>
              </a:tr>
              <a:tr h="469097">
                <a:tc>
                  <a:txBody>
                    <a:bodyPr/>
                    <a:lstStyle/>
                    <a:p>
                      <a:pPr marL="0" lvl="0" indent="0" algn="l">
                        <a:lnSpc>
                          <a:spcPct val="100000"/>
                        </a:lnSpc>
                        <a:spcBef>
                          <a:spcPts val="0"/>
                        </a:spcBef>
                        <a:spcAft>
                          <a:spcPts val="0"/>
                        </a:spcAft>
                        <a:buNone/>
                      </a:pPr>
                      <a:r>
                        <a:rPr lang="en-GB" sz="1300" dirty="0">
                          <a:solidFill>
                            <a:schemeClr val="tx1"/>
                          </a:solidFill>
                          <a:latin typeface="Arial"/>
                          <a:cs typeface="Arial"/>
                        </a:rPr>
                        <a:t>33% of the £15 million target has been delivered through recurrent schemes</a:t>
                      </a:r>
                    </a:p>
                  </a:txBody>
                  <a:tcPr/>
                </a:tc>
                <a:extLst>
                  <a:ext uri="{0D108BD9-81ED-4DB2-BD59-A6C34878D82A}">
                    <a16:rowId xmlns:a16="http://schemas.microsoft.com/office/drawing/2014/main" val="3347046935"/>
                  </a:ext>
                </a:extLst>
              </a:tr>
            </a:tbl>
          </a:graphicData>
        </a:graphic>
      </p:graphicFrame>
      <p:graphicFrame>
        <p:nvGraphicFramePr>
          <p:cNvPr id="11" name="Table 10">
            <a:extLst>
              <a:ext uri="{FF2B5EF4-FFF2-40B4-BE49-F238E27FC236}">
                <a16:creationId xmlns:a16="http://schemas.microsoft.com/office/drawing/2014/main" id="{35AD01A1-B67A-1B77-5D18-9DA3DF8C8F85}"/>
              </a:ext>
            </a:extLst>
          </p:cNvPr>
          <p:cNvGraphicFramePr>
            <a:graphicFrameLocks noGrp="1"/>
          </p:cNvGraphicFramePr>
          <p:nvPr>
            <p:extLst>
              <p:ext uri="{D42A27DB-BD31-4B8C-83A1-F6EECF244321}">
                <p14:modId xmlns:p14="http://schemas.microsoft.com/office/powerpoint/2010/main" val="2408660775"/>
              </p:ext>
            </p:extLst>
          </p:nvPr>
        </p:nvGraphicFramePr>
        <p:xfrm>
          <a:off x="6999102" y="3206040"/>
          <a:ext cx="4829301" cy="1813560"/>
        </p:xfrm>
        <a:graphic>
          <a:graphicData uri="http://schemas.openxmlformats.org/drawingml/2006/table">
            <a:tbl>
              <a:tblPr>
                <a:tableStyleId>{BC89EF96-8CEA-46FF-86C4-4CE0E7609802}</a:tableStyleId>
              </a:tblPr>
              <a:tblGrid>
                <a:gridCol w="4829301">
                  <a:extLst>
                    <a:ext uri="{9D8B030D-6E8A-4147-A177-3AD203B41FA5}">
                      <a16:colId xmlns:a16="http://schemas.microsoft.com/office/drawing/2014/main" val="2479531759"/>
                    </a:ext>
                  </a:extLst>
                </a:gridCol>
              </a:tblGrid>
              <a:tr h="318799">
                <a:tc>
                  <a:txBody>
                    <a:bodyPr/>
                    <a:lstStyle/>
                    <a:p>
                      <a:r>
                        <a:rPr lang="en-GB" sz="1600">
                          <a:solidFill>
                            <a:schemeClr val="tx1"/>
                          </a:solidFill>
                          <a:latin typeface="Arial"/>
                          <a:cs typeface="Arial"/>
                        </a:rPr>
                        <a:t>Challenges and what we have learned </a:t>
                      </a:r>
                      <a:endParaRPr lang="en-US">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588604216"/>
                  </a:ext>
                </a:extLst>
              </a:tr>
              <a:tr h="469099">
                <a:tc>
                  <a:txBody>
                    <a:bodyPr/>
                    <a:lstStyle/>
                    <a:p>
                      <a:pPr marL="285750" marR="0" indent="-285750" algn="l">
                        <a:lnSpc>
                          <a:spcPct val="100000"/>
                        </a:lnSpc>
                        <a:spcBef>
                          <a:spcPts val="0"/>
                        </a:spcBef>
                        <a:spcAft>
                          <a:spcPts val="0"/>
                        </a:spcAft>
                        <a:buClr>
                          <a:srgbClr val="000000"/>
                        </a:buClr>
                        <a:buFont typeface="Arial,Sans-Serif"/>
                        <a:buChar char="•"/>
                      </a:pPr>
                      <a:r>
                        <a:rPr lang="en-GB" sz="1300" b="0" i="0" u="none" strike="noStrike" baseline="0" noProof="0" dirty="0">
                          <a:solidFill>
                            <a:schemeClr val="tx1"/>
                          </a:solidFill>
                          <a:latin typeface="Arial"/>
                        </a:rPr>
                        <a:t>Identifying sufficient recurrent schemes has been a challenge during 2022/23, working with operational directorates to identify clinical transformation schemes is a priority</a:t>
                      </a:r>
                    </a:p>
                    <a:p>
                      <a:pPr marL="285750" marR="0" lvl="0" indent="-285750" algn="l">
                        <a:lnSpc>
                          <a:spcPct val="100000"/>
                        </a:lnSpc>
                        <a:spcBef>
                          <a:spcPts val="0"/>
                        </a:spcBef>
                        <a:spcAft>
                          <a:spcPts val="0"/>
                        </a:spcAft>
                        <a:buClr>
                          <a:srgbClr val="000000"/>
                        </a:buClr>
                        <a:buFont typeface="Arial,Sans-Serif"/>
                        <a:buChar char="•"/>
                      </a:pPr>
                      <a:r>
                        <a:rPr lang="en-GB" sz="1300" b="0" i="0" u="none" strike="noStrike" baseline="0" noProof="0" dirty="0">
                          <a:solidFill>
                            <a:schemeClr val="tx1"/>
                          </a:solidFill>
                          <a:latin typeface="Arial"/>
                        </a:rPr>
                        <a:t>Opportunities to utilise new income to support FV delivery are much reduced, working to identify cash releasing waste reduction, sustainability and transformation schemes</a:t>
                      </a:r>
                    </a:p>
                  </a:txBody>
                  <a:tcPr/>
                </a:tc>
                <a:extLst>
                  <a:ext uri="{0D108BD9-81ED-4DB2-BD59-A6C34878D82A}">
                    <a16:rowId xmlns:a16="http://schemas.microsoft.com/office/drawing/2014/main" val="319535187"/>
                  </a:ext>
                </a:extLst>
              </a:tr>
            </a:tbl>
          </a:graphicData>
        </a:graphic>
      </p:graphicFrame>
    </p:spTree>
    <p:extLst>
      <p:ext uri="{BB962C8B-B14F-4D97-AF65-F5344CB8AC3E}">
        <p14:creationId xmlns:p14="http://schemas.microsoft.com/office/powerpoint/2010/main" val="24504076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3598985"/>
              </p:ext>
            </p:extLst>
          </p:nvPr>
        </p:nvGraphicFramePr>
        <p:xfrm>
          <a:off x="234731" y="157655"/>
          <a:ext cx="11757572" cy="822960"/>
        </p:xfrm>
        <a:graphic>
          <a:graphicData uri="http://schemas.openxmlformats.org/drawingml/2006/table">
            <a:tbl>
              <a:tblPr bandRow="1">
                <a:tableStyleId>{5C22544A-7EE6-4342-B048-85BDC9FD1C3A}</a:tableStyleId>
              </a:tblPr>
              <a:tblGrid>
                <a:gridCol w="9529379">
                  <a:extLst>
                    <a:ext uri="{9D8B030D-6E8A-4147-A177-3AD203B41FA5}">
                      <a16:colId xmlns:a16="http://schemas.microsoft.com/office/drawing/2014/main" val="2618242522"/>
                    </a:ext>
                  </a:extLst>
                </a:gridCol>
                <a:gridCol w="2228193">
                  <a:extLst>
                    <a:ext uri="{9D8B030D-6E8A-4147-A177-3AD203B41FA5}">
                      <a16:colId xmlns:a16="http://schemas.microsoft.com/office/drawing/2014/main" val="588263017"/>
                    </a:ext>
                  </a:extLst>
                </a:gridCol>
              </a:tblGrid>
              <a:tr h="54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1">
                          <a:solidFill>
                            <a:schemeClr val="tx1"/>
                          </a:solidFill>
                          <a:latin typeface="Arial" panose="020B0604020202020204" pitchFamily="34" charset="0"/>
                          <a:cs typeface="Arial" panose="020B0604020202020204" pitchFamily="34" charset="0"/>
                        </a:rPr>
                        <a:t>Priority</a:t>
                      </a:r>
                      <a:r>
                        <a:rPr lang="en-GB" sz="1600">
                          <a:solidFill>
                            <a:schemeClr val="tx1"/>
                          </a:solidFill>
                          <a:latin typeface="Arial" panose="020B0604020202020204" pitchFamily="34" charset="0"/>
                          <a:cs typeface="Arial" panose="020B0604020202020204" pitchFamily="34" charset="0"/>
                        </a:rPr>
                        <a:t>: Implementation of the Trust’s Green Plan</a:t>
                      </a:r>
                    </a:p>
                  </a:txBody>
                  <a:tcPr/>
                </a:tc>
                <a:tc>
                  <a:txBody>
                    <a:bodyPr/>
                    <a:lstStyle/>
                    <a:p>
                      <a:r>
                        <a:rPr lang="en-GB" sz="1600" b="1">
                          <a:latin typeface="Arial" panose="020B0604020202020204" pitchFamily="34" charset="0"/>
                          <a:cs typeface="Arial" panose="020B0604020202020204" pitchFamily="34" charset="0"/>
                        </a:rPr>
                        <a:t>Contact</a:t>
                      </a:r>
                      <a:r>
                        <a:rPr lang="en-GB" sz="1600">
                          <a:latin typeface="Arial" panose="020B0604020202020204" pitchFamily="34" charset="0"/>
                          <a:cs typeface="Arial" panose="020B0604020202020204" pitchFamily="34" charset="0"/>
                        </a:rPr>
                        <a:t>: Adam Toll,</a:t>
                      </a:r>
                      <a:r>
                        <a:rPr lang="en-GB" sz="1600" baseline="0">
                          <a:latin typeface="Arial" panose="020B0604020202020204" pitchFamily="34" charset="0"/>
                          <a:cs typeface="Arial" panose="020B0604020202020204" pitchFamily="34" charset="0"/>
                        </a:rPr>
                        <a:t> Assistant Director of Estates</a:t>
                      </a:r>
                      <a:endParaRPr lang="en-GB" sz="16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17220732"/>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882829316"/>
              </p:ext>
            </p:extLst>
          </p:nvPr>
        </p:nvGraphicFramePr>
        <p:xfrm>
          <a:off x="6959207" y="1465377"/>
          <a:ext cx="5033096" cy="1371600"/>
        </p:xfrm>
        <a:graphic>
          <a:graphicData uri="http://schemas.openxmlformats.org/drawingml/2006/table">
            <a:tbl>
              <a:tblPr>
                <a:tableStyleId>{BC89EF96-8CEA-46FF-86C4-4CE0E7609802}</a:tableStyleId>
              </a:tblPr>
              <a:tblGrid>
                <a:gridCol w="5033096">
                  <a:extLst>
                    <a:ext uri="{9D8B030D-6E8A-4147-A177-3AD203B41FA5}">
                      <a16:colId xmlns:a16="http://schemas.microsoft.com/office/drawing/2014/main" val="2479531759"/>
                    </a:ext>
                  </a:extLst>
                </a:gridCol>
              </a:tblGrid>
              <a:tr h="318799">
                <a:tc>
                  <a:txBody>
                    <a:bodyPr/>
                    <a:lstStyle/>
                    <a:p>
                      <a:r>
                        <a:rPr lang="en-GB" sz="1600" dirty="0">
                          <a:solidFill>
                            <a:schemeClr val="tx1"/>
                          </a:solidFill>
                          <a:latin typeface="Arial"/>
                          <a:cs typeface="Arial"/>
                        </a:rPr>
                        <a:t>Milestones</a:t>
                      </a:r>
                    </a:p>
                  </a:txBody>
                  <a:tcPr>
                    <a:solidFill>
                      <a:schemeClr val="accent1">
                        <a:lumMod val="20000"/>
                        <a:lumOff val="80000"/>
                      </a:schemeClr>
                    </a:solidFill>
                  </a:tcPr>
                </a:tc>
                <a:extLst>
                  <a:ext uri="{0D108BD9-81ED-4DB2-BD59-A6C34878D82A}">
                    <a16:rowId xmlns:a16="http://schemas.microsoft.com/office/drawing/2014/main" val="588604216"/>
                  </a:ext>
                </a:extLst>
              </a:tr>
              <a:tr h="469099">
                <a:tc>
                  <a:txBody>
                    <a:bodyPr/>
                    <a:lstStyle/>
                    <a:p>
                      <a:pPr lvl="0" algn="l">
                        <a:lnSpc>
                          <a:spcPct val="100000"/>
                        </a:lnSpc>
                        <a:spcBef>
                          <a:spcPts val="0"/>
                        </a:spcBef>
                        <a:spcAft>
                          <a:spcPts val="0"/>
                        </a:spcAft>
                        <a:buNone/>
                      </a:pPr>
                      <a:r>
                        <a:rPr lang="en-GB" sz="1400" b="0" i="0" u="none" strike="noStrike" baseline="0" noProof="0" dirty="0">
                          <a:solidFill>
                            <a:schemeClr val="tx1"/>
                          </a:solidFill>
                          <a:latin typeface="Arial"/>
                        </a:rPr>
                        <a:t>After a 17% reduction in overall energy use for 21/22, a further reduction for 22/23 of 5% is planned</a:t>
                      </a:r>
                      <a:endParaRPr lang="en-US" dirty="0">
                        <a:solidFill>
                          <a:schemeClr val="tx1"/>
                        </a:solidFill>
                      </a:endParaRPr>
                    </a:p>
                  </a:txBody>
                  <a:tcPr/>
                </a:tc>
                <a:extLst>
                  <a:ext uri="{0D108BD9-81ED-4DB2-BD59-A6C34878D82A}">
                    <a16:rowId xmlns:a16="http://schemas.microsoft.com/office/drawing/2014/main" val="319535187"/>
                  </a:ext>
                </a:extLst>
              </a:tr>
              <a:tr h="469098">
                <a:tc>
                  <a:txBody>
                    <a:bodyPr/>
                    <a:lstStyle/>
                    <a:p>
                      <a:pPr lvl="0" algn="l">
                        <a:lnSpc>
                          <a:spcPct val="100000"/>
                        </a:lnSpc>
                        <a:spcBef>
                          <a:spcPts val="0"/>
                        </a:spcBef>
                        <a:spcAft>
                          <a:spcPts val="0"/>
                        </a:spcAft>
                        <a:buNone/>
                      </a:pPr>
                      <a:r>
                        <a:rPr lang="en-GB" sz="1400" b="0" i="0" u="none" strike="noStrike" baseline="0" noProof="0" dirty="0">
                          <a:solidFill>
                            <a:schemeClr val="tx1"/>
                          </a:solidFill>
                          <a:latin typeface="Arial"/>
                        </a:rPr>
                        <a:t>Streamlining work streams to ensure as an effective Green Plan as possible is in place</a:t>
                      </a:r>
                      <a:endParaRPr lang="en-US" dirty="0">
                        <a:solidFill>
                          <a:schemeClr val="tx1"/>
                        </a:solidFill>
                      </a:endParaRPr>
                    </a:p>
                  </a:txBody>
                  <a:tcPr/>
                </a:tc>
                <a:extLst>
                  <a:ext uri="{0D108BD9-81ED-4DB2-BD59-A6C34878D82A}">
                    <a16:rowId xmlns:a16="http://schemas.microsoft.com/office/drawing/2014/main" val="2972697248"/>
                  </a:ext>
                </a:extLst>
              </a:tr>
            </a:tbl>
          </a:graphicData>
        </a:graphic>
      </p:graphicFrame>
      <p:sp>
        <p:nvSpPr>
          <p:cNvPr id="9" name="TextBox 8"/>
          <p:cNvSpPr txBox="1"/>
          <p:nvPr/>
        </p:nvSpPr>
        <p:spPr>
          <a:xfrm>
            <a:off x="172707" y="971754"/>
            <a:ext cx="4515945" cy="338554"/>
          </a:xfrm>
          <a:prstGeom prst="rect">
            <a:avLst/>
          </a:prstGeom>
          <a:noFill/>
        </p:spPr>
        <p:txBody>
          <a:bodyPr wrap="square" rtlCol="0">
            <a:spAutoFit/>
          </a:bodyPr>
          <a:lstStyle/>
          <a:p>
            <a:r>
              <a:rPr lang="en-GB" sz="1600" b="1" dirty="0">
                <a:latin typeface="Arial" panose="020B0604020202020204" pitchFamily="34" charset="0"/>
                <a:cs typeface="Arial" panose="020B0604020202020204" pitchFamily="34" charset="0"/>
              </a:rPr>
              <a:t>Status</a:t>
            </a:r>
            <a:r>
              <a:rPr lang="en-GB" sz="1600" dirty="0">
                <a:latin typeface="Arial" panose="020B0604020202020204" pitchFamily="34" charset="0"/>
                <a:cs typeface="Arial" panose="020B0604020202020204" pitchFamily="34" charset="0"/>
              </a:rPr>
              <a:t>: in progress, continuing in 2023/24</a:t>
            </a:r>
          </a:p>
        </p:txBody>
      </p:sp>
      <p:graphicFrame>
        <p:nvGraphicFramePr>
          <p:cNvPr id="14" name="Table 13"/>
          <p:cNvGraphicFramePr>
            <a:graphicFrameLocks noGrp="1"/>
          </p:cNvGraphicFramePr>
          <p:nvPr>
            <p:extLst>
              <p:ext uri="{D42A27DB-BD31-4B8C-83A1-F6EECF244321}">
                <p14:modId xmlns:p14="http://schemas.microsoft.com/office/powerpoint/2010/main" val="493707287"/>
              </p:ext>
            </p:extLst>
          </p:nvPr>
        </p:nvGraphicFramePr>
        <p:xfrm>
          <a:off x="366751" y="1465123"/>
          <a:ext cx="6385742" cy="5334000"/>
        </p:xfrm>
        <a:graphic>
          <a:graphicData uri="http://schemas.openxmlformats.org/drawingml/2006/table">
            <a:tbl>
              <a:tblPr bandRow="1">
                <a:tableStyleId>{BC89EF96-8CEA-46FF-86C4-4CE0E7609802}</a:tableStyleId>
              </a:tblPr>
              <a:tblGrid>
                <a:gridCol w="6385742">
                  <a:extLst>
                    <a:ext uri="{9D8B030D-6E8A-4147-A177-3AD203B41FA5}">
                      <a16:colId xmlns:a16="http://schemas.microsoft.com/office/drawing/2014/main" val="214815153"/>
                    </a:ext>
                  </a:extLst>
                </a:gridCol>
              </a:tblGrid>
              <a:tr h="290384">
                <a:tc>
                  <a:txBody>
                    <a:bodyPr/>
                    <a:lstStyle/>
                    <a:p>
                      <a:r>
                        <a:rPr lang="en-GB" sz="1600" dirty="0">
                          <a:solidFill>
                            <a:schemeClr val="tx1"/>
                          </a:solidFill>
                          <a:latin typeface="Arial"/>
                          <a:cs typeface="Arial"/>
                        </a:rPr>
                        <a:t>Progress and learning</a:t>
                      </a:r>
                      <a:r>
                        <a:rPr lang="en-GB" sz="1600" baseline="0" dirty="0">
                          <a:solidFill>
                            <a:schemeClr val="tx1"/>
                          </a:solidFill>
                          <a:latin typeface="Arial"/>
                          <a:cs typeface="Arial"/>
                        </a:rPr>
                        <a:t> over Quarter 4</a:t>
                      </a:r>
                      <a:endParaRPr lang="en-GB" sz="1600" dirty="0">
                        <a:solidFill>
                          <a:schemeClr val="tx1"/>
                        </a:solidFill>
                        <a:latin typeface="Arial"/>
                        <a:cs typeface="Arial"/>
                      </a:endParaRPr>
                    </a:p>
                  </a:txBody>
                  <a:tcPr>
                    <a:solidFill>
                      <a:schemeClr val="accent1">
                        <a:lumMod val="20000"/>
                        <a:lumOff val="80000"/>
                      </a:schemeClr>
                    </a:solidFill>
                  </a:tcPr>
                </a:tc>
                <a:extLst>
                  <a:ext uri="{0D108BD9-81ED-4DB2-BD59-A6C34878D82A}">
                    <a16:rowId xmlns:a16="http://schemas.microsoft.com/office/drawing/2014/main" val="3656745648"/>
                  </a:ext>
                </a:extLst>
              </a:tr>
              <a:tr h="2851046">
                <a:tc>
                  <a:txBody>
                    <a:bodyPr/>
                    <a:lstStyle/>
                    <a:p>
                      <a:pPr marL="285750" lvl="0" indent="-285750" algn="l">
                        <a:lnSpc>
                          <a:spcPct val="100000"/>
                        </a:lnSpc>
                        <a:spcBef>
                          <a:spcPts val="0"/>
                        </a:spcBef>
                        <a:spcAft>
                          <a:spcPts val="0"/>
                        </a:spcAft>
                        <a:buFont typeface="Arial"/>
                        <a:buChar char="•"/>
                      </a:pPr>
                      <a:r>
                        <a:rPr lang="en-GB" sz="1400" b="0" i="0" u="none" strike="noStrike" baseline="0" noProof="0" dirty="0">
                          <a:solidFill>
                            <a:schemeClr val="tx1"/>
                          </a:solidFill>
                          <a:latin typeface="Arial"/>
                        </a:rPr>
                        <a:t>6 work streams are now fully operational and being managed monthly through Work to update the Green Plan for 23/24 is almost complete and will be signed off this month at FBIC</a:t>
                      </a:r>
                      <a:endParaRPr lang="en-GB" sz="1600" baseline="0" dirty="0">
                        <a:solidFill>
                          <a:schemeClr val="tx1"/>
                        </a:solidFill>
                        <a:latin typeface="Arial"/>
                        <a:cs typeface="Arial"/>
                      </a:endParaRPr>
                    </a:p>
                    <a:p>
                      <a:pPr marL="285750" lvl="0" indent="-285750" algn="l">
                        <a:lnSpc>
                          <a:spcPct val="100000"/>
                        </a:lnSpc>
                        <a:spcBef>
                          <a:spcPts val="0"/>
                        </a:spcBef>
                        <a:spcAft>
                          <a:spcPts val="0"/>
                        </a:spcAft>
                        <a:buFont typeface="Arial"/>
                        <a:buChar char="•"/>
                      </a:pPr>
                      <a:r>
                        <a:rPr lang="en-GB" sz="1400" b="0" i="0" u="none" strike="noStrike" baseline="0" noProof="0" dirty="0">
                          <a:solidFill>
                            <a:schemeClr val="tx1"/>
                          </a:solidFill>
                          <a:latin typeface="Arial"/>
                        </a:rPr>
                        <a:t>Service user involvement greatly increased in the last quarter and now embedded in to the work streams</a:t>
                      </a:r>
                      <a:endParaRPr lang="en-GB" dirty="0">
                        <a:solidFill>
                          <a:schemeClr val="tx1"/>
                        </a:solidFill>
                        <a:latin typeface="Arial"/>
                      </a:endParaRPr>
                    </a:p>
                    <a:p>
                      <a:pPr marL="285750" lvl="0" indent="-285750" algn="l">
                        <a:lnSpc>
                          <a:spcPct val="100000"/>
                        </a:lnSpc>
                        <a:spcBef>
                          <a:spcPts val="0"/>
                        </a:spcBef>
                        <a:spcAft>
                          <a:spcPts val="0"/>
                        </a:spcAft>
                        <a:buFont typeface="Arial"/>
                        <a:buChar char="•"/>
                      </a:pPr>
                      <a:r>
                        <a:rPr lang="en-GB" sz="1400" b="0" i="0" u="none" strike="noStrike" baseline="0" noProof="0" dirty="0">
                          <a:solidFill>
                            <a:schemeClr val="tx1"/>
                          </a:solidFill>
                          <a:latin typeface="Arial"/>
                        </a:rPr>
                        <a:t>Significant progress and planning has been made, and the targets and goals within each work stream are being commenced and completed. Since the inception of the Green Plan, we are now showing on average a 61% completion rate within the 1st year of the plan.</a:t>
                      </a:r>
                      <a:endParaRPr lang="en-GB" dirty="0">
                        <a:solidFill>
                          <a:schemeClr val="tx1"/>
                        </a:solidFill>
                        <a:latin typeface="Arial"/>
                      </a:endParaRPr>
                    </a:p>
                    <a:p>
                      <a:pPr marL="285750" lvl="0" indent="-285750" algn="l">
                        <a:lnSpc>
                          <a:spcPct val="100000"/>
                        </a:lnSpc>
                        <a:spcBef>
                          <a:spcPts val="0"/>
                        </a:spcBef>
                        <a:spcAft>
                          <a:spcPts val="0"/>
                        </a:spcAft>
                        <a:buFont typeface="Arial"/>
                        <a:buChar char="•"/>
                      </a:pPr>
                      <a:r>
                        <a:rPr lang="en-GB" sz="1400" b="0" i="0" u="none" strike="noStrike" baseline="0" noProof="0" dirty="0">
                          <a:solidFill>
                            <a:schemeClr val="tx1"/>
                          </a:solidFill>
                          <a:latin typeface="Arial"/>
                        </a:rPr>
                        <a:t>As the work to further imbed sustainability in to annual plans continues we have managed to include a sustainability related award in the annual staff awards ceremony</a:t>
                      </a:r>
                      <a:endParaRPr lang="en-GB" dirty="0">
                        <a:solidFill>
                          <a:schemeClr val="tx1"/>
                        </a:solidFill>
                        <a:latin typeface="Arial"/>
                      </a:endParaRPr>
                    </a:p>
                    <a:p>
                      <a:pPr marL="285750" lvl="0" indent="-285750" algn="l">
                        <a:lnSpc>
                          <a:spcPct val="100000"/>
                        </a:lnSpc>
                        <a:spcBef>
                          <a:spcPts val="0"/>
                        </a:spcBef>
                        <a:spcAft>
                          <a:spcPts val="0"/>
                        </a:spcAft>
                        <a:buFont typeface="Arial"/>
                        <a:buChar char="•"/>
                      </a:pPr>
                      <a:r>
                        <a:rPr lang="en-GB" sz="1400" b="0" i="0" u="none" strike="noStrike" baseline="0" noProof="0" dirty="0">
                          <a:solidFill>
                            <a:schemeClr val="tx1"/>
                          </a:solidFill>
                          <a:latin typeface="Arial"/>
                        </a:rPr>
                        <a:t>We continue to develop our dashboard in line with Greener NHS and online green plan assessment tool that has recently been released. We hope that this will now be fully ready for Q2 or 23/24</a:t>
                      </a:r>
                      <a:endParaRPr lang="en-GB" dirty="0">
                        <a:solidFill>
                          <a:schemeClr val="tx1"/>
                        </a:solidFill>
                        <a:latin typeface="Arial"/>
                      </a:endParaRPr>
                    </a:p>
                  </a:txBody>
                  <a:tcPr/>
                </a:tc>
                <a:extLst>
                  <a:ext uri="{0D108BD9-81ED-4DB2-BD59-A6C34878D82A}">
                    <a16:rowId xmlns:a16="http://schemas.microsoft.com/office/drawing/2014/main" val="1623941870"/>
                  </a:ext>
                </a:extLst>
              </a:tr>
              <a:tr h="2903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solidFill>
                            <a:schemeClr val="tx1"/>
                          </a:solidFill>
                          <a:latin typeface="Arial"/>
                          <a:cs typeface="Arial"/>
                        </a:rPr>
                        <a:t>Next Steps…</a:t>
                      </a:r>
                    </a:p>
                  </a:txBody>
                  <a:tcPr>
                    <a:solidFill>
                      <a:schemeClr val="accent1">
                        <a:lumMod val="20000"/>
                        <a:lumOff val="80000"/>
                      </a:schemeClr>
                    </a:solidFill>
                  </a:tcPr>
                </a:tc>
                <a:extLst>
                  <a:ext uri="{0D108BD9-81ED-4DB2-BD59-A6C34878D82A}">
                    <a16:rowId xmlns:a16="http://schemas.microsoft.com/office/drawing/2014/main" val="3270187743"/>
                  </a:ext>
                </a:extLst>
              </a:tr>
              <a:tr h="1266210">
                <a:tc>
                  <a:txBody>
                    <a:bodyPr/>
                    <a:lstStyle/>
                    <a:p>
                      <a:pPr marL="285750" lvl="0" indent="-285750" algn="l">
                        <a:lnSpc>
                          <a:spcPct val="100000"/>
                        </a:lnSpc>
                        <a:spcBef>
                          <a:spcPts val="0"/>
                        </a:spcBef>
                        <a:spcAft>
                          <a:spcPts val="0"/>
                        </a:spcAft>
                        <a:buFont typeface="Arial"/>
                        <a:buChar char="•"/>
                      </a:pPr>
                      <a:r>
                        <a:rPr lang="en-GB" sz="1400" b="0" i="0" u="none" strike="noStrike" baseline="0" noProof="0" dirty="0">
                          <a:solidFill>
                            <a:schemeClr val="tx1"/>
                          </a:solidFill>
                          <a:latin typeface="Arial"/>
                        </a:rPr>
                        <a:t>A fully functioning dashboard will be created for Q2 of 23/24 to help track measurable and provide assurance to all that the Green Plan and its associated actions and targets are having an impact on our carbon footprint </a:t>
                      </a:r>
                      <a:endParaRPr lang="en-GB" sz="16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r>
                        <a:rPr lang="en-GB" sz="1400" b="0" i="0" u="none" strike="noStrike" baseline="0" noProof="0" dirty="0">
                          <a:solidFill>
                            <a:schemeClr val="tx1"/>
                          </a:solidFill>
                          <a:latin typeface="Arial"/>
                        </a:rPr>
                        <a:t>Attendance at multiple departmental and Trust wide events to talk on sustainability and embedding the Green Plan in to the Trust planned. </a:t>
                      </a:r>
                      <a:endParaRPr lang="en-GB" dirty="0">
                        <a:solidFill>
                          <a:schemeClr val="tx1"/>
                        </a:solidFill>
                        <a:latin typeface="Arial"/>
                      </a:endParaRPr>
                    </a:p>
                  </a:txBody>
                  <a:tcPr/>
                </a:tc>
                <a:extLst>
                  <a:ext uri="{0D108BD9-81ED-4DB2-BD59-A6C34878D82A}">
                    <a16:rowId xmlns:a16="http://schemas.microsoft.com/office/drawing/2014/main" val="2151120575"/>
                  </a:ext>
                </a:extLst>
              </a:tr>
            </a:tbl>
          </a:graphicData>
        </a:graphic>
      </p:graphicFrame>
      <p:sp>
        <p:nvSpPr>
          <p:cNvPr id="7" name="Rectangle 6"/>
          <p:cNvSpPr/>
          <p:nvPr/>
        </p:nvSpPr>
        <p:spPr>
          <a:xfrm>
            <a:off x="9129009" y="6388241"/>
            <a:ext cx="1941557" cy="410882"/>
          </a:xfrm>
          <a:prstGeom prst="rect">
            <a:avLst/>
          </a:prstGeom>
        </p:spPr>
        <p:txBody>
          <a:bodyPr wrap="none">
            <a:spAutoFit/>
          </a:bodyPr>
          <a:lstStyle/>
          <a:p>
            <a:pPr>
              <a:lnSpc>
                <a:spcPct val="115000"/>
              </a:lnSpc>
              <a:spcAft>
                <a:spcPts val="1000"/>
              </a:spcAft>
            </a:pPr>
            <a:r>
              <a:rPr lang="en-GB" b="1">
                <a:latin typeface="Arial" panose="020B0604020202020204" pitchFamily="34" charset="0"/>
                <a:cs typeface="Arial" panose="020B0604020202020204" pitchFamily="34" charset="0"/>
              </a:rPr>
              <a:t>Improved value </a:t>
            </a:r>
            <a:endParaRPr lang="en-GB" b="1">
              <a:latin typeface="Arial" panose="020B0604020202020204" pitchFamily="34" charset="0"/>
              <a:ea typeface="Calibri" panose="020F0502020204030204" pitchFamily="34" charset="0"/>
              <a:cs typeface="Arial" panose="020B0604020202020204" pitchFamily="34" charset="0"/>
            </a:endParaRPr>
          </a:p>
        </p:txBody>
      </p:sp>
      <p:sp>
        <p:nvSpPr>
          <p:cNvPr id="8" name="Slide Number Placeholder 1">
            <a:extLst>
              <a:ext uri="{FF2B5EF4-FFF2-40B4-BE49-F238E27FC236}">
                <a16:creationId xmlns:a16="http://schemas.microsoft.com/office/drawing/2014/main" id="{379D335A-06F8-4E51-AB40-B72304A967D3}"/>
              </a:ext>
            </a:extLst>
          </p:cNvPr>
          <p:cNvSpPr>
            <a:spLocks noGrp="1"/>
          </p:cNvSpPr>
          <p:nvPr>
            <p:ph type="sldNum" sz="quarter" idx="12"/>
          </p:nvPr>
        </p:nvSpPr>
        <p:spPr>
          <a:xfrm>
            <a:off x="9287933" y="6456918"/>
            <a:ext cx="2743200" cy="365125"/>
          </a:xfrm>
        </p:spPr>
        <p:txBody>
          <a:bodyPr/>
          <a:lstStyle/>
          <a:p>
            <a:fld id="{8C7D807A-D3EC-4DEA-86E2-120E4093F1A6}" type="slidenum">
              <a:rPr lang="en-US" smtClean="0"/>
              <a:t>13</a:t>
            </a:fld>
            <a:endParaRPr lang="en-US"/>
          </a:p>
        </p:txBody>
      </p:sp>
      <p:graphicFrame>
        <p:nvGraphicFramePr>
          <p:cNvPr id="2" name="Table 1">
            <a:extLst>
              <a:ext uri="{FF2B5EF4-FFF2-40B4-BE49-F238E27FC236}">
                <a16:creationId xmlns:a16="http://schemas.microsoft.com/office/drawing/2014/main" id="{7ECA3D82-DA65-A32F-D167-5123ADA6FE17}"/>
              </a:ext>
            </a:extLst>
          </p:cNvPr>
          <p:cNvGraphicFramePr>
            <a:graphicFrameLocks noGrp="1"/>
          </p:cNvGraphicFramePr>
          <p:nvPr>
            <p:extLst>
              <p:ext uri="{D42A27DB-BD31-4B8C-83A1-F6EECF244321}">
                <p14:modId xmlns:p14="http://schemas.microsoft.com/office/powerpoint/2010/main" val="3893934225"/>
              </p:ext>
            </p:extLst>
          </p:nvPr>
        </p:nvGraphicFramePr>
        <p:xfrm>
          <a:off x="6932626" y="2936214"/>
          <a:ext cx="5033096" cy="2133600"/>
        </p:xfrm>
        <a:graphic>
          <a:graphicData uri="http://schemas.openxmlformats.org/drawingml/2006/table">
            <a:tbl>
              <a:tblPr>
                <a:tableStyleId>{BC89EF96-8CEA-46FF-86C4-4CE0E7609802}</a:tableStyleId>
              </a:tblPr>
              <a:tblGrid>
                <a:gridCol w="5033096">
                  <a:extLst>
                    <a:ext uri="{9D8B030D-6E8A-4147-A177-3AD203B41FA5}">
                      <a16:colId xmlns:a16="http://schemas.microsoft.com/office/drawing/2014/main" val="2479531759"/>
                    </a:ext>
                  </a:extLst>
                </a:gridCol>
              </a:tblGrid>
              <a:tr h="318799">
                <a:tc>
                  <a:txBody>
                    <a:bodyPr/>
                    <a:lstStyle/>
                    <a:p>
                      <a:r>
                        <a:rPr lang="en-GB" sz="1600" dirty="0">
                          <a:solidFill>
                            <a:schemeClr val="tx1"/>
                          </a:solidFill>
                          <a:latin typeface="Arial"/>
                          <a:cs typeface="Arial"/>
                        </a:rPr>
                        <a:t>Challenges and what we have learned </a:t>
                      </a:r>
                      <a:endParaRPr lang="en-US"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588604216"/>
                  </a:ext>
                </a:extLst>
              </a:tr>
              <a:tr h="469099">
                <a:tc>
                  <a:txBody>
                    <a:bodyPr/>
                    <a:lstStyle/>
                    <a:p>
                      <a:pPr marL="285750" lvl="0" indent="-285750" algn="l">
                        <a:lnSpc>
                          <a:spcPct val="100000"/>
                        </a:lnSpc>
                        <a:spcBef>
                          <a:spcPts val="0"/>
                        </a:spcBef>
                        <a:spcAft>
                          <a:spcPts val="0"/>
                        </a:spcAft>
                        <a:buFont typeface="Arial"/>
                        <a:buChar char="•"/>
                      </a:pPr>
                      <a:r>
                        <a:rPr lang="en-GB" sz="1400" b="0" i="0" u="none" strike="noStrike" baseline="0" noProof="0" dirty="0">
                          <a:solidFill>
                            <a:schemeClr val="tx1"/>
                          </a:solidFill>
                          <a:latin typeface="Arial"/>
                        </a:rPr>
                        <a:t>With a number of separate reporting mechanisms within the Trust it is essential that we ensure not only consistency but lack of duplication</a:t>
                      </a:r>
                      <a:endParaRPr lang="en-US" dirty="0">
                        <a:solidFill>
                          <a:schemeClr val="tx1"/>
                        </a:solidFill>
                        <a:latin typeface="Arial"/>
                      </a:endParaRPr>
                    </a:p>
                    <a:p>
                      <a:pPr marL="285750" lvl="0" indent="-285750" algn="l">
                        <a:lnSpc>
                          <a:spcPct val="100000"/>
                        </a:lnSpc>
                        <a:spcBef>
                          <a:spcPts val="0"/>
                        </a:spcBef>
                        <a:spcAft>
                          <a:spcPts val="0"/>
                        </a:spcAft>
                        <a:buFont typeface="Arial"/>
                        <a:buChar char="•"/>
                      </a:pPr>
                      <a:r>
                        <a:rPr lang="en-GB" sz="1400" b="0" i="0" u="none" strike="noStrike" baseline="0" noProof="0" dirty="0">
                          <a:solidFill>
                            <a:schemeClr val="tx1"/>
                          </a:solidFill>
                          <a:latin typeface="Arial"/>
                        </a:rPr>
                        <a:t>We are working to ensure that ELFT internal assurance reporting methodology is as closely linked to the current Greener NHS carbon reporting as possible. Obtaining the formulas and calculations for energy and overall carbon footprint is ongoing.</a:t>
                      </a:r>
                      <a:endParaRPr lang="en-GB" b="0" i="0" u="none" strike="noStrike" noProof="0" dirty="0">
                        <a:solidFill>
                          <a:schemeClr val="tx1"/>
                        </a:solidFill>
                        <a:latin typeface="Arial"/>
                      </a:endParaRPr>
                    </a:p>
                  </a:txBody>
                  <a:tcPr/>
                </a:tc>
                <a:extLst>
                  <a:ext uri="{0D108BD9-81ED-4DB2-BD59-A6C34878D82A}">
                    <a16:rowId xmlns:a16="http://schemas.microsoft.com/office/drawing/2014/main" val="319535187"/>
                  </a:ext>
                </a:extLst>
              </a:tr>
            </a:tbl>
          </a:graphicData>
        </a:graphic>
      </p:graphicFrame>
    </p:spTree>
    <p:extLst>
      <p:ext uri="{BB962C8B-B14F-4D97-AF65-F5344CB8AC3E}">
        <p14:creationId xmlns:p14="http://schemas.microsoft.com/office/powerpoint/2010/main" val="5962412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902314695"/>
              </p:ext>
            </p:extLst>
          </p:nvPr>
        </p:nvGraphicFramePr>
        <p:xfrm>
          <a:off x="234731" y="157655"/>
          <a:ext cx="11757572" cy="822960"/>
        </p:xfrm>
        <a:graphic>
          <a:graphicData uri="http://schemas.openxmlformats.org/drawingml/2006/table">
            <a:tbl>
              <a:tblPr bandRow="1">
                <a:tableStyleId>{5C22544A-7EE6-4342-B048-85BDC9FD1C3A}</a:tableStyleId>
              </a:tblPr>
              <a:tblGrid>
                <a:gridCol w="9529379">
                  <a:extLst>
                    <a:ext uri="{9D8B030D-6E8A-4147-A177-3AD203B41FA5}">
                      <a16:colId xmlns:a16="http://schemas.microsoft.com/office/drawing/2014/main" val="2618242522"/>
                    </a:ext>
                  </a:extLst>
                </a:gridCol>
                <a:gridCol w="2228193">
                  <a:extLst>
                    <a:ext uri="{9D8B030D-6E8A-4147-A177-3AD203B41FA5}">
                      <a16:colId xmlns:a16="http://schemas.microsoft.com/office/drawing/2014/main" val="588263017"/>
                    </a:ext>
                  </a:extLst>
                </a:gridCol>
              </a:tblGrid>
              <a:tr h="54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1">
                          <a:solidFill>
                            <a:schemeClr val="tx1"/>
                          </a:solidFill>
                          <a:latin typeface="Arial" panose="020B0604020202020204" pitchFamily="34" charset="0"/>
                          <a:cs typeface="Arial" panose="020B0604020202020204" pitchFamily="34" charset="0"/>
                        </a:rPr>
                        <a:t>Priority</a:t>
                      </a:r>
                      <a:r>
                        <a:rPr lang="en-GB" sz="1600">
                          <a:solidFill>
                            <a:schemeClr val="tx1"/>
                          </a:solidFill>
                          <a:latin typeface="Arial" panose="020B0604020202020204" pitchFamily="34" charset="0"/>
                          <a:cs typeface="Arial" panose="020B0604020202020204" pitchFamily="34" charset="0"/>
                        </a:rPr>
                        <a:t>: AWS Cloud Hosting and </a:t>
                      </a:r>
                      <a:r>
                        <a:rPr lang="en-GB" sz="1600" err="1">
                          <a:solidFill>
                            <a:schemeClr val="tx1"/>
                          </a:solidFill>
                          <a:latin typeface="Arial" panose="020B0604020202020204" pitchFamily="34" charset="0"/>
                          <a:cs typeface="Arial" panose="020B0604020202020204" pitchFamily="34" charset="0"/>
                        </a:rPr>
                        <a:t>WiFi</a:t>
                      </a:r>
                      <a:r>
                        <a:rPr lang="en-GB" sz="1600">
                          <a:solidFill>
                            <a:schemeClr val="tx1"/>
                          </a:solidFill>
                          <a:latin typeface="Arial" panose="020B0604020202020204" pitchFamily="34" charset="0"/>
                          <a:cs typeface="Arial" panose="020B0604020202020204" pitchFamily="34" charset="0"/>
                        </a:rPr>
                        <a:t> Programme Implementation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600">
                        <a:solidFill>
                          <a:srgbClr val="FF0000"/>
                        </a:solidFill>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a:latin typeface="Arial" panose="020B0604020202020204" pitchFamily="34" charset="0"/>
                          <a:cs typeface="Arial" panose="020B0604020202020204" pitchFamily="34" charset="0"/>
                        </a:rPr>
                        <a:t>Contact</a:t>
                      </a:r>
                      <a:r>
                        <a:rPr lang="en-GB" sz="1200">
                          <a:latin typeface="Arial" panose="020B0604020202020204" pitchFamily="34" charset="0"/>
                          <a:cs typeface="Arial" panose="020B0604020202020204" pitchFamily="34" charset="0"/>
                        </a:rPr>
                        <a:t>: </a:t>
                      </a:r>
                      <a:r>
                        <a:rPr lang="en-GB" sz="1200" err="1">
                          <a:latin typeface="Arial" panose="020B0604020202020204" pitchFamily="34" charset="0"/>
                          <a:cs typeface="Arial" panose="020B0604020202020204" pitchFamily="34" charset="0"/>
                        </a:rPr>
                        <a:t>Sajini</a:t>
                      </a:r>
                      <a:r>
                        <a:rPr lang="en-GB" sz="1200">
                          <a:latin typeface="Arial" panose="020B0604020202020204" pitchFamily="34" charset="0"/>
                          <a:cs typeface="Arial" panose="020B0604020202020204" pitchFamily="34" charset="0"/>
                        </a:rPr>
                        <a:t> </a:t>
                      </a:r>
                      <a:r>
                        <a:rPr lang="en-GB" sz="1200" err="1">
                          <a:latin typeface="Arial" panose="020B0604020202020204" pitchFamily="34" charset="0"/>
                          <a:cs typeface="Arial" panose="020B0604020202020204" pitchFamily="34" charset="0"/>
                        </a:rPr>
                        <a:t>Nedumaran</a:t>
                      </a:r>
                      <a:r>
                        <a:rPr lang="en-GB" sz="1200">
                          <a:latin typeface="Arial" panose="020B0604020202020204" pitchFamily="34" charset="0"/>
                          <a:cs typeface="Arial" panose="020B0604020202020204" pitchFamily="34" charset="0"/>
                        </a:rPr>
                        <a:t>, senior</a:t>
                      </a:r>
                      <a:r>
                        <a:rPr lang="en-GB" sz="1200" baseline="0">
                          <a:latin typeface="Arial" panose="020B0604020202020204" pitchFamily="34" charset="0"/>
                          <a:cs typeface="Arial" panose="020B0604020202020204" pitchFamily="34" charset="0"/>
                        </a:rPr>
                        <a:t> digital infrastructure &amp; service improvement programme manager</a:t>
                      </a:r>
                      <a:endParaRPr lang="en-GB" sz="12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17220732"/>
                  </a:ext>
                </a:extLst>
              </a:tr>
            </a:tbl>
          </a:graphicData>
        </a:graphic>
      </p:graphicFrame>
      <p:sp>
        <p:nvSpPr>
          <p:cNvPr id="9" name="TextBox 8"/>
          <p:cNvSpPr txBox="1"/>
          <p:nvPr/>
        </p:nvSpPr>
        <p:spPr>
          <a:xfrm>
            <a:off x="199955" y="1046518"/>
            <a:ext cx="506209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Status</a:t>
            </a: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Completed</a:t>
            </a:r>
          </a:p>
        </p:txBody>
      </p:sp>
      <p:graphicFrame>
        <p:nvGraphicFramePr>
          <p:cNvPr id="14" name="Table 13"/>
          <p:cNvGraphicFramePr>
            <a:graphicFrameLocks noGrp="1"/>
          </p:cNvGraphicFramePr>
          <p:nvPr>
            <p:extLst>
              <p:ext uri="{D42A27DB-BD31-4B8C-83A1-F6EECF244321}">
                <p14:modId xmlns:p14="http://schemas.microsoft.com/office/powerpoint/2010/main" val="1161107589"/>
              </p:ext>
            </p:extLst>
          </p:nvPr>
        </p:nvGraphicFramePr>
        <p:xfrm>
          <a:off x="234731" y="1450975"/>
          <a:ext cx="6069354" cy="5212080"/>
        </p:xfrm>
        <a:graphic>
          <a:graphicData uri="http://schemas.openxmlformats.org/drawingml/2006/table">
            <a:tbl>
              <a:tblPr bandRow="1">
                <a:tableStyleId>{BC89EF96-8CEA-46FF-86C4-4CE0E7609802}</a:tableStyleId>
              </a:tblPr>
              <a:tblGrid>
                <a:gridCol w="6069354">
                  <a:extLst>
                    <a:ext uri="{9D8B030D-6E8A-4147-A177-3AD203B41FA5}">
                      <a16:colId xmlns:a16="http://schemas.microsoft.com/office/drawing/2014/main" val="214815153"/>
                    </a:ext>
                  </a:extLst>
                </a:gridCol>
              </a:tblGrid>
              <a:tr h="322396">
                <a:tc>
                  <a:txBody>
                    <a:bodyPr/>
                    <a:lstStyle/>
                    <a:p>
                      <a:r>
                        <a:rPr lang="en-GB" sz="1600" dirty="0">
                          <a:solidFill>
                            <a:sysClr val="windowText" lastClr="000000"/>
                          </a:solidFill>
                          <a:latin typeface="Arial"/>
                          <a:cs typeface="Arial"/>
                        </a:rPr>
                        <a:t>Progress and learning</a:t>
                      </a:r>
                      <a:r>
                        <a:rPr lang="en-GB" sz="1600" baseline="0" dirty="0">
                          <a:solidFill>
                            <a:sysClr val="windowText" lastClr="000000"/>
                          </a:solidFill>
                          <a:latin typeface="Arial"/>
                          <a:cs typeface="Arial"/>
                        </a:rPr>
                        <a:t> over Quarter 4</a:t>
                      </a:r>
                      <a:endParaRPr lang="en-GB" sz="1600" dirty="0">
                        <a:solidFill>
                          <a:sysClr val="windowText" lastClr="000000"/>
                        </a:solidFill>
                        <a:latin typeface="Arial"/>
                        <a:cs typeface="Arial"/>
                      </a:endParaRPr>
                    </a:p>
                  </a:txBody>
                  <a:tcPr>
                    <a:solidFill>
                      <a:schemeClr val="accent1">
                        <a:lumMod val="20000"/>
                        <a:lumOff val="80000"/>
                      </a:schemeClr>
                    </a:solidFill>
                  </a:tcPr>
                </a:tc>
                <a:extLst>
                  <a:ext uri="{0D108BD9-81ED-4DB2-BD59-A6C34878D82A}">
                    <a16:rowId xmlns:a16="http://schemas.microsoft.com/office/drawing/2014/main" val="3656745648"/>
                  </a:ext>
                </a:extLst>
              </a:tr>
              <a:tr h="1532193">
                <a:tc>
                  <a:txBody>
                    <a:bodyPr/>
                    <a:lstStyle/>
                    <a:p>
                      <a:pPr marL="285750" indent="-285750">
                        <a:buFont typeface="Arial" panose="020B0604020202020204" pitchFamily="34" charset="0"/>
                        <a:buChar char="•"/>
                      </a:pPr>
                      <a:r>
                        <a:rPr lang="en-GB" sz="1300" baseline="0" dirty="0">
                          <a:solidFill>
                            <a:sysClr val="windowText" lastClr="000000"/>
                          </a:solidFill>
                          <a:latin typeface="Arial"/>
                          <a:cs typeface="Arial"/>
                        </a:rPr>
                        <a:t>Secondary DirectConnect2 (DC2) link between </a:t>
                      </a:r>
                      <a:r>
                        <a:rPr lang="en-GB" sz="1300" baseline="0" dirty="0" err="1">
                          <a:solidFill>
                            <a:sysClr val="windowText" lastClr="000000"/>
                          </a:solidFill>
                          <a:latin typeface="Arial"/>
                          <a:cs typeface="Arial"/>
                        </a:rPr>
                        <a:t>Alie</a:t>
                      </a:r>
                      <a:r>
                        <a:rPr lang="en-GB" sz="1300" baseline="0" dirty="0">
                          <a:solidFill>
                            <a:sysClr val="windowText" lastClr="000000"/>
                          </a:solidFill>
                          <a:latin typeface="Arial"/>
                          <a:cs typeface="Arial"/>
                        </a:rPr>
                        <a:t> Street and AWS has been created </a:t>
                      </a:r>
                    </a:p>
                    <a:p>
                      <a:pPr marL="285750" lvl="0" indent="-285750">
                        <a:buFont typeface="Arial" panose="020B0604020202020204" pitchFamily="34" charset="0"/>
                        <a:buChar char="•"/>
                      </a:pPr>
                      <a:r>
                        <a:rPr lang="en-GB" sz="1300" baseline="0" dirty="0">
                          <a:solidFill>
                            <a:sysClr val="windowText" lastClr="000000"/>
                          </a:solidFill>
                          <a:latin typeface="Arial"/>
                          <a:cs typeface="Arial"/>
                        </a:rPr>
                        <a:t>Discussions have begun with Telefonica Tech (TT) and Virgin Media for business is taking place with regards to ensuring cloud supplier resilience </a:t>
                      </a:r>
                    </a:p>
                    <a:p>
                      <a:pPr marL="285750" lvl="0" indent="-285750">
                        <a:buFont typeface="Arial" panose="020B0604020202020204" pitchFamily="34" charset="0"/>
                        <a:buChar char="•"/>
                      </a:pPr>
                      <a:r>
                        <a:rPr lang="en-GB" sz="1300" baseline="0" dirty="0" err="1">
                          <a:solidFill>
                            <a:sysClr val="windowText" lastClr="000000"/>
                          </a:solidFill>
                          <a:latin typeface="Arial"/>
                          <a:cs typeface="Arial"/>
                        </a:rPr>
                        <a:t>Kickstarting</a:t>
                      </a:r>
                      <a:r>
                        <a:rPr lang="en-GB" sz="1300" baseline="0" dirty="0">
                          <a:solidFill>
                            <a:sysClr val="windowText" lastClr="000000"/>
                          </a:solidFill>
                          <a:latin typeface="Arial"/>
                          <a:cs typeface="Arial"/>
                        </a:rPr>
                        <a:t> the remaining on-premises system migration project</a:t>
                      </a:r>
                    </a:p>
                    <a:p>
                      <a:pPr marL="285750" lvl="0" indent="-285750">
                        <a:buFont typeface="Arial" panose="020B0604020202020204" pitchFamily="34" charset="0"/>
                        <a:buChar char="•"/>
                      </a:pPr>
                      <a:r>
                        <a:rPr lang="en-GB" sz="1300" baseline="0" dirty="0">
                          <a:solidFill>
                            <a:sysClr val="windowText" lastClr="000000"/>
                          </a:solidFill>
                          <a:latin typeface="Arial"/>
                          <a:cs typeface="Arial"/>
                        </a:rPr>
                        <a:t>Started on the configuration of the wireless LAN controllers – configuration at The Green completed and access points at The Green migrated onto the wireless LAN controllers</a:t>
                      </a:r>
                    </a:p>
                    <a:p>
                      <a:pPr marL="285750" lvl="0" indent="-285750">
                        <a:buFont typeface="Arial" panose="020B0604020202020204" pitchFamily="34" charset="0"/>
                        <a:buChar char="•"/>
                      </a:pPr>
                      <a:r>
                        <a:rPr lang="en-GB" sz="1300" baseline="0" dirty="0">
                          <a:solidFill>
                            <a:sysClr val="windowText" lastClr="000000"/>
                          </a:solidFill>
                          <a:latin typeface="Arial"/>
                          <a:cs typeface="Arial"/>
                        </a:rPr>
                        <a:t>Adequate testing completed successfully</a:t>
                      </a:r>
                    </a:p>
                  </a:txBody>
                  <a:tcPr/>
                </a:tc>
                <a:extLst>
                  <a:ext uri="{0D108BD9-81ED-4DB2-BD59-A6C34878D82A}">
                    <a16:rowId xmlns:a16="http://schemas.microsoft.com/office/drawing/2014/main" val="1623941870"/>
                  </a:ext>
                </a:extLst>
              </a:tr>
              <a:tr h="3233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solidFill>
                            <a:sysClr val="windowText" lastClr="000000"/>
                          </a:solidFill>
                          <a:latin typeface="Arial"/>
                          <a:cs typeface="Arial"/>
                        </a:rPr>
                        <a:t>Next Steps…</a:t>
                      </a:r>
                    </a:p>
                  </a:txBody>
                  <a:tcPr>
                    <a:solidFill>
                      <a:schemeClr val="accent1">
                        <a:lumMod val="20000"/>
                        <a:lumOff val="80000"/>
                      </a:schemeClr>
                    </a:solidFill>
                  </a:tcPr>
                </a:tc>
                <a:extLst>
                  <a:ext uri="{0D108BD9-81ED-4DB2-BD59-A6C34878D82A}">
                    <a16:rowId xmlns:a16="http://schemas.microsoft.com/office/drawing/2014/main" val="3270187743"/>
                  </a:ext>
                </a:extLst>
              </a:tr>
              <a:tr h="1568264">
                <a:tc>
                  <a:txBody>
                    <a:bodyPr/>
                    <a:lstStyle/>
                    <a:p>
                      <a:pPr marL="285750" indent="-285750">
                        <a:buFont typeface="Arial" panose="020B0604020202020204" pitchFamily="34" charset="0"/>
                        <a:buChar char="•"/>
                      </a:pPr>
                      <a:r>
                        <a:rPr lang="en-GB" sz="1300" dirty="0">
                          <a:solidFill>
                            <a:sysClr val="windowText" lastClr="000000"/>
                          </a:solidFill>
                          <a:latin typeface="Arial"/>
                          <a:cs typeface="Arial"/>
                        </a:rPr>
                        <a:t>Working on improving DC2 resilience, implementation details are yet to be confirmed</a:t>
                      </a:r>
                    </a:p>
                    <a:p>
                      <a:pPr marL="285750" lvl="0" indent="-285750">
                        <a:buFont typeface="Arial" panose="020B0604020202020204" pitchFamily="34" charset="0"/>
                        <a:buChar char="•"/>
                      </a:pPr>
                      <a:r>
                        <a:rPr lang="en-GB" sz="1300" dirty="0">
                          <a:solidFill>
                            <a:sysClr val="windowText" lastClr="000000"/>
                          </a:solidFill>
                          <a:latin typeface="Arial"/>
                          <a:cs typeface="Arial"/>
                        </a:rPr>
                        <a:t>The topology and architecture of a Trustwide overarching site resilience solution including cloud access are being defined (SD-WAN)</a:t>
                      </a:r>
                    </a:p>
                    <a:p>
                      <a:pPr marL="285750" lvl="0" indent="-285750">
                        <a:buFont typeface="Arial" panose="020B0604020202020204" pitchFamily="34" charset="0"/>
                        <a:buChar char="•"/>
                      </a:pPr>
                      <a:r>
                        <a:rPr lang="en-GB" sz="1300" dirty="0">
                          <a:solidFill>
                            <a:sysClr val="windowText" lastClr="000000"/>
                          </a:solidFill>
                          <a:latin typeface="Arial"/>
                          <a:cs typeface="Arial"/>
                        </a:rPr>
                        <a:t>Configuration of the wireless LAN controllers at both </a:t>
                      </a:r>
                      <a:r>
                        <a:rPr lang="en-GB" sz="1300" dirty="0" err="1">
                          <a:solidFill>
                            <a:sysClr val="windowText" lastClr="000000"/>
                          </a:solidFill>
                          <a:latin typeface="Arial"/>
                          <a:cs typeface="Arial"/>
                        </a:rPr>
                        <a:t>Alie</a:t>
                      </a:r>
                      <a:r>
                        <a:rPr lang="en-GB" sz="1300" dirty="0">
                          <a:solidFill>
                            <a:sysClr val="windowText" lastClr="000000"/>
                          </a:solidFill>
                          <a:latin typeface="Arial"/>
                          <a:cs typeface="Arial"/>
                        </a:rPr>
                        <a:t> Street and Charter House to be completed with testing in April – May 2023</a:t>
                      </a:r>
                    </a:p>
                    <a:p>
                      <a:pPr marL="285750" lvl="0" indent="-285750">
                        <a:buFont typeface="Arial" panose="020B0604020202020204" pitchFamily="34" charset="0"/>
                        <a:buChar char="•"/>
                      </a:pPr>
                      <a:r>
                        <a:rPr lang="en-GB" sz="1300" dirty="0">
                          <a:solidFill>
                            <a:sysClr val="windowText" lastClr="000000"/>
                          </a:solidFill>
                          <a:latin typeface="Arial"/>
                          <a:cs typeface="Arial"/>
                        </a:rPr>
                        <a:t>Migration of all APs at both </a:t>
                      </a:r>
                      <a:r>
                        <a:rPr lang="en-GB" sz="1300" dirty="0" err="1">
                          <a:solidFill>
                            <a:sysClr val="windowText" lastClr="000000"/>
                          </a:solidFill>
                          <a:latin typeface="Arial"/>
                          <a:cs typeface="Arial"/>
                        </a:rPr>
                        <a:t>Alie</a:t>
                      </a:r>
                      <a:r>
                        <a:rPr lang="en-GB" sz="1300" dirty="0">
                          <a:solidFill>
                            <a:sysClr val="windowText" lastClr="000000"/>
                          </a:solidFill>
                          <a:latin typeface="Arial"/>
                          <a:cs typeface="Arial"/>
                        </a:rPr>
                        <a:t> Street and Charter House onto the wireless LAN controllers between April and May 2023</a:t>
                      </a:r>
                    </a:p>
                    <a:p>
                      <a:pPr marL="285750" lvl="0" indent="-285750">
                        <a:buFont typeface="Arial" panose="020B0604020202020204" pitchFamily="34" charset="0"/>
                        <a:buChar char="•"/>
                      </a:pPr>
                      <a:r>
                        <a:rPr lang="en-GB" sz="1300" dirty="0">
                          <a:solidFill>
                            <a:sysClr val="windowText" lastClr="000000"/>
                          </a:solidFill>
                          <a:latin typeface="Arial"/>
                          <a:cs typeface="Arial"/>
                        </a:rPr>
                        <a:t>Migration of APs on the current Green/</a:t>
                      </a:r>
                      <a:r>
                        <a:rPr lang="en-GB" sz="1300" dirty="0" err="1">
                          <a:solidFill>
                            <a:sysClr val="windowText" lastClr="000000"/>
                          </a:solidFill>
                          <a:latin typeface="Arial"/>
                          <a:cs typeface="Arial"/>
                        </a:rPr>
                        <a:t>Alie</a:t>
                      </a:r>
                      <a:r>
                        <a:rPr lang="en-GB" sz="1300" dirty="0">
                          <a:solidFill>
                            <a:sysClr val="windowText" lastClr="000000"/>
                          </a:solidFill>
                          <a:latin typeface="Arial"/>
                          <a:cs typeface="Arial"/>
                        </a:rPr>
                        <a:t> Street/Charter House controllers onto the new </a:t>
                      </a:r>
                      <a:r>
                        <a:rPr lang="en-GB" sz="1300" b="0" i="0" u="none" strike="noStrike" noProof="0" dirty="0">
                          <a:solidFill>
                            <a:sysClr val="windowText" lastClr="000000"/>
                          </a:solidFill>
                          <a:latin typeface="Arial"/>
                        </a:rPr>
                        <a:t>Green/</a:t>
                      </a:r>
                      <a:r>
                        <a:rPr lang="en-GB" sz="1300" b="0" i="0" u="none" strike="noStrike" noProof="0" dirty="0" err="1">
                          <a:solidFill>
                            <a:sysClr val="windowText" lastClr="000000"/>
                          </a:solidFill>
                          <a:latin typeface="Arial"/>
                        </a:rPr>
                        <a:t>Alie</a:t>
                      </a:r>
                      <a:r>
                        <a:rPr lang="en-GB" sz="1300" b="0" i="0" u="none" strike="noStrike" noProof="0" dirty="0">
                          <a:solidFill>
                            <a:sysClr val="windowText" lastClr="000000"/>
                          </a:solidFill>
                          <a:latin typeface="Arial"/>
                        </a:rPr>
                        <a:t> Street/Charter House controllers in May – June 2023</a:t>
                      </a:r>
                    </a:p>
                    <a:p>
                      <a:pPr marL="285750" lvl="0" indent="-285750">
                        <a:buFont typeface="Arial" panose="020B0604020202020204" pitchFamily="34" charset="0"/>
                        <a:buChar char="•"/>
                      </a:pPr>
                      <a:r>
                        <a:rPr lang="en-GB" sz="1300" b="0" i="0" u="none" strike="noStrike" noProof="0" dirty="0">
                          <a:solidFill>
                            <a:sysClr val="windowText" lastClr="000000"/>
                          </a:solidFill>
                          <a:latin typeface="Arial"/>
                        </a:rPr>
                        <a:t>Refresh of APs to be undertaken across the Trust for June – September 2023</a:t>
                      </a:r>
                    </a:p>
                  </a:txBody>
                  <a:tcPr/>
                </a:tc>
                <a:extLst>
                  <a:ext uri="{0D108BD9-81ED-4DB2-BD59-A6C34878D82A}">
                    <a16:rowId xmlns:a16="http://schemas.microsoft.com/office/drawing/2014/main" val="2151120575"/>
                  </a:ext>
                </a:extLst>
              </a:tr>
            </a:tbl>
          </a:graphicData>
        </a:graphic>
      </p:graphicFrame>
      <p:sp>
        <p:nvSpPr>
          <p:cNvPr id="7" name="Rectangle 6"/>
          <p:cNvSpPr/>
          <p:nvPr/>
        </p:nvSpPr>
        <p:spPr>
          <a:xfrm>
            <a:off x="8947854" y="6354645"/>
            <a:ext cx="1941557" cy="410882"/>
          </a:xfrm>
          <a:prstGeom prst="rect">
            <a:avLst/>
          </a:prstGeom>
        </p:spPr>
        <p:txBody>
          <a:bodyPr wrap="none">
            <a:spAutoFit/>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kumimoji="0" lang="en-GB" sz="18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Improved value </a:t>
            </a:r>
            <a:endParaRPr kumimoji="0" lang="en-GB" sz="1800" b="1" i="0" u="none" strike="noStrike" kern="1200" cap="none" spc="0" normalizeH="0" baseline="0" noProof="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p:txBody>
      </p:sp>
      <p:sp>
        <p:nvSpPr>
          <p:cNvPr id="8" name="Slide Number Placeholder 1">
            <a:extLst>
              <a:ext uri="{FF2B5EF4-FFF2-40B4-BE49-F238E27FC236}">
                <a16:creationId xmlns:a16="http://schemas.microsoft.com/office/drawing/2014/main" id="{B40ECD39-DDA6-4640-8D41-1ECB866C1731}"/>
              </a:ext>
            </a:extLst>
          </p:cNvPr>
          <p:cNvSpPr>
            <a:spLocks noGrp="1"/>
          </p:cNvSpPr>
          <p:nvPr>
            <p:ph type="sldNum" sz="quarter" idx="12"/>
          </p:nvPr>
        </p:nvSpPr>
        <p:spPr>
          <a:xfrm>
            <a:off x="9287933" y="6456918"/>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C7D807A-D3EC-4DEA-86E2-120E4093F1A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aphicFrame>
        <p:nvGraphicFramePr>
          <p:cNvPr id="6" name="Table 5">
            <a:extLst>
              <a:ext uri="{FF2B5EF4-FFF2-40B4-BE49-F238E27FC236}">
                <a16:creationId xmlns:a16="http://schemas.microsoft.com/office/drawing/2014/main" id="{22399D9B-A69D-B4AA-DEFC-DC940D131D9D}"/>
              </a:ext>
            </a:extLst>
          </p:cNvPr>
          <p:cNvGraphicFramePr>
            <a:graphicFrameLocks noGrp="1"/>
          </p:cNvGraphicFramePr>
          <p:nvPr>
            <p:extLst>
              <p:ext uri="{D42A27DB-BD31-4B8C-83A1-F6EECF244321}">
                <p14:modId xmlns:p14="http://schemas.microsoft.com/office/powerpoint/2010/main" val="1016664774"/>
              </p:ext>
            </p:extLst>
          </p:nvPr>
        </p:nvGraphicFramePr>
        <p:xfrm>
          <a:off x="6480713" y="1450975"/>
          <a:ext cx="5418268" cy="1321782"/>
        </p:xfrm>
        <a:graphic>
          <a:graphicData uri="http://schemas.openxmlformats.org/drawingml/2006/table">
            <a:tbl>
              <a:tblPr>
                <a:tableStyleId>{5DA37D80-6434-44D0-A028-1B22A696006F}</a:tableStyleId>
              </a:tblPr>
              <a:tblGrid>
                <a:gridCol w="5418268">
                  <a:extLst>
                    <a:ext uri="{9D8B030D-6E8A-4147-A177-3AD203B41FA5}">
                      <a16:colId xmlns:a16="http://schemas.microsoft.com/office/drawing/2014/main" val="2479531759"/>
                    </a:ext>
                  </a:extLst>
                </a:gridCol>
              </a:tblGrid>
              <a:tr h="236530">
                <a:tc>
                  <a:txBody>
                    <a:bodyPr/>
                    <a:lstStyle/>
                    <a:p>
                      <a:r>
                        <a:rPr lang="en-GB" sz="1600" dirty="0">
                          <a:solidFill>
                            <a:sysClr val="windowText" lastClr="000000"/>
                          </a:solidFill>
                          <a:latin typeface="Arial"/>
                          <a:cs typeface="Arial"/>
                        </a:rPr>
                        <a:t>Milestones</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588604216"/>
                  </a:ext>
                </a:extLst>
              </a:tr>
              <a:tr h="328834">
                <a:tc>
                  <a:txBody>
                    <a:bodyPr/>
                    <a:lstStyle/>
                    <a:p>
                      <a:pPr lvl="0" algn="l">
                        <a:lnSpc>
                          <a:spcPct val="100000"/>
                        </a:lnSpc>
                        <a:spcBef>
                          <a:spcPts val="0"/>
                        </a:spcBef>
                        <a:spcAft>
                          <a:spcPts val="0"/>
                        </a:spcAft>
                        <a:buNone/>
                      </a:pPr>
                      <a:r>
                        <a:rPr lang="en-GB" sz="1300" b="0" i="0" u="none" strike="noStrike" noProof="0" dirty="0">
                          <a:solidFill>
                            <a:sysClr val="windowText" lastClr="000000"/>
                          </a:solidFill>
                          <a:latin typeface="Arial"/>
                        </a:rPr>
                        <a:t>Cloud access resilience completion</a:t>
                      </a:r>
                      <a:endParaRPr lang="en-US" sz="1300" dirty="0">
                        <a:solidFill>
                          <a:sysClr val="windowText" lastClr="000000"/>
                        </a:solidFill>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19535187"/>
                  </a:ext>
                </a:extLst>
              </a:tr>
              <a:tr h="328834">
                <a:tc>
                  <a:txBody>
                    <a:bodyPr/>
                    <a:lstStyle/>
                    <a:p>
                      <a:pPr lvl="0" algn="l">
                        <a:lnSpc>
                          <a:spcPct val="100000"/>
                        </a:lnSpc>
                        <a:spcBef>
                          <a:spcPts val="0"/>
                        </a:spcBef>
                        <a:spcAft>
                          <a:spcPts val="0"/>
                        </a:spcAft>
                        <a:buNone/>
                      </a:pPr>
                      <a:r>
                        <a:rPr lang="en-GB" sz="1300" b="0" i="0" u="none" strike="noStrike" noProof="0" dirty="0">
                          <a:solidFill>
                            <a:sysClr val="windowText" lastClr="000000"/>
                          </a:solidFill>
                          <a:latin typeface="Arial"/>
                        </a:rPr>
                        <a:t>On-premises system reminders to be migrated to the cloud</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639399368"/>
                  </a:ext>
                </a:extLst>
              </a:tr>
              <a:tr h="328834">
                <a:tc>
                  <a:txBody>
                    <a:bodyPr/>
                    <a:lstStyle/>
                    <a:p>
                      <a:pPr lvl="0" algn="l">
                        <a:lnSpc>
                          <a:spcPct val="100000"/>
                        </a:lnSpc>
                        <a:spcBef>
                          <a:spcPts val="0"/>
                        </a:spcBef>
                        <a:spcAft>
                          <a:spcPts val="0"/>
                        </a:spcAft>
                        <a:buNone/>
                      </a:pPr>
                      <a:r>
                        <a:rPr lang="en-GB" sz="1300" b="0" i="0" u="none" strike="noStrike" noProof="0" dirty="0">
                          <a:solidFill>
                            <a:sysClr val="windowText" lastClr="000000"/>
                          </a:solidFill>
                          <a:latin typeface="Arial"/>
                        </a:rPr>
                        <a:t>Complete configuration of the wireless LAN controllers</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638194209"/>
                  </a:ext>
                </a:extLst>
              </a:tr>
            </a:tbl>
          </a:graphicData>
        </a:graphic>
      </p:graphicFrame>
      <p:graphicFrame>
        <p:nvGraphicFramePr>
          <p:cNvPr id="10" name="Table 9">
            <a:extLst>
              <a:ext uri="{FF2B5EF4-FFF2-40B4-BE49-F238E27FC236}">
                <a16:creationId xmlns:a16="http://schemas.microsoft.com/office/drawing/2014/main" id="{0101CBEC-F8E9-238A-89A7-47EFF4EE0D2C}"/>
              </a:ext>
            </a:extLst>
          </p:cNvPr>
          <p:cNvGraphicFramePr>
            <a:graphicFrameLocks noGrp="1"/>
          </p:cNvGraphicFramePr>
          <p:nvPr>
            <p:extLst>
              <p:ext uri="{D42A27DB-BD31-4B8C-83A1-F6EECF244321}">
                <p14:modId xmlns:p14="http://schemas.microsoft.com/office/powerpoint/2010/main" val="4201474194"/>
              </p:ext>
            </p:extLst>
          </p:nvPr>
        </p:nvGraphicFramePr>
        <p:xfrm>
          <a:off x="6480713" y="2875030"/>
          <a:ext cx="5400547" cy="2409337"/>
        </p:xfrm>
        <a:graphic>
          <a:graphicData uri="http://schemas.openxmlformats.org/drawingml/2006/table">
            <a:tbl>
              <a:tblPr>
                <a:tableStyleId>{5DA37D80-6434-44D0-A028-1B22A696006F}</a:tableStyleId>
              </a:tblPr>
              <a:tblGrid>
                <a:gridCol w="5400547">
                  <a:extLst>
                    <a:ext uri="{9D8B030D-6E8A-4147-A177-3AD203B41FA5}">
                      <a16:colId xmlns:a16="http://schemas.microsoft.com/office/drawing/2014/main" val="2479531759"/>
                    </a:ext>
                  </a:extLst>
                </a:gridCol>
              </a:tblGrid>
              <a:tr h="336697">
                <a:tc>
                  <a:txBody>
                    <a:bodyPr/>
                    <a:lstStyle/>
                    <a:p>
                      <a:r>
                        <a:rPr lang="en-GB" sz="1600">
                          <a:solidFill>
                            <a:sysClr val="windowText" lastClr="000000"/>
                          </a:solidFill>
                          <a:latin typeface="Arial"/>
                          <a:cs typeface="Arial"/>
                        </a:rPr>
                        <a:t>Challenges and what we have learned from them</a:t>
                      </a:r>
                      <a:endParaRPr lang="en-US">
                        <a:solidFill>
                          <a:sysClr val="windowText" lastClr="000000"/>
                        </a:solidFill>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588604216"/>
                  </a:ext>
                </a:extLst>
              </a:tr>
              <a:tr h="469098">
                <a:tc>
                  <a:txBody>
                    <a:bodyPr/>
                    <a:lstStyle/>
                    <a:p>
                      <a:pPr marL="285750" lvl="0" indent="-285750" algn="l">
                        <a:lnSpc>
                          <a:spcPct val="100000"/>
                        </a:lnSpc>
                        <a:spcBef>
                          <a:spcPts val="0"/>
                        </a:spcBef>
                        <a:spcAft>
                          <a:spcPts val="0"/>
                        </a:spcAft>
                        <a:buFont typeface="Arial"/>
                        <a:buChar char="•"/>
                      </a:pPr>
                      <a:r>
                        <a:rPr lang="en-GB" sz="1300" b="0" i="0" u="none" strike="noStrike" noProof="0" dirty="0">
                          <a:solidFill>
                            <a:sysClr val="windowText" lastClr="000000"/>
                          </a:solidFill>
                          <a:latin typeface="Arial"/>
                        </a:rPr>
                        <a:t>Interaction with other key programmes requires close attention with regards to key resources, dependencies and time management</a:t>
                      </a:r>
                    </a:p>
                    <a:p>
                      <a:pPr marL="285750" lvl="0" indent="-285750" algn="l">
                        <a:lnSpc>
                          <a:spcPct val="100000"/>
                        </a:lnSpc>
                        <a:spcBef>
                          <a:spcPts val="0"/>
                        </a:spcBef>
                        <a:spcAft>
                          <a:spcPts val="0"/>
                        </a:spcAft>
                        <a:buFont typeface="Arial"/>
                        <a:buChar char="•"/>
                      </a:pPr>
                      <a:r>
                        <a:rPr lang="en-GB" sz="1300" b="0" i="0" u="none" strike="noStrike" noProof="0" dirty="0">
                          <a:solidFill>
                            <a:sysClr val="windowText" lastClr="000000"/>
                          </a:solidFill>
                          <a:latin typeface="Arial"/>
                        </a:rPr>
                        <a:t>Go-live arrangements are best planned with backup dates</a:t>
                      </a:r>
                    </a:p>
                    <a:p>
                      <a:pPr marL="285750" lvl="0" indent="-285750" algn="l">
                        <a:lnSpc>
                          <a:spcPct val="100000"/>
                        </a:lnSpc>
                        <a:spcBef>
                          <a:spcPts val="0"/>
                        </a:spcBef>
                        <a:spcAft>
                          <a:spcPts val="0"/>
                        </a:spcAft>
                        <a:buFont typeface="Arial"/>
                        <a:buChar char="•"/>
                      </a:pPr>
                      <a:r>
                        <a:rPr lang="en-GB" sz="1300" b="0" i="0" u="none" strike="noStrike" noProof="0" dirty="0">
                          <a:solidFill>
                            <a:sysClr val="windowText" lastClr="000000"/>
                          </a:solidFill>
                          <a:latin typeface="Arial"/>
                        </a:rPr>
                        <a:t>Bottlenecks in internal and external key resources can create disruptive delays on the critical path. Widening internal teams' and suppliers' engagement does help</a:t>
                      </a:r>
                    </a:p>
                    <a:p>
                      <a:pPr marL="285750" lvl="0" indent="-285750" algn="l">
                        <a:lnSpc>
                          <a:spcPct val="100000"/>
                        </a:lnSpc>
                        <a:spcBef>
                          <a:spcPts val="0"/>
                        </a:spcBef>
                        <a:spcAft>
                          <a:spcPts val="0"/>
                        </a:spcAft>
                        <a:buFont typeface="Arial"/>
                        <a:buChar char="•"/>
                      </a:pPr>
                      <a:r>
                        <a:rPr lang="en-GB" sz="1300" b="0" i="0" u="none" strike="noStrike" noProof="0" dirty="0">
                          <a:solidFill>
                            <a:sysClr val="windowText" lastClr="000000"/>
                          </a:solidFill>
                          <a:latin typeface="Arial"/>
                        </a:rPr>
                        <a:t>Efficiently injecting the reality of true urgency shortens lead times</a:t>
                      </a:r>
                    </a:p>
                    <a:p>
                      <a:pPr marL="285750" lvl="0" indent="-285750" algn="l">
                        <a:lnSpc>
                          <a:spcPct val="100000"/>
                        </a:lnSpc>
                        <a:spcBef>
                          <a:spcPts val="0"/>
                        </a:spcBef>
                        <a:spcAft>
                          <a:spcPts val="0"/>
                        </a:spcAft>
                        <a:buFont typeface="Arial"/>
                        <a:buChar char="•"/>
                      </a:pPr>
                      <a:r>
                        <a:rPr lang="en-GB" sz="1300" b="0" i="0" u="none" strike="noStrike" noProof="0" dirty="0">
                          <a:solidFill>
                            <a:sysClr val="windowText" lastClr="000000"/>
                          </a:solidFill>
                          <a:latin typeface="Arial"/>
                        </a:rPr>
                        <a:t>Critical projects tend to impact on other projects' delivery, but some tasks can be combined across a portfolio to ensure delivery continuity</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19535187"/>
                  </a:ext>
                </a:extLst>
              </a:tr>
            </a:tbl>
          </a:graphicData>
        </a:graphic>
      </p:graphicFrame>
    </p:spTree>
    <p:extLst>
      <p:ext uri="{BB962C8B-B14F-4D97-AF65-F5344CB8AC3E}">
        <p14:creationId xmlns:p14="http://schemas.microsoft.com/office/powerpoint/2010/main" val="11050948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553180779"/>
              </p:ext>
            </p:extLst>
          </p:nvPr>
        </p:nvGraphicFramePr>
        <p:xfrm>
          <a:off x="234731" y="157655"/>
          <a:ext cx="11757572" cy="822960"/>
        </p:xfrm>
        <a:graphic>
          <a:graphicData uri="http://schemas.openxmlformats.org/drawingml/2006/table">
            <a:tbl>
              <a:tblPr bandRow="1">
                <a:tableStyleId>{5C22544A-7EE6-4342-B048-85BDC9FD1C3A}</a:tableStyleId>
              </a:tblPr>
              <a:tblGrid>
                <a:gridCol w="9529379">
                  <a:extLst>
                    <a:ext uri="{9D8B030D-6E8A-4147-A177-3AD203B41FA5}">
                      <a16:colId xmlns:a16="http://schemas.microsoft.com/office/drawing/2014/main" val="2618242522"/>
                    </a:ext>
                  </a:extLst>
                </a:gridCol>
                <a:gridCol w="2228193">
                  <a:extLst>
                    <a:ext uri="{9D8B030D-6E8A-4147-A177-3AD203B41FA5}">
                      <a16:colId xmlns:a16="http://schemas.microsoft.com/office/drawing/2014/main" val="588263017"/>
                    </a:ext>
                  </a:extLst>
                </a:gridCol>
              </a:tblGrid>
              <a:tr h="54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1">
                          <a:solidFill>
                            <a:schemeClr val="tx1"/>
                          </a:solidFill>
                          <a:latin typeface="Arial" panose="020B0604020202020204" pitchFamily="34" charset="0"/>
                          <a:cs typeface="Arial" panose="020B0604020202020204" pitchFamily="34" charset="0"/>
                        </a:rPr>
                        <a:t>Priority</a:t>
                      </a:r>
                      <a:r>
                        <a:rPr lang="en-GB" sz="1600">
                          <a:solidFill>
                            <a:schemeClr val="tx1"/>
                          </a:solidFill>
                          <a:latin typeface="Arial" panose="020B0604020202020204" pitchFamily="34" charset="0"/>
                          <a:cs typeface="Arial" panose="020B0604020202020204" pitchFamily="34" charset="0"/>
                        </a:rPr>
                        <a:t>: Initiation of a reuse scheme &amp; increasing the Trust recycling provision to 70%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1">
                          <a:latin typeface="Arial" panose="020B0604020202020204" pitchFamily="34" charset="0"/>
                          <a:cs typeface="Arial" panose="020B0604020202020204" pitchFamily="34" charset="0"/>
                        </a:rPr>
                        <a:t>Contact</a:t>
                      </a:r>
                      <a:r>
                        <a:rPr lang="en-GB" sz="1600">
                          <a:latin typeface="Arial" panose="020B0604020202020204" pitchFamily="34" charset="0"/>
                          <a:cs typeface="Arial" panose="020B0604020202020204" pitchFamily="34" charset="0"/>
                        </a:rPr>
                        <a:t>: Adam Toll,</a:t>
                      </a:r>
                      <a:r>
                        <a:rPr lang="en-GB" sz="1600" baseline="0">
                          <a:latin typeface="Arial" panose="020B0604020202020204" pitchFamily="34" charset="0"/>
                          <a:cs typeface="Arial" panose="020B0604020202020204" pitchFamily="34" charset="0"/>
                        </a:rPr>
                        <a:t> Assistant Director of Estates</a:t>
                      </a:r>
                      <a:endParaRPr lang="en-GB" sz="16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17220732"/>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912245695"/>
              </p:ext>
            </p:extLst>
          </p:nvPr>
        </p:nvGraphicFramePr>
        <p:xfrm>
          <a:off x="6567854" y="1479697"/>
          <a:ext cx="5428351" cy="1310640"/>
        </p:xfrm>
        <a:graphic>
          <a:graphicData uri="http://schemas.openxmlformats.org/drawingml/2006/table">
            <a:tbl>
              <a:tblPr>
                <a:tableStyleId>{BC89EF96-8CEA-46FF-86C4-4CE0E7609802}</a:tableStyleId>
              </a:tblPr>
              <a:tblGrid>
                <a:gridCol w="5428351">
                  <a:extLst>
                    <a:ext uri="{9D8B030D-6E8A-4147-A177-3AD203B41FA5}">
                      <a16:colId xmlns:a16="http://schemas.microsoft.com/office/drawing/2014/main" val="2479531759"/>
                    </a:ext>
                  </a:extLst>
                </a:gridCol>
              </a:tblGrid>
              <a:tr h="318799">
                <a:tc>
                  <a:txBody>
                    <a:bodyPr/>
                    <a:lstStyle/>
                    <a:p>
                      <a:r>
                        <a:rPr lang="en-GB" sz="1600" dirty="0">
                          <a:solidFill>
                            <a:schemeClr val="tx1"/>
                          </a:solidFill>
                          <a:latin typeface="Arial"/>
                          <a:cs typeface="Arial"/>
                        </a:rPr>
                        <a:t>Milestones</a:t>
                      </a:r>
                    </a:p>
                  </a:txBody>
                  <a:tcPr>
                    <a:solidFill>
                      <a:schemeClr val="accent1">
                        <a:lumMod val="20000"/>
                        <a:lumOff val="80000"/>
                      </a:schemeClr>
                    </a:solidFill>
                  </a:tcPr>
                </a:tc>
                <a:extLst>
                  <a:ext uri="{0D108BD9-81ED-4DB2-BD59-A6C34878D82A}">
                    <a16:rowId xmlns:a16="http://schemas.microsoft.com/office/drawing/2014/main" val="588604216"/>
                  </a:ext>
                </a:extLst>
              </a:tr>
              <a:tr h="333221">
                <a:tc>
                  <a:txBody>
                    <a:bodyPr/>
                    <a:lstStyle/>
                    <a:p>
                      <a:pPr lvl="0" algn="l">
                        <a:lnSpc>
                          <a:spcPct val="100000"/>
                        </a:lnSpc>
                        <a:spcBef>
                          <a:spcPts val="0"/>
                        </a:spcBef>
                        <a:spcAft>
                          <a:spcPts val="0"/>
                        </a:spcAft>
                        <a:buNone/>
                      </a:pPr>
                      <a:r>
                        <a:rPr lang="en-GB" sz="1300" b="0" i="0" u="none" strike="noStrike" baseline="0" noProof="0" dirty="0">
                          <a:solidFill>
                            <a:schemeClr val="tx1"/>
                          </a:solidFill>
                          <a:latin typeface="Arial"/>
                        </a:rPr>
                        <a:t>Currently have 82% coverage of recycling facilities. A 2% increase from previous quarter</a:t>
                      </a:r>
                      <a:endParaRPr lang="en-US" sz="1300" dirty="0">
                        <a:solidFill>
                          <a:schemeClr val="tx1"/>
                        </a:solidFill>
                      </a:endParaRPr>
                    </a:p>
                  </a:txBody>
                  <a:tcPr/>
                </a:tc>
                <a:extLst>
                  <a:ext uri="{0D108BD9-81ED-4DB2-BD59-A6C34878D82A}">
                    <a16:rowId xmlns:a16="http://schemas.microsoft.com/office/drawing/2014/main" val="319535187"/>
                  </a:ext>
                </a:extLst>
              </a:tr>
              <a:tr h="354780">
                <a:tc>
                  <a:txBody>
                    <a:bodyPr/>
                    <a:lstStyle/>
                    <a:p>
                      <a:pPr lvl="0" algn="l">
                        <a:lnSpc>
                          <a:spcPct val="100000"/>
                        </a:lnSpc>
                        <a:spcBef>
                          <a:spcPts val="0"/>
                        </a:spcBef>
                        <a:spcAft>
                          <a:spcPts val="0"/>
                        </a:spcAft>
                        <a:buNone/>
                      </a:pPr>
                      <a:r>
                        <a:rPr lang="en-GB" sz="1300" b="0" i="0" u="none" strike="noStrike" noProof="0" dirty="0">
                          <a:solidFill>
                            <a:schemeClr val="tx1"/>
                          </a:solidFill>
                          <a:latin typeface="Arial"/>
                        </a:rPr>
                        <a:t>The current figure of actual recycling volumes is 56%. A 4% increase from previous quarter. </a:t>
                      </a:r>
                      <a:endParaRPr lang="en-US" sz="1300" dirty="0">
                        <a:solidFill>
                          <a:schemeClr val="tx1"/>
                        </a:solidFill>
                      </a:endParaRPr>
                    </a:p>
                  </a:txBody>
                  <a:tcPr/>
                </a:tc>
                <a:extLst>
                  <a:ext uri="{0D108BD9-81ED-4DB2-BD59-A6C34878D82A}">
                    <a16:rowId xmlns:a16="http://schemas.microsoft.com/office/drawing/2014/main" val="639399368"/>
                  </a:ext>
                </a:extLst>
              </a:tr>
            </a:tbl>
          </a:graphicData>
        </a:graphic>
      </p:graphicFrame>
      <p:sp>
        <p:nvSpPr>
          <p:cNvPr id="9" name="TextBox 8"/>
          <p:cNvSpPr txBox="1"/>
          <p:nvPr/>
        </p:nvSpPr>
        <p:spPr>
          <a:xfrm>
            <a:off x="234731" y="1039740"/>
            <a:ext cx="4515945" cy="338554"/>
          </a:xfrm>
          <a:prstGeom prst="rect">
            <a:avLst/>
          </a:prstGeom>
          <a:noFill/>
        </p:spPr>
        <p:txBody>
          <a:bodyPr wrap="square" rtlCol="0">
            <a:spAutoFit/>
          </a:bodyPr>
          <a:lstStyle/>
          <a:p>
            <a:r>
              <a:rPr lang="en-GB" sz="1600" b="1" dirty="0">
                <a:latin typeface="Arial" panose="020B0604020202020204" pitchFamily="34" charset="0"/>
                <a:cs typeface="Arial" panose="020B0604020202020204" pitchFamily="34" charset="0"/>
              </a:rPr>
              <a:t>Status</a:t>
            </a:r>
            <a:r>
              <a:rPr lang="en-GB" sz="1600" dirty="0">
                <a:latin typeface="Arial" panose="020B0604020202020204" pitchFamily="34" charset="0"/>
                <a:cs typeface="Arial" panose="020B0604020202020204" pitchFamily="34" charset="0"/>
              </a:rPr>
              <a:t>: Completed</a:t>
            </a:r>
          </a:p>
        </p:txBody>
      </p:sp>
      <p:graphicFrame>
        <p:nvGraphicFramePr>
          <p:cNvPr id="14" name="Table 13"/>
          <p:cNvGraphicFramePr>
            <a:graphicFrameLocks noGrp="1"/>
          </p:cNvGraphicFramePr>
          <p:nvPr>
            <p:extLst>
              <p:ext uri="{D42A27DB-BD31-4B8C-83A1-F6EECF244321}">
                <p14:modId xmlns:p14="http://schemas.microsoft.com/office/powerpoint/2010/main" val="3919793678"/>
              </p:ext>
            </p:extLst>
          </p:nvPr>
        </p:nvGraphicFramePr>
        <p:xfrm>
          <a:off x="234731" y="1481636"/>
          <a:ext cx="6210031" cy="4617720"/>
        </p:xfrm>
        <a:graphic>
          <a:graphicData uri="http://schemas.openxmlformats.org/drawingml/2006/table">
            <a:tbl>
              <a:tblPr bandRow="1">
                <a:tableStyleId>{BC89EF96-8CEA-46FF-86C4-4CE0E7609802}</a:tableStyleId>
              </a:tblPr>
              <a:tblGrid>
                <a:gridCol w="6210031">
                  <a:extLst>
                    <a:ext uri="{9D8B030D-6E8A-4147-A177-3AD203B41FA5}">
                      <a16:colId xmlns:a16="http://schemas.microsoft.com/office/drawing/2014/main" val="214815153"/>
                    </a:ext>
                  </a:extLst>
                </a:gridCol>
              </a:tblGrid>
              <a:tr h="322396">
                <a:tc>
                  <a:txBody>
                    <a:bodyPr/>
                    <a:lstStyle/>
                    <a:p>
                      <a:r>
                        <a:rPr lang="en-GB" sz="1600" dirty="0">
                          <a:solidFill>
                            <a:schemeClr val="tx1"/>
                          </a:solidFill>
                          <a:latin typeface="Arial"/>
                          <a:cs typeface="Arial"/>
                        </a:rPr>
                        <a:t>Progress and learning</a:t>
                      </a:r>
                      <a:r>
                        <a:rPr lang="en-GB" sz="1600" baseline="0" dirty="0">
                          <a:solidFill>
                            <a:schemeClr val="tx1"/>
                          </a:solidFill>
                          <a:latin typeface="Arial"/>
                          <a:cs typeface="Arial"/>
                        </a:rPr>
                        <a:t> over Quarter 4</a:t>
                      </a:r>
                      <a:endParaRPr lang="en-GB" sz="1600" dirty="0">
                        <a:solidFill>
                          <a:schemeClr val="tx1"/>
                        </a:solidFill>
                        <a:latin typeface="Arial"/>
                        <a:cs typeface="Arial"/>
                      </a:endParaRPr>
                    </a:p>
                  </a:txBody>
                  <a:tcPr>
                    <a:solidFill>
                      <a:schemeClr val="accent1">
                        <a:lumMod val="20000"/>
                        <a:lumOff val="80000"/>
                      </a:schemeClr>
                    </a:solidFill>
                  </a:tcPr>
                </a:tc>
                <a:extLst>
                  <a:ext uri="{0D108BD9-81ED-4DB2-BD59-A6C34878D82A}">
                    <a16:rowId xmlns:a16="http://schemas.microsoft.com/office/drawing/2014/main" val="3656745648"/>
                  </a:ext>
                </a:extLst>
              </a:tr>
              <a:tr h="1183979">
                <a:tc>
                  <a:txBody>
                    <a:bodyPr/>
                    <a:lstStyle/>
                    <a:p>
                      <a:pPr marL="285750" lvl="0" indent="-285750" algn="l">
                        <a:lnSpc>
                          <a:spcPct val="100000"/>
                        </a:lnSpc>
                        <a:spcBef>
                          <a:spcPts val="0"/>
                        </a:spcBef>
                        <a:spcAft>
                          <a:spcPts val="0"/>
                        </a:spcAft>
                        <a:buFont typeface="Arial"/>
                        <a:buChar char="•"/>
                      </a:pPr>
                      <a:r>
                        <a:rPr lang="en-GB" sz="1300" b="0" i="0" u="none" strike="noStrike" noProof="0" dirty="0">
                          <a:solidFill>
                            <a:schemeClr val="tx1"/>
                          </a:solidFill>
                          <a:latin typeface="Arial"/>
                        </a:rPr>
                        <a:t>The </a:t>
                      </a:r>
                      <a:r>
                        <a:rPr lang="en-GB" sz="1300" b="0" i="0" u="none" strike="noStrike" noProof="0" dirty="0" err="1">
                          <a:solidFill>
                            <a:schemeClr val="tx1"/>
                          </a:solidFill>
                          <a:latin typeface="Arial"/>
                        </a:rPr>
                        <a:t>Reyooz</a:t>
                      </a:r>
                      <a:r>
                        <a:rPr lang="en-GB" sz="1300" b="0" i="0" u="none" strike="noStrike" noProof="0" dirty="0">
                          <a:solidFill>
                            <a:schemeClr val="tx1"/>
                          </a:solidFill>
                          <a:latin typeface="Arial"/>
                        </a:rPr>
                        <a:t> organisation and the work they are doing has now been utilised across multiple sites to great effect. The John Howard Centre has now been included in the scheme</a:t>
                      </a:r>
                    </a:p>
                    <a:p>
                      <a:pPr marL="285750" lvl="0" indent="-285750" algn="l">
                        <a:lnSpc>
                          <a:spcPct val="100000"/>
                        </a:lnSpc>
                        <a:spcBef>
                          <a:spcPts val="0"/>
                        </a:spcBef>
                        <a:spcAft>
                          <a:spcPts val="0"/>
                        </a:spcAft>
                        <a:buFont typeface="Arial"/>
                        <a:buChar char="•"/>
                      </a:pPr>
                      <a:r>
                        <a:rPr lang="en-GB" sz="1300" b="0" i="0" u="none" strike="noStrike" noProof="0" dirty="0">
                          <a:solidFill>
                            <a:schemeClr val="tx1"/>
                          </a:solidFill>
                          <a:latin typeface="Arial"/>
                        </a:rPr>
                        <a:t>Work required to facilitate the efficacy of the project is underway at certain inpatient sites in a bid to improve the quality of materials being used. For example, ensuring items are kept dry and the teams are aware of the process for collection</a:t>
                      </a:r>
                    </a:p>
                    <a:p>
                      <a:pPr marL="285750" lvl="0" indent="-285750" algn="l">
                        <a:lnSpc>
                          <a:spcPct val="100000"/>
                        </a:lnSpc>
                        <a:spcBef>
                          <a:spcPts val="0"/>
                        </a:spcBef>
                        <a:spcAft>
                          <a:spcPts val="0"/>
                        </a:spcAft>
                        <a:buFont typeface="Arial"/>
                        <a:buChar char="•"/>
                      </a:pPr>
                      <a:r>
                        <a:rPr lang="en-GB" sz="1300" b="0" i="0" u="none" strike="noStrike" noProof="0" dirty="0">
                          <a:solidFill>
                            <a:schemeClr val="tx1"/>
                          </a:solidFill>
                          <a:latin typeface="Arial"/>
                        </a:rPr>
                        <a:t>Continued waste audits, changing signage and improving facilities and discussions with staff are clearly showing benefits as recycling rates continue to climb</a:t>
                      </a:r>
                      <a:endParaRPr lang="en-GB" sz="1300" dirty="0">
                        <a:solidFill>
                          <a:schemeClr val="tx1"/>
                        </a:solidFill>
                        <a:latin typeface="Arial"/>
                      </a:endParaRPr>
                    </a:p>
                  </a:txBody>
                  <a:tcPr/>
                </a:tc>
                <a:extLst>
                  <a:ext uri="{0D108BD9-81ED-4DB2-BD59-A6C34878D82A}">
                    <a16:rowId xmlns:a16="http://schemas.microsoft.com/office/drawing/2014/main" val="1623941870"/>
                  </a:ext>
                </a:extLst>
              </a:tr>
              <a:tr h="3233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solidFill>
                            <a:schemeClr val="tx1"/>
                          </a:solidFill>
                          <a:latin typeface="Arial"/>
                          <a:cs typeface="Arial"/>
                        </a:rPr>
                        <a:t>Next Steps…</a:t>
                      </a:r>
                    </a:p>
                  </a:txBody>
                  <a:tcPr>
                    <a:solidFill>
                      <a:schemeClr val="accent1">
                        <a:lumMod val="20000"/>
                        <a:lumOff val="80000"/>
                      </a:schemeClr>
                    </a:solidFill>
                  </a:tcPr>
                </a:tc>
                <a:extLst>
                  <a:ext uri="{0D108BD9-81ED-4DB2-BD59-A6C34878D82A}">
                    <a16:rowId xmlns:a16="http://schemas.microsoft.com/office/drawing/2014/main" val="3270187743"/>
                  </a:ext>
                </a:extLst>
              </a:tr>
              <a:tr h="1577162">
                <a:tc>
                  <a:txBody>
                    <a:bodyPr/>
                    <a:lstStyle/>
                    <a:p>
                      <a:pPr marL="285750" lvl="0" indent="-285750" algn="l">
                        <a:lnSpc>
                          <a:spcPct val="100000"/>
                        </a:lnSpc>
                        <a:spcBef>
                          <a:spcPts val="0"/>
                        </a:spcBef>
                        <a:spcAft>
                          <a:spcPts val="0"/>
                        </a:spcAft>
                        <a:buFont typeface="Arial"/>
                        <a:buChar char="•"/>
                      </a:pPr>
                      <a:r>
                        <a:rPr lang="en-GB" sz="1300" b="0" i="0" u="none" strike="noStrike" baseline="0" noProof="0" dirty="0">
                          <a:solidFill>
                            <a:schemeClr val="tx1"/>
                          </a:solidFill>
                          <a:latin typeface="Arial"/>
                        </a:rPr>
                        <a:t>The programme will now be rolled out at larger inpatient sites and ad-hoc as required at community sites</a:t>
                      </a:r>
                    </a:p>
                    <a:p>
                      <a:pPr marL="285750" lvl="0" indent="-285750" algn="l">
                        <a:lnSpc>
                          <a:spcPct val="100000"/>
                        </a:lnSpc>
                        <a:spcBef>
                          <a:spcPts val="0"/>
                        </a:spcBef>
                        <a:spcAft>
                          <a:spcPts val="0"/>
                        </a:spcAft>
                        <a:buFont typeface="Arial"/>
                        <a:buChar char="•"/>
                      </a:pPr>
                      <a:r>
                        <a:rPr lang="en-GB" sz="1300" b="0" i="0" u="none" strike="noStrike" baseline="0" noProof="0" dirty="0">
                          <a:solidFill>
                            <a:schemeClr val="tx1"/>
                          </a:solidFill>
                          <a:latin typeface="Arial"/>
                        </a:rPr>
                        <a:t>The next planned site is </a:t>
                      </a:r>
                      <a:r>
                        <a:rPr lang="en-GB" sz="1300" b="0" i="0" u="none" strike="noStrike" baseline="0" noProof="0" dirty="0" err="1">
                          <a:solidFill>
                            <a:schemeClr val="tx1"/>
                          </a:solidFill>
                          <a:latin typeface="Arial"/>
                        </a:rPr>
                        <a:t>Twinwoods</a:t>
                      </a:r>
                      <a:r>
                        <a:rPr lang="en-GB" sz="1300" b="0" i="0" u="none" strike="noStrike" baseline="0" noProof="0" dirty="0">
                          <a:solidFill>
                            <a:schemeClr val="tx1"/>
                          </a:solidFill>
                          <a:latin typeface="Arial"/>
                        </a:rPr>
                        <a:t> and then </a:t>
                      </a:r>
                      <a:r>
                        <a:rPr lang="en-GB" sz="1300" b="0" i="0" u="none" strike="noStrike" baseline="0" noProof="0" dirty="0" err="1">
                          <a:solidFill>
                            <a:schemeClr val="tx1"/>
                          </a:solidFill>
                          <a:latin typeface="Arial"/>
                        </a:rPr>
                        <a:t>Calnwood</a:t>
                      </a:r>
                      <a:r>
                        <a:rPr lang="en-GB" sz="1300" b="0" i="0" u="none" strike="noStrike" baseline="0" noProof="0" dirty="0">
                          <a:solidFill>
                            <a:schemeClr val="tx1"/>
                          </a:solidFill>
                          <a:latin typeface="Arial"/>
                        </a:rPr>
                        <a:t> Court in Luton and Bedfordshire. This has not been completed from last quarter so the task will be rolled over. </a:t>
                      </a:r>
                      <a:endParaRPr lang="en-GB" sz="1300" dirty="0">
                        <a:solidFill>
                          <a:schemeClr val="tx1"/>
                        </a:solidFill>
                        <a:latin typeface="Arial"/>
                      </a:endParaRPr>
                    </a:p>
                    <a:p>
                      <a:pPr marL="285750" lvl="0" indent="-285750" algn="l">
                        <a:lnSpc>
                          <a:spcPct val="100000"/>
                        </a:lnSpc>
                        <a:spcBef>
                          <a:spcPts val="0"/>
                        </a:spcBef>
                        <a:spcAft>
                          <a:spcPts val="0"/>
                        </a:spcAft>
                        <a:buFont typeface="Arial"/>
                        <a:buChar char="•"/>
                      </a:pPr>
                      <a:r>
                        <a:rPr lang="en-GB" sz="1300" b="0" i="0" u="none" strike="noStrike" baseline="0" noProof="0" dirty="0">
                          <a:solidFill>
                            <a:schemeClr val="tx1"/>
                          </a:solidFill>
                          <a:latin typeface="Arial"/>
                        </a:rPr>
                        <a:t>A planned 85% coverage to be achieved by next quarter. Same as previous quarter. </a:t>
                      </a:r>
                      <a:endParaRPr lang="en-GB" sz="1300" dirty="0">
                        <a:solidFill>
                          <a:schemeClr val="tx1"/>
                        </a:solidFill>
                        <a:latin typeface="Arial"/>
                      </a:endParaRPr>
                    </a:p>
                    <a:p>
                      <a:pPr marL="285750" lvl="0" indent="-285750" algn="l">
                        <a:lnSpc>
                          <a:spcPct val="100000"/>
                        </a:lnSpc>
                        <a:spcBef>
                          <a:spcPts val="0"/>
                        </a:spcBef>
                        <a:spcAft>
                          <a:spcPts val="0"/>
                        </a:spcAft>
                        <a:buFont typeface="Arial"/>
                        <a:buChar char="•"/>
                      </a:pPr>
                      <a:r>
                        <a:rPr lang="en-GB" sz="1300" b="0" i="0" u="none" strike="noStrike" baseline="0" noProof="0" dirty="0">
                          <a:solidFill>
                            <a:schemeClr val="tx1"/>
                          </a:solidFill>
                          <a:latin typeface="Arial"/>
                        </a:rPr>
                        <a:t>Also looking at how we maximise the actual recycling volume from the current figure of 56%</a:t>
                      </a:r>
                      <a:endParaRPr lang="en-GB" sz="1300" b="0" i="0" u="none" strike="noStrike" noProof="0" dirty="0">
                        <a:solidFill>
                          <a:schemeClr val="tx1"/>
                        </a:solidFill>
                        <a:latin typeface="Arial"/>
                      </a:endParaRPr>
                    </a:p>
                  </a:txBody>
                  <a:tcPr/>
                </a:tc>
                <a:extLst>
                  <a:ext uri="{0D108BD9-81ED-4DB2-BD59-A6C34878D82A}">
                    <a16:rowId xmlns:a16="http://schemas.microsoft.com/office/drawing/2014/main" val="2151120575"/>
                  </a:ext>
                </a:extLst>
              </a:tr>
            </a:tbl>
          </a:graphicData>
        </a:graphic>
      </p:graphicFrame>
      <p:sp>
        <p:nvSpPr>
          <p:cNvPr id="7" name="Rectangle 6"/>
          <p:cNvSpPr/>
          <p:nvPr/>
        </p:nvSpPr>
        <p:spPr>
          <a:xfrm>
            <a:off x="8947854" y="6354645"/>
            <a:ext cx="1941557" cy="410882"/>
          </a:xfrm>
          <a:prstGeom prst="rect">
            <a:avLst/>
          </a:prstGeom>
        </p:spPr>
        <p:txBody>
          <a:bodyPr wrap="none">
            <a:spAutoFit/>
          </a:bodyPr>
          <a:lstStyle/>
          <a:p>
            <a:pPr>
              <a:lnSpc>
                <a:spcPct val="115000"/>
              </a:lnSpc>
              <a:spcAft>
                <a:spcPts val="1000"/>
              </a:spcAft>
            </a:pPr>
            <a:r>
              <a:rPr lang="en-GB" b="1">
                <a:latin typeface="Arial" panose="020B0604020202020204" pitchFamily="34" charset="0"/>
                <a:cs typeface="Arial" panose="020B0604020202020204" pitchFamily="34" charset="0"/>
              </a:rPr>
              <a:t>Improved value </a:t>
            </a:r>
            <a:endParaRPr lang="en-GB" b="1">
              <a:latin typeface="Arial" panose="020B0604020202020204" pitchFamily="34" charset="0"/>
              <a:ea typeface="Calibri" panose="020F0502020204030204" pitchFamily="34" charset="0"/>
              <a:cs typeface="Arial" panose="020B0604020202020204" pitchFamily="34" charset="0"/>
            </a:endParaRPr>
          </a:p>
        </p:txBody>
      </p:sp>
      <p:sp>
        <p:nvSpPr>
          <p:cNvPr id="8" name="Slide Number Placeholder 1">
            <a:extLst>
              <a:ext uri="{FF2B5EF4-FFF2-40B4-BE49-F238E27FC236}">
                <a16:creationId xmlns:a16="http://schemas.microsoft.com/office/drawing/2014/main" id="{B40ECD39-DDA6-4640-8D41-1ECB866C1731}"/>
              </a:ext>
            </a:extLst>
          </p:cNvPr>
          <p:cNvSpPr>
            <a:spLocks noGrp="1"/>
          </p:cNvSpPr>
          <p:nvPr>
            <p:ph type="sldNum" sz="quarter" idx="12"/>
          </p:nvPr>
        </p:nvSpPr>
        <p:spPr>
          <a:xfrm>
            <a:off x="9287933" y="6456918"/>
            <a:ext cx="2743200" cy="365125"/>
          </a:xfrm>
        </p:spPr>
        <p:txBody>
          <a:bodyPr/>
          <a:lstStyle/>
          <a:p>
            <a:fld id="{8C7D807A-D3EC-4DEA-86E2-120E4093F1A6}" type="slidenum">
              <a:rPr lang="en-US" smtClean="0"/>
              <a:t>15</a:t>
            </a:fld>
            <a:endParaRPr lang="en-US"/>
          </a:p>
        </p:txBody>
      </p:sp>
      <p:graphicFrame>
        <p:nvGraphicFramePr>
          <p:cNvPr id="2" name="Table 1">
            <a:extLst>
              <a:ext uri="{FF2B5EF4-FFF2-40B4-BE49-F238E27FC236}">
                <a16:creationId xmlns:a16="http://schemas.microsoft.com/office/drawing/2014/main" id="{9E2919F2-90DE-7481-6483-BF3D5E22916A}"/>
              </a:ext>
            </a:extLst>
          </p:cNvPr>
          <p:cNvGraphicFramePr>
            <a:graphicFrameLocks noGrp="1"/>
          </p:cNvGraphicFramePr>
          <p:nvPr>
            <p:extLst>
              <p:ext uri="{D42A27DB-BD31-4B8C-83A1-F6EECF244321}">
                <p14:modId xmlns:p14="http://schemas.microsoft.com/office/powerpoint/2010/main" val="4054919396"/>
              </p:ext>
            </p:extLst>
          </p:nvPr>
        </p:nvGraphicFramePr>
        <p:xfrm>
          <a:off x="6567854" y="2892610"/>
          <a:ext cx="5428351" cy="2011680"/>
        </p:xfrm>
        <a:graphic>
          <a:graphicData uri="http://schemas.openxmlformats.org/drawingml/2006/table">
            <a:tbl>
              <a:tblPr>
                <a:tableStyleId>{BC89EF96-8CEA-46FF-86C4-4CE0E7609802}</a:tableStyleId>
              </a:tblPr>
              <a:tblGrid>
                <a:gridCol w="5428351">
                  <a:extLst>
                    <a:ext uri="{9D8B030D-6E8A-4147-A177-3AD203B41FA5}">
                      <a16:colId xmlns:a16="http://schemas.microsoft.com/office/drawing/2014/main" val="2479531759"/>
                    </a:ext>
                  </a:extLst>
                </a:gridCol>
              </a:tblGrid>
              <a:tr h="318799">
                <a:tc>
                  <a:txBody>
                    <a:bodyPr/>
                    <a:lstStyle/>
                    <a:p>
                      <a:r>
                        <a:rPr lang="en-GB" sz="1600" dirty="0">
                          <a:solidFill>
                            <a:schemeClr val="tx1"/>
                          </a:solidFill>
                          <a:latin typeface="Arial"/>
                          <a:cs typeface="Arial"/>
                        </a:rPr>
                        <a:t>Challenges and what we have learned from them</a:t>
                      </a:r>
                    </a:p>
                  </a:txBody>
                  <a:tcPr>
                    <a:solidFill>
                      <a:schemeClr val="accent1">
                        <a:lumMod val="20000"/>
                        <a:lumOff val="80000"/>
                      </a:schemeClr>
                    </a:solidFill>
                  </a:tcPr>
                </a:tc>
                <a:extLst>
                  <a:ext uri="{0D108BD9-81ED-4DB2-BD59-A6C34878D82A}">
                    <a16:rowId xmlns:a16="http://schemas.microsoft.com/office/drawing/2014/main" val="588604216"/>
                  </a:ext>
                </a:extLst>
              </a:tr>
              <a:tr h="333221">
                <a:tc>
                  <a:txBody>
                    <a:bodyPr/>
                    <a:lstStyle/>
                    <a:p>
                      <a:pPr marL="285750" lvl="0" indent="-285750" algn="l">
                        <a:lnSpc>
                          <a:spcPct val="100000"/>
                        </a:lnSpc>
                        <a:spcBef>
                          <a:spcPts val="0"/>
                        </a:spcBef>
                        <a:spcAft>
                          <a:spcPts val="0"/>
                        </a:spcAft>
                        <a:buFont typeface="Arial"/>
                        <a:buChar char="•"/>
                      </a:pPr>
                      <a:r>
                        <a:rPr lang="en-GB" sz="1300" b="0" i="0" u="none" strike="noStrike" baseline="0" noProof="0" dirty="0">
                          <a:solidFill>
                            <a:schemeClr val="tx1"/>
                          </a:solidFill>
                          <a:latin typeface="Arial"/>
                        </a:rPr>
                        <a:t>Unless staff and contractors are fully committed and signed up to the reuse scheme and recycling, then the system will not succeed. Involving sub-contractors like the OCS and </a:t>
                      </a:r>
                      <a:r>
                        <a:rPr lang="en-GB" sz="1300" b="0" i="0" u="none" strike="noStrike" baseline="0" noProof="0" dirty="0" err="1">
                          <a:solidFill>
                            <a:schemeClr val="tx1"/>
                          </a:solidFill>
                          <a:latin typeface="Arial"/>
                        </a:rPr>
                        <a:t>Rydons</a:t>
                      </a:r>
                      <a:r>
                        <a:rPr lang="en-GB" sz="1300" b="0" i="0" u="none" strike="noStrike" baseline="0" noProof="0" dirty="0">
                          <a:solidFill>
                            <a:schemeClr val="tx1"/>
                          </a:solidFill>
                          <a:latin typeface="Arial"/>
                        </a:rPr>
                        <a:t> in meetings has been beneficial in relaying this message</a:t>
                      </a:r>
                    </a:p>
                    <a:p>
                      <a:pPr marL="285750" lvl="0" indent="-285750" algn="l">
                        <a:lnSpc>
                          <a:spcPct val="100000"/>
                        </a:lnSpc>
                        <a:spcBef>
                          <a:spcPts val="0"/>
                        </a:spcBef>
                        <a:spcAft>
                          <a:spcPts val="0"/>
                        </a:spcAft>
                        <a:buFont typeface="Arial"/>
                        <a:buChar char="•"/>
                      </a:pPr>
                      <a:r>
                        <a:rPr lang="en-GB" sz="1300" b="0" i="0" u="none" strike="noStrike" baseline="0" noProof="0" dirty="0">
                          <a:solidFill>
                            <a:schemeClr val="tx1"/>
                          </a:solidFill>
                          <a:latin typeface="Arial"/>
                        </a:rPr>
                        <a:t>The ongoing challenge of ensuring staff is using the correct receptacles remains. Awareness, site visits, and communications are key to continue driving home the message that we must recycle where possible.</a:t>
                      </a:r>
                      <a:endParaRPr lang="en-GB" sz="1300" b="0" i="0" u="none" strike="noStrike" noProof="0" dirty="0">
                        <a:solidFill>
                          <a:schemeClr val="tx1"/>
                        </a:solidFill>
                        <a:latin typeface="Arial"/>
                      </a:endParaRPr>
                    </a:p>
                  </a:txBody>
                  <a:tcPr/>
                </a:tc>
                <a:extLst>
                  <a:ext uri="{0D108BD9-81ED-4DB2-BD59-A6C34878D82A}">
                    <a16:rowId xmlns:a16="http://schemas.microsoft.com/office/drawing/2014/main" val="319535187"/>
                  </a:ext>
                </a:extLst>
              </a:tr>
            </a:tbl>
          </a:graphicData>
        </a:graphic>
      </p:graphicFrame>
    </p:spTree>
    <p:extLst>
      <p:ext uri="{BB962C8B-B14F-4D97-AF65-F5344CB8AC3E}">
        <p14:creationId xmlns:p14="http://schemas.microsoft.com/office/powerpoint/2010/main" val="2173417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339565301"/>
              </p:ext>
            </p:extLst>
          </p:nvPr>
        </p:nvGraphicFramePr>
        <p:xfrm>
          <a:off x="234731" y="157655"/>
          <a:ext cx="11757572" cy="1066800"/>
        </p:xfrm>
        <a:graphic>
          <a:graphicData uri="http://schemas.openxmlformats.org/drawingml/2006/table">
            <a:tbl>
              <a:tblPr bandRow="1">
                <a:tableStyleId>{00A15C55-8517-42AA-B614-E9B94910E393}</a:tableStyleId>
              </a:tblPr>
              <a:tblGrid>
                <a:gridCol w="9529379">
                  <a:extLst>
                    <a:ext uri="{9D8B030D-6E8A-4147-A177-3AD203B41FA5}">
                      <a16:colId xmlns:a16="http://schemas.microsoft.com/office/drawing/2014/main" val="2618242522"/>
                    </a:ext>
                  </a:extLst>
                </a:gridCol>
                <a:gridCol w="2228193">
                  <a:extLst>
                    <a:ext uri="{9D8B030D-6E8A-4147-A177-3AD203B41FA5}">
                      <a16:colId xmlns:a16="http://schemas.microsoft.com/office/drawing/2014/main" val="588263017"/>
                    </a:ext>
                  </a:extLst>
                </a:gridCol>
              </a:tblGrid>
              <a:tr h="540000">
                <a:tc>
                  <a:txBody>
                    <a:bodyPr/>
                    <a:lstStyle/>
                    <a:p>
                      <a:r>
                        <a:rPr lang="en-GB" sz="1600" b="1" u="none" dirty="0">
                          <a:solidFill>
                            <a:schemeClr val="tx1"/>
                          </a:solidFill>
                          <a:latin typeface="Arial"/>
                          <a:cs typeface="Arial"/>
                        </a:rPr>
                        <a:t>Priority</a:t>
                      </a:r>
                      <a:r>
                        <a:rPr lang="en-GB" sz="1600" u="none" dirty="0">
                          <a:solidFill>
                            <a:schemeClr val="tx1"/>
                          </a:solidFill>
                          <a:latin typeface="Arial"/>
                          <a:cs typeface="Arial"/>
                        </a:rPr>
                        <a:t>:</a:t>
                      </a:r>
                      <a:r>
                        <a:rPr lang="en-GB" sz="1600" baseline="0" dirty="0">
                          <a:solidFill>
                            <a:schemeClr val="tx1"/>
                          </a:solidFill>
                          <a:latin typeface="Arial"/>
                          <a:cs typeface="Arial"/>
                        </a:rPr>
                        <a:t> Mental health crisis pathway redesign</a:t>
                      </a:r>
                    </a:p>
                    <a:p>
                      <a:endParaRPr lang="en-GB" sz="1600" dirty="0">
                        <a:latin typeface="Arial" panose="020B0604020202020204" pitchFamily="34" charset="0"/>
                        <a:cs typeface="Arial" panose="020B0604020202020204" pitchFamily="34" charset="0"/>
                      </a:endParaRPr>
                    </a:p>
                  </a:txBody>
                  <a:tcPr/>
                </a:tc>
                <a:tc>
                  <a:txBody>
                    <a:bodyPr/>
                    <a:lstStyle/>
                    <a:p>
                      <a:r>
                        <a:rPr lang="en-GB" sz="1600" b="1" dirty="0">
                          <a:latin typeface="Arial"/>
                          <a:cs typeface="Arial"/>
                        </a:rPr>
                        <a:t>Contact</a:t>
                      </a:r>
                      <a:r>
                        <a:rPr lang="en-GB" sz="1600" dirty="0">
                          <a:latin typeface="Arial"/>
                          <a:cs typeface="Arial"/>
                        </a:rPr>
                        <a:t>: </a:t>
                      </a:r>
                      <a:r>
                        <a:rPr lang="en-GB" sz="1600" dirty="0">
                          <a:latin typeface="Arial" panose="020B0604020202020204" pitchFamily="34" charset="0"/>
                          <a:cs typeface="Arial" panose="020B0604020202020204" pitchFamily="34" charset="0"/>
                        </a:rPr>
                        <a:t>Andrew </a:t>
                      </a:r>
                      <a:r>
                        <a:rPr lang="en-GB" sz="1600" dirty="0" err="1">
                          <a:latin typeface="Arial" panose="020B0604020202020204" pitchFamily="34" charset="0"/>
                          <a:cs typeface="Arial" panose="020B0604020202020204" pitchFamily="34" charset="0"/>
                        </a:rPr>
                        <a:t>Horobin</a:t>
                      </a:r>
                      <a:r>
                        <a:rPr lang="en-GB" sz="1600" dirty="0">
                          <a:latin typeface="Arial" panose="020B0604020202020204" pitchFamily="34" charset="0"/>
                          <a:cs typeface="Arial" panose="020B0604020202020204" pitchFamily="34" charset="0"/>
                        </a:rPr>
                        <a:t>, </a:t>
                      </a:r>
                      <a:r>
                        <a:rPr lang="en-GB" sz="1600" kern="1200" dirty="0">
                          <a:solidFill>
                            <a:schemeClr val="dk1"/>
                          </a:solidFill>
                          <a:effectLst/>
                          <a:latin typeface="Arial" panose="020B0604020202020204" pitchFamily="34" charset="0"/>
                          <a:ea typeface="+mn-ea"/>
                          <a:cs typeface="Arial" panose="020B0604020202020204" pitchFamily="34" charset="0"/>
                        </a:rPr>
                        <a:t>Deputy Borough Director - City and Hackney</a:t>
                      </a:r>
                      <a:endParaRPr lang="en-GB"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17220732"/>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180754337"/>
              </p:ext>
            </p:extLst>
          </p:nvPr>
        </p:nvGraphicFramePr>
        <p:xfrm>
          <a:off x="6121940" y="1615807"/>
          <a:ext cx="5864772" cy="1338234"/>
        </p:xfrm>
        <a:graphic>
          <a:graphicData uri="http://schemas.openxmlformats.org/drawingml/2006/table">
            <a:tbl>
              <a:tblPr>
                <a:tableStyleId>{ED083AE6-46FA-4A59-8FB0-9F97EB10719F}</a:tableStyleId>
              </a:tblPr>
              <a:tblGrid>
                <a:gridCol w="5864772">
                  <a:extLst>
                    <a:ext uri="{9D8B030D-6E8A-4147-A177-3AD203B41FA5}">
                      <a16:colId xmlns:a16="http://schemas.microsoft.com/office/drawing/2014/main" val="2479531759"/>
                    </a:ext>
                  </a:extLst>
                </a:gridCol>
              </a:tblGrid>
              <a:tr h="245622">
                <a:tc>
                  <a:txBody>
                    <a:bodyPr/>
                    <a:lstStyle/>
                    <a:p>
                      <a:pPr lvl="0">
                        <a:buNone/>
                      </a:pPr>
                      <a:r>
                        <a:rPr lang="en-GB" sz="1600" dirty="0">
                          <a:latin typeface="Arial"/>
                          <a:cs typeface="Arial"/>
                        </a:rPr>
                        <a:t>Milestones</a:t>
                      </a:r>
                      <a:endParaRPr lang="en-US" dirty="0"/>
                    </a:p>
                  </a:txBody>
                  <a:tcPr>
                    <a:solidFill>
                      <a:srgbClr val="BCC9B9"/>
                    </a:solidFill>
                  </a:tcPr>
                </a:tc>
                <a:extLst>
                  <a:ext uri="{0D108BD9-81ED-4DB2-BD59-A6C34878D82A}">
                    <a16:rowId xmlns:a16="http://schemas.microsoft.com/office/drawing/2014/main" val="588604216"/>
                  </a:ext>
                </a:extLst>
              </a:tr>
              <a:tr h="334318">
                <a:tc>
                  <a:txBody>
                    <a:bodyPr/>
                    <a:lstStyle/>
                    <a:p>
                      <a:pPr lvl="0" algn="l">
                        <a:lnSpc>
                          <a:spcPct val="100000"/>
                        </a:lnSpc>
                        <a:spcBef>
                          <a:spcPts val="0"/>
                        </a:spcBef>
                        <a:spcAft>
                          <a:spcPts val="0"/>
                        </a:spcAft>
                        <a:buNone/>
                      </a:pPr>
                      <a:r>
                        <a:rPr lang="en-GB" sz="1300" b="0" i="0" u="none" strike="noStrike" baseline="0" noProof="0" dirty="0">
                          <a:solidFill>
                            <a:schemeClr val="tx1"/>
                          </a:solidFill>
                          <a:latin typeface="Arial"/>
                        </a:rPr>
                        <a:t>Aiming to move into the </a:t>
                      </a:r>
                      <a:r>
                        <a:rPr lang="en-GB" sz="1300" b="0" i="0" u="none" strike="noStrike" baseline="0" noProof="0" dirty="0" err="1">
                          <a:solidFill>
                            <a:schemeClr val="tx1"/>
                          </a:solidFill>
                          <a:latin typeface="Arial"/>
                        </a:rPr>
                        <a:t>Raybould</a:t>
                      </a:r>
                      <a:r>
                        <a:rPr lang="en-GB" sz="1300" b="0" i="0" u="none" strike="noStrike" baseline="0" noProof="0" dirty="0">
                          <a:solidFill>
                            <a:schemeClr val="tx1"/>
                          </a:solidFill>
                          <a:latin typeface="Arial"/>
                        </a:rPr>
                        <a:t> Centre on the 17th April</a:t>
                      </a:r>
                      <a:endParaRPr lang="en-US" sz="1300" dirty="0">
                        <a:solidFill>
                          <a:schemeClr val="tx1"/>
                        </a:solidFill>
                      </a:endParaRPr>
                    </a:p>
                  </a:txBody>
                  <a:tcPr/>
                </a:tc>
                <a:extLst>
                  <a:ext uri="{0D108BD9-81ED-4DB2-BD59-A6C34878D82A}">
                    <a16:rowId xmlns:a16="http://schemas.microsoft.com/office/drawing/2014/main" val="319535187"/>
                  </a:ext>
                </a:extLst>
              </a:tr>
              <a:tr h="334318">
                <a:tc>
                  <a:txBody>
                    <a:bodyPr/>
                    <a:lstStyle/>
                    <a:p>
                      <a:pPr lvl="0" algn="l">
                        <a:lnSpc>
                          <a:spcPct val="100000"/>
                        </a:lnSpc>
                        <a:spcBef>
                          <a:spcPts val="0"/>
                        </a:spcBef>
                        <a:spcAft>
                          <a:spcPts val="0"/>
                        </a:spcAft>
                        <a:buNone/>
                      </a:pPr>
                      <a:r>
                        <a:rPr lang="en-GB" sz="1300" b="0" i="0" u="none" strike="noStrike" noProof="0" dirty="0">
                          <a:solidFill>
                            <a:schemeClr val="tx1"/>
                          </a:solidFill>
                          <a:latin typeface="Arial"/>
                        </a:rPr>
                        <a:t>Formal consultation has been completed</a:t>
                      </a:r>
                    </a:p>
                  </a:txBody>
                  <a:tcPr/>
                </a:tc>
                <a:extLst>
                  <a:ext uri="{0D108BD9-81ED-4DB2-BD59-A6C34878D82A}">
                    <a16:rowId xmlns:a16="http://schemas.microsoft.com/office/drawing/2014/main" val="639399368"/>
                  </a:ext>
                </a:extLst>
              </a:tr>
              <a:tr h="334318">
                <a:tc>
                  <a:txBody>
                    <a:bodyPr/>
                    <a:lstStyle/>
                    <a:p>
                      <a:pPr lvl="0" algn="l">
                        <a:lnSpc>
                          <a:spcPct val="100000"/>
                        </a:lnSpc>
                        <a:spcBef>
                          <a:spcPts val="0"/>
                        </a:spcBef>
                        <a:spcAft>
                          <a:spcPts val="0"/>
                        </a:spcAft>
                        <a:buNone/>
                      </a:pPr>
                      <a:r>
                        <a:rPr lang="en-GB" sz="1300" b="0" i="0" u="none" strike="noStrike" noProof="0" dirty="0">
                          <a:solidFill>
                            <a:schemeClr val="tx1"/>
                          </a:solidFill>
                          <a:latin typeface="Arial"/>
                        </a:rPr>
                        <a:t>Officially starting to use C-Talk from 17th April</a:t>
                      </a:r>
                    </a:p>
                  </a:txBody>
                  <a:tcPr/>
                </a:tc>
                <a:extLst>
                  <a:ext uri="{0D108BD9-81ED-4DB2-BD59-A6C34878D82A}">
                    <a16:rowId xmlns:a16="http://schemas.microsoft.com/office/drawing/2014/main" val="1326903737"/>
                  </a:ext>
                </a:extLst>
              </a:tr>
            </a:tbl>
          </a:graphicData>
        </a:graphic>
      </p:graphicFrame>
      <p:sp>
        <p:nvSpPr>
          <p:cNvPr id="9" name="TextBox 8"/>
          <p:cNvSpPr txBox="1"/>
          <p:nvPr/>
        </p:nvSpPr>
        <p:spPr>
          <a:xfrm>
            <a:off x="190428" y="1243406"/>
            <a:ext cx="4515945" cy="338554"/>
          </a:xfrm>
          <a:prstGeom prst="rect">
            <a:avLst/>
          </a:prstGeom>
          <a:noFill/>
        </p:spPr>
        <p:txBody>
          <a:bodyPr wrap="square" lIns="91440" tIns="45720" rIns="91440" bIns="45720" rtlCol="0" anchor="t">
            <a:spAutoFit/>
          </a:bodyPr>
          <a:lstStyle/>
          <a:p>
            <a:r>
              <a:rPr lang="en-GB" sz="1600" b="1">
                <a:latin typeface="Arial"/>
                <a:cs typeface="Arial"/>
              </a:rPr>
              <a:t>Status</a:t>
            </a:r>
            <a:r>
              <a:rPr lang="en-GB" sz="1600">
                <a:latin typeface="Arial"/>
                <a:cs typeface="Arial"/>
              </a:rPr>
              <a:t>: partially-completed</a:t>
            </a:r>
          </a:p>
        </p:txBody>
      </p:sp>
      <p:graphicFrame>
        <p:nvGraphicFramePr>
          <p:cNvPr id="14" name="Table 13"/>
          <p:cNvGraphicFramePr>
            <a:graphicFrameLocks noGrp="1"/>
          </p:cNvGraphicFramePr>
          <p:nvPr>
            <p:extLst>
              <p:ext uri="{D42A27DB-BD31-4B8C-83A1-F6EECF244321}">
                <p14:modId xmlns:p14="http://schemas.microsoft.com/office/powerpoint/2010/main" val="1953815255"/>
              </p:ext>
            </p:extLst>
          </p:nvPr>
        </p:nvGraphicFramePr>
        <p:xfrm>
          <a:off x="317012" y="1598481"/>
          <a:ext cx="5620997" cy="4831880"/>
        </p:xfrm>
        <a:graphic>
          <a:graphicData uri="http://schemas.openxmlformats.org/drawingml/2006/table">
            <a:tbl>
              <a:tblPr bandRow="1">
                <a:tableStyleId>{ED083AE6-46FA-4A59-8FB0-9F97EB10719F}</a:tableStyleId>
              </a:tblPr>
              <a:tblGrid>
                <a:gridCol w="5620997">
                  <a:extLst>
                    <a:ext uri="{9D8B030D-6E8A-4147-A177-3AD203B41FA5}">
                      <a16:colId xmlns:a16="http://schemas.microsoft.com/office/drawing/2014/main" val="214815153"/>
                    </a:ext>
                  </a:extLst>
                </a:gridCol>
              </a:tblGrid>
              <a:tr h="338068">
                <a:tc>
                  <a:txBody>
                    <a:bodyPr/>
                    <a:lstStyle/>
                    <a:p>
                      <a:r>
                        <a:rPr lang="en-GB" sz="1600" dirty="0">
                          <a:solidFill>
                            <a:schemeClr val="tx1"/>
                          </a:solidFill>
                          <a:latin typeface="Arial"/>
                          <a:cs typeface="Arial"/>
                        </a:rPr>
                        <a:t>Progress and learning</a:t>
                      </a:r>
                      <a:r>
                        <a:rPr lang="en-GB" sz="1600" baseline="0" dirty="0">
                          <a:solidFill>
                            <a:schemeClr val="tx1"/>
                          </a:solidFill>
                          <a:latin typeface="Arial"/>
                          <a:cs typeface="Arial"/>
                        </a:rPr>
                        <a:t> over Quarter 4</a:t>
                      </a:r>
                      <a:endParaRPr lang="en-GB" sz="1600" dirty="0">
                        <a:solidFill>
                          <a:schemeClr val="tx1"/>
                        </a:solidFill>
                        <a:latin typeface="Arial"/>
                        <a:cs typeface="Arial"/>
                      </a:endParaRPr>
                    </a:p>
                  </a:txBody>
                  <a:tcPr>
                    <a:solidFill>
                      <a:srgbClr val="BCC9B9"/>
                    </a:solidFill>
                  </a:tcPr>
                </a:tc>
                <a:extLst>
                  <a:ext uri="{0D108BD9-81ED-4DB2-BD59-A6C34878D82A}">
                    <a16:rowId xmlns:a16="http://schemas.microsoft.com/office/drawing/2014/main" val="3656745648"/>
                  </a:ext>
                </a:extLst>
              </a:tr>
              <a:tr h="2073348">
                <a:tc>
                  <a:txBody>
                    <a:bodyPr/>
                    <a:lstStyle/>
                    <a:p>
                      <a:pPr marL="285750" lvl="0" indent="-285750">
                        <a:buFont typeface="Arial" panose="020B0604020202020204" pitchFamily="34" charset="0"/>
                        <a:buChar char="•"/>
                      </a:pPr>
                      <a:r>
                        <a:rPr lang="en-GB" sz="1300" baseline="0" dirty="0">
                          <a:solidFill>
                            <a:schemeClr val="tx1"/>
                          </a:solidFill>
                          <a:latin typeface="Arial"/>
                          <a:cs typeface="Arial"/>
                        </a:rPr>
                        <a:t>A project is being set up to renovate the </a:t>
                      </a:r>
                      <a:r>
                        <a:rPr lang="en-GB" sz="1300" baseline="0" dirty="0" err="1">
                          <a:solidFill>
                            <a:schemeClr val="tx1"/>
                          </a:solidFill>
                          <a:latin typeface="Arial"/>
                          <a:cs typeface="Arial"/>
                        </a:rPr>
                        <a:t>Raybould</a:t>
                      </a:r>
                      <a:r>
                        <a:rPr lang="en-GB" sz="1300" baseline="0" dirty="0">
                          <a:solidFill>
                            <a:schemeClr val="tx1"/>
                          </a:solidFill>
                          <a:latin typeface="Arial"/>
                          <a:cs typeface="Arial"/>
                        </a:rPr>
                        <a:t> Centre as the new crisis assessment suite and is nearly completed, awaiting furniture and desks for staff. It is hoped that this will be completed mid-April </a:t>
                      </a:r>
                      <a:endParaRPr lang="en-US" sz="1300" dirty="0">
                        <a:solidFill>
                          <a:schemeClr val="tx1"/>
                        </a:solidFill>
                      </a:endParaRPr>
                    </a:p>
                    <a:p>
                      <a:pPr marL="285750" lvl="0" indent="-285750">
                        <a:buFont typeface="Arial" panose="020B0604020202020204" pitchFamily="34" charset="0"/>
                        <a:buChar char="•"/>
                      </a:pPr>
                      <a:r>
                        <a:rPr lang="en-GB" sz="1300" baseline="0" dirty="0">
                          <a:solidFill>
                            <a:schemeClr val="tx1"/>
                          </a:solidFill>
                          <a:latin typeface="Arial"/>
                          <a:cs typeface="Arial"/>
                        </a:rPr>
                        <a:t>Official start date to use C-Talk scheduled for 17</a:t>
                      </a:r>
                      <a:r>
                        <a:rPr lang="en-GB" sz="1300" baseline="30000" dirty="0">
                          <a:solidFill>
                            <a:schemeClr val="tx1"/>
                          </a:solidFill>
                          <a:latin typeface="Arial"/>
                          <a:cs typeface="Arial"/>
                        </a:rPr>
                        <a:t>th</a:t>
                      </a:r>
                      <a:r>
                        <a:rPr lang="en-GB" sz="1300" baseline="0" dirty="0">
                          <a:solidFill>
                            <a:schemeClr val="tx1"/>
                          </a:solidFill>
                          <a:latin typeface="Arial"/>
                          <a:cs typeface="Arial"/>
                        </a:rPr>
                        <a:t> of April with training currently being finalised with the team </a:t>
                      </a:r>
                    </a:p>
                    <a:p>
                      <a:pPr marL="285750" lvl="0" indent="-285750">
                        <a:buFont typeface="Arial" panose="020B0604020202020204" pitchFamily="34" charset="0"/>
                        <a:buChar char="•"/>
                      </a:pPr>
                      <a:r>
                        <a:rPr lang="en-GB" sz="1300" baseline="0" dirty="0">
                          <a:solidFill>
                            <a:schemeClr val="tx1"/>
                          </a:solidFill>
                          <a:latin typeface="Arial"/>
                          <a:cs typeface="Arial"/>
                        </a:rPr>
                        <a:t>A staff consultation has been held to reformat work, including the new team starting on the 17</a:t>
                      </a:r>
                      <a:r>
                        <a:rPr lang="en-GB" sz="1300" baseline="30000" dirty="0">
                          <a:solidFill>
                            <a:schemeClr val="tx1"/>
                          </a:solidFill>
                          <a:latin typeface="Arial"/>
                          <a:cs typeface="Arial"/>
                        </a:rPr>
                        <a:t>th</a:t>
                      </a:r>
                      <a:r>
                        <a:rPr lang="en-GB" sz="1300" baseline="0" dirty="0">
                          <a:solidFill>
                            <a:schemeClr val="tx1"/>
                          </a:solidFill>
                          <a:latin typeface="Arial"/>
                          <a:cs typeface="Arial"/>
                        </a:rPr>
                        <a:t> of April with a new rota in place</a:t>
                      </a:r>
                    </a:p>
                    <a:p>
                      <a:pPr marL="285750" lvl="0" indent="-285750">
                        <a:buFont typeface="Arial" panose="020B0604020202020204" pitchFamily="34" charset="0"/>
                        <a:buChar char="•"/>
                      </a:pPr>
                      <a:r>
                        <a:rPr lang="en-GB" sz="1300" baseline="0" dirty="0">
                          <a:solidFill>
                            <a:schemeClr val="tx1"/>
                          </a:solidFill>
                          <a:latin typeface="Arial"/>
                          <a:cs typeface="Arial"/>
                        </a:rPr>
                        <a:t>Vacant positions have been recruited to </a:t>
                      </a:r>
                    </a:p>
                    <a:p>
                      <a:pPr marL="285750" lvl="0" indent="-285750">
                        <a:buFont typeface="Arial" panose="020B0604020202020204" pitchFamily="34" charset="0"/>
                        <a:buChar char="•"/>
                      </a:pPr>
                      <a:r>
                        <a:rPr lang="en-GB" sz="1300" baseline="0" dirty="0">
                          <a:solidFill>
                            <a:schemeClr val="tx1"/>
                          </a:solidFill>
                          <a:latin typeface="Arial"/>
                          <a:cs typeface="Arial"/>
                        </a:rPr>
                        <a:t>Regular meetings are being held with community teams to clarify roles within the pathways for service users. Once the teams move into the correct teams, the team will priorities the operational and clinical changes that require implementation</a:t>
                      </a:r>
                    </a:p>
                  </a:txBody>
                  <a:tcPr/>
                </a:tc>
                <a:extLst>
                  <a:ext uri="{0D108BD9-81ED-4DB2-BD59-A6C34878D82A}">
                    <a16:rowId xmlns:a16="http://schemas.microsoft.com/office/drawing/2014/main" val="1623941870"/>
                  </a:ext>
                </a:extLst>
              </a:tr>
              <a:tr h="2017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latin typeface="Arial"/>
                          <a:cs typeface="Arial"/>
                        </a:rPr>
                        <a:t>Next Steps…</a:t>
                      </a:r>
                    </a:p>
                  </a:txBody>
                  <a:tcPr>
                    <a:solidFill>
                      <a:srgbClr val="BCC9B9"/>
                    </a:solidFill>
                  </a:tcPr>
                </a:tc>
                <a:extLst>
                  <a:ext uri="{0D108BD9-81ED-4DB2-BD59-A6C34878D82A}">
                    <a16:rowId xmlns:a16="http://schemas.microsoft.com/office/drawing/2014/main" val="3270187743"/>
                  </a:ext>
                </a:extLst>
              </a:tr>
              <a:tr h="1689652">
                <a:tc>
                  <a:txBody>
                    <a:bodyPr/>
                    <a:lstStyle/>
                    <a:p>
                      <a:pPr marL="28575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Plans to embed the new model of working and testing out theories around service provision - testing is currently underway for delivery</a:t>
                      </a:r>
                    </a:p>
                    <a:p>
                      <a:pPr marL="285750" lvl="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In June, plans are in place to restart the Triage model and move service users out of the emergency department into the </a:t>
                      </a:r>
                      <a:r>
                        <a:rPr lang="en-GB" sz="1300" b="0" i="0" u="none" strike="noStrike" baseline="0" noProof="0" dirty="0" err="1">
                          <a:solidFill>
                            <a:schemeClr val="tx1"/>
                          </a:solidFill>
                          <a:latin typeface="Arial"/>
                        </a:rPr>
                        <a:t>Raybould</a:t>
                      </a:r>
                      <a:r>
                        <a:rPr lang="en-GB" sz="1300" b="0" i="0" u="none" strike="noStrike" baseline="0" noProof="0" dirty="0">
                          <a:solidFill>
                            <a:schemeClr val="tx1"/>
                          </a:solidFill>
                          <a:latin typeface="Arial"/>
                        </a:rPr>
                        <a:t> department for a full assessment</a:t>
                      </a:r>
                    </a:p>
                    <a:p>
                      <a:pPr marL="285750" lvl="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A psychiatric liaison review is underway across the North-East London (NEL) footprint which will impact staff and how we are providing our service, meaning that the team may have to adapt to any proposals</a:t>
                      </a:r>
                    </a:p>
                  </a:txBody>
                  <a:tcPr/>
                </a:tc>
                <a:extLst>
                  <a:ext uri="{0D108BD9-81ED-4DB2-BD59-A6C34878D82A}">
                    <a16:rowId xmlns:a16="http://schemas.microsoft.com/office/drawing/2014/main" val="2151120575"/>
                  </a:ext>
                </a:extLst>
              </a:tr>
            </a:tbl>
          </a:graphicData>
        </a:graphic>
      </p:graphicFrame>
      <p:sp>
        <p:nvSpPr>
          <p:cNvPr id="2" name="Rectangle 1"/>
          <p:cNvSpPr/>
          <p:nvPr/>
        </p:nvSpPr>
        <p:spPr>
          <a:xfrm>
            <a:off x="6835127" y="6314457"/>
            <a:ext cx="4449579" cy="383823"/>
          </a:xfrm>
          <a:prstGeom prst="rect">
            <a:avLst/>
          </a:prstGeom>
        </p:spPr>
        <p:txBody>
          <a:bodyPr wrap="square">
            <a:spAutoFit/>
          </a:bodyPr>
          <a:lstStyle/>
          <a:p>
            <a:pPr>
              <a:lnSpc>
                <a:spcPct val="115000"/>
              </a:lnSpc>
              <a:spcAft>
                <a:spcPts val="1000"/>
              </a:spcAft>
            </a:pPr>
            <a:r>
              <a:rPr lang="en-GB" b="1">
                <a:latin typeface="Arial" panose="020B0604020202020204" pitchFamily="34" charset="0"/>
                <a:cs typeface="Arial" panose="020B0604020202020204" pitchFamily="34" charset="0"/>
              </a:rPr>
              <a:t>Improved population health outcomes</a:t>
            </a:r>
            <a:endParaRPr lang="en-GB" b="1">
              <a:latin typeface="Arial" panose="020B0604020202020204" pitchFamily="34" charset="0"/>
              <a:ea typeface="Calibri" panose="020F0502020204030204" pitchFamily="34" charset="0"/>
              <a:cs typeface="Arial" panose="020B0604020202020204" pitchFamily="34" charset="0"/>
            </a:endParaRPr>
          </a:p>
        </p:txBody>
      </p:sp>
      <p:sp>
        <p:nvSpPr>
          <p:cNvPr id="10" name="Slide Number Placeholder 1">
            <a:extLst>
              <a:ext uri="{FF2B5EF4-FFF2-40B4-BE49-F238E27FC236}">
                <a16:creationId xmlns:a16="http://schemas.microsoft.com/office/drawing/2014/main" id="{5B3AA7C9-DD9D-4C61-957E-613FF0F827E2}"/>
              </a:ext>
            </a:extLst>
          </p:cNvPr>
          <p:cNvSpPr>
            <a:spLocks noGrp="1"/>
          </p:cNvSpPr>
          <p:nvPr>
            <p:ph type="sldNum" sz="quarter" idx="12"/>
          </p:nvPr>
        </p:nvSpPr>
        <p:spPr>
          <a:xfrm>
            <a:off x="9287933" y="6456918"/>
            <a:ext cx="2743200" cy="365125"/>
          </a:xfrm>
        </p:spPr>
        <p:txBody>
          <a:bodyPr/>
          <a:lstStyle/>
          <a:p>
            <a:fld id="{8C7D807A-D3EC-4DEA-86E2-120E4093F1A6}" type="slidenum">
              <a:rPr lang="en-US" smtClean="0">
                <a:solidFill>
                  <a:schemeClr val="tx1"/>
                </a:solidFill>
              </a:rPr>
              <a:t>2</a:t>
            </a:fld>
            <a:endParaRPr lang="en-US">
              <a:solidFill>
                <a:schemeClr val="tx1"/>
              </a:solidFill>
            </a:endParaRPr>
          </a:p>
        </p:txBody>
      </p:sp>
      <p:graphicFrame>
        <p:nvGraphicFramePr>
          <p:cNvPr id="6" name="Table 5">
            <a:extLst>
              <a:ext uri="{FF2B5EF4-FFF2-40B4-BE49-F238E27FC236}">
                <a16:creationId xmlns:a16="http://schemas.microsoft.com/office/drawing/2014/main" id="{CB4B3E4B-8083-5DA9-368F-F56BA10E7FDE}"/>
              </a:ext>
            </a:extLst>
          </p:cNvPr>
          <p:cNvGraphicFramePr>
            <a:graphicFrameLocks noGrp="1"/>
          </p:cNvGraphicFramePr>
          <p:nvPr>
            <p:extLst>
              <p:ext uri="{D42A27DB-BD31-4B8C-83A1-F6EECF244321}">
                <p14:modId xmlns:p14="http://schemas.microsoft.com/office/powerpoint/2010/main" val="607723887"/>
              </p:ext>
            </p:extLst>
          </p:nvPr>
        </p:nvGraphicFramePr>
        <p:xfrm>
          <a:off x="6121940" y="3131160"/>
          <a:ext cx="5864772" cy="2823298"/>
        </p:xfrm>
        <a:graphic>
          <a:graphicData uri="http://schemas.openxmlformats.org/drawingml/2006/table">
            <a:tbl>
              <a:tblPr>
                <a:tableStyleId>{ED083AE6-46FA-4A59-8FB0-9F97EB10719F}</a:tableStyleId>
              </a:tblPr>
              <a:tblGrid>
                <a:gridCol w="5864772">
                  <a:extLst>
                    <a:ext uri="{9D8B030D-6E8A-4147-A177-3AD203B41FA5}">
                      <a16:colId xmlns:a16="http://schemas.microsoft.com/office/drawing/2014/main" val="2479531759"/>
                    </a:ext>
                  </a:extLst>
                </a:gridCol>
              </a:tblGrid>
              <a:tr h="354418">
                <a:tc>
                  <a:txBody>
                    <a:bodyPr/>
                    <a:lstStyle/>
                    <a:p>
                      <a:pPr lvl="0">
                        <a:buNone/>
                      </a:pPr>
                      <a:r>
                        <a:rPr lang="en-GB" sz="1600" dirty="0">
                          <a:solidFill>
                            <a:schemeClr val="tx1"/>
                          </a:solidFill>
                          <a:latin typeface="Arial"/>
                          <a:cs typeface="Arial"/>
                        </a:rPr>
                        <a:t>Challenges and what we have learned</a:t>
                      </a:r>
                      <a:endParaRPr lang="en-US" dirty="0">
                        <a:solidFill>
                          <a:schemeClr val="tx1"/>
                        </a:solidFill>
                      </a:endParaRPr>
                    </a:p>
                  </a:txBody>
                  <a:tcPr>
                    <a:solidFill>
                      <a:srgbClr val="BCC9B9"/>
                    </a:solidFill>
                  </a:tcPr>
                </a:tc>
                <a:extLst>
                  <a:ext uri="{0D108BD9-81ED-4DB2-BD59-A6C34878D82A}">
                    <a16:rowId xmlns:a16="http://schemas.microsoft.com/office/drawing/2014/main" val="588604216"/>
                  </a:ext>
                </a:extLst>
              </a:tr>
              <a:tr h="469098">
                <a:tc>
                  <a:txBody>
                    <a:bodyPr/>
                    <a:lstStyle/>
                    <a:p>
                      <a:pPr marL="285750" lvl="0" indent="-285750" algn="l">
                        <a:lnSpc>
                          <a:spcPct val="100000"/>
                        </a:lnSpc>
                        <a:spcBef>
                          <a:spcPts val="0"/>
                        </a:spcBef>
                        <a:spcAft>
                          <a:spcPts val="0"/>
                        </a:spcAft>
                        <a:buFont typeface="Arial"/>
                        <a:buChar char="•"/>
                      </a:pPr>
                      <a:r>
                        <a:rPr lang="en-GB" sz="1300" b="0" i="0" u="none" strike="noStrike" baseline="0" noProof="0" dirty="0">
                          <a:solidFill>
                            <a:schemeClr val="tx1"/>
                          </a:solidFill>
                          <a:latin typeface="Arial"/>
                        </a:rPr>
                        <a:t>Main challenges have been around moving from one contract to another which has instigated delays to transition to the new telephony system Delays occurring around the </a:t>
                      </a:r>
                      <a:r>
                        <a:rPr lang="en-GB" sz="1300" b="0" i="0" u="none" strike="noStrike" baseline="0" noProof="0" dirty="0" err="1">
                          <a:solidFill>
                            <a:schemeClr val="tx1"/>
                          </a:solidFill>
                          <a:latin typeface="Arial"/>
                        </a:rPr>
                        <a:t>Raybould</a:t>
                      </a:r>
                      <a:r>
                        <a:rPr lang="en-GB" sz="1300" b="0" i="0" u="none" strike="noStrike" baseline="0" noProof="0" dirty="0">
                          <a:solidFill>
                            <a:schemeClr val="tx1"/>
                          </a:solidFill>
                          <a:latin typeface="Arial"/>
                        </a:rPr>
                        <a:t> renovation particularly around resourcing estates to ensure optimal service function that meets the needs of stakeholders</a:t>
                      </a:r>
                    </a:p>
                    <a:p>
                      <a:pPr marL="285750" lvl="0" indent="-285750" algn="l">
                        <a:lnSpc>
                          <a:spcPct val="100000"/>
                        </a:lnSpc>
                        <a:spcBef>
                          <a:spcPts val="0"/>
                        </a:spcBef>
                        <a:spcAft>
                          <a:spcPts val="0"/>
                        </a:spcAft>
                        <a:buFont typeface="Arial"/>
                        <a:buChar char="•"/>
                      </a:pPr>
                      <a:r>
                        <a:rPr lang="en-GB" sz="1300" b="0" i="0" u="none" strike="noStrike" baseline="0" noProof="0" dirty="0">
                          <a:solidFill>
                            <a:schemeClr val="tx1"/>
                          </a:solidFill>
                          <a:latin typeface="Arial"/>
                        </a:rPr>
                        <a:t>Strategic challenges include aligning this project to other Trustwide priorities and competing with shifting priorities for the centralised crisis line have impacted local crisis pathway provision</a:t>
                      </a:r>
                    </a:p>
                    <a:p>
                      <a:pPr marL="285750" lvl="0" indent="-285750" algn="l">
                        <a:lnSpc>
                          <a:spcPct val="100000"/>
                        </a:lnSpc>
                        <a:spcBef>
                          <a:spcPts val="0"/>
                        </a:spcBef>
                        <a:spcAft>
                          <a:spcPts val="0"/>
                        </a:spcAft>
                        <a:buFont typeface="Arial"/>
                        <a:buChar char="•"/>
                      </a:pPr>
                      <a:r>
                        <a:rPr lang="en-GB" sz="1300" b="0" i="0" u="none" strike="noStrike" baseline="0" noProof="0" dirty="0">
                          <a:solidFill>
                            <a:schemeClr val="tx1"/>
                          </a:solidFill>
                          <a:latin typeface="Arial"/>
                        </a:rPr>
                        <a:t>Main lessons learned have been around the importance of staff engagement in the changes to the processes, supported by the importance of maintaining an adaptable and flexible approach to shifting priorities </a:t>
                      </a:r>
                    </a:p>
                  </a:txBody>
                  <a:tcPr/>
                </a:tc>
                <a:extLst>
                  <a:ext uri="{0D108BD9-81ED-4DB2-BD59-A6C34878D82A}">
                    <a16:rowId xmlns:a16="http://schemas.microsoft.com/office/drawing/2014/main" val="319535187"/>
                  </a:ext>
                </a:extLst>
              </a:tr>
            </a:tbl>
          </a:graphicData>
        </a:graphic>
      </p:graphicFrame>
    </p:spTree>
    <p:extLst>
      <p:ext uri="{BB962C8B-B14F-4D97-AF65-F5344CB8AC3E}">
        <p14:creationId xmlns:p14="http://schemas.microsoft.com/office/powerpoint/2010/main" val="2615237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300522266"/>
              </p:ext>
            </p:extLst>
          </p:nvPr>
        </p:nvGraphicFramePr>
        <p:xfrm>
          <a:off x="234731" y="157655"/>
          <a:ext cx="11757572" cy="1066800"/>
        </p:xfrm>
        <a:graphic>
          <a:graphicData uri="http://schemas.openxmlformats.org/drawingml/2006/table">
            <a:tbl>
              <a:tblPr bandRow="1">
                <a:tableStyleId>{00A15C55-8517-42AA-B614-E9B94910E393}</a:tableStyleId>
              </a:tblPr>
              <a:tblGrid>
                <a:gridCol w="9529379">
                  <a:extLst>
                    <a:ext uri="{9D8B030D-6E8A-4147-A177-3AD203B41FA5}">
                      <a16:colId xmlns:a16="http://schemas.microsoft.com/office/drawing/2014/main" val="2618242522"/>
                    </a:ext>
                  </a:extLst>
                </a:gridCol>
                <a:gridCol w="2228193">
                  <a:extLst>
                    <a:ext uri="{9D8B030D-6E8A-4147-A177-3AD203B41FA5}">
                      <a16:colId xmlns:a16="http://schemas.microsoft.com/office/drawing/2014/main" val="588263017"/>
                    </a:ext>
                  </a:extLst>
                </a:gridCol>
              </a:tblGrid>
              <a:tr h="540000">
                <a:tc>
                  <a:txBody>
                    <a:bodyPr/>
                    <a:lstStyle/>
                    <a:p>
                      <a:r>
                        <a:rPr lang="en-GB" sz="1600" b="1" u="none">
                          <a:solidFill>
                            <a:schemeClr val="tx1"/>
                          </a:solidFill>
                          <a:latin typeface="Arial" panose="020B0604020202020204" pitchFamily="34" charset="0"/>
                          <a:cs typeface="Arial" panose="020B0604020202020204" pitchFamily="34" charset="0"/>
                        </a:rPr>
                        <a:t>Priority</a:t>
                      </a:r>
                      <a:r>
                        <a:rPr lang="en-GB" sz="1600" u="none">
                          <a:solidFill>
                            <a:schemeClr val="tx1"/>
                          </a:solidFill>
                          <a:latin typeface="Arial" panose="020B0604020202020204" pitchFamily="34" charset="0"/>
                          <a:cs typeface="Arial" panose="020B0604020202020204" pitchFamily="34" charset="0"/>
                        </a:rPr>
                        <a:t>:</a:t>
                      </a:r>
                      <a:r>
                        <a:rPr lang="en-GB" sz="1600" baseline="0">
                          <a:solidFill>
                            <a:schemeClr val="tx1"/>
                          </a:solidFill>
                          <a:latin typeface="Arial" panose="020B0604020202020204" pitchFamily="34" charset="0"/>
                          <a:cs typeface="Arial" panose="020B0604020202020204" pitchFamily="34" charset="0"/>
                        </a:rPr>
                        <a:t> CMHT Transformation</a:t>
                      </a:r>
                    </a:p>
                    <a:p>
                      <a:endParaRPr lang="en-GB" sz="1600">
                        <a:latin typeface="Arial" panose="020B0604020202020204" pitchFamily="34" charset="0"/>
                        <a:cs typeface="Arial" panose="020B0604020202020204" pitchFamily="34" charset="0"/>
                      </a:endParaRPr>
                    </a:p>
                  </a:txBody>
                  <a:tcPr/>
                </a:tc>
                <a:tc>
                  <a:txBody>
                    <a:bodyPr/>
                    <a:lstStyle/>
                    <a:p>
                      <a:r>
                        <a:rPr lang="en-GB" sz="1600" b="1">
                          <a:latin typeface="Arial" panose="020B0604020202020204" pitchFamily="34" charset="0"/>
                          <a:cs typeface="Arial" panose="020B0604020202020204" pitchFamily="34" charset="0"/>
                        </a:rPr>
                        <a:t>Contact</a:t>
                      </a:r>
                      <a:r>
                        <a:rPr lang="en-GB" sz="1600">
                          <a:latin typeface="Arial" panose="020B0604020202020204" pitchFamily="34" charset="0"/>
                          <a:cs typeface="Arial" panose="020B0604020202020204" pitchFamily="34" charset="0"/>
                        </a:rPr>
                        <a:t>: Jamie Stafford, </a:t>
                      </a:r>
                      <a:r>
                        <a:rPr lang="en-GB" sz="1600" kern="1200">
                          <a:solidFill>
                            <a:schemeClr val="dk1"/>
                          </a:solidFill>
                          <a:effectLst/>
                          <a:latin typeface="Arial" panose="020B0604020202020204" pitchFamily="34" charset="0"/>
                          <a:ea typeface="+mn-ea"/>
                          <a:cs typeface="Arial" panose="020B0604020202020204" pitchFamily="34" charset="0"/>
                        </a:rPr>
                        <a:t>Programme Director</a:t>
                      </a:r>
                    </a:p>
                    <a:p>
                      <a:r>
                        <a:rPr lang="en-GB" sz="1600" kern="1200">
                          <a:solidFill>
                            <a:schemeClr val="dk1"/>
                          </a:solidFill>
                          <a:effectLst/>
                          <a:latin typeface="Arial" panose="020B0604020202020204" pitchFamily="34" charset="0"/>
                          <a:ea typeface="+mn-ea"/>
                          <a:cs typeface="Arial" panose="020B0604020202020204" pitchFamily="34" charset="0"/>
                        </a:rPr>
                        <a:t>CHMT Programme</a:t>
                      </a:r>
                    </a:p>
                  </a:txBody>
                  <a:tcPr/>
                </a:tc>
                <a:extLst>
                  <a:ext uri="{0D108BD9-81ED-4DB2-BD59-A6C34878D82A}">
                    <a16:rowId xmlns:a16="http://schemas.microsoft.com/office/drawing/2014/main" val="2817220732"/>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133042854"/>
              </p:ext>
            </p:extLst>
          </p:nvPr>
        </p:nvGraphicFramePr>
        <p:xfrm>
          <a:off x="6283977" y="1547502"/>
          <a:ext cx="5629604" cy="2141688"/>
        </p:xfrm>
        <a:graphic>
          <a:graphicData uri="http://schemas.openxmlformats.org/drawingml/2006/table">
            <a:tbl>
              <a:tblPr>
                <a:tableStyleId>{ED083AE6-46FA-4A59-8FB0-9F97EB10719F}</a:tableStyleId>
              </a:tblPr>
              <a:tblGrid>
                <a:gridCol w="5629604">
                  <a:extLst>
                    <a:ext uri="{9D8B030D-6E8A-4147-A177-3AD203B41FA5}">
                      <a16:colId xmlns:a16="http://schemas.microsoft.com/office/drawing/2014/main" val="2479531759"/>
                    </a:ext>
                  </a:extLst>
                </a:gridCol>
              </a:tblGrid>
              <a:tr h="325139">
                <a:tc>
                  <a:txBody>
                    <a:bodyPr/>
                    <a:lstStyle/>
                    <a:p>
                      <a:r>
                        <a:rPr lang="en-GB" sz="1600">
                          <a:latin typeface="Arial"/>
                          <a:cs typeface="Arial"/>
                        </a:rPr>
                        <a:t>Milestones</a:t>
                      </a:r>
                    </a:p>
                  </a:txBody>
                  <a:tcPr>
                    <a:solidFill>
                      <a:srgbClr val="BCC9B9"/>
                    </a:solidFill>
                  </a:tcPr>
                </a:tc>
                <a:extLst>
                  <a:ext uri="{0D108BD9-81ED-4DB2-BD59-A6C34878D82A}">
                    <a16:rowId xmlns:a16="http://schemas.microsoft.com/office/drawing/2014/main" val="588604216"/>
                  </a:ext>
                </a:extLst>
              </a:tr>
              <a:tr h="469099">
                <a:tc>
                  <a:txBody>
                    <a:bodyPr/>
                    <a:lstStyle/>
                    <a:p>
                      <a:r>
                        <a:rPr lang="en-GB" sz="1300">
                          <a:solidFill>
                            <a:schemeClr val="tx1"/>
                          </a:solidFill>
                          <a:latin typeface="Arial"/>
                          <a:cs typeface="Arial"/>
                        </a:rPr>
                        <a:t>Progression of the Let's Talk Report in each borough alongside collaboration with the inequalities team</a:t>
                      </a:r>
                    </a:p>
                  </a:txBody>
                  <a:tcPr/>
                </a:tc>
                <a:extLst>
                  <a:ext uri="{0D108BD9-81ED-4DB2-BD59-A6C34878D82A}">
                    <a16:rowId xmlns:a16="http://schemas.microsoft.com/office/drawing/2014/main" val="319535187"/>
                  </a:ext>
                </a:extLst>
              </a:tr>
              <a:tr h="361950">
                <a:tc>
                  <a:txBody>
                    <a:bodyPr/>
                    <a:lstStyle/>
                    <a:p>
                      <a:r>
                        <a:rPr lang="en-GB" sz="1300">
                          <a:solidFill>
                            <a:schemeClr val="tx1"/>
                          </a:solidFill>
                          <a:latin typeface="Arial"/>
                          <a:cs typeface="Arial"/>
                        </a:rPr>
                        <a:t>Increasing use of Dialog across the Trust</a:t>
                      </a:r>
                    </a:p>
                  </a:txBody>
                  <a:tcPr/>
                </a:tc>
                <a:extLst>
                  <a:ext uri="{0D108BD9-81ED-4DB2-BD59-A6C34878D82A}">
                    <a16:rowId xmlns:a16="http://schemas.microsoft.com/office/drawing/2014/main" val="639399368"/>
                  </a:ext>
                </a:extLst>
              </a:tr>
              <a:tr h="469099">
                <a:tc>
                  <a:txBody>
                    <a:bodyPr/>
                    <a:lstStyle/>
                    <a:p>
                      <a:r>
                        <a:rPr lang="en-GB" sz="1300">
                          <a:solidFill>
                            <a:schemeClr val="tx1"/>
                          </a:solidFill>
                          <a:latin typeface="Arial"/>
                          <a:cs typeface="Arial"/>
                        </a:rPr>
                        <a:t>Introduction of new roles including Community Connectors, ARRS Mental Health Practitioners, GP Mental Health Leads, and Peer Support Workers</a:t>
                      </a:r>
                    </a:p>
                  </a:txBody>
                  <a:tcPr/>
                </a:tc>
                <a:extLst>
                  <a:ext uri="{0D108BD9-81ED-4DB2-BD59-A6C34878D82A}">
                    <a16:rowId xmlns:a16="http://schemas.microsoft.com/office/drawing/2014/main" val="149520662"/>
                  </a:ext>
                </a:extLst>
              </a:tr>
              <a:tr h="469098">
                <a:tc>
                  <a:txBody>
                    <a:bodyPr/>
                    <a:lstStyle/>
                    <a:p>
                      <a:pPr lvl="0">
                        <a:buNone/>
                      </a:pPr>
                      <a:r>
                        <a:rPr lang="en-GB" sz="1300" dirty="0">
                          <a:solidFill>
                            <a:schemeClr val="tx1"/>
                          </a:solidFill>
                          <a:latin typeface="Arial"/>
                          <a:cs typeface="Arial"/>
                        </a:rPr>
                        <a:t>Adults on the SMI register receiving physical health checks</a:t>
                      </a:r>
                    </a:p>
                  </a:txBody>
                  <a:tcPr/>
                </a:tc>
                <a:extLst>
                  <a:ext uri="{0D108BD9-81ED-4DB2-BD59-A6C34878D82A}">
                    <a16:rowId xmlns:a16="http://schemas.microsoft.com/office/drawing/2014/main" val="2772640322"/>
                  </a:ext>
                </a:extLst>
              </a:tr>
            </a:tbl>
          </a:graphicData>
        </a:graphic>
      </p:graphicFrame>
      <p:sp>
        <p:nvSpPr>
          <p:cNvPr id="9" name="TextBox 8"/>
          <p:cNvSpPr txBox="1"/>
          <p:nvPr/>
        </p:nvSpPr>
        <p:spPr>
          <a:xfrm>
            <a:off x="187106" y="1208948"/>
            <a:ext cx="4515945" cy="338554"/>
          </a:xfrm>
          <a:prstGeom prst="rect">
            <a:avLst/>
          </a:prstGeom>
          <a:noFill/>
        </p:spPr>
        <p:txBody>
          <a:bodyPr wrap="square" rtlCol="0">
            <a:spAutoFit/>
          </a:bodyPr>
          <a:lstStyle/>
          <a:p>
            <a:r>
              <a:rPr lang="en-GB" sz="1600" b="1" dirty="0">
                <a:latin typeface="Arial" panose="020B0604020202020204" pitchFamily="34" charset="0"/>
                <a:cs typeface="Arial" panose="020B0604020202020204" pitchFamily="34" charset="0"/>
              </a:rPr>
              <a:t>Status</a:t>
            </a:r>
            <a:r>
              <a:rPr lang="en-GB" sz="1600" dirty="0">
                <a:latin typeface="Arial" panose="020B0604020202020204" pitchFamily="34" charset="0"/>
                <a:cs typeface="Arial" panose="020B0604020202020204" pitchFamily="34" charset="0"/>
              </a:rPr>
              <a:t>: in progress, continuing in 2023/24</a:t>
            </a:r>
          </a:p>
        </p:txBody>
      </p:sp>
      <p:graphicFrame>
        <p:nvGraphicFramePr>
          <p:cNvPr id="14" name="Table 13"/>
          <p:cNvGraphicFramePr>
            <a:graphicFrameLocks noGrp="1"/>
          </p:cNvGraphicFramePr>
          <p:nvPr>
            <p:extLst>
              <p:ext uri="{D42A27DB-BD31-4B8C-83A1-F6EECF244321}">
                <p14:modId xmlns:p14="http://schemas.microsoft.com/office/powerpoint/2010/main" val="648436819"/>
              </p:ext>
            </p:extLst>
          </p:nvPr>
        </p:nvGraphicFramePr>
        <p:xfrm>
          <a:off x="234731" y="1547502"/>
          <a:ext cx="5956519" cy="5029200"/>
        </p:xfrm>
        <a:graphic>
          <a:graphicData uri="http://schemas.openxmlformats.org/drawingml/2006/table">
            <a:tbl>
              <a:tblPr bandRow="1">
                <a:tableStyleId>{ED083AE6-46FA-4A59-8FB0-9F97EB10719F}</a:tableStyleId>
              </a:tblPr>
              <a:tblGrid>
                <a:gridCol w="5956519">
                  <a:extLst>
                    <a:ext uri="{9D8B030D-6E8A-4147-A177-3AD203B41FA5}">
                      <a16:colId xmlns:a16="http://schemas.microsoft.com/office/drawing/2014/main" val="214815153"/>
                    </a:ext>
                  </a:extLst>
                </a:gridCol>
              </a:tblGrid>
              <a:tr h="329789">
                <a:tc>
                  <a:txBody>
                    <a:bodyPr/>
                    <a:lstStyle/>
                    <a:p>
                      <a:r>
                        <a:rPr lang="en-GB" sz="1600" dirty="0">
                          <a:latin typeface="Arial"/>
                          <a:cs typeface="Arial"/>
                        </a:rPr>
                        <a:t>Progress and learning</a:t>
                      </a:r>
                      <a:r>
                        <a:rPr lang="en-GB" sz="1600" baseline="0" dirty="0">
                          <a:latin typeface="Arial"/>
                          <a:cs typeface="Arial"/>
                        </a:rPr>
                        <a:t> over Quarter 4</a:t>
                      </a:r>
                      <a:endParaRPr lang="en-GB" sz="1600" dirty="0">
                        <a:latin typeface="Arial"/>
                        <a:cs typeface="Arial"/>
                      </a:endParaRPr>
                    </a:p>
                  </a:txBody>
                  <a:tcPr>
                    <a:solidFill>
                      <a:srgbClr val="BCC9B9"/>
                    </a:solidFill>
                  </a:tcPr>
                </a:tc>
                <a:extLst>
                  <a:ext uri="{0D108BD9-81ED-4DB2-BD59-A6C34878D82A}">
                    <a16:rowId xmlns:a16="http://schemas.microsoft.com/office/drawing/2014/main" val="3656745648"/>
                  </a:ext>
                </a:extLst>
              </a:tr>
              <a:tr h="1913860">
                <a:tc>
                  <a:txBody>
                    <a:bodyPr/>
                    <a:lstStyle/>
                    <a:p>
                      <a:pPr marL="285750" indent="-285750">
                        <a:buFont typeface="Arial" panose="020B0604020202020204" pitchFamily="34" charset="0"/>
                        <a:buChar char="•"/>
                      </a:pPr>
                      <a:r>
                        <a:rPr lang="en-GB" sz="1300" baseline="0" dirty="0">
                          <a:solidFill>
                            <a:schemeClr val="tx1"/>
                          </a:solidFill>
                          <a:latin typeface="Arial"/>
                          <a:cs typeface="Arial"/>
                        </a:rPr>
                        <a:t>Currently initiating the design phase of the replacement framework for CPA Expansion of our Patients Know Best pilot to include the Early Intervention in Psychosis teams in East London</a:t>
                      </a:r>
                    </a:p>
                    <a:p>
                      <a:pPr marL="285750" lvl="0" indent="-285750">
                        <a:buFont typeface="Arial" panose="020B0604020202020204" pitchFamily="34" charset="0"/>
                        <a:buChar char="•"/>
                      </a:pPr>
                      <a:r>
                        <a:rPr lang="en-GB" sz="1300" baseline="0" dirty="0">
                          <a:solidFill>
                            <a:schemeClr val="tx1"/>
                          </a:solidFill>
                          <a:latin typeface="Arial"/>
                          <a:cs typeface="Arial"/>
                        </a:rPr>
                        <a:t>Stocktake activity has been completed to determine our current position against the national expectations for the Long-Term Plan period to ensure activities are on track</a:t>
                      </a:r>
                    </a:p>
                    <a:p>
                      <a:pPr marL="285750" lvl="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System Development Funding (SDF) planning for new 2024 allocations is required and discussions are due to be carried out in each of the boroughs to understand their specific plans</a:t>
                      </a:r>
                    </a:p>
                    <a:p>
                      <a:pPr marL="285750" lvl="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Various workstreams around  Care Act assessments, Dialog and Dialog+ have been brought together to ensure consistency across all domains</a:t>
                      </a:r>
                    </a:p>
                  </a:txBody>
                  <a:tcPr/>
                </a:tc>
                <a:extLst>
                  <a:ext uri="{0D108BD9-81ED-4DB2-BD59-A6C34878D82A}">
                    <a16:rowId xmlns:a16="http://schemas.microsoft.com/office/drawing/2014/main" val="1623941870"/>
                  </a:ext>
                </a:extLst>
              </a:tr>
              <a:tr h="3297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latin typeface="Arial"/>
                          <a:cs typeface="Arial"/>
                        </a:rPr>
                        <a:t>Next Steps…</a:t>
                      </a:r>
                    </a:p>
                  </a:txBody>
                  <a:tcPr>
                    <a:solidFill>
                      <a:srgbClr val="BCC9B9"/>
                    </a:solidFill>
                  </a:tcPr>
                </a:tc>
                <a:extLst>
                  <a:ext uri="{0D108BD9-81ED-4DB2-BD59-A6C34878D82A}">
                    <a16:rowId xmlns:a16="http://schemas.microsoft.com/office/drawing/2014/main" val="3270187743"/>
                  </a:ext>
                </a:extLst>
              </a:tr>
              <a:tr h="1801762">
                <a:tc>
                  <a:txBody>
                    <a:bodyPr/>
                    <a:lstStyle/>
                    <a:p>
                      <a:pPr marL="285750" lvl="0" indent="-285750">
                        <a:buFont typeface="Arial" panose="020B0604020202020204" pitchFamily="34" charset="0"/>
                        <a:buChar char="•"/>
                      </a:pPr>
                      <a:r>
                        <a:rPr lang="en-GB" sz="1300" baseline="0" dirty="0">
                          <a:solidFill>
                            <a:schemeClr val="tx1"/>
                          </a:solidFill>
                          <a:latin typeface="Arial"/>
                          <a:cs typeface="Arial"/>
                        </a:rPr>
                        <a:t>Changing waiting times standards are underway for the next quarter to understand changes to reporting</a:t>
                      </a:r>
                      <a:endParaRPr lang="en-US" sz="1300" dirty="0">
                        <a:solidFill>
                          <a:schemeClr val="tx1"/>
                        </a:solidFill>
                      </a:endParaRPr>
                    </a:p>
                    <a:p>
                      <a:pPr marL="285750" lvl="0" indent="-285750">
                        <a:buFont typeface="Arial" panose="020B0604020202020204" pitchFamily="34" charset="0"/>
                        <a:buChar char="•"/>
                      </a:pPr>
                      <a:r>
                        <a:rPr lang="en-GB" sz="1300" baseline="0" dirty="0">
                          <a:solidFill>
                            <a:schemeClr val="tx1"/>
                          </a:solidFill>
                          <a:latin typeface="Arial"/>
                          <a:cs typeface="Arial"/>
                        </a:rPr>
                        <a:t>Development of plans to focus on increasing cultural safety due to increasing collaboration with the inequalities team</a:t>
                      </a:r>
                    </a:p>
                    <a:p>
                      <a:pPr marL="285750" lvl="0" indent="-285750">
                        <a:buFont typeface="Arial" panose="020B0604020202020204" pitchFamily="34" charset="0"/>
                        <a:buChar char="•"/>
                      </a:pPr>
                      <a:r>
                        <a:rPr lang="en-GB" sz="1300" baseline="0" dirty="0">
                          <a:solidFill>
                            <a:schemeClr val="tx1"/>
                          </a:solidFill>
                          <a:latin typeface="Arial"/>
                          <a:cs typeface="Arial"/>
                        </a:rPr>
                        <a:t>CPA Expansion to move from the design phase into implementation regarding Triage forms, Care Plans, and Dialog+ and bring standardisation into practice</a:t>
                      </a:r>
                    </a:p>
                    <a:p>
                      <a:pPr marL="285750" lvl="0" indent="-285750">
                        <a:buFont typeface="Arial" panose="020B0604020202020204" pitchFamily="34" charset="0"/>
                        <a:buChar char="•"/>
                      </a:pPr>
                      <a:r>
                        <a:rPr lang="en-GB" sz="1300" b="0" i="0" u="none" strike="noStrike" baseline="0" noProof="0" dirty="0">
                          <a:solidFill>
                            <a:schemeClr val="tx1"/>
                          </a:solidFill>
                          <a:latin typeface="Arial"/>
                        </a:rPr>
                        <a:t>Official transition to "business as usual" process and working towards a programme plan for 2023/24 based on a "business as usual" footing</a:t>
                      </a:r>
                      <a:endParaRPr lang="en-GB" sz="1300" baseline="0" dirty="0">
                        <a:solidFill>
                          <a:schemeClr val="tx1"/>
                        </a:solidFill>
                        <a:latin typeface="Arial"/>
                        <a:cs typeface="Arial"/>
                      </a:endParaRPr>
                    </a:p>
                    <a:p>
                      <a:pPr marL="285750" lvl="0" indent="-285750">
                        <a:buFont typeface="Arial" panose="020B0604020202020204" pitchFamily="34" charset="0"/>
                        <a:buChar char="•"/>
                      </a:pPr>
                      <a:endParaRPr lang="en-GB" sz="1400" baseline="0" dirty="0">
                        <a:latin typeface="Arial"/>
                        <a:cs typeface="Arial"/>
                      </a:endParaRPr>
                    </a:p>
                  </a:txBody>
                  <a:tcPr/>
                </a:tc>
                <a:extLst>
                  <a:ext uri="{0D108BD9-81ED-4DB2-BD59-A6C34878D82A}">
                    <a16:rowId xmlns:a16="http://schemas.microsoft.com/office/drawing/2014/main" val="2151120575"/>
                  </a:ext>
                </a:extLst>
              </a:tr>
            </a:tbl>
          </a:graphicData>
        </a:graphic>
      </p:graphicFrame>
      <p:sp>
        <p:nvSpPr>
          <p:cNvPr id="2" name="Rectangle 1"/>
          <p:cNvSpPr/>
          <p:nvPr/>
        </p:nvSpPr>
        <p:spPr>
          <a:xfrm>
            <a:off x="6724504" y="6354257"/>
            <a:ext cx="4449579" cy="383823"/>
          </a:xfrm>
          <a:prstGeom prst="rect">
            <a:avLst/>
          </a:prstGeom>
        </p:spPr>
        <p:txBody>
          <a:bodyPr wrap="square">
            <a:spAutoFit/>
          </a:bodyPr>
          <a:lstStyle/>
          <a:p>
            <a:pPr>
              <a:lnSpc>
                <a:spcPct val="115000"/>
              </a:lnSpc>
              <a:spcAft>
                <a:spcPts val="1000"/>
              </a:spcAft>
            </a:pPr>
            <a:r>
              <a:rPr lang="en-GB" b="1">
                <a:latin typeface="Arial" panose="020B0604020202020204" pitchFamily="34" charset="0"/>
                <a:cs typeface="Arial" panose="020B0604020202020204" pitchFamily="34" charset="0"/>
              </a:rPr>
              <a:t>Improved population health outcomes</a:t>
            </a:r>
            <a:endParaRPr lang="en-GB" b="1">
              <a:latin typeface="Arial" panose="020B0604020202020204" pitchFamily="34" charset="0"/>
              <a:ea typeface="Calibri" panose="020F0502020204030204" pitchFamily="34" charset="0"/>
              <a:cs typeface="Arial" panose="020B0604020202020204" pitchFamily="34" charset="0"/>
            </a:endParaRPr>
          </a:p>
        </p:txBody>
      </p:sp>
      <p:sp>
        <p:nvSpPr>
          <p:cNvPr id="11" name="Slide Number Placeholder 1">
            <a:extLst>
              <a:ext uri="{FF2B5EF4-FFF2-40B4-BE49-F238E27FC236}">
                <a16:creationId xmlns:a16="http://schemas.microsoft.com/office/drawing/2014/main" id="{9A5FB499-0A95-4223-8DDE-4F987897568F}"/>
              </a:ext>
            </a:extLst>
          </p:cNvPr>
          <p:cNvSpPr>
            <a:spLocks noGrp="1"/>
          </p:cNvSpPr>
          <p:nvPr>
            <p:ph type="sldNum" sz="quarter" idx="12"/>
          </p:nvPr>
        </p:nvSpPr>
        <p:spPr>
          <a:xfrm>
            <a:off x="9287933" y="6456918"/>
            <a:ext cx="2743200" cy="365125"/>
          </a:xfrm>
        </p:spPr>
        <p:txBody>
          <a:bodyPr/>
          <a:lstStyle/>
          <a:p>
            <a:fld id="{8C7D807A-D3EC-4DEA-86E2-120E4093F1A6}" type="slidenum">
              <a:rPr lang="en-US" smtClean="0"/>
              <a:t>3</a:t>
            </a:fld>
            <a:endParaRPr lang="en-US"/>
          </a:p>
        </p:txBody>
      </p:sp>
      <p:graphicFrame>
        <p:nvGraphicFramePr>
          <p:cNvPr id="7" name="Table 6">
            <a:extLst>
              <a:ext uri="{FF2B5EF4-FFF2-40B4-BE49-F238E27FC236}">
                <a16:creationId xmlns:a16="http://schemas.microsoft.com/office/drawing/2014/main" id="{F84550E6-7DC0-2087-509F-7A6F66BDBF51}"/>
              </a:ext>
            </a:extLst>
          </p:cNvPr>
          <p:cNvGraphicFramePr>
            <a:graphicFrameLocks noGrp="1"/>
          </p:cNvGraphicFramePr>
          <p:nvPr>
            <p:extLst>
              <p:ext uri="{D42A27DB-BD31-4B8C-83A1-F6EECF244321}">
                <p14:modId xmlns:p14="http://schemas.microsoft.com/office/powerpoint/2010/main" val="1615342756"/>
              </p:ext>
            </p:extLst>
          </p:nvPr>
        </p:nvGraphicFramePr>
        <p:xfrm>
          <a:off x="6283977" y="3779929"/>
          <a:ext cx="5636164" cy="2249424"/>
        </p:xfrm>
        <a:graphic>
          <a:graphicData uri="http://schemas.openxmlformats.org/drawingml/2006/table">
            <a:tbl>
              <a:tblPr firstRow="1" bandRow="1">
                <a:tableStyleId>{5C22544A-7EE6-4342-B048-85BDC9FD1C3A}</a:tableStyleId>
              </a:tblPr>
              <a:tblGrid>
                <a:gridCol w="5636164">
                  <a:extLst>
                    <a:ext uri="{9D8B030D-6E8A-4147-A177-3AD203B41FA5}">
                      <a16:colId xmlns:a16="http://schemas.microsoft.com/office/drawing/2014/main" val="2120926353"/>
                    </a:ext>
                  </a:extLst>
                </a:gridCol>
              </a:tblGrid>
              <a:tr h="275573">
                <a:tc>
                  <a:txBody>
                    <a:bodyPr/>
                    <a:lstStyle/>
                    <a:p>
                      <a:pPr lvl="0">
                        <a:buNone/>
                      </a:pPr>
                      <a:r>
                        <a:rPr lang="en-GB" sz="1600" b="0">
                          <a:solidFill>
                            <a:schemeClr val="tx1"/>
                          </a:solidFill>
                          <a:effectLst/>
                          <a:latin typeface="Arial"/>
                        </a:rPr>
                        <a:t>Challenges and what we have learned</a:t>
                      </a:r>
                    </a:p>
                  </a:txBody>
                  <a:tcPr>
                    <a:lnL w="12700">
                      <a:solidFill>
                        <a:schemeClr val="tx1"/>
                      </a:solidFill>
                    </a:lnL>
                    <a:lnR w="12700">
                      <a:solidFill>
                        <a:schemeClr val="tx1"/>
                      </a:solidFill>
                    </a:lnR>
                    <a:lnT w="12700">
                      <a:solidFill>
                        <a:schemeClr val="tx1"/>
                      </a:solidFill>
                    </a:lnT>
                    <a:lnB w="12700">
                      <a:solidFill>
                        <a:schemeClr val="tx1"/>
                      </a:solidFill>
                    </a:lnB>
                    <a:solidFill>
                      <a:srgbClr val="BCC9B9"/>
                    </a:solidFill>
                  </a:tcPr>
                </a:tc>
                <a:extLst>
                  <a:ext uri="{0D108BD9-81ED-4DB2-BD59-A6C34878D82A}">
                    <a16:rowId xmlns:a16="http://schemas.microsoft.com/office/drawing/2014/main" val="40473629"/>
                  </a:ext>
                </a:extLst>
              </a:tr>
              <a:tr h="1467240">
                <a:tc>
                  <a:txBody>
                    <a:bodyPr/>
                    <a:lstStyle/>
                    <a:p>
                      <a:pPr marL="285750" marR="0" lvl="0" indent="-285750" algn="l">
                        <a:lnSpc>
                          <a:spcPct val="114999"/>
                        </a:lnSpc>
                        <a:spcBef>
                          <a:spcPts val="0"/>
                        </a:spcBef>
                        <a:spcAft>
                          <a:spcPts val="0"/>
                        </a:spcAft>
                        <a:buClr>
                          <a:srgbClr val="000000"/>
                        </a:buClr>
                        <a:buFont typeface="Arial,Sans-Serif" panose="020B0604020202020204" pitchFamily="34" charset="0"/>
                        <a:buChar char="•"/>
                      </a:pPr>
                      <a:r>
                        <a:rPr lang="en-GB" sz="1300" b="0" i="0" u="none" strike="noStrike" noProof="0" dirty="0">
                          <a:solidFill>
                            <a:schemeClr val="tx1"/>
                          </a:solidFill>
                          <a:effectLst/>
                          <a:latin typeface="Arial"/>
                        </a:rPr>
                        <a:t>Moving towards the "business as usual" approach has been a challenge to understand how best to build capacity to maintain the progress of ongoing work and recognising the integrated nature of new services</a:t>
                      </a:r>
                    </a:p>
                    <a:p>
                      <a:pPr marL="285750" marR="0" lvl="0" indent="-285750" algn="l">
                        <a:lnSpc>
                          <a:spcPct val="114999"/>
                        </a:lnSpc>
                        <a:spcBef>
                          <a:spcPts val="0"/>
                        </a:spcBef>
                        <a:spcAft>
                          <a:spcPts val="0"/>
                        </a:spcAft>
                        <a:buClr>
                          <a:srgbClr val="000000"/>
                        </a:buClr>
                        <a:buFont typeface="Arial,Sans-Serif" panose="020B0604020202020204" pitchFamily="34" charset="0"/>
                        <a:buChar char="•"/>
                      </a:pPr>
                      <a:r>
                        <a:rPr lang="en-GB" sz="1300" b="0" i="0" u="none" strike="noStrike" noProof="0" dirty="0">
                          <a:solidFill>
                            <a:schemeClr val="tx1"/>
                          </a:solidFill>
                          <a:effectLst/>
                          <a:latin typeface="Arial"/>
                        </a:rPr>
                        <a:t>Conflicting priorities and wider system changes in Primary Care and with the ICB have posed challenges to maintaining staff engagement and requires learning to understand how to further integrate services in times of change</a:t>
                      </a:r>
                      <a:endParaRPr lang="en-GB" sz="1300" dirty="0">
                        <a:solidFill>
                          <a:schemeClr val="tx1"/>
                        </a:solidFill>
                      </a:endParaRPr>
                    </a:p>
                  </a:txBody>
                  <a:tcP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1342611790"/>
                  </a:ext>
                </a:extLst>
              </a:tr>
            </a:tbl>
          </a:graphicData>
        </a:graphic>
      </p:graphicFrame>
    </p:spTree>
    <p:extLst>
      <p:ext uri="{BB962C8B-B14F-4D97-AF65-F5344CB8AC3E}">
        <p14:creationId xmlns:p14="http://schemas.microsoft.com/office/powerpoint/2010/main" val="583338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322354880"/>
              </p:ext>
            </p:extLst>
          </p:nvPr>
        </p:nvGraphicFramePr>
        <p:xfrm>
          <a:off x="234731" y="157655"/>
          <a:ext cx="11757572" cy="1066800"/>
        </p:xfrm>
        <a:graphic>
          <a:graphicData uri="http://schemas.openxmlformats.org/drawingml/2006/table">
            <a:tbl>
              <a:tblPr bandRow="1">
                <a:tableStyleId>{00A15C55-8517-42AA-B614-E9B94910E393}</a:tableStyleId>
              </a:tblPr>
              <a:tblGrid>
                <a:gridCol w="9529379">
                  <a:extLst>
                    <a:ext uri="{9D8B030D-6E8A-4147-A177-3AD203B41FA5}">
                      <a16:colId xmlns:a16="http://schemas.microsoft.com/office/drawing/2014/main" val="2618242522"/>
                    </a:ext>
                  </a:extLst>
                </a:gridCol>
                <a:gridCol w="2228193">
                  <a:extLst>
                    <a:ext uri="{9D8B030D-6E8A-4147-A177-3AD203B41FA5}">
                      <a16:colId xmlns:a16="http://schemas.microsoft.com/office/drawing/2014/main" val="588263017"/>
                    </a:ext>
                  </a:extLst>
                </a:gridCol>
              </a:tblGrid>
              <a:tr h="540000">
                <a:tc>
                  <a:txBody>
                    <a:bodyPr/>
                    <a:lstStyle/>
                    <a:p>
                      <a:r>
                        <a:rPr lang="en-GB" sz="1600" b="1" u="none">
                          <a:latin typeface="Arial" panose="020B0604020202020204" pitchFamily="34" charset="0"/>
                          <a:cs typeface="Arial" panose="020B0604020202020204" pitchFamily="34" charset="0"/>
                        </a:rPr>
                        <a:t>Priority</a:t>
                      </a:r>
                      <a:r>
                        <a:rPr lang="en-GB" sz="1600" u="none">
                          <a:solidFill>
                            <a:schemeClr val="tx1"/>
                          </a:solidFill>
                          <a:latin typeface="Arial" panose="020B0604020202020204" pitchFamily="34" charset="0"/>
                          <a:cs typeface="Arial" panose="020B0604020202020204" pitchFamily="34" charset="0"/>
                        </a:rPr>
                        <a:t>:</a:t>
                      </a:r>
                      <a:r>
                        <a:rPr lang="en-GB" sz="1600" baseline="0">
                          <a:solidFill>
                            <a:schemeClr val="tx1"/>
                          </a:solidFill>
                          <a:latin typeface="Arial" panose="020B0604020202020204" pitchFamily="34" charset="0"/>
                          <a:cs typeface="Arial" panose="020B0604020202020204" pitchFamily="34" charset="0"/>
                        </a:rPr>
                        <a:t> Developing ELFT as a Marmot Trust and implementing the Marmot principles </a:t>
                      </a:r>
                    </a:p>
                    <a:p>
                      <a:endParaRPr lang="en-GB" sz="1600">
                        <a:latin typeface="Arial" panose="020B0604020202020204" pitchFamily="34" charset="0"/>
                        <a:cs typeface="Arial" panose="020B0604020202020204" pitchFamily="34" charset="0"/>
                      </a:endParaRPr>
                    </a:p>
                  </a:txBody>
                  <a:tcPr/>
                </a:tc>
                <a:tc>
                  <a:txBody>
                    <a:bodyPr/>
                    <a:lstStyle/>
                    <a:p>
                      <a:r>
                        <a:rPr lang="en-GB" sz="1600" b="1">
                          <a:latin typeface="Arial" panose="020B0604020202020204" pitchFamily="34" charset="0"/>
                          <a:cs typeface="Arial" panose="020B0604020202020204" pitchFamily="34" charset="0"/>
                        </a:rPr>
                        <a:t>Contact</a:t>
                      </a:r>
                      <a:r>
                        <a:rPr lang="en-GB" sz="1600">
                          <a:latin typeface="Arial" panose="020B0604020202020204" pitchFamily="34" charset="0"/>
                          <a:cs typeface="Arial" panose="020B0604020202020204" pitchFamily="34" charset="0"/>
                        </a:rPr>
                        <a:t>: Angela Bartley,</a:t>
                      </a:r>
                      <a:r>
                        <a:rPr lang="en-GB" sz="1600" baseline="0">
                          <a:latin typeface="Arial" panose="020B0604020202020204" pitchFamily="34" charset="0"/>
                          <a:cs typeface="Arial" panose="020B0604020202020204" pitchFamily="34" charset="0"/>
                        </a:rPr>
                        <a:t> </a:t>
                      </a:r>
                      <a:r>
                        <a:rPr lang="en-GB" sz="1600" kern="1200">
                          <a:solidFill>
                            <a:schemeClr val="dk1"/>
                          </a:solidFill>
                          <a:effectLst/>
                          <a:latin typeface="Arial" panose="020B0604020202020204" pitchFamily="34" charset="0"/>
                          <a:ea typeface="+mn-ea"/>
                          <a:cs typeface="Arial" panose="020B0604020202020204" pitchFamily="34" charset="0"/>
                        </a:rPr>
                        <a:t>Deputy Director of Population Health</a:t>
                      </a:r>
                      <a:endParaRPr lang="en-GB" sz="160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17220732"/>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653176431"/>
              </p:ext>
            </p:extLst>
          </p:nvPr>
        </p:nvGraphicFramePr>
        <p:xfrm>
          <a:off x="7309883" y="1594883"/>
          <a:ext cx="4695244" cy="1357871"/>
        </p:xfrm>
        <a:graphic>
          <a:graphicData uri="http://schemas.openxmlformats.org/drawingml/2006/table">
            <a:tbl>
              <a:tblPr>
                <a:tableStyleId>{ED083AE6-46FA-4A59-8FB0-9F97EB10719F}</a:tableStyleId>
              </a:tblPr>
              <a:tblGrid>
                <a:gridCol w="4695244">
                  <a:extLst>
                    <a:ext uri="{9D8B030D-6E8A-4147-A177-3AD203B41FA5}">
                      <a16:colId xmlns:a16="http://schemas.microsoft.com/office/drawing/2014/main" val="2479531759"/>
                    </a:ext>
                  </a:extLst>
                </a:gridCol>
              </a:tblGrid>
              <a:tr h="382511">
                <a:tc>
                  <a:txBody>
                    <a:bodyPr/>
                    <a:lstStyle/>
                    <a:p>
                      <a:r>
                        <a:rPr lang="en-GB" sz="1600">
                          <a:latin typeface="Arial"/>
                          <a:cs typeface="Arial"/>
                        </a:rPr>
                        <a:t>Milestones</a:t>
                      </a:r>
                    </a:p>
                  </a:txBody>
                  <a:tcPr>
                    <a:solidFill>
                      <a:srgbClr val="BCC9B9"/>
                    </a:solidFill>
                  </a:tcPr>
                </a:tc>
                <a:extLst>
                  <a:ext uri="{0D108BD9-81ED-4DB2-BD59-A6C34878D82A}">
                    <a16:rowId xmlns:a16="http://schemas.microsoft.com/office/drawing/2014/main" val="588604216"/>
                  </a:ext>
                </a:extLst>
              </a:tr>
              <a:tr h="382511">
                <a:tc>
                  <a:txBody>
                    <a:bodyPr/>
                    <a:lstStyle/>
                    <a:p>
                      <a:pPr lvl="0">
                        <a:buNone/>
                      </a:pPr>
                      <a:r>
                        <a:rPr lang="en-GB" sz="1300">
                          <a:solidFill>
                            <a:schemeClr val="tx1"/>
                          </a:solidFill>
                          <a:latin typeface="Arial"/>
                          <a:cs typeface="Arial"/>
                        </a:rPr>
                        <a:t>Developed learning materials for IHE and UCLP learning networks</a:t>
                      </a:r>
                    </a:p>
                  </a:txBody>
                  <a:tcPr/>
                </a:tc>
                <a:extLst>
                  <a:ext uri="{0D108BD9-81ED-4DB2-BD59-A6C34878D82A}">
                    <a16:rowId xmlns:a16="http://schemas.microsoft.com/office/drawing/2014/main" val="2072183688"/>
                  </a:ext>
                </a:extLst>
              </a:tr>
              <a:tr h="382511">
                <a:tc>
                  <a:txBody>
                    <a:bodyPr/>
                    <a:lstStyle/>
                    <a:p>
                      <a:pPr lvl="0">
                        <a:buNone/>
                      </a:pPr>
                      <a:r>
                        <a:rPr lang="en-GB" sz="1300" dirty="0">
                          <a:solidFill>
                            <a:schemeClr val="tx1"/>
                          </a:solidFill>
                          <a:latin typeface="Arial"/>
                          <a:cs typeface="Arial"/>
                        </a:rPr>
                        <a:t>Partnership with HSBC and East London Business Alliance on financial support and health literacy</a:t>
                      </a:r>
                    </a:p>
                  </a:txBody>
                  <a:tcPr/>
                </a:tc>
                <a:extLst>
                  <a:ext uri="{0D108BD9-81ED-4DB2-BD59-A6C34878D82A}">
                    <a16:rowId xmlns:a16="http://schemas.microsoft.com/office/drawing/2014/main" val="1934932146"/>
                  </a:ext>
                </a:extLst>
              </a:tr>
            </a:tbl>
          </a:graphicData>
        </a:graphic>
      </p:graphicFrame>
      <p:sp>
        <p:nvSpPr>
          <p:cNvPr id="9" name="TextBox 8"/>
          <p:cNvSpPr txBox="1"/>
          <p:nvPr/>
        </p:nvSpPr>
        <p:spPr>
          <a:xfrm>
            <a:off x="220354" y="1252879"/>
            <a:ext cx="4515945" cy="338554"/>
          </a:xfrm>
          <a:prstGeom prst="rect">
            <a:avLst/>
          </a:prstGeom>
          <a:noFill/>
        </p:spPr>
        <p:txBody>
          <a:bodyPr wrap="square" rtlCol="0">
            <a:spAutoFit/>
          </a:bodyPr>
          <a:lstStyle/>
          <a:p>
            <a:r>
              <a:rPr lang="en-GB" sz="1600" b="1" dirty="0">
                <a:latin typeface="Arial" panose="020B0604020202020204" pitchFamily="34" charset="0"/>
                <a:cs typeface="Arial" panose="020B0604020202020204" pitchFamily="34" charset="0"/>
              </a:rPr>
              <a:t>Status</a:t>
            </a:r>
            <a:r>
              <a:rPr lang="en-GB" sz="1600" dirty="0">
                <a:latin typeface="Arial" panose="020B0604020202020204" pitchFamily="34" charset="0"/>
                <a:cs typeface="Arial" panose="020B0604020202020204" pitchFamily="34" charset="0"/>
              </a:rPr>
              <a:t>: in progress, continuing in 2023/24</a:t>
            </a:r>
          </a:p>
        </p:txBody>
      </p:sp>
      <p:graphicFrame>
        <p:nvGraphicFramePr>
          <p:cNvPr id="14" name="Table 13"/>
          <p:cNvGraphicFramePr>
            <a:graphicFrameLocks noGrp="1"/>
          </p:cNvGraphicFramePr>
          <p:nvPr>
            <p:extLst>
              <p:ext uri="{D42A27DB-BD31-4B8C-83A1-F6EECF244321}">
                <p14:modId xmlns:p14="http://schemas.microsoft.com/office/powerpoint/2010/main" val="86623135"/>
              </p:ext>
            </p:extLst>
          </p:nvPr>
        </p:nvGraphicFramePr>
        <p:xfrm>
          <a:off x="273517" y="1585011"/>
          <a:ext cx="6852495" cy="4815840"/>
        </p:xfrm>
        <a:graphic>
          <a:graphicData uri="http://schemas.openxmlformats.org/drawingml/2006/table">
            <a:tbl>
              <a:tblPr bandRow="1">
                <a:tableStyleId>{ED083AE6-46FA-4A59-8FB0-9F97EB10719F}</a:tableStyleId>
              </a:tblPr>
              <a:tblGrid>
                <a:gridCol w="6852495">
                  <a:extLst>
                    <a:ext uri="{9D8B030D-6E8A-4147-A177-3AD203B41FA5}">
                      <a16:colId xmlns:a16="http://schemas.microsoft.com/office/drawing/2014/main" val="214815153"/>
                    </a:ext>
                  </a:extLst>
                </a:gridCol>
              </a:tblGrid>
              <a:tr h="326256">
                <a:tc>
                  <a:txBody>
                    <a:bodyPr/>
                    <a:lstStyle/>
                    <a:p>
                      <a:r>
                        <a:rPr lang="en-GB" sz="1600" dirty="0">
                          <a:latin typeface="Arial"/>
                          <a:cs typeface="Arial"/>
                        </a:rPr>
                        <a:t>Progress and learning</a:t>
                      </a:r>
                      <a:r>
                        <a:rPr lang="en-GB" sz="1600" baseline="0" dirty="0">
                          <a:latin typeface="Arial"/>
                          <a:cs typeface="Arial"/>
                        </a:rPr>
                        <a:t> over Quarter 4</a:t>
                      </a:r>
                      <a:endParaRPr lang="en-GB" sz="1600" dirty="0">
                        <a:latin typeface="Arial"/>
                        <a:cs typeface="Arial"/>
                      </a:endParaRPr>
                    </a:p>
                  </a:txBody>
                  <a:tcPr>
                    <a:solidFill>
                      <a:srgbClr val="BCC9B9"/>
                    </a:solidFill>
                  </a:tcPr>
                </a:tc>
                <a:extLst>
                  <a:ext uri="{0D108BD9-81ED-4DB2-BD59-A6C34878D82A}">
                    <a16:rowId xmlns:a16="http://schemas.microsoft.com/office/drawing/2014/main" val="3656745648"/>
                  </a:ext>
                </a:extLst>
              </a:tr>
              <a:tr h="2292277">
                <a:tc>
                  <a:txBody>
                    <a:bodyPr/>
                    <a:lstStyle/>
                    <a:p>
                      <a:pPr marL="285750" indent="-285750">
                        <a:buFont typeface="Arial" panose="020B0604020202020204" pitchFamily="34" charset="0"/>
                        <a:buChar char="•"/>
                      </a:pPr>
                      <a:r>
                        <a:rPr lang="en-GB" sz="1300" dirty="0">
                          <a:solidFill>
                            <a:schemeClr val="tx1"/>
                          </a:solidFill>
                          <a:latin typeface="Arial"/>
                          <a:cs typeface="Arial"/>
                        </a:rPr>
                        <a:t>ELFT Case Study is being used to launch the IHE NHS Marmot network and contributing to UCLP good practice for NHS Trusts playbook</a:t>
                      </a:r>
                    </a:p>
                    <a:p>
                      <a:pPr marL="285750" lvl="0" indent="-285750">
                        <a:buClr>
                          <a:srgbClr val="000000"/>
                        </a:buClr>
                        <a:buFont typeface="Arial,Sans-Serif" panose="020B0604020202020204" pitchFamily="34" charset="0"/>
                        <a:buChar char="•"/>
                      </a:pPr>
                      <a:r>
                        <a:rPr lang="en-GB" sz="1300" b="0" i="0" u="none" strike="noStrike" noProof="0" dirty="0">
                          <a:solidFill>
                            <a:schemeClr val="tx1"/>
                          </a:solidFill>
                          <a:latin typeface="Arial"/>
                        </a:rPr>
                        <a:t>Ethics research proposal for SCYPS and healthier wealthier families has been approved by UCL</a:t>
                      </a:r>
                      <a:endParaRPr lang="en-US" sz="1300" b="0" i="0" u="none" strike="noStrike" noProof="0" dirty="0">
                        <a:solidFill>
                          <a:schemeClr val="tx1"/>
                        </a:solidFill>
                        <a:latin typeface="Arial"/>
                      </a:endParaRPr>
                    </a:p>
                    <a:p>
                      <a:pPr marL="285750" lvl="0" indent="-285750">
                        <a:buFont typeface="Arial" panose="020B0604020202020204" pitchFamily="34" charset="0"/>
                        <a:buChar char="•"/>
                      </a:pPr>
                      <a:r>
                        <a:rPr lang="en-GB" sz="1300" dirty="0">
                          <a:solidFill>
                            <a:schemeClr val="tx1"/>
                          </a:solidFill>
                          <a:latin typeface="Arial"/>
                          <a:cs typeface="Arial"/>
                        </a:rPr>
                        <a:t>ELFT have signed up as a charity partner to HSBCs financial services scheme to increase access to bank accounts. Staff from ELFT homeless team have been trained by HSBC on setting up bank accounts</a:t>
                      </a:r>
                    </a:p>
                    <a:p>
                      <a:pPr marL="285750" lvl="0" indent="-285750">
                        <a:buFont typeface="Arial" panose="020B0604020202020204" pitchFamily="34" charset="0"/>
                        <a:buChar char="•"/>
                      </a:pPr>
                      <a:r>
                        <a:rPr lang="en-GB" sz="1300" dirty="0">
                          <a:solidFill>
                            <a:schemeClr val="tx1"/>
                          </a:solidFill>
                          <a:latin typeface="Arial"/>
                          <a:cs typeface="Arial"/>
                        </a:rPr>
                        <a:t>QI inclusive recruitment with Borough of Luton is now ongoing and we have started to recruit local community members to ELFT jobs. Extending this offer to admin and HCA roles </a:t>
                      </a:r>
                    </a:p>
                    <a:p>
                      <a:pPr marL="285750" lvl="0" indent="-285750">
                        <a:buFont typeface="Arial" panose="020B0604020202020204" pitchFamily="34" charset="0"/>
                        <a:buChar char="•"/>
                      </a:pPr>
                      <a:r>
                        <a:rPr lang="en-GB" sz="1300" dirty="0">
                          <a:solidFill>
                            <a:schemeClr val="tx1"/>
                          </a:solidFill>
                          <a:latin typeface="Arial"/>
                          <a:cs typeface="Arial"/>
                        </a:rPr>
                        <a:t>SCYPS Newham have started the Healthy Wealthier programme in February with UCL and are developing family literacy offer with CAMHS and the East London Business Alliance (ELBA)</a:t>
                      </a:r>
                    </a:p>
                  </a:txBody>
                  <a:tcPr/>
                </a:tc>
                <a:extLst>
                  <a:ext uri="{0D108BD9-81ED-4DB2-BD59-A6C34878D82A}">
                    <a16:rowId xmlns:a16="http://schemas.microsoft.com/office/drawing/2014/main" val="1623941870"/>
                  </a:ext>
                </a:extLst>
              </a:tr>
              <a:tr h="3262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solidFill>
                            <a:schemeClr val="tx1"/>
                          </a:solidFill>
                          <a:latin typeface="Arial"/>
                          <a:cs typeface="Arial"/>
                        </a:rPr>
                        <a:t>Next Steps</a:t>
                      </a:r>
                      <a:r>
                        <a:rPr lang="en-GB" sz="1600" baseline="0" dirty="0">
                          <a:solidFill>
                            <a:schemeClr val="tx1"/>
                          </a:solidFill>
                          <a:latin typeface="Arial"/>
                          <a:cs typeface="Arial"/>
                        </a:rPr>
                        <a:t>…</a:t>
                      </a:r>
                      <a:endParaRPr lang="en-GB" sz="1600" dirty="0">
                        <a:solidFill>
                          <a:schemeClr val="tx1"/>
                        </a:solidFill>
                        <a:latin typeface="Arial"/>
                        <a:cs typeface="Arial"/>
                      </a:endParaRPr>
                    </a:p>
                  </a:txBody>
                  <a:tcPr>
                    <a:solidFill>
                      <a:srgbClr val="BCC9B9"/>
                    </a:solidFill>
                  </a:tcPr>
                </a:tc>
                <a:extLst>
                  <a:ext uri="{0D108BD9-81ED-4DB2-BD59-A6C34878D82A}">
                    <a16:rowId xmlns:a16="http://schemas.microsoft.com/office/drawing/2014/main" val="3270187743"/>
                  </a:ext>
                </a:extLst>
              </a:tr>
              <a:tr h="1135686">
                <a:tc>
                  <a:txBody>
                    <a:bodyPr/>
                    <a:lstStyle/>
                    <a:p>
                      <a:pPr marL="285750" lvl="0" indent="-285750">
                        <a:buFont typeface="Arial" panose="020B0604020202020204" pitchFamily="34" charset="0"/>
                        <a:buChar char="•"/>
                      </a:pPr>
                      <a:r>
                        <a:rPr lang="en-GB" sz="1300" dirty="0">
                          <a:solidFill>
                            <a:schemeClr val="tx1"/>
                          </a:solidFill>
                          <a:latin typeface="Arial"/>
                          <a:cs typeface="Arial"/>
                        </a:rPr>
                        <a:t>Plans underway to talking to the Irish National Health Service about the Marmot work at ELFT</a:t>
                      </a:r>
                    </a:p>
                    <a:p>
                      <a:pPr marL="285750" lvl="0" indent="-285750">
                        <a:buFont typeface="Arial" panose="020B0604020202020204" pitchFamily="34" charset="0"/>
                        <a:buChar char="•"/>
                      </a:pPr>
                      <a:r>
                        <a:rPr lang="en-GB" sz="1300" dirty="0">
                          <a:solidFill>
                            <a:schemeClr val="tx1"/>
                          </a:solidFill>
                          <a:latin typeface="Arial"/>
                          <a:cs typeface="Arial"/>
                        </a:rPr>
                        <a:t>Plans to continue sharing learning and evaluating progress with</a:t>
                      </a:r>
                      <a:r>
                        <a:rPr lang="en-GB" sz="1300" baseline="0" dirty="0">
                          <a:solidFill>
                            <a:schemeClr val="tx1"/>
                          </a:solidFill>
                          <a:latin typeface="Arial"/>
                          <a:cs typeface="Arial"/>
                        </a:rPr>
                        <a:t> </a:t>
                      </a:r>
                      <a:r>
                        <a:rPr lang="en-GB" sz="1300" dirty="0">
                          <a:solidFill>
                            <a:schemeClr val="tx1"/>
                          </a:solidFill>
                          <a:latin typeface="Arial"/>
                          <a:cs typeface="Arial"/>
                        </a:rPr>
                        <a:t>other NHS Trusts, IHE and UCLP</a:t>
                      </a:r>
                      <a:endParaRPr lang="en-US" sz="1300" dirty="0">
                        <a:solidFill>
                          <a:schemeClr val="tx1"/>
                        </a:solidFill>
                      </a:endParaRPr>
                    </a:p>
                    <a:p>
                      <a:pPr marL="285750" lvl="0" indent="-285750">
                        <a:buFont typeface="Arial" panose="020B0604020202020204" pitchFamily="34" charset="0"/>
                        <a:buChar char="•"/>
                      </a:pPr>
                      <a:r>
                        <a:rPr lang="en-GB" sz="1300" dirty="0">
                          <a:solidFill>
                            <a:schemeClr val="tx1"/>
                          </a:solidFill>
                          <a:latin typeface="Arial"/>
                          <a:cs typeface="Arial"/>
                        </a:rPr>
                        <a:t>Continue to strengthen the Inclusive recruitment programme in Luton</a:t>
                      </a:r>
                    </a:p>
                    <a:p>
                      <a:pPr marL="285750" lvl="0" indent="-285750">
                        <a:buFont typeface="Arial" panose="020B0604020202020204" pitchFamily="34" charset="0"/>
                        <a:buChar char="•"/>
                      </a:pPr>
                      <a:r>
                        <a:rPr lang="en-GB" sz="1300" dirty="0">
                          <a:solidFill>
                            <a:schemeClr val="tx1"/>
                          </a:solidFill>
                          <a:latin typeface="Arial"/>
                          <a:cs typeface="Arial"/>
                        </a:rPr>
                        <a:t>Healthy Wealthier Programme and Literacy programme to continue for the next 9 months</a:t>
                      </a:r>
                    </a:p>
                  </a:txBody>
                  <a:tcPr/>
                </a:tc>
                <a:extLst>
                  <a:ext uri="{0D108BD9-81ED-4DB2-BD59-A6C34878D82A}">
                    <a16:rowId xmlns:a16="http://schemas.microsoft.com/office/drawing/2014/main" val="2151120575"/>
                  </a:ext>
                </a:extLst>
              </a:tr>
            </a:tbl>
          </a:graphicData>
        </a:graphic>
      </p:graphicFrame>
      <p:sp>
        <p:nvSpPr>
          <p:cNvPr id="2" name="Rectangle 1"/>
          <p:cNvSpPr/>
          <p:nvPr/>
        </p:nvSpPr>
        <p:spPr>
          <a:xfrm>
            <a:off x="7666354" y="6456407"/>
            <a:ext cx="4068484" cy="351378"/>
          </a:xfrm>
          <a:prstGeom prst="rect">
            <a:avLst/>
          </a:prstGeom>
        </p:spPr>
        <p:txBody>
          <a:bodyPr wrap="square" lIns="91440" tIns="45720" rIns="91440" bIns="45720" anchor="t">
            <a:spAutoFit/>
          </a:bodyPr>
          <a:lstStyle/>
          <a:p>
            <a:pPr algn="r">
              <a:lnSpc>
                <a:spcPct val="115000"/>
              </a:lnSpc>
              <a:spcAft>
                <a:spcPts val="1000"/>
              </a:spcAft>
            </a:pPr>
            <a:r>
              <a:rPr lang="en-GB" sz="1600" b="1">
                <a:latin typeface="Arial"/>
                <a:cs typeface="Arial"/>
              </a:rPr>
              <a:t>Improved population health outcomes</a:t>
            </a:r>
            <a:endParaRPr lang="en-GB" sz="1600" b="1">
              <a:latin typeface="Arial"/>
              <a:ea typeface="Calibri" panose="020F0502020204030204" pitchFamily="34" charset="0"/>
              <a:cs typeface="Arial"/>
            </a:endParaRPr>
          </a:p>
        </p:txBody>
      </p:sp>
      <p:sp>
        <p:nvSpPr>
          <p:cNvPr id="11" name="Slide Number Placeholder 1">
            <a:extLst>
              <a:ext uri="{FF2B5EF4-FFF2-40B4-BE49-F238E27FC236}">
                <a16:creationId xmlns:a16="http://schemas.microsoft.com/office/drawing/2014/main" id="{5415F24D-07F3-4FF4-80F4-8B4ACFBE62E0}"/>
              </a:ext>
            </a:extLst>
          </p:cNvPr>
          <p:cNvSpPr>
            <a:spLocks noGrp="1"/>
          </p:cNvSpPr>
          <p:nvPr>
            <p:ph type="sldNum" sz="quarter" idx="12"/>
          </p:nvPr>
        </p:nvSpPr>
        <p:spPr>
          <a:xfrm>
            <a:off x="9287933" y="6456918"/>
            <a:ext cx="2743200" cy="365125"/>
          </a:xfrm>
        </p:spPr>
        <p:txBody>
          <a:bodyPr/>
          <a:lstStyle/>
          <a:p>
            <a:fld id="{8C7D807A-D3EC-4DEA-86E2-120E4093F1A6}" type="slidenum">
              <a:rPr lang="en-US" smtClean="0"/>
              <a:t>4</a:t>
            </a:fld>
            <a:endParaRPr lang="en-US"/>
          </a:p>
        </p:txBody>
      </p:sp>
      <p:graphicFrame>
        <p:nvGraphicFramePr>
          <p:cNvPr id="8" name="Table 7">
            <a:extLst>
              <a:ext uri="{FF2B5EF4-FFF2-40B4-BE49-F238E27FC236}">
                <a16:creationId xmlns:a16="http://schemas.microsoft.com/office/drawing/2014/main" id="{5C568624-6452-A327-5317-2BD9D9C8C4BB}"/>
              </a:ext>
            </a:extLst>
          </p:cNvPr>
          <p:cNvGraphicFramePr>
            <a:graphicFrameLocks noGrp="1"/>
          </p:cNvGraphicFramePr>
          <p:nvPr>
            <p:extLst>
              <p:ext uri="{D42A27DB-BD31-4B8C-83A1-F6EECF244321}">
                <p14:modId xmlns:p14="http://schemas.microsoft.com/office/powerpoint/2010/main" val="1773888587"/>
              </p:ext>
            </p:extLst>
          </p:nvPr>
        </p:nvGraphicFramePr>
        <p:xfrm>
          <a:off x="7327029" y="3089358"/>
          <a:ext cx="4704104" cy="1464551"/>
        </p:xfrm>
        <a:graphic>
          <a:graphicData uri="http://schemas.openxmlformats.org/drawingml/2006/table">
            <a:tbl>
              <a:tblPr>
                <a:tableStyleId>{ED083AE6-46FA-4A59-8FB0-9F97EB10719F}</a:tableStyleId>
              </a:tblPr>
              <a:tblGrid>
                <a:gridCol w="4704104">
                  <a:extLst>
                    <a:ext uri="{9D8B030D-6E8A-4147-A177-3AD203B41FA5}">
                      <a16:colId xmlns:a16="http://schemas.microsoft.com/office/drawing/2014/main" val="2479531759"/>
                    </a:ext>
                  </a:extLst>
                </a:gridCol>
              </a:tblGrid>
              <a:tr h="382511">
                <a:tc>
                  <a:txBody>
                    <a:bodyPr/>
                    <a:lstStyle/>
                    <a:p>
                      <a:pPr lvl="0">
                        <a:buNone/>
                      </a:pPr>
                      <a:r>
                        <a:rPr lang="en-GB" sz="1600" dirty="0">
                          <a:latin typeface="Arial"/>
                          <a:cs typeface="Arial"/>
                        </a:rPr>
                        <a:t>Challenges and what we have learned </a:t>
                      </a:r>
                    </a:p>
                  </a:txBody>
                  <a:tcPr>
                    <a:solidFill>
                      <a:srgbClr val="BCC9B9"/>
                    </a:solidFill>
                  </a:tcPr>
                </a:tc>
                <a:extLst>
                  <a:ext uri="{0D108BD9-81ED-4DB2-BD59-A6C34878D82A}">
                    <a16:rowId xmlns:a16="http://schemas.microsoft.com/office/drawing/2014/main" val="588604216"/>
                  </a:ext>
                </a:extLst>
              </a:tr>
              <a:tr h="382511">
                <a:tc>
                  <a:txBody>
                    <a:bodyPr/>
                    <a:lstStyle/>
                    <a:p>
                      <a:pPr marL="285750" lvl="0" indent="-285750">
                        <a:buFont typeface="Arial"/>
                        <a:buChar char="•"/>
                      </a:pPr>
                      <a:r>
                        <a:rPr lang="en-GB" sz="1300" dirty="0">
                          <a:solidFill>
                            <a:schemeClr val="tx1"/>
                          </a:solidFill>
                          <a:latin typeface="Arial"/>
                          <a:cs typeface="Arial"/>
                        </a:rPr>
                        <a:t>Balance between a place-based approach and corporate objectives has caused challenges around conflicting priorities</a:t>
                      </a:r>
                    </a:p>
                    <a:p>
                      <a:pPr marL="285750" lvl="0" indent="-285750">
                        <a:buFont typeface="Arial"/>
                        <a:buChar char="•"/>
                      </a:pPr>
                      <a:r>
                        <a:rPr lang="en-GB" sz="1300" dirty="0">
                          <a:solidFill>
                            <a:schemeClr val="tx1"/>
                          </a:solidFill>
                          <a:latin typeface="Arial"/>
                          <a:cs typeface="Arial"/>
                        </a:rPr>
                        <a:t>Transferring Marmot projects to a business-as-usual approach has been a challenge</a:t>
                      </a:r>
                    </a:p>
                  </a:txBody>
                  <a:tcPr/>
                </a:tc>
                <a:extLst>
                  <a:ext uri="{0D108BD9-81ED-4DB2-BD59-A6C34878D82A}">
                    <a16:rowId xmlns:a16="http://schemas.microsoft.com/office/drawing/2014/main" val="3816009807"/>
                  </a:ext>
                </a:extLst>
              </a:tr>
            </a:tbl>
          </a:graphicData>
        </a:graphic>
      </p:graphicFrame>
    </p:spTree>
    <p:extLst>
      <p:ext uri="{BB962C8B-B14F-4D97-AF65-F5344CB8AC3E}">
        <p14:creationId xmlns:p14="http://schemas.microsoft.com/office/powerpoint/2010/main" val="25725158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426660621"/>
              </p:ext>
            </p:extLst>
          </p:nvPr>
        </p:nvGraphicFramePr>
        <p:xfrm>
          <a:off x="234731" y="157655"/>
          <a:ext cx="11757572" cy="822960"/>
        </p:xfrm>
        <a:graphic>
          <a:graphicData uri="http://schemas.openxmlformats.org/drawingml/2006/table">
            <a:tbl>
              <a:tblPr bandRow="1">
                <a:tableStyleId>{00A15C55-8517-42AA-B614-E9B94910E393}</a:tableStyleId>
              </a:tblPr>
              <a:tblGrid>
                <a:gridCol w="9529379">
                  <a:extLst>
                    <a:ext uri="{9D8B030D-6E8A-4147-A177-3AD203B41FA5}">
                      <a16:colId xmlns:a16="http://schemas.microsoft.com/office/drawing/2014/main" val="2618242522"/>
                    </a:ext>
                  </a:extLst>
                </a:gridCol>
                <a:gridCol w="2228193">
                  <a:extLst>
                    <a:ext uri="{9D8B030D-6E8A-4147-A177-3AD203B41FA5}">
                      <a16:colId xmlns:a16="http://schemas.microsoft.com/office/drawing/2014/main" val="588263017"/>
                    </a:ext>
                  </a:extLst>
                </a:gridCol>
              </a:tblGrid>
              <a:tr h="540000">
                <a:tc>
                  <a:txBody>
                    <a:bodyPr/>
                    <a:lstStyle/>
                    <a:p>
                      <a:r>
                        <a:rPr lang="en-GB" sz="1600" b="1" u="none" dirty="0">
                          <a:solidFill>
                            <a:schemeClr val="tx1"/>
                          </a:solidFill>
                          <a:latin typeface="Arial"/>
                          <a:cs typeface="Arial"/>
                        </a:rPr>
                        <a:t>Priority</a:t>
                      </a:r>
                      <a:r>
                        <a:rPr lang="en-GB" sz="1600" u="none" dirty="0">
                          <a:solidFill>
                            <a:schemeClr val="tx1"/>
                          </a:solidFill>
                          <a:latin typeface="Arial"/>
                          <a:cs typeface="Arial"/>
                        </a:rPr>
                        <a:t>:</a:t>
                      </a:r>
                      <a:r>
                        <a:rPr lang="en-GB" sz="1600" baseline="0" dirty="0">
                          <a:solidFill>
                            <a:schemeClr val="tx1"/>
                          </a:solidFill>
                          <a:latin typeface="Arial"/>
                          <a:cs typeface="Arial"/>
                        </a:rPr>
                        <a:t> Implementation of the General Practice Support Unit (GPSU) </a:t>
                      </a:r>
                    </a:p>
                    <a:p>
                      <a:endParaRPr lang="en-GB" sz="1600" dirty="0">
                        <a:latin typeface="Arial" panose="020B0604020202020204" pitchFamily="34" charset="0"/>
                        <a:cs typeface="Arial" panose="020B0604020202020204" pitchFamily="34" charset="0"/>
                      </a:endParaRPr>
                    </a:p>
                  </a:txBody>
                  <a:tcPr>
                    <a:solidFill>
                      <a:schemeClr val="tx2">
                        <a:lumMod val="20000"/>
                        <a:lumOff val="80000"/>
                      </a:schemeClr>
                    </a:solid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GB" sz="1600" b="1" dirty="0">
                          <a:latin typeface="Arial" panose="020B0604020202020204" pitchFamily="34" charset="0"/>
                          <a:cs typeface="Arial" panose="020B0604020202020204" pitchFamily="34" charset="0"/>
                        </a:rPr>
                        <a:t>Contact</a:t>
                      </a:r>
                      <a:r>
                        <a:rPr lang="en-GB" sz="1600" dirty="0">
                          <a:latin typeface="Arial" panose="020B0604020202020204" pitchFamily="34" charset="0"/>
                          <a:cs typeface="Arial" panose="020B0604020202020204" pitchFamily="34" charset="0"/>
                        </a:rPr>
                        <a:t>: Lizzy </a:t>
                      </a:r>
                      <a:r>
                        <a:rPr lang="en-GB" sz="1600" dirty="0" err="1">
                          <a:latin typeface="Arial" panose="020B0604020202020204" pitchFamily="34" charset="0"/>
                          <a:cs typeface="Arial" panose="020B0604020202020204" pitchFamily="34" charset="0"/>
                        </a:rPr>
                        <a:t>Burraway</a:t>
                      </a:r>
                      <a:r>
                        <a:rPr lang="en-GB" sz="1600" dirty="0">
                          <a:latin typeface="Arial" panose="020B0604020202020204" pitchFamily="34" charset="0"/>
                          <a:cs typeface="Arial" panose="020B0604020202020204" pitchFamily="34" charset="0"/>
                        </a:rPr>
                        <a:t>, </a:t>
                      </a:r>
                      <a:r>
                        <a:rPr lang="en-GB" sz="1600" kern="1200" dirty="0">
                          <a:solidFill>
                            <a:schemeClr val="dk1"/>
                          </a:solidFill>
                          <a:effectLst/>
                          <a:latin typeface="Arial" panose="020B0604020202020204" pitchFamily="34" charset="0"/>
                          <a:ea typeface="+mn-ea"/>
                          <a:cs typeface="Arial" panose="020B0604020202020204" pitchFamily="34" charset="0"/>
                        </a:rPr>
                        <a:t>GPSU Manager</a:t>
                      </a:r>
                    </a:p>
                  </a:txBody>
                  <a:tcPr>
                    <a:solidFill>
                      <a:schemeClr val="tx2">
                        <a:lumMod val="20000"/>
                        <a:lumOff val="80000"/>
                      </a:schemeClr>
                    </a:solidFill>
                  </a:tcPr>
                </a:tc>
                <a:extLst>
                  <a:ext uri="{0D108BD9-81ED-4DB2-BD59-A6C34878D82A}">
                    <a16:rowId xmlns:a16="http://schemas.microsoft.com/office/drawing/2014/main" val="2817220732"/>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432018296"/>
              </p:ext>
            </p:extLst>
          </p:nvPr>
        </p:nvGraphicFramePr>
        <p:xfrm>
          <a:off x="6904031" y="1383324"/>
          <a:ext cx="5088272" cy="1112520"/>
        </p:xfrm>
        <a:graphic>
          <a:graphicData uri="http://schemas.openxmlformats.org/drawingml/2006/table">
            <a:tbl>
              <a:tblPr>
                <a:tableStyleId>{ED083AE6-46FA-4A59-8FB0-9F97EB10719F}</a:tableStyleId>
              </a:tblPr>
              <a:tblGrid>
                <a:gridCol w="5088272">
                  <a:extLst>
                    <a:ext uri="{9D8B030D-6E8A-4147-A177-3AD203B41FA5}">
                      <a16:colId xmlns:a16="http://schemas.microsoft.com/office/drawing/2014/main" val="2479531759"/>
                    </a:ext>
                  </a:extLst>
                </a:gridCol>
              </a:tblGrid>
              <a:tr h="318799">
                <a:tc>
                  <a:txBody>
                    <a:bodyPr/>
                    <a:lstStyle/>
                    <a:p>
                      <a:r>
                        <a:rPr lang="en-GB" sz="1600" dirty="0">
                          <a:latin typeface="Arial"/>
                          <a:cs typeface="Arial"/>
                        </a:rPr>
                        <a:t>Milestones</a:t>
                      </a:r>
                    </a:p>
                  </a:txBody>
                  <a:tcPr>
                    <a:lnL w="12700" cap="flat" cmpd="sng" algn="ctr">
                      <a:solidFill>
                        <a:schemeClr val="accent5">
                          <a:lumMod val="50000"/>
                        </a:schemeClr>
                      </a:solidFill>
                      <a:prstDash val="solid"/>
                      <a:round/>
                      <a:headEnd type="none" w="med" len="med"/>
                      <a:tailEnd type="none" w="med" len="med"/>
                    </a:lnL>
                    <a:lnR w="12700" cap="flat" cmpd="sng" algn="ctr">
                      <a:solidFill>
                        <a:schemeClr val="accent5">
                          <a:lumMod val="50000"/>
                        </a:schemeClr>
                      </a:solidFill>
                      <a:prstDash val="solid"/>
                      <a:round/>
                      <a:headEnd type="none" w="med" len="med"/>
                      <a:tailEnd type="none" w="med" len="med"/>
                    </a:lnR>
                    <a:lnT w="12700" cap="flat" cmpd="sng" algn="ctr">
                      <a:solidFill>
                        <a:schemeClr val="accent5">
                          <a:lumMod val="50000"/>
                        </a:schemeClr>
                      </a:solidFill>
                      <a:prstDash val="solid"/>
                      <a:round/>
                      <a:headEnd type="none" w="med" len="med"/>
                      <a:tailEnd type="none" w="med" len="med"/>
                    </a:lnT>
                    <a:lnB w="12700" cap="flat" cmpd="sng" algn="ctr">
                      <a:solidFill>
                        <a:schemeClr val="accent5">
                          <a:lumMod val="50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588604216"/>
                  </a:ext>
                </a:extLst>
              </a:tr>
              <a:tr h="188148">
                <a:tc>
                  <a:txBody>
                    <a:bodyPr/>
                    <a:lstStyle/>
                    <a:p>
                      <a:r>
                        <a:rPr lang="en-GB" sz="1300" dirty="0">
                          <a:solidFill>
                            <a:schemeClr val="tx1"/>
                          </a:solidFill>
                          <a:latin typeface="Arial"/>
                          <a:cs typeface="Arial"/>
                        </a:rPr>
                        <a:t>13 Standard Operating Procedures (SOPs) have been signed off by the QAG, meaning there are no SOPs remaining </a:t>
                      </a:r>
                    </a:p>
                  </a:txBody>
                  <a:tcPr>
                    <a:lnL w="12700" cap="flat" cmpd="sng" algn="ctr">
                      <a:solidFill>
                        <a:schemeClr val="accent5">
                          <a:lumMod val="50000"/>
                        </a:schemeClr>
                      </a:solidFill>
                      <a:prstDash val="solid"/>
                      <a:round/>
                      <a:headEnd type="none" w="med" len="med"/>
                      <a:tailEnd type="none" w="med" len="med"/>
                    </a:lnL>
                    <a:lnR w="12700" cap="flat" cmpd="sng" algn="ctr">
                      <a:solidFill>
                        <a:schemeClr val="accent5">
                          <a:lumMod val="50000"/>
                        </a:schemeClr>
                      </a:solidFill>
                      <a:prstDash val="solid"/>
                      <a:round/>
                      <a:headEnd type="none" w="med" len="med"/>
                      <a:tailEnd type="none" w="med" len="med"/>
                    </a:lnR>
                    <a:lnT w="12700" cap="flat" cmpd="sng" algn="ctr">
                      <a:solidFill>
                        <a:schemeClr val="accent5">
                          <a:lumMod val="50000"/>
                        </a:schemeClr>
                      </a:solidFill>
                      <a:prstDash val="solid"/>
                      <a:round/>
                      <a:headEnd type="none" w="med" len="med"/>
                      <a:tailEnd type="none" w="med" len="med"/>
                    </a:lnT>
                    <a:lnB w="12700" cap="flat" cmpd="sng" algn="ctr">
                      <a:solidFill>
                        <a:schemeClr val="accent5">
                          <a:lumMod val="50000"/>
                        </a:schemeClr>
                      </a:solidFill>
                      <a:prstDash val="solid"/>
                      <a:round/>
                      <a:headEnd type="none" w="med" len="med"/>
                      <a:tailEnd type="none" w="med" len="med"/>
                    </a:lnB>
                  </a:tcPr>
                </a:tc>
                <a:extLst>
                  <a:ext uri="{0D108BD9-81ED-4DB2-BD59-A6C34878D82A}">
                    <a16:rowId xmlns:a16="http://schemas.microsoft.com/office/drawing/2014/main" val="319535187"/>
                  </a:ext>
                </a:extLst>
              </a:tr>
              <a:tr h="188148">
                <a:tc>
                  <a:txBody>
                    <a:bodyPr/>
                    <a:lstStyle/>
                    <a:p>
                      <a:pPr lvl="0">
                        <a:buNone/>
                      </a:pPr>
                      <a:r>
                        <a:rPr lang="en-GB" sz="1300" b="0" i="0" u="none" strike="noStrike" baseline="0" noProof="0" dirty="0">
                          <a:solidFill>
                            <a:schemeClr val="tx1"/>
                          </a:solidFill>
                          <a:latin typeface="Arial"/>
                        </a:rPr>
                        <a:t>"Go live" of the GPSU for the 8th of June</a:t>
                      </a:r>
                    </a:p>
                  </a:txBody>
                  <a:tcPr>
                    <a:lnL w="12700" cap="flat" cmpd="sng" algn="ctr">
                      <a:solidFill>
                        <a:schemeClr val="accent5">
                          <a:lumMod val="50000"/>
                        </a:schemeClr>
                      </a:solidFill>
                      <a:prstDash val="solid"/>
                      <a:round/>
                      <a:headEnd type="none" w="med" len="med"/>
                      <a:tailEnd type="none" w="med" len="med"/>
                    </a:lnL>
                    <a:lnR w="12700" cap="flat" cmpd="sng" algn="ctr">
                      <a:solidFill>
                        <a:schemeClr val="accent5">
                          <a:lumMod val="50000"/>
                        </a:schemeClr>
                      </a:solidFill>
                      <a:prstDash val="solid"/>
                      <a:round/>
                      <a:headEnd type="none" w="med" len="med"/>
                      <a:tailEnd type="none" w="med" len="med"/>
                    </a:lnR>
                    <a:lnT w="12700" cap="flat" cmpd="sng" algn="ctr">
                      <a:solidFill>
                        <a:schemeClr val="accent5">
                          <a:lumMod val="50000"/>
                        </a:schemeClr>
                      </a:solidFill>
                      <a:prstDash val="solid"/>
                      <a:round/>
                      <a:headEnd type="none" w="med" len="med"/>
                      <a:tailEnd type="none" w="med" len="med"/>
                    </a:lnT>
                    <a:lnB w="12700" cap="flat" cmpd="sng" algn="ctr">
                      <a:solidFill>
                        <a:schemeClr val="accent5">
                          <a:lumMod val="50000"/>
                        </a:schemeClr>
                      </a:solidFill>
                      <a:prstDash val="solid"/>
                      <a:round/>
                      <a:headEnd type="none" w="med" len="med"/>
                      <a:tailEnd type="none" w="med" len="med"/>
                    </a:lnB>
                  </a:tcPr>
                </a:tc>
                <a:extLst>
                  <a:ext uri="{0D108BD9-81ED-4DB2-BD59-A6C34878D82A}">
                    <a16:rowId xmlns:a16="http://schemas.microsoft.com/office/drawing/2014/main" val="4121581599"/>
                  </a:ext>
                </a:extLst>
              </a:tr>
            </a:tbl>
          </a:graphicData>
        </a:graphic>
      </p:graphicFrame>
      <p:sp>
        <p:nvSpPr>
          <p:cNvPr id="9" name="TextBox 8"/>
          <p:cNvSpPr txBox="1"/>
          <p:nvPr/>
        </p:nvSpPr>
        <p:spPr>
          <a:xfrm>
            <a:off x="234730" y="983928"/>
            <a:ext cx="4515945" cy="338554"/>
          </a:xfrm>
          <a:prstGeom prst="rect">
            <a:avLst/>
          </a:prstGeom>
          <a:noFill/>
        </p:spPr>
        <p:txBody>
          <a:bodyPr wrap="square" lIns="91440" tIns="45720" rIns="91440" bIns="45720" rtlCol="0" anchor="t">
            <a:spAutoFit/>
          </a:bodyPr>
          <a:lstStyle/>
          <a:p>
            <a:r>
              <a:rPr lang="en-GB" sz="1600" b="1" dirty="0">
                <a:latin typeface="Arial"/>
                <a:cs typeface="Arial"/>
              </a:rPr>
              <a:t>Status</a:t>
            </a:r>
            <a:r>
              <a:rPr lang="en-GB" sz="1600" dirty="0">
                <a:latin typeface="Arial"/>
                <a:cs typeface="Arial"/>
              </a:rPr>
              <a:t>: Completed</a:t>
            </a:r>
            <a:endParaRPr lang="en-GB" sz="1600" dirty="0">
              <a:latin typeface="Arial" panose="020B0604020202020204" pitchFamily="34" charset="0"/>
              <a:cs typeface="Arial" panose="020B0604020202020204" pitchFamily="34" charset="0"/>
            </a:endParaRPr>
          </a:p>
        </p:txBody>
      </p:sp>
      <p:graphicFrame>
        <p:nvGraphicFramePr>
          <p:cNvPr id="14" name="Table 13"/>
          <p:cNvGraphicFramePr>
            <a:graphicFrameLocks noGrp="1"/>
          </p:cNvGraphicFramePr>
          <p:nvPr>
            <p:extLst>
              <p:ext uri="{D42A27DB-BD31-4B8C-83A1-F6EECF244321}">
                <p14:modId xmlns:p14="http://schemas.microsoft.com/office/powerpoint/2010/main" val="3467103375"/>
              </p:ext>
            </p:extLst>
          </p:nvPr>
        </p:nvGraphicFramePr>
        <p:xfrm>
          <a:off x="288270" y="1383324"/>
          <a:ext cx="6546857" cy="5326754"/>
        </p:xfrm>
        <a:graphic>
          <a:graphicData uri="http://schemas.openxmlformats.org/drawingml/2006/table">
            <a:tbl>
              <a:tblPr bandRow="1">
                <a:tableStyleId>{ED083AE6-46FA-4A59-8FB0-9F97EB10719F}</a:tableStyleId>
              </a:tblPr>
              <a:tblGrid>
                <a:gridCol w="6546857">
                  <a:extLst>
                    <a:ext uri="{9D8B030D-6E8A-4147-A177-3AD203B41FA5}">
                      <a16:colId xmlns:a16="http://schemas.microsoft.com/office/drawing/2014/main" val="214815153"/>
                    </a:ext>
                  </a:extLst>
                </a:gridCol>
              </a:tblGrid>
              <a:tr h="392617">
                <a:tc>
                  <a:txBody>
                    <a:bodyPr/>
                    <a:lstStyle/>
                    <a:p>
                      <a:r>
                        <a:rPr lang="en-GB" sz="1600" dirty="0">
                          <a:latin typeface="Arial"/>
                          <a:cs typeface="Arial"/>
                        </a:rPr>
                        <a:t>Progress and learning</a:t>
                      </a:r>
                      <a:r>
                        <a:rPr lang="en-GB" sz="1600" baseline="0" dirty="0">
                          <a:latin typeface="Arial"/>
                          <a:cs typeface="Arial"/>
                        </a:rPr>
                        <a:t> over Quarter 4</a:t>
                      </a:r>
                      <a:endParaRPr lang="en-GB" sz="1600" dirty="0">
                        <a:latin typeface="Arial"/>
                        <a:cs typeface="Arial"/>
                      </a:endParaRPr>
                    </a:p>
                  </a:txBody>
                  <a:tcPr>
                    <a:lnL w="12700" cap="flat" cmpd="sng" algn="ctr">
                      <a:solidFill>
                        <a:schemeClr val="accent5">
                          <a:lumMod val="50000"/>
                        </a:schemeClr>
                      </a:solidFill>
                      <a:prstDash val="solid"/>
                      <a:round/>
                      <a:headEnd type="none" w="med" len="med"/>
                      <a:tailEnd type="none" w="med" len="med"/>
                    </a:lnL>
                    <a:lnR w="12700" cap="flat" cmpd="sng" algn="ctr">
                      <a:solidFill>
                        <a:schemeClr val="accent5">
                          <a:lumMod val="50000"/>
                        </a:schemeClr>
                      </a:solidFill>
                      <a:prstDash val="solid"/>
                      <a:round/>
                      <a:headEnd type="none" w="med" len="med"/>
                      <a:tailEnd type="none" w="med" len="med"/>
                    </a:lnR>
                    <a:lnT w="12700" cap="flat" cmpd="sng" algn="ctr">
                      <a:solidFill>
                        <a:schemeClr val="accent5">
                          <a:lumMod val="50000"/>
                        </a:schemeClr>
                      </a:solidFill>
                      <a:prstDash val="solid"/>
                      <a:round/>
                      <a:headEnd type="none" w="med" len="med"/>
                      <a:tailEnd type="none" w="med" len="med"/>
                    </a:lnT>
                    <a:lnB w="12700" cap="flat" cmpd="sng" algn="ctr">
                      <a:solidFill>
                        <a:schemeClr val="accent5">
                          <a:lumMod val="50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656745648"/>
                  </a:ext>
                </a:extLst>
              </a:tr>
              <a:tr h="1301797">
                <a:tc>
                  <a:txBody>
                    <a:bodyPr/>
                    <a:lstStyle/>
                    <a:p>
                      <a:pPr marL="285750" indent="-285750">
                        <a:buFont typeface="Arial" panose="020B0604020202020204" pitchFamily="34" charset="0"/>
                        <a:buChar char="•"/>
                      </a:pPr>
                      <a:r>
                        <a:rPr lang="en-GB" sz="1300" dirty="0">
                          <a:solidFill>
                            <a:schemeClr val="tx1"/>
                          </a:solidFill>
                          <a:latin typeface="Arial"/>
                          <a:cs typeface="Arial"/>
                        </a:rPr>
                        <a:t>Process is now in place where staff can scan Coordinate</a:t>
                      </a:r>
                      <a:r>
                        <a:rPr lang="en-GB" sz="1300" baseline="0" dirty="0">
                          <a:solidFill>
                            <a:schemeClr val="tx1"/>
                          </a:solidFill>
                          <a:latin typeface="Arial"/>
                          <a:cs typeface="Arial"/>
                        </a:rPr>
                        <a:t> My Care (</a:t>
                      </a:r>
                      <a:r>
                        <a:rPr lang="en-GB" sz="1300" dirty="0">
                          <a:solidFill>
                            <a:schemeClr val="tx1"/>
                          </a:solidFill>
                          <a:latin typeface="Arial"/>
                          <a:cs typeface="Arial"/>
                        </a:rPr>
                        <a:t>CMC) repeat prescription requests which is being led by the GPSU</a:t>
                      </a:r>
                      <a:endParaRPr lang="en-US" sz="1300" dirty="0">
                        <a:solidFill>
                          <a:schemeClr val="tx1"/>
                        </a:solidFill>
                        <a:latin typeface="Arial"/>
                      </a:endParaRPr>
                    </a:p>
                    <a:p>
                      <a:pPr marL="285750" lvl="0" indent="-285750">
                        <a:buFont typeface="Arial" panose="020B0604020202020204" pitchFamily="34" charset="0"/>
                        <a:buChar char="•"/>
                      </a:pPr>
                      <a:r>
                        <a:rPr lang="en-GB" sz="1300" dirty="0">
                          <a:solidFill>
                            <a:schemeClr val="tx1"/>
                          </a:solidFill>
                          <a:latin typeface="Arial"/>
                          <a:cs typeface="Arial"/>
                        </a:rPr>
                        <a:t>New registrations for CMC prescriptions are now in place</a:t>
                      </a:r>
                    </a:p>
                    <a:p>
                      <a:pPr marL="285750" lvl="0" indent="-285750">
                        <a:buFont typeface="Arial" panose="020B0604020202020204" pitchFamily="34" charset="0"/>
                        <a:buChar char="•"/>
                      </a:pPr>
                      <a:r>
                        <a:rPr lang="en-GB" sz="1300" dirty="0">
                          <a:solidFill>
                            <a:schemeClr val="tx1"/>
                          </a:solidFill>
                          <a:latin typeface="Arial"/>
                          <a:cs typeface="Arial"/>
                        </a:rPr>
                        <a:t>A "soft" launch of the GPSU has been rolled out and teams have gone live, however, the official go-live is scheduled for June</a:t>
                      </a:r>
                    </a:p>
                    <a:p>
                      <a:pPr marL="285750" lvl="0" indent="-285750">
                        <a:buFont typeface="Arial" panose="020B0604020202020204" pitchFamily="34" charset="0"/>
                        <a:buChar char="•"/>
                      </a:pPr>
                      <a:r>
                        <a:rPr lang="en-GB" sz="1300" dirty="0">
                          <a:solidFill>
                            <a:schemeClr val="tx1"/>
                          </a:solidFill>
                          <a:latin typeface="Arial"/>
                          <a:cs typeface="Arial"/>
                        </a:rPr>
                        <a:t>People Participation Group (PPG) members continue to be involved with the sign-off process of the GPSU, ensuring</a:t>
                      </a:r>
                      <a:r>
                        <a:rPr lang="en-GB" sz="1300" baseline="0" dirty="0">
                          <a:solidFill>
                            <a:schemeClr val="tx1"/>
                          </a:solidFill>
                          <a:latin typeface="Arial"/>
                          <a:cs typeface="Arial"/>
                        </a:rPr>
                        <a:t> service user co-production in the process</a:t>
                      </a:r>
                      <a:endParaRPr lang="en-GB" sz="1300" dirty="0">
                        <a:solidFill>
                          <a:schemeClr val="tx1"/>
                        </a:solidFill>
                        <a:latin typeface="Arial"/>
                        <a:cs typeface="Arial"/>
                      </a:endParaRPr>
                    </a:p>
                    <a:p>
                      <a:pPr marL="285750" lvl="0" indent="-285750">
                        <a:buFont typeface="Arial" panose="020B0604020202020204" pitchFamily="34" charset="0"/>
                        <a:buChar char="•"/>
                      </a:pPr>
                      <a:r>
                        <a:rPr lang="en-GB" sz="1300" dirty="0">
                          <a:solidFill>
                            <a:schemeClr val="tx1"/>
                          </a:solidFill>
                          <a:latin typeface="Arial"/>
                          <a:cs typeface="Arial"/>
                        </a:rPr>
                        <a:t>Organisational Development (OD) sessions have taken place, with Team Leads and Senior Primary Care Management teams undergoing a second session </a:t>
                      </a:r>
                    </a:p>
                    <a:p>
                      <a:pPr marL="285750" lvl="0" indent="-285750">
                        <a:buFont typeface="Arial" panose="020B0604020202020204" pitchFamily="34" charset="0"/>
                        <a:buChar char="•"/>
                      </a:pPr>
                      <a:r>
                        <a:rPr lang="en-GB" sz="1300" dirty="0">
                          <a:solidFill>
                            <a:schemeClr val="tx1"/>
                          </a:solidFill>
                          <a:latin typeface="Arial"/>
                          <a:cs typeface="Arial"/>
                        </a:rPr>
                        <a:t>The Community Pharmacist Consultation Service (CPCS) was put on hold, but has now recommenced</a:t>
                      </a:r>
                    </a:p>
                    <a:p>
                      <a:pPr marL="285750" lvl="0" indent="-285750">
                        <a:buFont typeface="Arial" panose="020B0604020202020204" pitchFamily="34" charset="0"/>
                        <a:buChar char="•"/>
                      </a:pPr>
                      <a:r>
                        <a:rPr lang="en-GB" sz="1300" dirty="0">
                          <a:solidFill>
                            <a:schemeClr val="tx1"/>
                          </a:solidFill>
                          <a:latin typeface="Arial"/>
                          <a:cs typeface="Arial"/>
                        </a:rPr>
                        <a:t>Care Navigation training has taken place for internal services, with a site visit due to provide further feedback </a:t>
                      </a:r>
                    </a:p>
                  </a:txBody>
                  <a:tcPr>
                    <a:lnL w="12700" cap="flat" cmpd="sng" algn="ctr">
                      <a:solidFill>
                        <a:schemeClr val="accent5">
                          <a:lumMod val="50000"/>
                        </a:schemeClr>
                      </a:solidFill>
                      <a:prstDash val="solid"/>
                      <a:round/>
                      <a:headEnd type="none" w="med" len="med"/>
                      <a:tailEnd type="none" w="med" len="med"/>
                    </a:lnL>
                    <a:lnR w="12700" cap="flat" cmpd="sng" algn="ctr">
                      <a:solidFill>
                        <a:schemeClr val="accent5">
                          <a:lumMod val="50000"/>
                        </a:schemeClr>
                      </a:solidFill>
                      <a:prstDash val="solid"/>
                      <a:round/>
                      <a:headEnd type="none" w="med" len="med"/>
                      <a:tailEnd type="none" w="med" len="med"/>
                    </a:lnR>
                    <a:lnT w="12700" cap="flat" cmpd="sng" algn="ctr">
                      <a:solidFill>
                        <a:schemeClr val="accent5">
                          <a:lumMod val="50000"/>
                        </a:schemeClr>
                      </a:solidFill>
                      <a:prstDash val="solid"/>
                      <a:round/>
                      <a:headEnd type="none" w="med" len="med"/>
                      <a:tailEnd type="none" w="med" len="med"/>
                    </a:lnT>
                    <a:lnB w="12700" cap="flat" cmpd="sng" algn="ctr">
                      <a:solidFill>
                        <a:schemeClr val="accent5">
                          <a:lumMod val="50000"/>
                        </a:schemeClr>
                      </a:solidFill>
                      <a:prstDash val="solid"/>
                      <a:round/>
                      <a:headEnd type="none" w="med" len="med"/>
                      <a:tailEnd type="none" w="med" len="med"/>
                    </a:lnB>
                  </a:tcPr>
                </a:tc>
                <a:extLst>
                  <a:ext uri="{0D108BD9-81ED-4DB2-BD59-A6C34878D82A}">
                    <a16:rowId xmlns:a16="http://schemas.microsoft.com/office/drawing/2014/main" val="1623941870"/>
                  </a:ext>
                </a:extLst>
              </a:tr>
              <a:tr h="39261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latin typeface="Arial"/>
                          <a:cs typeface="Arial"/>
                        </a:rPr>
                        <a:t>Next Steps…</a:t>
                      </a:r>
                    </a:p>
                  </a:txBody>
                  <a:tcPr>
                    <a:lnL w="12700" cap="flat" cmpd="sng" algn="ctr">
                      <a:solidFill>
                        <a:schemeClr val="accent5">
                          <a:lumMod val="50000"/>
                        </a:schemeClr>
                      </a:solidFill>
                      <a:prstDash val="solid"/>
                      <a:round/>
                      <a:headEnd type="none" w="med" len="med"/>
                      <a:tailEnd type="none" w="med" len="med"/>
                    </a:lnL>
                    <a:lnR w="12700" cap="flat" cmpd="sng" algn="ctr">
                      <a:solidFill>
                        <a:schemeClr val="accent5">
                          <a:lumMod val="50000"/>
                        </a:schemeClr>
                      </a:solidFill>
                      <a:prstDash val="solid"/>
                      <a:round/>
                      <a:headEnd type="none" w="med" len="med"/>
                      <a:tailEnd type="none" w="med" len="med"/>
                    </a:lnR>
                    <a:lnT w="12700" cap="flat" cmpd="sng" algn="ctr">
                      <a:solidFill>
                        <a:schemeClr val="accent5">
                          <a:lumMod val="50000"/>
                        </a:schemeClr>
                      </a:solidFill>
                      <a:prstDash val="solid"/>
                      <a:round/>
                      <a:headEnd type="none" w="med" len="med"/>
                      <a:tailEnd type="none" w="med" len="med"/>
                    </a:lnT>
                    <a:lnB w="12700" cap="flat" cmpd="sng" algn="ctr">
                      <a:solidFill>
                        <a:schemeClr val="accent5">
                          <a:lumMod val="50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270187743"/>
                  </a:ext>
                </a:extLst>
              </a:tr>
              <a:tr h="1399953">
                <a:tc>
                  <a:txBody>
                    <a:bodyPr/>
                    <a:lstStyle/>
                    <a:p>
                      <a:pPr marL="285750" indent="-285750">
                        <a:buFont typeface="Arial"/>
                        <a:buChar char="•"/>
                      </a:pPr>
                      <a:r>
                        <a:rPr lang="en-GB" sz="1300" dirty="0">
                          <a:solidFill>
                            <a:schemeClr val="tx1"/>
                          </a:solidFill>
                          <a:latin typeface="Arial"/>
                          <a:cs typeface="Arial"/>
                        </a:rPr>
                        <a:t>“Go live" date for the GPSU on the 8th of June </a:t>
                      </a:r>
                    </a:p>
                    <a:p>
                      <a:pPr marL="285750" lvl="0" indent="-285750">
                        <a:buFont typeface="Arial"/>
                        <a:buChar char="•"/>
                      </a:pPr>
                      <a:r>
                        <a:rPr lang="en-GB" sz="1300" dirty="0">
                          <a:solidFill>
                            <a:schemeClr val="tx1"/>
                          </a:solidFill>
                          <a:latin typeface="Arial"/>
                          <a:cs typeface="Arial"/>
                        </a:rPr>
                        <a:t>Lots of work is underway to review abandoned missed calls which are currently disrupting telephone figures. The highest frequent callers have been identified and contacted to understand the reasons</a:t>
                      </a:r>
                      <a:r>
                        <a:rPr lang="en-GB" sz="1300" baseline="0" dirty="0">
                          <a:solidFill>
                            <a:schemeClr val="tx1"/>
                          </a:solidFill>
                          <a:latin typeface="Arial"/>
                          <a:cs typeface="Arial"/>
                        </a:rPr>
                        <a:t> for abandoning calls</a:t>
                      </a:r>
                      <a:endParaRPr lang="en-GB" sz="1300" dirty="0">
                        <a:solidFill>
                          <a:schemeClr val="tx1"/>
                        </a:solidFill>
                        <a:latin typeface="Arial"/>
                        <a:cs typeface="Arial"/>
                      </a:endParaRPr>
                    </a:p>
                    <a:p>
                      <a:pPr marL="285750" lvl="0" indent="-285750">
                        <a:buFont typeface="Arial"/>
                        <a:buChar char="•"/>
                      </a:pPr>
                      <a:r>
                        <a:rPr lang="en-GB" sz="1300" dirty="0">
                          <a:solidFill>
                            <a:schemeClr val="tx1"/>
                          </a:solidFill>
                          <a:latin typeface="Arial"/>
                          <a:cs typeface="Arial"/>
                        </a:rPr>
                        <a:t>Plans are in place to work with the Communications Team to abandoned calls from the call figures to avoid confusion</a:t>
                      </a:r>
                    </a:p>
                    <a:p>
                      <a:pPr marL="285750" lvl="0" indent="-285750">
                        <a:buFont typeface="Arial"/>
                        <a:buChar char="•"/>
                      </a:pPr>
                      <a:r>
                        <a:rPr lang="en-GB" sz="1300" dirty="0">
                          <a:solidFill>
                            <a:schemeClr val="tx1"/>
                          </a:solidFill>
                          <a:latin typeface="Arial"/>
                          <a:cs typeface="Arial"/>
                        </a:rPr>
                        <a:t>KPIs to be addressed within SOPs to ensure regular oversight</a:t>
                      </a:r>
                    </a:p>
                    <a:p>
                      <a:pPr marL="285750" lvl="0" indent="-285750">
                        <a:buFont typeface="Arial"/>
                        <a:buChar char="•"/>
                      </a:pPr>
                      <a:r>
                        <a:rPr lang="en-GB" sz="1300" dirty="0">
                          <a:solidFill>
                            <a:schemeClr val="tx1"/>
                          </a:solidFill>
                          <a:latin typeface="Arial"/>
                          <a:cs typeface="Arial"/>
                        </a:rPr>
                        <a:t>Auto-reminders on systems for pre-bookable appointments are being explored to reduce DNAs</a:t>
                      </a:r>
                    </a:p>
                  </a:txBody>
                  <a:tcPr>
                    <a:lnL w="12700" cap="flat" cmpd="sng" algn="ctr">
                      <a:solidFill>
                        <a:schemeClr val="accent5">
                          <a:lumMod val="50000"/>
                        </a:schemeClr>
                      </a:solidFill>
                      <a:prstDash val="solid"/>
                      <a:round/>
                      <a:headEnd type="none" w="med" len="med"/>
                      <a:tailEnd type="none" w="med" len="med"/>
                    </a:lnL>
                    <a:lnR w="12700" cap="flat" cmpd="sng" algn="ctr">
                      <a:solidFill>
                        <a:schemeClr val="accent5">
                          <a:lumMod val="50000"/>
                        </a:schemeClr>
                      </a:solidFill>
                      <a:prstDash val="solid"/>
                      <a:round/>
                      <a:headEnd type="none" w="med" len="med"/>
                      <a:tailEnd type="none" w="med" len="med"/>
                    </a:lnR>
                    <a:lnT w="12700" cap="flat" cmpd="sng" algn="ctr">
                      <a:solidFill>
                        <a:schemeClr val="accent5">
                          <a:lumMod val="50000"/>
                        </a:schemeClr>
                      </a:solidFill>
                      <a:prstDash val="solid"/>
                      <a:round/>
                      <a:headEnd type="none" w="med" len="med"/>
                      <a:tailEnd type="none" w="med" len="med"/>
                    </a:lnT>
                    <a:lnB w="12700" cap="flat" cmpd="sng" algn="ctr">
                      <a:solidFill>
                        <a:schemeClr val="accent5">
                          <a:lumMod val="50000"/>
                        </a:schemeClr>
                      </a:solidFill>
                      <a:prstDash val="solid"/>
                      <a:round/>
                      <a:headEnd type="none" w="med" len="med"/>
                      <a:tailEnd type="none" w="med" len="med"/>
                    </a:lnB>
                  </a:tcPr>
                </a:tc>
                <a:extLst>
                  <a:ext uri="{0D108BD9-81ED-4DB2-BD59-A6C34878D82A}">
                    <a16:rowId xmlns:a16="http://schemas.microsoft.com/office/drawing/2014/main" val="2151120575"/>
                  </a:ext>
                </a:extLst>
              </a:tr>
            </a:tbl>
          </a:graphicData>
        </a:graphic>
      </p:graphicFrame>
      <p:sp>
        <p:nvSpPr>
          <p:cNvPr id="2" name="Rectangle 1"/>
          <p:cNvSpPr/>
          <p:nvPr/>
        </p:nvSpPr>
        <p:spPr>
          <a:xfrm>
            <a:off x="6835127" y="6316522"/>
            <a:ext cx="4449579" cy="383823"/>
          </a:xfrm>
          <a:prstGeom prst="rect">
            <a:avLst/>
          </a:prstGeom>
        </p:spPr>
        <p:txBody>
          <a:bodyPr wrap="square">
            <a:spAutoFit/>
          </a:bodyPr>
          <a:lstStyle/>
          <a:p>
            <a:pPr>
              <a:lnSpc>
                <a:spcPct val="115000"/>
              </a:lnSpc>
              <a:spcAft>
                <a:spcPts val="1000"/>
              </a:spcAft>
            </a:pPr>
            <a:r>
              <a:rPr lang="en-GB" b="1" dirty="0">
                <a:latin typeface="Arial" panose="020B0604020202020204" pitchFamily="34" charset="0"/>
                <a:cs typeface="Arial" panose="020B0604020202020204" pitchFamily="34" charset="0"/>
              </a:rPr>
              <a:t>Improved experience of care</a:t>
            </a:r>
            <a:endParaRPr lang="en-GB" b="1" dirty="0">
              <a:latin typeface="Arial" panose="020B0604020202020204" pitchFamily="34" charset="0"/>
              <a:ea typeface="Calibri" panose="020F0502020204030204" pitchFamily="34" charset="0"/>
              <a:cs typeface="Arial" panose="020B0604020202020204" pitchFamily="34" charset="0"/>
            </a:endParaRPr>
          </a:p>
        </p:txBody>
      </p:sp>
      <p:sp>
        <p:nvSpPr>
          <p:cNvPr id="8" name="Slide Number Placeholder 1">
            <a:extLst>
              <a:ext uri="{FF2B5EF4-FFF2-40B4-BE49-F238E27FC236}">
                <a16:creationId xmlns:a16="http://schemas.microsoft.com/office/drawing/2014/main" id="{43D10A21-CFF7-4351-AB13-921668A75DF0}"/>
              </a:ext>
            </a:extLst>
          </p:cNvPr>
          <p:cNvSpPr>
            <a:spLocks noGrp="1"/>
          </p:cNvSpPr>
          <p:nvPr>
            <p:ph type="sldNum" sz="quarter" idx="12"/>
          </p:nvPr>
        </p:nvSpPr>
        <p:spPr>
          <a:xfrm>
            <a:off x="9287933" y="6456918"/>
            <a:ext cx="2743200" cy="365125"/>
          </a:xfrm>
        </p:spPr>
        <p:txBody>
          <a:bodyPr/>
          <a:lstStyle/>
          <a:p>
            <a:fld id="{8C7D807A-D3EC-4DEA-86E2-120E4093F1A6}" type="slidenum">
              <a:rPr lang="en-US" smtClean="0"/>
              <a:t>5</a:t>
            </a:fld>
            <a:endParaRPr lang="en-US"/>
          </a:p>
        </p:txBody>
      </p:sp>
      <p:graphicFrame>
        <p:nvGraphicFramePr>
          <p:cNvPr id="7" name="Table 6">
            <a:extLst>
              <a:ext uri="{FF2B5EF4-FFF2-40B4-BE49-F238E27FC236}">
                <a16:creationId xmlns:a16="http://schemas.microsoft.com/office/drawing/2014/main" id="{FC7A4A94-0A29-3C18-F3F0-0031B0805A54}"/>
              </a:ext>
            </a:extLst>
          </p:cNvPr>
          <p:cNvGraphicFramePr>
            <a:graphicFrameLocks noGrp="1"/>
          </p:cNvGraphicFramePr>
          <p:nvPr>
            <p:extLst>
              <p:ext uri="{D42A27DB-BD31-4B8C-83A1-F6EECF244321}">
                <p14:modId xmlns:p14="http://schemas.microsoft.com/office/powerpoint/2010/main" val="2583506856"/>
              </p:ext>
            </p:extLst>
          </p:nvPr>
        </p:nvGraphicFramePr>
        <p:xfrm>
          <a:off x="6937133" y="2678958"/>
          <a:ext cx="5117970" cy="2606040"/>
        </p:xfrm>
        <a:graphic>
          <a:graphicData uri="http://schemas.openxmlformats.org/drawingml/2006/table">
            <a:tbl>
              <a:tblPr firstRow="1" bandRow="1">
                <a:tableStyleId>{5C22544A-7EE6-4342-B048-85BDC9FD1C3A}</a:tableStyleId>
              </a:tblPr>
              <a:tblGrid>
                <a:gridCol w="5117970">
                  <a:extLst>
                    <a:ext uri="{9D8B030D-6E8A-4147-A177-3AD203B41FA5}">
                      <a16:colId xmlns:a16="http://schemas.microsoft.com/office/drawing/2014/main" val="2120926353"/>
                    </a:ext>
                  </a:extLst>
                </a:gridCol>
              </a:tblGrid>
              <a:tr h="311081">
                <a:tc>
                  <a:txBody>
                    <a:bodyPr/>
                    <a:lstStyle/>
                    <a:p>
                      <a:pPr lvl="0">
                        <a:buNone/>
                      </a:pPr>
                      <a:r>
                        <a:rPr lang="en-GB" sz="1600" b="0" dirty="0">
                          <a:solidFill>
                            <a:schemeClr val="tx1"/>
                          </a:solidFill>
                          <a:effectLst/>
                          <a:latin typeface="Arial"/>
                        </a:rPr>
                        <a:t>Challenges and what we have learned</a:t>
                      </a:r>
                    </a:p>
                  </a:txBody>
                  <a:tcPr>
                    <a:lnL w="12700" cap="flat" cmpd="sng" algn="ctr">
                      <a:solidFill>
                        <a:schemeClr val="accent5">
                          <a:lumMod val="50000"/>
                        </a:schemeClr>
                      </a:solidFill>
                      <a:prstDash val="solid"/>
                      <a:round/>
                      <a:headEnd type="none" w="med" len="med"/>
                      <a:tailEnd type="none" w="med" len="med"/>
                    </a:lnL>
                    <a:lnR w="12700" cap="flat" cmpd="sng" algn="ctr">
                      <a:solidFill>
                        <a:schemeClr val="accent5">
                          <a:lumMod val="50000"/>
                        </a:schemeClr>
                      </a:solidFill>
                      <a:prstDash val="solid"/>
                      <a:round/>
                      <a:headEnd type="none" w="med" len="med"/>
                      <a:tailEnd type="none" w="med" len="med"/>
                    </a:lnR>
                    <a:lnT w="12700" cap="flat" cmpd="sng" algn="ctr">
                      <a:solidFill>
                        <a:schemeClr val="accent5">
                          <a:lumMod val="50000"/>
                        </a:schemeClr>
                      </a:solidFill>
                      <a:prstDash val="solid"/>
                      <a:round/>
                      <a:headEnd type="none" w="med" len="med"/>
                      <a:tailEnd type="none" w="med" len="med"/>
                    </a:lnT>
                    <a:lnB w="12700" cap="flat" cmpd="sng" algn="ctr">
                      <a:solidFill>
                        <a:schemeClr val="accent5">
                          <a:lumMod val="50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40473629"/>
                  </a:ext>
                </a:extLst>
              </a:tr>
              <a:tr h="1727321">
                <a:tc>
                  <a:txBody>
                    <a:bodyPr/>
                    <a:lstStyle/>
                    <a:p>
                      <a:pPr marL="342900" lvl="0" indent="-342900">
                        <a:buFont typeface="Arial" panose="020B0604020202020204" pitchFamily="34" charset="0"/>
                        <a:buChar char="•"/>
                      </a:pPr>
                      <a:r>
                        <a:rPr lang="en-GB" sz="1300" dirty="0">
                          <a:solidFill>
                            <a:schemeClr val="tx1"/>
                          </a:solidFill>
                          <a:effectLst/>
                          <a:latin typeface="Arial"/>
                        </a:rPr>
                        <a:t>Current struggle is around answering calls within the 10-minute target, teams are operating from 8am to 6:30pm ensuring someone is always on hand </a:t>
                      </a:r>
                      <a:endParaRPr lang="en-US" sz="1300" dirty="0">
                        <a:solidFill>
                          <a:schemeClr val="tx1"/>
                        </a:solidFill>
                      </a:endParaRPr>
                    </a:p>
                    <a:p>
                      <a:pPr marL="342900" lvl="0" indent="-342900">
                        <a:buFont typeface="Arial" panose="020B0604020202020204" pitchFamily="34" charset="0"/>
                        <a:buChar char="•"/>
                      </a:pPr>
                      <a:r>
                        <a:rPr lang="en-GB" sz="1300" dirty="0">
                          <a:solidFill>
                            <a:schemeClr val="tx1"/>
                          </a:solidFill>
                          <a:effectLst/>
                          <a:latin typeface="Arial"/>
                        </a:rPr>
                        <a:t>Access to compliance reports is limited to monitor performance on meeting the 10-minute target</a:t>
                      </a:r>
                      <a:r>
                        <a:rPr lang="en-GB" sz="1300" baseline="0" dirty="0">
                          <a:solidFill>
                            <a:schemeClr val="tx1"/>
                          </a:solidFill>
                          <a:effectLst/>
                          <a:latin typeface="Arial"/>
                        </a:rPr>
                        <a:t>. This has currently been escalated to the local performance leads for oversight </a:t>
                      </a:r>
                    </a:p>
                    <a:p>
                      <a:pPr marL="342900" lvl="0" indent="-342900">
                        <a:buFont typeface="Arial" panose="020B0604020202020204" pitchFamily="34" charset="0"/>
                        <a:buChar char="•"/>
                      </a:pPr>
                      <a:r>
                        <a:rPr lang="en-GB" sz="1300" baseline="0" dirty="0">
                          <a:solidFill>
                            <a:schemeClr val="tx1"/>
                          </a:solidFill>
                          <a:effectLst/>
                          <a:latin typeface="Arial"/>
                        </a:rPr>
                        <a:t>Retention has been a challenge, however ongoing recruitment efforts have been successful and there are currently 2 positions still vacant (1 </a:t>
                      </a:r>
                      <a:r>
                        <a:rPr lang="en-GB" sz="1300" baseline="0" dirty="0" err="1">
                          <a:solidFill>
                            <a:schemeClr val="tx1"/>
                          </a:solidFill>
                          <a:effectLst/>
                          <a:latin typeface="Arial"/>
                        </a:rPr>
                        <a:t>wte</a:t>
                      </a:r>
                      <a:r>
                        <a:rPr lang="en-GB" sz="1300" baseline="0" dirty="0">
                          <a:solidFill>
                            <a:schemeClr val="tx1"/>
                          </a:solidFill>
                          <a:effectLst/>
                          <a:latin typeface="Arial"/>
                        </a:rPr>
                        <a:t> patient coordinator and 1 </a:t>
                      </a:r>
                      <a:r>
                        <a:rPr lang="en-GB" sz="1300" baseline="0" dirty="0" err="1">
                          <a:solidFill>
                            <a:schemeClr val="tx1"/>
                          </a:solidFill>
                          <a:effectLst/>
                          <a:latin typeface="Arial"/>
                        </a:rPr>
                        <a:t>wte</a:t>
                      </a:r>
                      <a:r>
                        <a:rPr lang="en-GB" sz="1300" baseline="0" dirty="0">
                          <a:solidFill>
                            <a:schemeClr val="tx1"/>
                          </a:solidFill>
                          <a:effectLst/>
                          <a:latin typeface="Arial"/>
                        </a:rPr>
                        <a:t> population health lead)</a:t>
                      </a:r>
                    </a:p>
                  </a:txBody>
                  <a:tcPr>
                    <a:lnL w="12700" cap="flat" cmpd="sng" algn="ctr">
                      <a:solidFill>
                        <a:schemeClr val="accent5">
                          <a:lumMod val="50000"/>
                        </a:schemeClr>
                      </a:solidFill>
                      <a:prstDash val="solid"/>
                      <a:round/>
                      <a:headEnd type="none" w="med" len="med"/>
                      <a:tailEnd type="none" w="med" len="med"/>
                    </a:lnL>
                    <a:lnR w="12700" cap="flat" cmpd="sng" algn="ctr">
                      <a:solidFill>
                        <a:schemeClr val="accent5">
                          <a:lumMod val="50000"/>
                        </a:schemeClr>
                      </a:solidFill>
                      <a:prstDash val="solid"/>
                      <a:round/>
                      <a:headEnd type="none" w="med" len="med"/>
                      <a:tailEnd type="none" w="med" len="med"/>
                    </a:lnR>
                    <a:lnT w="12700" cap="flat" cmpd="sng" algn="ctr">
                      <a:solidFill>
                        <a:schemeClr val="accent5">
                          <a:lumMod val="50000"/>
                        </a:schemeClr>
                      </a:solidFill>
                      <a:prstDash val="solid"/>
                      <a:round/>
                      <a:headEnd type="none" w="med" len="med"/>
                      <a:tailEnd type="none" w="med" len="med"/>
                    </a:lnT>
                    <a:lnB w="12700" cap="flat" cmpd="sng" algn="ctr">
                      <a:solidFill>
                        <a:schemeClr val="accent5">
                          <a:lumMod val="50000"/>
                        </a:schemeClr>
                      </a:solidFill>
                      <a:prstDash val="solid"/>
                      <a:round/>
                      <a:headEnd type="none" w="med" len="med"/>
                      <a:tailEnd type="none" w="med" len="med"/>
                    </a:lnB>
                    <a:noFill/>
                  </a:tcPr>
                </a:tc>
                <a:extLst>
                  <a:ext uri="{0D108BD9-81ED-4DB2-BD59-A6C34878D82A}">
                    <a16:rowId xmlns:a16="http://schemas.microsoft.com/office/drawing/2014/main" val="1342611790"/>
                  </a:ext>
                </a:extLst>
              </a:tr>
            </a:tbl>
          </a:graphicData>
        </a:graphic>
      </p:graphicFrame>
    </p:spTree>
    <p:extLst>
      <p:ext uri="{BB962C8B-B14F-4D97-AF65-F5344CB8AC3E}">
        <p14:creationId xmlns:p14="http://schemas.microsoft.com/office/powerpoint/2010/main" val="28567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215607319"/>
              </p:ext>
            </p:extLst>
          </p:nvPr>
        </p:nvGraphicFramePr>
        <p:xfrm>
          <a:off x="234731" y="157655"/>
          <a:ext cx="11757572" cy="1066800"/>
        </p:xfrm>
        <a:graphic>
          <a:graphicData uri="http://schemas.openxmlformats.org/drawingml/2006/table">
            <a:tbl>
              <a:tblPr bandRow="1">
                <a:tableStyleId>{F5AB1C69-6EDB-4FF4-983F-18BD219EF322}</a:tableStyleId>
              </a:tblPr>
              <a:tblGrid>
                <a:gridCol w="9529379">
                  <a:extLst>
                    <a:ext uri="{9D8B030D-6E8A-4147-A177-3AD203B41FA5}">
                      <a16:colId xmlns:a16="http://schemas.microsoft.com/office/drawing/2014/main" val="2618242522"/>
                    </a:ext>
                  </a:extLst>
                </a:gridCol>
                <a:gridCol w="2228193">
                  <a:extLst>
                    <a:ext uri="{9D8B030D-6E8A-4147-A177-3AD203B41FA5}">
                      <a16:colId xmlns:a16="http://schemas.microsoft.com/office/drawing/2014/main" val="588263017"/>
                    </a:ext>
                  </a:extLst>
                </a:gridCol>
              </a:tblGrid>
              <a:tr h="54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1">
                          <a:solidFill>
                            <a:schemeClr val="tx1"/>
                          </a:solidFill>
                          <a:latin typeface="Arial" panose="020B0604020202020204" pitchFamily="34" charset="0"/>
                          <a:cs typeface="Arial" panose="020B0604020202020204" pitchFamily="34" charset="0"/>
                        </a:rPr>
                        <a:t>Priority</a:t>
                      </a:r>
                      <a:r>
                        <a:rPr lang="en-GB" sz="1600">
                          <a:solidFill>
                            <a:schemeClr val="tx1"/>
                          </a:solidFill>
                          <a:latin typeface="Arial" panose="020B0604020202020204" pitchFamily="34" charset="0"/>
                          <a:cs typeface="Arial" panose="020B0604020202020204" pitchFamily="34" charset="0"/>
                        </a:rPr>
                        <a:t>:</a:t>
                      </a:r>
                      <a:r>
                        <a:rPr lang="en-GB" sz="1600" baseline="0">
                          <a:solidFill>
                            <a:schemeClr val="tx1"/>
                          </a:solidFill>
                          <a:latin typeface="Arial" panose="020B0604020202020204" pitchFamily="34" charset="0"/>
                          <a:cs typeface="Arial" panose="020B0604020202020204" pitchFamily="34" charset="0"/>
                        </a:rPr>
                        <a:t> CAMHS Tier 4 bed capacity and flow project</a:t>
                      </a:r>
                    </a:p>
                    <a:p>
                      <a:endParaRPr lang="en-GB" sz="1600">
                        <a:latin typeface="Arial" panose="020B0604020202020204" pitchFamily="34" charset="0"/>
                        <a:cs typeface="Arial" panose="020B0604020202020204" pitchFamily="34" charset="0"/>
                      </a:endParaRPr>
                    </a:p>
                  </a:txBody>
                  <a:tcPr/>
                </a:tc>
                <a:tc>
                  <a:txBody>
                    <a:bodyPr/>
                    <a:lstStyle/>
                    <a:p>
                      <a:r>
                        <a:rPr lang="en-GB" sz="1600" b="1">
                          <a:latin typeface="Arial" panose="020B0604020202020204" pitchFamily="34" charset="0"/>
                          <a:cs typeface="Arial" panose="020B0604020202020204" pitchFamily="34" charset="0"/>
                        </a:rPr>
                        <a:t>Contact</a:t>
                      </a:r>
                      <a:r>
                        <a:rPr lang="en-GB" sz="1600">
                          <a:latin typeface="Arial" panose="020B0604020202020204" pitchFamily="34" charset="0"/>
                          <a:cs typeface="Arial" panose="020B0604020202020204" pitchFamily="34" charset="0"/>
                        </a:rPr>
                        <a:t>: Lawrence Chung, </a:t>
                      </a:r>
                      <a:r>
                        <a:rPr lang="en-US" sz="1600" kern="1200">
                          <a:solidFill>
                            <a:schemeClr val="dk1"/>
                          </a:solidFill>
                          <a:effectLst/>
                          <a:latin typeface="Arial" panose="020B0604020202020204" pitchFamily="34" charset="0"/>
                          <a:ea typeface="+mn-ea"/>
                          <a:cs typeface="Arial" panose="020B0604020202020204" pitchFamily="34" charset="0"/>
                        </a:rPr>
                        <a:t>Transformation Project Manager</a:t>
                      </a:r>
                      <a:endParaRPr lang="en-GB" sz="16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17220732"/>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859566934"/>
              </p:ext>
            </p:extLst>
          </p:nvPr>
        </p:nvGraphicFramePr>
        <p:xfrm>
          <a:off x="6856684" y="1596888"/>
          <a:ext cx="5037649" cy="1415969"/>
        </p:xfrm>
        <a:graphic>
          <a:graphicData uri="http://schemas.openxmlformats.org/drawingml/2006/table">
            <a:tbl>
              <a:tblPr>
                <a:tableStyleId>{8799B23B-EC83-4686-B30A-512413B5E67A}</a:tableStyleId>
              </a:tblPr>
              <a:tblGrid>
                <a:gridCol w="5037649">
                  <a:extLst>
                    <a:ext uri="{9D8B030D-6E8A-4147-A177-3AD203B41FA5}">
                      <a16:colId xmlns:a16="http://schemas.microsoft.com/office/drawing/2014/main" val="2479531759"/>
                    </a:ext>
                  </a:extLst>
                </a:gridCol>
              </a:tblGrid>
              <a:tr h="316871">
                <a:tc>
                  <a:txBody>
                    <a:bodyPr/>
                    <a:lstStyle/>
                    <a:p>
                      <a:pPr lvl="0">
                        <a:buNone/>
                      </a:pPr>
                      <a:r>
                        <a:rPr lang="en-GB" sz="1500">
                          <a:latin typeface="Arial"/>
                          <a:cs typeface="Arial"/>
                        </a:rPr>
                        <a:t>Milestones</a:t>
                      </a:r>
                    </a:p>
                  </a:txBody>
                  <a:tcPr>
                    <a:solidFill>
                      <a:schemeClr val="accent5">
                        <a:lumMod val="20000"/>
                        <a:lumOff val="80000"/>
                      </a:schemeClr>
                    </a:solidFill>
                  </a:tcPr>
                </a:tc>
                <a:extLst>
                  <a:ext uri="{0D108BD9-81ED-4DB2-BD59-A6C34878D82A}">
                    <a16:rowId xmlns:a16="http://schemas.microsoft.com/office/drawing/2014/main" val="588604216"/>
                  </a:ext>
                </a:extLst>
              </a:tr>
              <a:tr h="342225">
                <a:tc>
                  <a:txBody>
                    <a:bodyPr/>
                    <a:lstStyle/>
                    <a:p>
                      <a:pPr marL="0" marR="0" lvl="0" indent="0" algn="l" rtl="0">
                        <a:lnSpc>
                          <a:spcPct val="100000"/>
                        </a:lnSpc>
                        <a:spcBef>
                          <a:spcPts val="0"/>
                        </a:spcBef>
                        <a:spcAft>
                          <a:spcPts val="0"/>
                        </a:spcAft>
                        <a:buClrTx/>
                        <a:buSzTx/>
                        <a:buFontTx/>
                        <a:buNone/>
                      </a:pPr>
                      <a:r>
                        <a:rPr lang="en-GB" sz="1300" baseline="0">
                          <a:solidFill>
                            <a:schemeClr val="tx1"/>
                          </a:solidFill>
                          <a:latin typeface="Arial"/>
                          <a:cs typeface="Arial"/>
                        </a:rPr>
                        <a:t>Opening of the Evergreen Unit</a:t>
                      </a:r>
                      <a:endParaRPr lang="en-US" sz="1300">
                        <a:solidFill>
                          <a:schemeClr val="tx1"/>
                        </a:solidFill>
                      </a:endParaRPr>
                    </a:p>
                  </a:txBody>
                  <a:tcPr/>
                </a:tc>
                <a:extLst>
                  <a:ext uri="{0D108BD9-81ED-4DB2-BD59-A6C34878D82A}">
                    <a16:rowId xmlns:a16="http://schemas.microsoft.com/office/drawing/2014/main" val="3115103006"/>
                  </a:ext>
                </a:extLst>
              </a:tr>
              <a:tr h="342224">
                <a:tc>
                  <a:txBody>
                    <a:bodyPr/>
                    <a:lstStyle/>
                    <a:p>
                      <a:pPr marL="0" lvl="0" indent="0" algn="l">
                        <a:lnSpc>
                          <a:spcPct val="100000"/>
                        </a:lnSpc>
                        <a:spcBef>
                          <a:spcPts val="0"/>
                        </a:spcBef>
                        <a:spcAft>
                          <a:spcPts val="0"/>
                        </a:spcAft>
                        <a:buNone/>
                      </a:pPr>
                      <a:r>
                        <a:rPr lang="en-GB" sz="1300" baseline="0" dirty="0">
                          <a:solidFill>
                            <a:schemeClr val="tx1"/>
                          </a:solidFill>
                          <a:latin typeface="Arial"/>
                          <a:cs typeface="Arial"/>
                        </a:rPr>
                        <a:t>Successful recruitment to main vacancies</a:t>
                      </a:r>
                    </a:p>
                  </a:txBody>
                  <a:tcPr/>
                </a:tc>
                <a:extLst>
                  <a:ext uri="{0D108BD9-81ED-4DB2-BD59-A6C34878D82A}">
                    <a16:rowId xmlns:a16="http://schemas.microsoft.com/office/drawing/2014/main" val="4132555792"/>
                  </a:ext>
                </a:extLst>
              </a:tr>
              <a:tr h="411480">
                <a:tc>
                  <a:txBody>
                    <a:bodyPr/>
                    <a:lstStyle/>
                    <a:p>
                      <a:pPr marL="0" marR="0" lvl="0" indent="0" algn="l" rtl="0" eaLnBrk="1" fontAlgn="auto" latinLnBrk="0" hangingPunct="1">
                        <a:lnSpc>
                          <a:spcPct val="100000"/>
                        </a:lnSpc>
                        <a:spcBef>
                          <a:spcPts val="0"/>
                        </a:spcBef>
                        <a:spcAft>
                          <a:spcPts val="0"/>
                        </a:spcAft>
                        <a:buClrTx/>
                        <a:buSzTx/>
                        <a:buFontTx/>
                        <a:buNone/>
                      </a:pPr>
                      <a:r>
                        <a:rPr lang="en-GB" sz="1300" baseline="0" dirty="0">
                          <a:solidFill>
                            <a:schemeClr val="tx1"/>
                          </a:solidFill>
                          <a:latin typeface="Arial"/>
                          <a:cs typeface="Arial"/>
                        </a:rPr>
                        <a:t>Currently accepting patients with 2 patients discharged</a:t>
                      </a:r>
                    </a:p>
                  </a:txBody>
                  <a:tcPr/>
                </a:tc>
                <a:extLst>
                  <a:ext uri="{0D108BD9-81ED-4DB2-BD59-A6C34878D82A}">
                    <a16:rowId xmlns:a16="http://schemas.microsoft.com/office/drawing/2014/main" val="302829978"/>
                  </a:ext>
                </a:extLst>
              </a:tr>
            </a:tbl>
          </a:graphicData>
        </a:graphic>
      </p:graphicFrame>
      <p:sp>
        <p:nvSpPr>
          <p:cNvPr id="9" name="TextBox 8"/>
          <p:cNvSpPr txBox="1"/>
          <p:nvPr/>
        </p:nvSpPr>
        <p:spPr>
          <a:xfrm>
            <a:off x="234731" y="1219137"/>
            <a:ext cx="4515945" cy="338554"/>
          </a:xfrm>
          <a:prstGeom prst="rect">
            <a:avLst/>
          </a:prstGeom>
          <a:noFill/>
        </p:spPr>
        <p:txBody>
          <a:bodyPr wrap="square" rtlCol="0">
            <a:spAutoFit/>
          </a:bodyPr>
          <a:lstStyle/>
          <a:p>
            <a:r>
              <a:rPr lang="en-GB" sz="1600" b="1" dirty="0">
                <a:latin typeface="Arial" panose="020B0604020202020204" pitchFamily="34" charset="0"/>
                <a:cs typeface="Arial" panose="020B0604020202020204" pitchFamily="34" charset="0"/>
              </a:rPr>
              <a:t>Status</a:t>
            </a:r>
            <a:r>
              <a:rPr lang="en-GB" sz="1600" dirty="0">
                <a:latin typeface="Arial" panose="020B0604020202020204" pitchFamily="34" charset="0"/>
                <a:cs typeface="Arial" panose="020B0604020202020204" pitchFamily="34" charset="0"/>
              </a:rPr>
              <a:t>: Completed</a:t>
            </a:r>
          </a:p>
        </p:txBody>
      </p:sp>
      <p:graphicFrame>
        <p:nvGraphicFramePr>
          <p:cNvPr id="14" name="Table 13"/>
          <p:cNvGraphicFramePr>
            <a:graphicFrameLocks noGrp="1"/>
          </p:cNvGraphicFramePr>
          <p:nvPr>
            <p:extLst>
              <p:ext uri="{D42A27DB-BD31-4B8C-83A1-F6EECF244321}">
                <p14:modId xmlns:p14="http://schemas.microsoft.com/office/powerpoint/2010/main" val="3919917310"/>
              </p:ext>
            </p:extLst>
          </p:nvPr>
        </p:nvGraphicFramePr>
        <p:xfrm>
          <a:off x="234730" y="1557691"/>
          <a:ext cx="6517761" cy="4998720"/>
        </p:xfrm>
        <a:graphic>
          <a:graphicData uri="http://schemas.openxmlformats.org/drawingml/2006/table">
            <a:tbl>
              <a:tblPr bandRow="1">
                <a:tableStyleId>{8799B23B-EC83-4686-B30A-512413B5E67A}</a:tableStyleId>
              </a:tblPr>
              <a:tblGrid>
                <a:gridCol w="6517761">
                  <a:extLst>
                    <a:ext uri="{9D8B030D-6E8A-4147-A177-3AD203B41FA5}">
                      <a16:colId xmlns:a16="http://schemas.microsoft.com/office/drawing/2014/main" val="214815153"/>
                    </a:ext>
                  </a:extLst>
                </a:gridCol>
              </a:tblGrid>
              <a:tr h="319689">
                <a:tc>
                  <a:txBody>
                    <a:bodyPr/>
                    <a:lstStyle/>
                    <a:p>
                      <a:r>
                        <a:rPr lang="en-GB" sz="1600" dirty="0">
                          <a:latin typeface="Arial"/>
                          <a:cs typeface="Arial"/>
                        </a:rPr>
                        <a:t>Progress and learning</a:t>
                      </a:r>
                      <a:r>
                        <a:rPr lang="en-GB" sz="1600" baseline="0" dirty="0">
                          <a:latin typeface="Arial"/>
                          <a:cs typeface="Arial"/>
                        </a:rPr>
                        <a:t> over Quarter 4</a:t>
                      </a:r>
                      <a:endParaRPr lang="en-GB" sz="1600" dirty="0">
                        <a:latin typeface="Arial"/>
                        <a:cs typeface="Arial"/>
                      </a:endParaRPr>
                    </a:p>
                  </a:txBody>
                  <a:tcPr>
                    <a:solidFill>
                      <a:schemeClr val="accent5">
                        <a:lumMod val="20000"/>
                        <a:lumOff val="80000"/>
                      </a:schemeClr>
                    </a:solidFill>
                  </a:tcPr>
                </a:tc>
                <a:extLst>
                  <a:ext uri="{0D108BD9-81ED-4DB2-BD59-A6C34878D82A}">
                    <a16:rowId xmlns:a16="http://schemas.microsoft.com/office/drawing/2014/main" val="3656745648"/>
                  </a:ext>
                </a:extLst>
              </a:tr>
              <a:tr h="2169075">
                <a:tc>
                  <a:txBody>
                    <a:bodyPr/>
                    <a:lstStyle/>
                    <a:p>
                      <a:pPr marL="285750" lvl="0" indent="-285750" algn="l">
                        <a:lnSpc>
                          <a:spcPct val="100000"/>
                        </a:lnSpc>
                        <a:buFont typeface="Arial" panose="020B0604020202020204" pitchFamily="34" charset="0"/>
                        <a:buChar char="•"/>
                      </a:pPr>
                      <a:r>
                        <a:rPr lang="en-GB" sz="1300" b="0" baseline="0" dirty="0">
                          <a:solidFill>
                            <a:schemeClr val="tx1"/>
                          </a:solidFill>
                          <a:effectLst/>
                          <a:latin typeface="Arial"/>
                          <a:ea typeface="Calibri" panose="020F0502020204030204" pitchFamily="34" charset="0"/>
                          <a:cs typeface="Arial"/>
                        </a:rPr>
                        <a:t>Evergreen is now open and will be accepting admissions from 20th April, initially accepting patients from BLMK, with admissions being managed by the East of England patient flow team</a:t>
                      </a:r>
                    </a:p>
                    <a:p>
                      <a:pPr marL="285750" lvl="0" indent="-285750" algn="l">
                        <a:lnSpc>
                          <a:spcPct val="100000"/>
                        </a:lnSpc>
                        <a:buFont typeface="Arial" panose="020B0604020202020204" pitchFamily="34" charset="0"/>
                        <a:buChar char="•"/>
                      </a:pPr>
                      <a:r>
                        <a:rPr lang="en-GB" sz="1300" b="0" baseline="0" dirty="0">
                          <a:solidFill>
                            <a:schemeClr val="tx1"/>
                          </a:solidFill>
                          <a:effectLst/>
                          <a:latin typeface="Arial"/>
                          <a:ea typeface="Calibri" panose="020F0502020204030204" pitchFamily="34" charset="0"/>
                          <a:cs typeface="Arial"/>
                        </a:rPr>
                        <a:t>Most key posts have been recruited to and the only vacancy remaining is a Band 7 OT, with a drive to over-recruit Bands 3-6. </a:t>
                      </a:r>
                    </a:p>
                    <a:p>
                      <a:pPr marL="285750" lvl="0" indent="-285750" algn="l">
                        <a:lnSpc>
                          <a:spcPct val="100000"/>
                        </a:lnSpc>
                        <a:buFont typeface="Arial" panose="020B0604020202020204" pitchFamily="34" charset="0"/>
                        <a:buChar char="•"/>
                      </a:pPr>
                      <a:r>
                        <a:rPr lang="en-GB" sz="1300" b="0" baseline="0" dirty="0">
                          <a:solidFill>
                            <a:schemeClr val="tx1"/>
                          </a:solidFill>
                          <a:effectLst/>
                          <a:latin typeface="Arial"/>
                          <a:ea typeface="Calibri" panose="020F0502020204030204" pitchFamily="34" charset="0"/>
                          <a:cs typeface="Arial"/>
                        </a:rPr>
                        <a:t>The team are reviewing all referrals to the Bed Management Team and staggering admissions to manage flow</a:t>
                      </a:r>
                    </a:p>
                    <a:p>
                      <a:pPr marL="285750" lvl="0" indent="-285750" algn="l">
                        <a:lnSpc>
                          <a:spcPct val="100000"/>
                        </a:lnSpc>
                        <a:buFont typeface="Arial" panose="020B0604020202020204" pitchFamily="34" charset="0"/>
                        <a:buChar char="•"/>
                      </a:pPr>
                      <a:r>
                        <a:rPr lang="en-GB" sz="1300" b="0" baseline="0" dirty="0">
                          <a:solidFill>
                            <a:schemeClr val="tx1"/>
                          </a:solidFill>
                          <a:effectLst/>
                          <a:latin typeface="Arial"/>
                          <a:ea typeface="Calibri" panose="020F0502020204030204" pitchFamily="34" charset="0"/>
                          <a:cs typeface="Arial"/>
                        </a:rPr>
                        <a:t>Education provision in place and is being funded by Local Authority partners </a:t>
                      </a:r>
                    </a:p>
                    <a:p>
                      <a:pPr marL="285750" lvl="0" indent="-285750" algn="l">
                        <a:lnSpc>
                          <a:spcPct val="100000"/>
                        </a:lnSpc>
                        <a:buFont typeface="Arial" panose="020B0604020202020204" pitchFamily="34" charset="0"/>
                        <a:buChar char="•"/>
                      </a:pPr>
                      <a:r>
                        <a:rPr lang="en-GB" sz="1300" b="0" baseline="0" dirty="0">
                          <a:solidFill>
                            <a:schemeClr val="tx1"/>
                          </a:solidFill>
                          <a:effectLst/>
                          <a:latin typeface="Arial"/>
                          <a:ea typeface="Calibri" panose="020F0502020204030204" pitchFamily="34" charset="0"/>
                          <a:cs typeface="Arial"/>
                        </a:rPr>
                        <a:t>The team have established a routine around key meetings, Senior Management Team (SMT) and Object Management Group (OMG) have reviewed the remit of these meetings to ensure they are fit-for-purpose</a:t>
                      </a:r>
                    </a:p>
                    <a:p>
                      <a:pPr marL="285750" lvl="0" indent="-285750" algn="l">
                        <a:lnSpc>
                          <a:spcPct val="100000"/>
                        </a:lnSpc>
                        <a:buFont typeface="Arial" panose="020B0604020202020204" pitchFamily="34" charset="0"/>
                        <a:buChar char="•"/>
                      </a:pPr>
                      <a:r>
                        <a:rPr lang="en-GB" sz="1300" b="0" i="0" u="none" strike="noStrike" baseline="0" noProof="0" dirty="0">
                          <a:solidFill>
                            <a:schemeClr val="tx1"/>
                          </a:solidFill>
                          <a:effectLst/>
                          <a:latin typeface="Arial"/>
                        </a:rPr>
                        <a:t>Preparation for stakeholder engagement, public engagement and communications have been planned leading up to the opening of Evergreen</a:t>
                      </a:r>
                      <a:endParaRPr lang="en-GB" sz="1300" b="0" baseline="0" dirty="0">
                        <a:solidFill>
                          <a:schemeClr val="tx1"/>
                        </a:solidFill>
                        <a:effectLst/>
                        <a:latin typeface="Arial"/>
                        <a:ea typeface="Calibri" panose="020F0502020204030204" pitchFamily="34" charset="0"/>
                        <a:cs typeface="Arial"/>
                      </a:endParaRPr>
                    </a:p>
                  </a:txBody>
                  <a:tcPr/>
                </a:tc>
                <a:extLst>
                  <a:ext uri="{0D108BD9-81ED-4DB2-BD59-A6C34878D82A}">
                    <a16:rowId xmlns:a16="http://schemas.microsoft.com/office/drawing/2014/main" val="1623941870"/>
                  </a:ext>
                </a:extLst>
              </a:tr>
              <a:tr h="3051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500" dirty="0">
                          <a:latin typeface="Arial"/>
                          <a:cs typeface="Arial"/>
                        </a:rPr>
                        <a:t>Next Steps…</a:t>
                      </a:r>
                    </a:p>
                  </a:txBody>
                  <a:tcPr>
                    <a:solidFill>
                      <a:schemeClr val="accent5">
                        <a:lumMod val="20000"/>
                        <a:lumOff val="80000"/>
                      </a:schemeClr>
                    </a:solidFill>
                  </a:tcPr>
                </a:tc>
                <a:extLst>
                  <a:ext uri="{0D108BD9-81ED-4DB2-BD59-A6C34878D82A}">
                    <a16:rowId xmlns:a16="http://schemas.microsoft.com/office/drawing/2014/main" val="3270187743"/>
                  </a:ext>
                </a:extLst>
              </a:tr>
              <a:tr h="1105138">
                <a:tc>
                  <a:txBody>
                    <a:bodyPr/>
                    <a:lstStyle/>
                    <a:p>
                      <a:pPr marL="285750" lvl="0" indent="-285750">
                        <a:buFont typeface="Arial" panose="020B0604020202020204" pitchFamily="34" charset="0"/>
                        <a:buChar char="•"/>
                      </a:pPr>
                      <a:r>
                        <a:rPr lang="en-GB" sz="1300" dirty="0">
                          <a:solidFill>
                            <a:schemeClr val="tx1"/>
                          </a:solidFill>
                          <a:latin typeface="Arial"/>
                          <a:cs typeface="Arial"/>
                        </a:rPr>
                        <a:t>Quality Improvement workstream to be established and led by Associate Clinical Director to optimise admissions</a:t>
                      </a:r>
                      <a:endParaRPr lang="en-US" sz="1300" dirty="0">
                        <a:solidFill>
                          <a:schemeClr val="tx1"/>
                        </a:solidFill>
                      </a:endParaRPr>
                    </a:p>
                    <a:p>
                      <a:pPr marL="285750" lvl="0" indent="-285750">
                        <a:buFont typeface="Arial" panose="020B0604020202020204" pitchFamily="34" charset="0"/>
                        <a:buChar char="•"/>
                      </a:pPr>
                      <a:r>
                        <a:rPr lang="en-GB" sz="1300" dirty="0">
                          <a:solidFill>
                            <a:schemeClr val="tx1"/>
                          </a:solidFill>
                          <a:latin typeface="Arial"/>
                          <a:cs typeface="Arial"/>
                        </a:rPr>
                        <a:t>Plans to launch equalities work in Evergreen</a:t>
                      </a:r>
                    </a:p>
                    <a:p>
                      <a:pPr marL="285750" lvl="0" indent="-285750">
                        <a:buFont typeface="Arial" panose="020B0604020202020204" pitchFamily="34" charset="0"/>
                        <a:buChar char="•"/>
                      </a:pPr>
                      <a:r>
                        <a:rPr lang="en-GB" sz="1300" dirty="0">
                          <a:solidFill>
                            <a:schemeClr val="tx1"/>
                          </a:solidFill>
                          <a:latin typeface="Arial"/>
                          <a:cs typeface="Arial"/>
                        </a:rPr>
                        <a:t>Regular review planning to be held with the team</a:t>
                      </a:r>
                      <a:r>
                        <a:rPr lang="en-GB" sz="1300" baseline="0" dirty="0">
                          <a:solidFill>
                            <a:schemeClr val="tx1"/>
                          </a:solidFill>
                          <a:latin typeface="Arial"/>
                          <a:cs typeface="Arial"/>
                        </a:rPr>
                        <a:t> </a:t>
                      </a:r>
                      <a:r>
                        <a:rPr lang="en-GB" sz="1300" dirty="0">
                          <a:solidFill>
                            <a:schemeClr val="tx1"/>
                          </a:solidFill>
                          <a:latin typeface="Arial"/>
                          <a:cs typeface="Arial"/>
                        </a:rPr>
                        <a:t>to think about the current environment and how it is functioning</a:t>
                      </a:r>
                    </a:p>
                    <a:p>
                      <a:pPr marL="285750" lvl="0" indent="-285750">
                        <a:buFont typeface="Arial" panose="020B0604020202020204" pitchFamily="34" charset="0"/>
                        <a:buChar char="•"/>
                      </a:pPr>
                      <a:r>
                        <a:rPr lang="en-GB" sz="1300" dirty="0">
                          <a:solidFill>
                            <a:schemeClr val="tx1"/>
                          </a:solidFill>
                          <a:latin typeface="Arial"/>
                          <a:cs typeface="Arial"/>
                        </a:rPr>
                        <a:t>Focus on staff wellbeing and setting up systems and governance to enable seamless working including a formal induction process, and booking</a:t>
                      </a:r>
                    </a:p>
                    <a:p>
                      <a:pPr marL="285750" lvl="0" indent="-285750">
                        <a:buFont typeface="Arial" panose="020B0604020202020204" pitchFamily="34" charset="0"/>
                        <a:buChar char="•"/>
                      </a:pPr>
                      <a:r>
                        <a:rPr lang="en-GB" sz="1300" dirty="0">
                          <a:solidFill>
                            <a:schemeClr val="tx1"/>
                          </a:solidFill>
                          <a:latin typeface="Arial"/>
                          <a:cs typeface="Arial"/>
                        </a:rPr>
                        <a:t>QNIC (Quality Network for Inpatient CAMHS) in the process of being set up</a:t>
                      </a:r>
                    </a:p>
                  </a:txBody>
                  <a:tcPr/>
                </a:tc>
                <a:extLst>
                  <a:ext uri="{0D108BD9-81ED-4DB2-BD59-A6C34878D82A}">
                    <a16:rowId xmlns:a16="http://schemas.microsoft.com/office/drawing/2014/main" val="2151120575"/>
                  </a:ext>
                </a:extLst>
              </a:tr>
            </a:tbl>
          </a:graphicData>
        </a:graphic>
      </p:graphicFrame>
      <p:sp>
        <p:nvSpPr>
          <p:cNvPr id="10" name="Rectangle 9"/>
          <p:cNvSpPr/>
          <p:nvPr/>
        </p:nvSpPr>
        <p:spPr>
          <a:xfrm>
            <a:off x="8367984" y="6411161"/>
            <a:ext cx="3377848" cy="410882"/>
          </a:xfrm>
          <a:prstGeom prst="rect">
            <a:avLst/>
          </a:prstGeom>
        </p:spPr>
        <p:txBody>
          <a:bodyPr wrap="none">
            <a:spAutoFit/>
          </a:bodyPr>
          <a:lstStyle/>
          <a:p>
            <a:pPr>
              <a:lnSpc>
                <a:spcPct val="115000"/>
              </a:lnSpc>
              <a:spcAft>
                <a:spcPts val="1000"/>
              </a:spcAft>
            </a:pPr>
            <a:r>
              <a:rPr lang="en-GB" b="1">
                <a:latin typeface="Arial" panose="020B0604020202020204" pitchFamily="34" charset="0"/>
                <a:cs typeface="Arial" panose="020B0604020202020204" pitchFamily="34" charset="0"/>
              </a:rPr>
              <a:t>Improved experience of care </a:t>
            </a:r>
            <a:endParaRPr lang="en-GB" b="1">
              <a:latin typeface="Arial" panose="020B0604020202020204" pitchFamily="34" charset="0"/>
              <a:ea typeface="Calibri" panose="020F0502020204030204" pitchFamily="34" charset="0"/>
              <a:cs typeface="Arial" panose="020B0604020202020204" pitchFamily="34" charset="0"/>
            </a:endParaRPr>
          </a:p>
        </p:txBody>
      </p:sp>
      <p:sp>
        <p:nvSpPr>
          <p:cNvPr id="11" name="Slide Number Placeholder 1">
            <a:extLst>
              <a:ext uri="{FF2B5EF4-FFF2-40B4-BE49-F238E27FC236}">
                <a16:creationId xmlns:a16="http://schemas.microsoft.com/office/drawing/2014/main" id="{D3D63026-852C-4A82-A12D-12E32A905A0F}"/>
              </a:ext>
            </a:extLst>
          </p:cNvPr>
          <p:cNvSpPr>
            <a:spLocks noGrp="1"/>
          </p:cNvSpPr>
          <p:nvPr>
            <p:ph type="sldNum" sz="quarter" idx="12"/>
          </p:nvPr>
        </p:nvSpPr>
        <p:spPr>
          <a:xfrm>
            <a:off x="9287933" y="6456918"/>
            <a:ext cx="2743200" cy="365125"/>
          </a:xfrm>
        </p:spPr>
        <p:txBody>
          <a:bodyPr/>
          <a:lstStyle/>
          <a:p>
            <a:fld id="{8C7D807A-D3EC-4DEA-86E2-120E4093F1A6}" type="slidenum">
              <a:rPr lang="en-US" smtClean="0"/>
              <a:t>6</a:t>
            </a:fld>
            <a:endParaRPr lang="en-US"/>
          </a:p>
        </p:txBody>
      </p:sp>
      <p:graphicFrame>
        <p:nvGraphicFramePr>
          <p:cNvPr id="2" name="Table 1">
            <a:extLst>
              <a:ext uri="{FF2B5EF4-FFF2-40B4-BE49-F238E27FC236}">
                <a16:creationId xmlns:a16="http://schemas.microsoft.com/office/drawing/2014/main" id="{B57EB86F-56D6-9CB3-2ACE-675A823F0F37}"/>
              </a:ext>
            </a:extLst>
          </p:cNvPr>
          <p:cNvGraphicFramePr>
            <a:graphicFrameLocks noGrp="1"/>
          </p:cNvGraphicFramePr>
          <p:nvPr>
            <p:extLst>
              <p:ext uri="{D42A27DB-BD31-4B8C-83A1-F6EECF244321}">
                <p14:modId xmlns:p14="http://schemas.microsoft.com/office/powerpoint/2010/main" val="2773062969"/>
              </p:ext>
            </p:extLst>
          </p:nvPr>
        </p:nvGraphicFramePr>
        <p:xfrm>
          <a:off x="6856684" y="3058614"/>
          <a:ext cx="5055370" cy="2994837"/>
        </p:xfrm>
        <a:graphic>
          <a:graphicData uri="http://schemas.openxmlformats.org/drawingml/2006/table">
            <a:tbl>
              <a:tblPr>
                <a:tableStyleId>{8799B23B-EC83-4686-B30A-512413B5E67A}</a:tableStyleId>
              </a:tblPr>
              <a:tblGrid>
                <a:gridCol w="5055370">
                  <a:extLst>
                    <a:ext uri="{9D8B030D-6E8A-4147-A177-3AD203B41FA5}">
                      <a16:colId xmlns:a16="http://schemas.microsoft.com/office/drawing/2014/main" val="2479531759"/>
                    </a:ext>
                  </a:extLst>
                </a:gridCol>
              </a:tblGrid>
              <a:tr h="327837">
                <a:tc>
                  <a:txBody>
                    <a:bodyPr/>
                    <a:lstStyle/>
                    <a:p>
                      <a:pPr lvl="0">
                        <a:buNone/>
                      </a:pPr>
                      <a:r>
                        <a:rPr lang="en-GB" sz="1500">
                          <a:latin typeface="Arial"/>
                          <a:cs typeface="Arial"/>
                        </a:rPr>
                        <a:t>Challenges and what we learned from them</a:t>
                      </a:r>
                    </a:p>
                  </a:txBody>
                  <a:tcPr>
                    <a:solidFill>
                      <a:schemeClr val="accent5">
                        <a:lumMod val="20000"/>
                        <a:lumOff val="80000"/>
                      </a:schemeClr>
                    </a:solidFill>
                  </a:tcPr>
                </a:tc>
                <a:extLst>
                  <a:ext uri="{0D108BD9-81ED-4DB2-BD59-A6C34878D82A}">
                    <a16:rowId xmlns:a16="http://schemas.microsoft.com/office/drawing/2014/main" val="588604216"/>
                  </a:ext>
                </a:extLst>
              </a:tr>
              <a:tr h="342225">
                <a:tc>
                  <a:txBody>
                    <a:bodyPr/>
                    <a:lstStyle/>
                    <a:p>
                      <a:pPr marL="285750" marR="0" lvl="0" indent="-285750" algn="l" rtl="0">
                        <a:lnSpc>
                          <a:spcPct val="100000"/>
                        </a:lnSpc>
                        <a:spcBef>
                          <a:spcPts val="0"/>
                        </a:spcBef>
                        <a:spcAft>
                          <a:spcPts val="0"/>
                        </a:spcAft>
                        <a:buClrTx/>
                        <a:buSzTx/>
                        <a:buFont typeface="Arial"/>
                        <a:buChar char="•"/>
                      </a:pPr>
                      <a:r>
                        <a:rPr lang="en-GB" sz="1300" baseline="0" dirty="0">
                          <a:solidFill>
                            <a:schemeClr val="tx1"/>
                          </a:solidFill>
                          <a:latin typeface="Arial"/>
                          <a:cs typeface="Arial"/>
                        </a:rPr>
                        <a:t>Challenges have been around the environment, specifically around limited space and thinking creatively about using other spaces on the wards to increase this</a:t>
                      </a:r>
                    </a:p>
                    <a:p>
                      <a:pPr marL="285750" marR="0" lvl="0" indent="-285750" algn="l">
                        <a:lnSpc>
                          <a:spcPct val="100000"/>
                        </a:lnSpc>
                        <a:spcBef>
                          <a:spcPts val="0"/>
                        </a:spcBef>
                        <a:spcAft>
                          <a:spcPts val="0"/>
                        </a:spcAft>
                        <a:buClrTx/>
                        <a:buSzTx/>
                        <a:buFont typeface="Arial"/>
                        <a:buChar char="•"/>
                      </a:pPr>
                      <a:r>
                        <a:rPr lang="en-GB" sz="1300" baseline="0" dirty="0">
                          <a:solidFill>
                            <a:schemeClr val="tx1"/>
                          </a:solidFill>
                          <a:latin typeface="Arial"/>
                          <a:cs typeface="Arial"/>
                        </a:rPr>
                        <a:t>Challenges exist around recruiting experienced staff as current team is relatively young and opportunities are being scoped to upskill the workforce</a:t>
                      </a:r>
                    </a:p>
                    <a:p>
                      <a:pPr marL="285750" marR="0" lvl="0" indent="-285750" algn="l">
                        <a:lnSpc>
                          <a:spcPct val="100000"/>
                        </a:lnSpc>
                        <a:spcBef>
                          <a:spcPts val="0"/>
                        </a:spcBef>
                        <a:spcAft>
                          <a:spcPts val="0"/>
                        </a:spcAft>
                        <a:buClrTx/>
                        <a:buSzTx/>
                        <a:buFont typeface="Arial"/>
                        <a:buChar char="•"/>
                      </a:pPr>
                      <a:r>
                        <a:rPr lang="en-GB" sz="1300" baseline="0" dirty="0">
                          <a:solidFill>
                            <a:schemeClr val="tx1"/>
                          </a:solidFill>
                          <a:latin typeface="Arial"/>
                          <a:cs typeface="Arial"/>
                        </a:rPr>
                        <a:t>Focus on staff retention and keeping staff motivated and engaged while working in challenging environments. Support plans and projects implemented concurrently with recruitment drive </a:t>
                      </a:r>
                    </a:p>
                    <a:p>
                      <a:pPr marL="285750" marR="0" lvl="0" indent="-285750" algn="l">
                        <a:lnSpc>
                          <a:spcPct val="100000"/>
                        </a:lnSpc>
                        <a:spcBef>
                          <a:spcPts val="0"/>
                        </a:spcBef>
                        <a:spcAft>
                          <a:spcPts val="0"/>
                        </a:spcAft>
                        <a:buClrTx/>
                        <a:buSzTx/>
                        <a:buFont typeface="Arial"/>
                        <a:buChar char="•"/>
                      </a:pPr>
                      <a:r>
                        <a:rPr lang="en-GB" sz="1300" baseline="0" dirty="0">
                          <a:solidFill>
                            <a:schemeClr val="tx1"/>
                          </a:solidFill>
                          <a:latin typeface="Arial"/>
                          <a:cs typeface="Arial"/>
                        </a:rPr>
                        <a:t>Ensuring the integrity of the model and being specific around referral management and can cause challenges with wider partners and stakeholders</a:t>
                      </a:r>
                    </a:p>
                  </a:txBody>
                  <a:tcPr/>
                </a:tc>
                <a:extLst>
                  <a:ext uri="{0D108BD9-81ED-4DB2-BD59-A6C34878D82A}">
                    <a16:rowId xmlns:a16="http://schemas.microsoft.com/office/drawing/2014/main" val="3115103006"/>
                  </a:ext>
                </a:extLst>
              </a:tr>
            </a:tbl>
          </a:graphicData>
        </a:graphic>
      </p:graphicFrame>
    </p:spTree>
    <p:extLst>
      <p:ext uri="{BB962C8B-B14F-4D97-AF65-F5344CB8AC3E}">
        <p14:creationId xmlns:p14="http://schemas.microsoft.com/office/powerpoint/2010/main" val="222403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512676805"/>
              </p:ext>
            </p:extLst>
          </p:nvPr>
        </p:nvGraphicFramePr>
        <p:xfrm>
          <a:off x="234731" y="157655"/>
          <a:ext cx="11757572" cy="822960"/>
        </p:xfrm>
        <a:graphic>
          <a:graphicData uri="http://schemas.openxmlformats.org/drawingml/2006/table">
            <a:tbl>
              <a:tblPr bandRow="1">
                <a:tableStyleId>{F5AB1C69-6EDB-4FF4-983F-18BD219EF322}</a:tableStyleId>
              </a:tblPr>
              <a:tblGrid>
                <a:gridCol w="9529379">
                  <a:extLst>
                    <a:ext uri="{9D8B030D-6E8A-4147-A177-3AD203B41FA5}">
                      <a16:colId xmlns:a16="http://schemas.microsoft.com/office/drawing/2014/main" val="2618242522"/>
                    </a:ext>
                  </a:extLst>
                </a:gridCol>
                <a:gridCol w="2228193">
                  <a:extLst>
                    <a:ext uri="{9D8B030D-6E8A-4147-A177-3AD203B41FA5}">
                      <a16:colId xmlns:a16="http://schemas.microsoft.com/office/drawing/2014/main" val="588263017"/>
                    </a:ext>
                  </a:extLst>
                </a:gridCol>
              </a:tblGrid>
              <a:tr h="54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1">
                          <a:solidFill>
                            <a:schemeClr val="tx1"/>
                          </a:solidFill>
                          <a:latin typeface="Arial" panose="020B0604020202020204" pitchFamily="34" charset="0"/>
                          <a:cs typeface="Arial" panose="020B0604020202020204" pitchFamily="34" charset="0"/>
                        </a:rPr>
                        <a:t>Priority</a:t>
                      </a:r>
                      <a:r>
                        <a:rPr lang="en-GB" sz="1600">
                          <a:solidFill>
                            <a:schemeClr val="tx1"/>
                          </a:solidFill>
                          <a:latin typeface="Arial" panose="020B0604020202020204" pitchFamily="34" charset="0"/>
                          <a:cs typeface="Arial" panose="020B0604020202020204" pitchFamily="34" charset="0"/>
                        </a:rPr>
                        <a:t>: Reducing</a:t>
                      </a:r>
                      <a:r>
                        <a:rPr lang="en-GB" sz="1600" baseline="0">
                          <a:solidFill>
                            <a:schemeClr val="tx1"/>
                          </a:solidFill>
                          <a:latin typeface="Arial" panose="020B0604020202020204" pitchFamily="34" charset="0"/>
                          <a:cs typeface="Arial" panose="020B0604020202020204" pitchFamily="34" charset="0"/>
                        </a:rPr>
                        <a:t> waiting lists and backlogs</a:t>
                      </a:r>
                      <a:endParaRPr lang="en-GB" sz="1600">
                        <a:solidFill>
                          <a:schemeClr val="tx1"/>
                        </a:solidFill>
                        <a:latin typeface="Arial" panose="020B0604020202020204" pitchFamily="34" charset="0"/>
                        <a:cs typeface="Arial" panose="020B0604020202020204" pitchFamily="34" charset="0"/>
                      </a:endParaRPr>
                    </a:p>
                  </a:txBody>
                  <a:tcPr/>
                </a:tc>
                <a:tc>
                  <a:txBody>
                    <a:bodyPr/>
                    <a:lstStyle/>
                    <a:p>
                      <a:r>
                        <a:rPr lang="en-GB" sz="1600" b="1">
                          <a:latin typeface="Arial" panose="020B0604020202020204" pitchFamily="34" charset="0"/>
                          <a:cs typeface="Arial" panose="020B0604020202020204" pitchFamily="34" charset="0"/>
                        </a:rPr>
                        <a:t>Contact</a:t>
                      </a:r>
                      <a:r>
                        <a:rPr lang="en-GB" sz="1600">
                          <a:latin typeface="Arial" panose="020B0604020202020204" pitchFamily="34" charset="0"/>
                          <a:cs typeface="Arial" panose="020B0604020202020204" pitchFamily="34" charset="0"/>
                        </a:rPr>
                        <a:t>:</a:t>
                      </a:r>
                      <a:r>
                        <a:rPr lang="en-GB" sz="1600" baseline="0">
                          <a:latin typeface="Arial" panose="020B0604020202020204" pitchFamily="34" charset="0"/>
                          <a:cs typeface="Arial" panose="020B0604020202020204" pitchFamily="34" charset="0"/>
                        </a:rPr>
                        <a:t> Amrus Ali, </a:t>
                      </a:r>
                      <a:r>
                        <a:rPr lang="en-GB" sz="1600" kern="1200">
                          <a:solidFill>
                            <a:schemeClr val="dk1"/>
                          </a:solidFill>
                          <a:effectLst/>
                          <a:latin typeface="Arial" panose="020B0604020202020204" pitchFamily="34" charset="0"/>
                          <a:ea typeface="+mn-ea"/>
                          <a:cs typeface="Arial" panose="020B0604020202020204" pitchFamily="34" charset="0"/>
                        </a:rPr>
                        <a:t>Associate Director of Performance </a:t>
                      </a:r>
                      <a:endParaRPr lang="en-GB" sz="16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17220732"/>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07481448"/>
              </p:ext>
            </p:extLst>
          </p:nvPr>
        </p:nvGraphicFramePr>
        <p:xfrm>
          <a:off x="7052930" y="1329069"/>
          <a:ext cx="5046729" cy="1527898"/>
        </p:xfrm>
        <a:graphic>
          <a:graphicData uri="http://schemas.openxmlformats.org/drawingml/2006/table">
            <a:tbl>
              <a:tblPr>
                <a:tableStyleId>{8799B23B-EC83-4686-B30A-512413B5E67A}</a:tableStyleId>
              </a:tblPr>
              <a:tblGrid>
                <a:gridCol w="5046729">
                  <a:extLst>
                    <a:ext uri="{9D8B030D-6E8A-4147-A177-3AD203B41FA5}">
                      <a16:colId xmlns:a16="http://schemas.microsoft.com/office/drawing/2014/main" val="2479531759"/>
                    </a:ext>
                  </a:extLst>
                </a:gridCol>
              </a:tblGrid>
              <a:tr h="354418">
                <a:tc>
                  <a:txBody>
                    <a:bodyPr/>
                    <a:lstStyle/>
                    <a:p>
                      <a:r>
                        <a:rPr lang="en-GB" sz="1500">
                          <a:latin typeface="Arial"/>
                          <a:cs typeface="Arial"/>
                        </a:rPr>
                        <a:t>Milestones</a:t>
                      </a:r>
                    </a:p>
                  </a:txBody>
                  <a:tcPr>
                    <a:solidFill>
                      <a:schemeClr val="accent5">
                        <a:lumMod val="20000"/>
                        <a:lumOff val="80000"/>
                      </a:schemeClr>
                    </a:solidFill>
                  </a:tcPr>
                </a:tc>
                <a:extLst>
                  <a:ext uri="{0D108BD9-81ED-4DB2-BD59-A6C34878D82A}">
                    <a16:rowId xmlns:a16="http://schemas.microsoft.com/office/drawing/2014/main" val="588604216"/>
                  </a:ext>
                </a:extLst>
              </a:tr>
              <a:tr h="469099">
                <a:tc>
                  <a:txBody>
                    <a:bodyPr/>
                    <a:lstStyle/>
                    <a:p>
                      <a:pPr lvl="0" algn="l">
                        <a:lnSpc>
                          <a:spcPct val="100000"/>
                        </a:lnSpc>
                        <a:spcBef>
                          <a:spcPts val="0"/>
                        </a:spcBef>
                        <a:spcAft>
                          <a:spcPts val="0"/>
                        </a:spcAft>
                        <a:buNone/>
                      </a:pPr>
                      <a:r>
                        <a:rPr lang="en-GB" sz="1300" b="0" i="0" u="none" strike="noStrike" baseline="0" noProof="0" dirty="0">
                          <a:solidFill>
                            <a:schemeClr val="tx1"/>
                          </a:solidFill>
                          <a:latin typeface="Arial"/>
                        </a:rPr>
                        <a:t>Progress towards reducing waiting lists and backlogs for all services, particularly the 11 priority areas</a:t>
                      </a:r>
                      <a:endParaRPr lang="en-GB" sz="1300" b="0" i="0" u="none" strike="noStrike" baseline="0" noProof="0" dirty="0">
                        <a:solidFill>
                          <a:schemeClr val="tx1"/>
                        </a:solidFill>
                      </a:endParaRPr>
                    </a:p>
                  </a:txBody>
                  <a:tcPr/>
                </a:tc>
                <a:extLst>
                  <a:ext uri="{0D108BD9-81ED-4DB2-BD59-A6C34878D82A}">
                    <a16:rowId xmlns:a16="http://schemas.microsoft.com/office/drawing/2014/main" val="319535187"/>
                  </a:ext>
                </a:extLst>
              </a:tr>
              <a:tr h="469098">
                <a:tc>
                  <a:txBody>
                    <a:bodyPr/>
                    <a:lstStyle/>
                    <a:p>
                      <a:pPr lvl="0" algn="l">
                        <a:lnSpc>
                          <a:spcPct val="100000"/>
                        </a:lnSpc>
                        <a:spcBef>
                          <a:spcPts val="0"/>
                        </a:spcBef>
                        <a:spcAft>
                          <a:spcPts val="0"/>
                        </a:spcAft>
                        <a:buNone/>
                      </a:pPr>
                      <a:r>
                        <a:rPr lang="en-GB" sz="1300" b="0" i="0" u="none" strike="noStrike" baseline="0" noProof="0" dirty="0">
                          <a:solidFill>
                            <a:schemeClr val="tx1"/>
                          </a:solidFill>
                          <a:latin typeface="Arial"/>
                        </a:rPr>
                        <a:t>Recovery plans regularly updated monthly and/or regular forums have been established where regular progress updates are provided</a:t>
                      </a:r>
                    </a:p>
                  </a:txBody>
                  <a:tcPr/>
                </a:tc>
                <a:extLst>
                  <a:ext uri="{0D108BD9-81ED-4DB2-BD59-A6C34878D82A}">
                    <a16:rowId xmlns:a16="http://schemas.microsoft.com/office/drawing/2014/main" val="1344483783"/>
                  </a:ext>
                </a:extLst>
              </a:tr>
            </a:tbl>
          </a:graphicData>
        </a:graphic>
      </p:graphicFrame>
      <p:sp>
        <p:nvSpPr>
          <p:cNvPr id="9" name="TextBox 8"/>
          <p:cNvSpPr txBox="1"/>
          <p:nvPr/>
        </p:nvSpPr>
        <p:spPr>
          <a:xfrm>
            <a:off x="234731" y="987686"/>
            <a:ext cx="4515945" cy="338554"/>
          </a:xfrm>
          <a:prstGeom prst="rect">
            <a:avLst/>
          </a:prstGeom>
          <a:noFill/>
        </p:spPr>
        <p:txBody>
          <a:bodyPr wrap="square" rtlCol="0">
            <a:spAutoFit/>
          </a:bodyPr>
          <a:lstStyle/>
          <a:p>
            <a:r>
              <a:rPr lang="en-GB" sz="1600" b="1" dirty="0">
                <a:latin typeface="Arial" panose="020B0604020202020204" pitchFamily="34" charset="0"/>
                <a:cs typeface="Arial" panose="020B0604020202020204" pitchFamily="34" charset="0"/>
              </a:rPr>
              <a:t>Status</a:t>
            </a:r>
            <a:r>
              <a:rPr lang="en-GB" sz="1600" dirty="0">
                <a:latin typeface="Arial" panose="020B0604020202020204" pitchFamily="34" charset="0"/>
                <a:cs typeface="Arial" panose="020B0604020202020204" pitchFamily="34" charset="0"/>
              </a:rPr>
              <a:t>: in progress, continuing in 2023/24</a:t>
            </a:r>
          </a:p>
        </p:txBody>
      </p:sp>
      <p:graphicFrame>
        <p:nvGraphicFramePr>
          <p:cNvPr id="14" name="Table 13"/>
          <p:cNvGraphicFramePr>
            <a:graphicFrameLocks noGrp="1"/>
          </p:cNvGraphicFramePr>
          <p:nvPr>
            <p:extLst>
              <p:ext uri="{D42A27DB-BD31-4B8C-83A1-F6EECF244321}">
                <p14:modId xmlns:p14="http://schemas.microsoft.com/office/powerpoint/2010/main" val="3150757149"/>
              </p:ext>
            </p:extLst>
          </p:nvPr>
        </p:nvGraphicFramePr>
        <p:xfrm>
          <a:off x="234731" y="1317381"/>
          <a:ext cx="6705975" cy="4767482"/>
        </p:xfrm>
        <a:graphic>
          <a:graphicData uri="http://schemas.openxmlformats.org/drawingml/2006/table">
            <a:tbl>
              <a:tblPr bandRow="1">
                <a:tableStyleId>{8799B23B-EC83-4686-B30A-512413B5E67A}</a:tableStyleId>
              </a:tblPr>
              <a:tblGrid>
                <a:gridCol w="6705975">
                  <a:extLst>
                    <a:ext uri="{9D8B030D-6E8A-4147-A177-3AD203B41FA5}">
                      <a16:colId xmlns:a16="http://schemas.microsoft.com/office/drawing/2014/main" val="214815153"/>
                    </a:ext>
                  </a:extLst>
                </a:gridCol>
              </a:tblGrid>
              <a:tr h="314683">
                <a:tc>
                  <a:txBody>
                    <a:bodyPr/>
                    <a:lstStyle/>
                    <a:p>
                      <a:r>
                        <a:rPr lang="en-GB" sz="1500" dirty="0">
                          <a:latin typeface="Arial"/>
                          <a:cs typeface="Arial"/>
                        </a:rPr>
                        <a:t>Progress and learning</a:t>
                      </a:r>
                      <a:r>
                        <a:rPr lang="en-GB" sz="1500" baseline="0" dirty="0">
                          <a:latin typeface="Arial"/>
                          <a:cs typeface="Arial"/>
                        </a:rPr>
                        <a:t> over Quarter 4</a:t>
                      </a:r>
                      <a:endParaRPr lang="en-GB" sz="1500" dirty="0">
                        <a:latin typeface="Arial"/>
                        <a:cs typeface="Arial"/>
                      </a:endParaRPr>
                    </a:p>
                  </a:txBody>
                  <a:tcPr>
                    <a:solidFill>
                      <a:schemeClr val="accent5">
                        <a:lumMod val="20000"/>
                        <a:lumOff val="80000"/>
                      </a:schemeClr>
                    </a:solidFill>
                  </a:tcPr>
                </a:tc>
                <a:extLst>
                  <a:ext uri="{0D108BD9-81ED-4DB2-BD59-A6C34878D82A}">
                    <a16:rowId xmlns:a16="http://schemas.microsoft.com/office/drawing/2014/main" val="3656745648"/>
                  </a:ext>
                </a:extLst>
              </a:tr>
              <a:tr h="2451002">
                <a:tc>
                  <a:txBody>
                    <a:bodyPr/>
                    <a:lstStyle/>
                    <a:p>
                      <a:pPr marL="285750" indent="-285750">
                        <a:buFont typeface="Arial"/>
                        <a:buChar char="•"/>
                      </a:pPr>
                      <a:r>
                        <a:rPr lang="en-GB" sz="1300" dirty="0">
                          <a:solidFill>
                            <a:schemeClr val="tx1"/>
                          </a:solidFill>
                          <a:latin typeface="Arial"/>
                          <a:cs typeface="Arial"/>
                        </a:rPr>
                        <a:t>11 high-priority services across the Trust have been identified to focus efforts on and we have supported teams to set up regular performance meetings where demand and capacity are routinely monitored</a:t>
                      </a:r>
                    </a:p>
                    <a:p>
                      <a:pPr marL="285750" lvl="0" indent="-285750">
                        <a:buFont typeface="Arial"/>
                        <a:buChar char="•"/>
                      </a:pPr>
                      <a:r>
                        <a:rPr lang="en-GB" sz="1300" dirty="0">
                          <a:solidFill>
                            <a:schemeClr val="tx1"/>
                          </a:solidFill>
                          <a:latin typeface="Arial"/>
                          <a:cs typeface="Arial"/>
                        </a:rPr>
                        <a:t>Successful change ideas have been implemented across the Trust. Many of these include redesigning patient pathways to identify which roles and responsibilities can be shared to increase clinical capacity. Several services have successfully trialled group therapy sessions to support multiple service users simultaneously</a:t>
                      </a:r>
                    </a:p>
                    <a:p>
                      <a:pPr marL="285750" lvl="0" indent="-285750">
                        <a:buFont typeface="Arial"/>
                        <a:buChar char="•"/>
                      </a:pPr>
                      <a:r>
                        <a:rPr lang="en-GB" sz="1300" dirty="0">
                          <a:solidFill>
                            <a:schemeClr val="tx1"/>
                          </a:solidFill>
                          <a:latin typeface="Arial"/>
                          <a:cs typeface="Arial"/>
                        </a:rPr>
                        <a:t>Based on rigorous demand and capacity analysis across the Luton &amp; Bedfordshire Autism team, the backlog recovery plan has been adapted to make it easier for teams to map demand and capacity visually across the pathway to understand potential bottlenecks and identify change ideas to backfill certain positions</a:t>
                      </a:r>
                    </a:p>
                  </a:txBody>
                  <a:tcPr/>
                </a:tc>
                <a:extLst>
                  <a:ext uri="{0D108BD9-81ED-4DB2-BD59-A6C34878D82A}">
                    <a16:rowId xmlns:a16="http://schemas.microsoft.com/office/drawing/2014/main" val="1623941870"/>
                  </a:ext>
                </a:extLst>
              </a:tr>
              <a:tr h="31559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500" dirty="0">
                          <a:latin typeface="Arial"/>
                          <a:cs typeface="Arial"/>
                        </a:rPr>
                        <a:t>Next Steps…</a:t>
                      </a:r>
                    </a:p>
                  </a:txBody>
                  <a:tcPr>
                    <a:solidFill>
                      <a:schemeClr val="accent5">
                        <a:lumMod val="20000"/>
                        <a:lumOff val="80000"/>
                      </a:schemeClr>
                    </a:solidFill>
                  </a:tcPr>
                </a:tc>
                <a:extLst>
                  <a:ext uri="{0D108BD9-81ED-4DB2-BD59-A6C34878D82A}">
                    <a16:rowId xmlns:a16="http://schemas.microsoft.com/office/drawing/2014/main" val="3270187743"/>
                  </a:ext>
                </a:extLst>
              </a:tr>
              <a:tr h="1530743">
                <a:tc>
                  <a:txBody>
                    <a:bodyPr/>
                    <a:lstStyle/>
                    <a:p>
                      <a:pPr marL="285750" indent="-285750">
                        <a:buFont typeface="Arial" panose="020B0604020202020204" pitchFamily="34" charset="0"/>
                        <a:buChar char="•"/>
                      </a:pPr>
                      <a:r>
                        <a:rPr lang="en-GB" sz="1300" baseline="0" dirty="0">
                          <a:solidFill>
                            <a:schemeClr val="tx1"/>
                          </a:solidFill>
                          <a:latin typeface="Arial"/>
                          <a:cs typeface="Arial"/>
                        </a:rPr>
                        <a:t>A review of the new waiting times standard is underway to see how this will influence reporting of waiting times. Regular oversight forums will be held to ensure that teams are aware of the changes and what this means for their data</a:t>
                      </a:r>
                    </a:p>
                    <a:p>
                      <a:pPr marL="285750" lvl="0" indent="-285750">
                        <a:buFont typeface="Arial" panose="020B0604020202020204" pitchFamily="34" charset="0"/>
                        <a:buChar char="•"/>
                      </a:pPr>
                      <a:r>
                        <a:rPr lang="en-GB" sz="1300" baseline="0" dirty="0">
                          <a:solidFill>
                            <a:schemeClr val="tx1"/>
                          </a:solidFill>
                          <a:latin typeface="Arial"/>
                          <a:cs typeface="Arial"/>
                        </a:rPr>
                        <a:t>Ensuring that the 11 high priority services are regularly updating the recovery plan to ensure that the robust mechanisms that are in place are maintained.</a:t>
                      </a:r>
                    </a:p>
                    <a:p>
                      <a:pPr marL="285750" lvl="0" indent="-285750">
                        <a:buFont typeface="Arial" panose="020B0604020202020204" pitchFamily="34" charset="0"/>
                        <a:buChar char="•"/>
                      </a:pPr>
                      <a:r>
                        <a:rPr lang="en-GB" sz="1300" baseline="0" dirty="0">
                          <a:solidFill>
                            <a:schemeClr val="tx1"/>
                          </a:solidFill>
                          <a:latin typeface="Arial"/>
                          <a:cs typeface="Arial"/>
                        </a:rPr>
                        <a:t>Dedicated performance sessions to be held in May with Community Health Services providing additional coaching on demand and capacity and applying improvement tools.</a:t>
                      </a:r>
                    </a:p>
                  </a:txBody>
                  <a:tcPr/>
                </a:tc>
                <a:extLst>
                  <a:ext uri="{0D108BD9-81ED-4DB2-BD59-A6C34878D82A}">
                    <a16:rowId xmlns:a16="http://schemas.microsoft.com/office/drawing/2014/main" val="2151120575"/>
                  </a:ext>
                </a:extLst>
              </a:tr>
            </a:tbl>
          </a:graphicData>
        </a:graphic>
      </p:graphicFrame>
      <p:sp>
        <p:nvSpPr>
          <p:cNvPr id="7" name="Rectangle 6"/>
          <p:cNvSpPr/>
          <p:nvPr/>
        </p:nvSpPr>
        <p:spPr>
          <a:xfrm>
            <a:off x="7952795" y="6289464"/>
            <a:ext cx="3377848" cy="410882"/>
          </a:xfrm>
          <a:prstGeom prst="rect">
            <a:avLst/>
          </a:prstGeom>
        </p:spPr>
        <p:txBody>
          <a:bodyPr wrap="none">
            <a:spAutoFit/>
          </a:bodyPr>
          <a:lstStyle/>
          <a:p>
            <a:pPr>
              <a:lnSpc>
                <a:spcPct val="115000"/>
              </a:lnSpc>
              <a:spcAft>
                <a:spcPts val="1000"/>
              </a:spcAft>
            </a:pPr>
            <a:r>
              <a:rPr lang="en-GB" b="1">
                <a:latin typeface="Arial" panose="020B0604020202020204" pitchFamily="34" charset="0"/>
                <a:cs typeface="Arial" panose="020B0604020202020204" pitchFamily="34" charset="0"/>
              </a:rPr>
              <a:t>Improved experience of care </a:t>
            </a:r>
            <a:endParaRPr lang="en-GB" b="1">
              <a:latin typeface="Arial" panose="020B0604020202020204" pitchFamily="34" charset="0"/>
              <a:ea typeface="Calibri" panose="020F0502020204030204" pitchFamily="34" charset="0"/>
              <a:cs typeface="Arial" panose="020B0604020202020204" pitchFamily="34" charset="0"/>
            </a:endParaRPr>
          </a:p>
        </p:txBody>
      </p:sp>
      <p:sp>
        <p:nvSpPr>
          <p:cNvPr id="11" name="Slide Number Placeholder 1">
            <a:extLst>
              <a:ext uri="{FF2B5EF4-FFF2-40B4-BE49-F238E27FC236}">
                <a16:creationId xmlns:a16="http://schemas.microsoft.com/office/drawing/2014/main" id="{DC18EE7E-7BFB-40D3-BF0F-D0644A4D9C1F}"/>
              </a:ext>
            </a:extLst>
          </p:cNvPr>
          <p:cNvSpPr>
            <a:spLocks noGrp="1"/>
          </p:cNvSpPr>
          <p:nvPr>
            <p:ph type="sldNum" sz="quarter" idx="12"/>
          </p:nvPr>
        </p:nvSpPr>
        <p:spPr>
          <a:xfrm>
            <a:off x="9287933" y="6456918"/>
            <a:ext cx="2743200" cy="365125"/>
          </a:xfrm>
        </p:spPr>
        <p:txBody>
          <a:bodyPr/>
          <a:lstStyle/>
          <a:p>
            <a:fld id="{8C7D807A-D3EC-4DEA-86E2-120E4093F1A6}" type="slidenum">
              <a:rPr lang="en-US" smtClean="0"/>
              <a:t>7</a:t>
            </a:fld>
            <a:endParaRPr lang="en-US"/>
          </a:p>
        </p:txBody>
      </p:sp>
      <p:graphicFrame>
        <p:nvGraphicFramePr>
          <p:cNvPr id="6" name="Table 5">
            <a:extLst>
              <a:ext uri="{FF2B5EF4-FFF2-40B4-BE49-F238E27FC236}">
                <a16:creationId xmlns:a16="http://schemas.microsoft.com/office/drawing/2014/main" id="{DD517E79-ACFC-AC8C-4CC6-892A1F024CAB}"/>
              </a:ext>
            </a:extLst>
          </p:cNvPr>
          <p:cNvGraphicFramePr>
            <a:graphicFrameLocks noGrp="1"/>
          </p:cNvGraphicFramePr>
          <p:nvPr>
            <p:extLst>
              <p:ext uri="{D42A27DB-BD31-4B8C-83A1-F6EECF244321}">
                <p14:modId xmlns:p14="http://schemas.microsoft.com/office/powerpoint/2010/main" val="709389199"/>
              </p:ext>
            </p:extLst>
          </p:nvPr>
        </p:nvGraphicFramePr>
        <p:xfrm>
          <a:off x="7052930" y="2957341"/>
          <a:ext cx="5055370" cy="2598597"/>
        </p:xfrm>
        <a:graphic>
          <a:graphicData uri="http://schemas.openxmlformats.org/drawingml/2006/table">
            <a:tbl>
              <a:tblPr>
                <a:tableStyleId>{8799B23B-EC83-4686-B30A-512413B5E67A}</a:tableStyleId>
              </a:tblPr>
              <a:tblGrid>
                <a:gridCol w="5055370">
                  <a:extLst>
                    <a:ext uri="{9D8B030D-6E8A-4147-A177-3AD203B41FA5}">
                      <a16:colId xmlns:a16="http://schemas.microsoft.com/office/drawing/2014/main" val="2479531759"/>
                    </a:ext>
                  </a:extLst>
                </a:gridCol>
              </a:tblGrid>
              <a:tr h="327837">
                <a:tc>
                  <a:txBody>
                    <a:bodyPr/>
                    <a:lstStyle/>
                    <a:p>
                      <a:pPr lvl="0">
                        <a:buNone/>
                      </a:pPr>
                      <a:r>
                        <a:rPr lang="en-GB" sz="1500">
                          <a:latin typeface="Arial"/>
                          <a:cs typeface="Arial"/>
                        </a:rPr>
                        <a:t>Challenges and what we learned from them</a:t>
                      </a:r>
                    </a:p>
                  </a:txBody>
                  <a:tcPr>
                    <a:solidFill>
                      <a:schemeClr val="accent5">
                        <a:lumMod val="20000"/>
                        <a:lumOff val="80000"/>
                      </a:schemeClr>
                    </a:solidFill>
                  </a:tcPr>
                </a:tc>
                <a:extLst>
                  <a:ext uri="{0D108BD9-81ED-4DB2-BD59-A6C34878D82A}">
                    <a16:rowId xmlns:a16="http://schemas.microsoft.com/office/drawing/2014/main" val="588604216"/>
                  </a:ext>
                </a:extLst>
              </a:tr>
              <a:tr h="342225">
                <a:tc>
                  <a:txBody>
                    <a:bodyPr/>
                    <a:lstStyle/>
                    <a:p>
                      <a:pPr marL="285750" marR="0" lvl="0" indent="-285750" algn="l" rtl="0">
                        <a:lnSpc>
                          <a:spcPct val="100000"/>
                        </a:lnSpc>
                        <a:spcBef>
                          <a:spcPts val="0"/>
                        </a:spcBef>
                        <a:spcAft>
                          <a:spcPts val="0"/>
                        </a:spcAft>
                        <a:buClrTx/>
                        <a:buSzTx/>
                        <a:buFont typeface="Arial"/>
                        <a:buChar char="•"/>
                      </a:pPr>
                      <a:r>
                        <a:rPr lang="en-GB" sz="1300" baseline="0" dirty="0">
                          <a:solidFill>
                            <a:schemeClr val="tx1"/>
                          </a:solidFill>
                          <a:latin typeface="Arial"/>
                          <a:cs typeface="Arial"/>
                        </a:rPr>
                        <a:t>Access to accurate and timely data to review waiting times and iron out data inconsistencies with the informatics team</a:t>
                      </a:r>
                    </a:p>
                    <a:p>
                      <a:pPr marL="285750" marR="0" lvl="0" indent="-285750" algn="l">
                        <a:lnSpc>
                          <a:spcPct val="100000"/>
                        </a:lnSpc>
                        <a:spcBef>
                          <a:spcPts val="0"/>
                        </a:spcBef>
                        <a:spcAft>
                          <a:spcPts val="0"/>
                        </a:spcAft>
                        <a:buClrTx/>
                        <a:buSzTx/>
                        <a:buFont typeface="Arial"/>
                        <a:buChar char="•"/>
                      </a:pPr>
                      <a:r>
                        <a:rPr lang="en-GB" sz="1300" baseline="0" dirty="0">
                          <a:solidFill>
                            <a:schemeClr val="tx1"/>
                          </a:solidFill>
                          <a:latin typeface="Arial"/>
                          <a:cs typeface="Arial"/>
                        </a:rPr>
                        <a:t>Working closely with local performance and clinical leads has been essential to ensuring that regular updates on the recovery plans are provided and having regular interface meetings to streamline assurance and understand the current situation</a:t>
                      </a:r>
                    </a:p>
                    <a:p>
                      <a:pPr marL="285750" marR="0" lvl="0" indent="-285750" algn="l">
                        <a:lnSpc>
                          <a:spcPct val="100000"/>
                        </a:lnSpc>
                        <a:spcBef>
                          <a:spcPts val="0"/>
                        </a:spcBef>
                        <a:spcAft>
                          <a:spcPts val="0"/>
                        </a:spcAft>
                        <a:buClrTx/>
                        <a:buSzTx/>
                        <a:buFont typeface="Arial"/>
                        <a:buChar char="•"/>
                      </a:pPr>
                      <a:r>
                        <a:rPr lang="en-GB" sz="1300" baseline="0" dirty="0">
                          <a:solidFill>
                            <a:schemeClr val="tx1"/>
                          </a:solidFill>
                          <a:latin typeface="Arial"/>
                          <a:cs typeface="Arial"/>
                        </a:rPr>
                        <a:t>Teams have been struggling with capacity due to ongoing recruitment challenges, therefore we have been working with teams to think about innovate ways of expanding capacity with the resources that we have to increase workforce productivity</a:t>
                      </a:r>
                    </a:p>
                  </a:txBody>
                  <a:tcPr/>
                </a:tc>
                <a:extLst>
                  <a:ext uri="{0D108BD9-81ED-4DB2-BD59-A6C34878D82A}">
                    <a16:rowId xmlns:a16="http://schemas.microsoft.com/office/drawing/2014/main" val="3115103006"/>
                  </a:ext>
                </a:extLst>
              </a:tr>
            </a:tbl>
          </a:graphicData>
        </a:graphic>
      </p:graphicFrame>
    </p:spTree>
    <p:extLst>
      <p:ext uri="{BB962C8B-B14F-4D97-AF65-F5344CB8AC3E}">
        <p14:creationId xmlns:p14="http://schemas.microsoft.com/office/powerpoint/2010/main" val="2022085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933436931"/>
              </p:ext>
            </p:extLst>
          </p:nvPr>
        </p:nvGraphicFramePr>
        <p:xfrm>
          <a:off x="234731" y="157655"/>
          <a:ext cx="11757572" cy="822960"/>
        </p:xfrm>
        <a:graphic>
          <a:graphicData uri="http://schemas.openxmlformats.org/drawingml/2006/table">
            <a:tbl>
              <a:tblPr bandRow="1">
                <a:tableStyleId>{F5AB1C69-6EDB-4FF4-983F-18BD219EF322}</a:tableStyleId>
              </a:tblPr>
              <a:tblGrid>
                <a:gridCol w="9529379">
                  <a:extLst>
                    <a:ext uri="{9D8B030D-6E8A-4147-A177-3AD203B41FA5}">
                      <a16:colId xmlns:a16="http://schemas.microsoft.com/office/drawing/2014/main" val="2618242522"/>
                    </a:ext>
                  </a:extLst>
                </a:gridCol>
                <a:gridCol w="2228193">
                  <a:extLst>
                    <a:ext uri="{9D8B030D-6E8A-4147-A177-3AD203B41FA5}">
                      <a16:colId xmlns:a16="http://schemas.microsoft.com/office/drawing/2014/main" val="588263017"/>
                    </a:ext>
                  </a:extLst>
                </a:gridCol>
              </a:tblGrid>
              <a:tr h="54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1" u="none">
                          <a:solidFill>
                            <a:schemeClr val="tx1"/>
                          </a:solidFill>
                          <a:latin typeface="Arial"/>
                          <a:cs typeface="Arial"/>
                        </a:rPr>
                        <a:t>Priority</a:t>
                      </a:r>
                      <a:r>
                        <a:rPr lang="en-GB" sz="1600" u="none">
                          <a:solidFill>
                            <a:schemeClr val="tx1"/>
                          </a:solidFill>
                          <a:latin typeface="Arial"/>
                          <a:cs typeface="Arial"/>
                        </a:rPr>
                        <a:t>:</a:t>
                      </a:r>
                      <a:r>
                        <a:rPr lang="en-GB" sz="1600" baseline="0">
                          <a:solidFill>
                            <a:schemeClr val="tx1"/>
                          </a:solidFill>
                          <a:latin typeface="Arial"/>
                          <a:cs typeface="Arial"/>
                        </a:rPr>
                        <a:t> </a:t>
                      </a:r>
                      <a:r>
                        <a:rPr lang="en-GB" sz="1600">
                          <a:solidFill>
                            <a:schemeClr val="tx1"/>
                          </a:solidFill>
                          <a:effectLst/>
                          <a:latin typeface="Arial"/>
                          <a:cs typeface="Arial"/>
                        </a:rPr>
                        <a:t>Strengthen safety culture and systems, including the new national Patient Safety Incident Response Framework (PSIRF)</a:t>
                      </a:r>
                    </a:p>
                    <a:p>
                      <a:endParaRPr lang="en-GB" sz="1600" baseline="0">
                        <a:latin typeface="Arial"/>
                        <a:cs typeface="Arial"/>
                      </a:endParaRPr>
                    </a:p>
                  </a:txBody>
                  <a:tcPr/>
                </a:tc>
                <a:tc>
                  <a:txBody>
                    <a:bodyPr/>
                    <a:lstStyle/>
                    <a:p>
                      <a:r>
                        <a:rPr lang="en-GB" sz="1600" b="1" dirty="0">
                          <a:latin typeface="Arial"/>
                          <a:cs typeface="Arial"/>
                        </a:rPr>
                        <a:t>Contact</a:t>
                      </a:r>
                      <a:r>
                        <a:rPr lang="en-GB" sz="1600" dirty="0">
                          <a:latin typeface="Arial"/>
                          <a:cs typeface="Arial"/>
                        </a:rPr>
                        <a:t>: Deborah Dover, Director</a:t>
                      </a:r>
                      <a:r>
                        <a:rPr lang="en-GB" sz="1600" baseline="0" dirty="0">
                          <a:latin typeface="Arial"/>
                          <a:cs typeface="Arial"/>
                        </a:rPr>
                        <a:t> of Patient Safety</a:t>
                      </a:r>
                      <a:endParaRPr lang="en-GB" sz="1600" dirty="0">
                        <a:latin typeface="Arial"/>
                        <a:cs typeface="Arial"/>
                      </a:endParaRPr>
                    </a:p>
                  </a:txBody>
                  <a:tcPr/>
                </a:tc>
                <a:extLst>
                  <a:ext uri="{0D108BD9-81ED-4DB2-BD59-A6C34878D82A}">
                    <a16:rowId xmlns:a16="http://schemas.microsoft.com/office/drawing/2014/main" val="2817220732"/>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185945619"/>
              </p:ext>
            </p:extLst>
          </p:nvPr>
        </p:nvGraphicFramePr>
        <p:xfrm>
          <a:off x="7160165" y="1366898"/>
          <a:ext cx="4870968" cy="2294320"/>
        </p:xfrm>
        <a:graphic>
          <a:graphicData uri="http://schemas.openxmlformats.org/drawingml/2006/table">
            <a:tbl>
              <a:tblPr>
                <a:tableStyleId>{8799B23B-EC83-4686-B30A-512413B5E67A}</a:tableStyleId>
              </a:tblPr>
              <a:tblGrid>
                <a:gridCol w="4870968">
                  <a:extLst>
                    <a:ext uri="{9D8B030D-6E8A-4147-A177-3AD203B41FA5}">
                      <a16:colId xmlns:a16="http://schemas.microsoft.com/office/drawing/2014/main" val="2479531759"/>
                    </a:ext>
                  </a:extLst>
                </a:gridCol>
              </a:tblGrid>
              <a:tr h="318799">
                <a:tc>
                  <a:txBody>
                    <a:bodyPr/>
                    <a:lstStyle/>
                    <a:p>
                      <a:pPr lvl="0">
                        <a:buNone/>
                      </a:pPr>
                      <a:r>
                        <a:rPr lang="en-GB" sz="1600" b="0">
                          <a:solidFill>
                            <a:schemeClr val="tx1"/>
                          </a:solidFill>
                          <a:latin typeface="Arial"/>
                          <a:cs typeface="Arial"/>
                        </a:rPr>
                        <a:t>Milestones</a:t>
                      </a:r>
                    </a:p>
                  </a:txBody>
                  <a:tcPr>
                    <a:solidFill>
                      <a:schemeClr val="accent5">
                        <a:lumMod val="20000"/>
                        <a:lumOff val="80000"/>
                      </a:schemeClr>
                    </a:solidFill>
                  </a:tcPr>
                </a:tc>
                <a:extLst>
                  <a:ext uri="{0D108BD9-81ED-4DB2-BD59-A6C34878D82A}">
                    <a16:rowId xmlns:a16="http://schemas.microsoft.com/office/drawing/2014/main" val="588604216"/>
                  </a:ext>
                </a:extLst>
              </a:tr>
              <a:tr h="469099">
                <a:tc>
                  <a:txBody>
                    <a:bodyPr/>
                    <a:lstStyle/>
                    <a:p>
                      <a:pPr lvl="0">
                        <a:buNone/>
                      </a:pPr>
                      <a:r>
                        <a:rPr lang="en-GB" sz="1300" b="0" i="0" u="none" strike="noStrike" baseline="0" noProof="0">
                          <a:solidFill>
                            <a:schemeClr val="tx1"/>
                          </a:solidFill>
                          <a:latin typeface="Arial"/>
                        </a:rPr>
                        <a:t>Preparation for implementation of the Learning from Patient Safety Events (LFPSE) in September 2023</a:t>
                      </a:r>
                      <a:endParaRPr lang="en-US" sz="1300">
                        <a:solidFill>
                          <a:schemeClr val="tx1"/>
                        </a:solidFill>
                      </a:endParaRPr>
                    </a:p>
                  </a:txBody>
                  <a:tcPr/>
                </a:tc>
                <a:extLst>
                  <a:ext uri="{0D108BD9-81ED-4DB2-BD59-A6C34878D82A}">
                    <a16:rowId xmlns:a16="http://schemas.microsoft.com/office/drawing/2014/main" val="319535187"/>
                  </a:ext>
                </a:extLst>
              </a:tr>
              <a:tr h="301782">
                <a:tc>
                  <a:txBody>
                    <a:bodyPr/>
                    <a:lstStyle/>
                    <a:p>
                      <a:pPr lvl="0">
                        <a:buNone/>
                      </a:pPr>
                      <a:r>
                        <a:rPr lang="en-GB" sz="1300" b="0" i="0" u="none" strike="noStrike" baseline="0" noProof="0">
                          <a:solidFill>
                            <a:schemeClr val="tx1"/>
                          </a:solidFill>
                          <a:latin typeface="Arial"/>
                        </a:rPr>
                        <a:t>Preparation for PSIRF transition in October 2023 </a:t>
                      </a:r>
                    </a:p>
                  </a:txBody>
                  <a:tcPr/>
                </a:tc>
                <a:extLst>
                  <a:ext uri="{0D108BD9-81ED-4DB2-BD59-A6C34878D82A}">
                    <a16:rowId xmlns:a16="http://schemas.microsoft.com/office/drawing/2014/main" val="3708036238"/>
                  </a:ext>
                </a:extLst>
              </a:tr>
              <a:tr h="389860">
                <a:tc>
                  <a:txBody>
                    <a:bodyPr/>
                    <a:lstStyle/>
                    <a:p>
                      <a:pPr lvl="0" algn="l">
                        <a:lnSpc>
                          <a:spcPct val="100000"/>
                        </a:lnSpc>
                        <a:spcBef>
                          <a:spcPts val="0"/>
                        </a:spcBef>
                        <a:spcAft>
                          <a:spcPts val="0"/>
                        </a:spcAft>
                        <a:buNone/>
                      </a:pPr>
                      <a:r>
                        <a:rPr lang="en-GB" sz="1300" b="0" i="0" u="none" strike="noStrike" baseline="0" noProof="0" dirty="0">
                          <a:solidFill>
                            <a:schemeClr val="tx1"/>
                          </a:solidFill>
                          <a:latin typeface="Arial"/>
                        </a:rPr>
                        <a:t>Patient Safety Partners in post</a:t>
                      </a:r>
                    </a:p>
                  </a:txBody>
                  <a:tcPr/>
                </a:tc>
                <a:extLst>
                  <a:ext uri="{0D108BD9-81ED-4DB2-BD59-A6C34878D82A}">
                    <a16:rowId xmlns:a16="http://schemas.microsoft.com/office/drawing/2014/main" val="639399368"/>
                  </a:ext>
                </a:extLst>
              </a:tr>
              <a:tr h="389859">
                <a:tc>
                  <a:txBody>
                    <a:bodyPr/>
                    <a:lstStyle/>
                    <a:p>
                      <a:pPr lvl="0" algn="l">
                        <a:lnSpc>
                          <a:spcPct val="100000"/>
                        </a:lnSpc>
                        <a:spcBef>
                          <a:spcPts val="0"/>
                        </a:spcBef>
                        <a:spcAft>
                          <a:spcPts val="0"/>
                        </a:spcAft>
                        <a:buNone/>
                      </a:pPr>
                      <a:r>
                        <a:rPr lang="en-GB" sz="1300" b="0" i="0" u="none" strike="noStrike" baseline="0" noProof="0" dirty="0">
                          <a:solidFill>
                            <a:schemeClr val="tx1"/>
                          </a:solidFill>
                          <a:latin typeface="Arial"/>
                        </a:rPr>
                        <a:t>Completion of Year 1 PSIRF training by September 2023</a:t>
                      </a:r>
                    </a:p>
                  </a:txBody>
                  <a:tcPr/>
                </a:tc>
                <a:extLst>
                  <a:ext uri="{0D108BD9-81ED-4DB2-BD59-A6C34878D82A}">
                    <a16:rowId xmlns:a16="http://schemas.microsoft.com/office/drawing/2014/main" val="3079590654"/>
                  </a:ext>
                </a:extLst>
              </a:tr>
              <a:tr h="389859">
                <a:tc>
                  <a:txBody>
                    <a:bodyPr/>
                    <a:lstStyle/>
                    <a:p>
                      <a:pPr lvl="0" algn="l">
                        <a:lnSpc>
                          <a:spcPct val="100000"/>
                        </a:lnSpc>
                        <a:spcBef>
                          <a:spcPts val="0"/>
                        </a:spcBef>
                        <a:spcAft>
                          <a:spcPts val="0"/>
                        </a:spcAft>
                        <a:buNone/>
                      </a:pPr>
                      <a:r>
                        <a:rPr lang="en-GB" sz="1300" b="0" i="0" u="none" strike="noStrike" baseline="0" noProof="0" dirty="0">
                          <a:solidFill>
                            <a:schemeClr val="tx1"/>
                          </a:solidFill>
                          <a:latin typeface="Arial"/>
                        </a:rPr>
                        <a:t>Draft PSIRF plan and policy to be drafted by 30th June 2023</a:t>
                      </a:r>
                    </a:p>
                  </a:txBody>
                  <a:tcPr/>
                </a:tc>
                <a:extLst>
                  <a:ext uri="{0D108BD9-81ED-4DB2-BD59-A6C34878D82A}">
                    <a16:rowId xmlns:a16="http://schemas.microsoft.com/office/drawing/2014/main" val="2494594762"/>
                  </a:ext>
                </a:extLst>
              </a:tr>
            </a:tbl>
          </a:graphicData>
        </a:graphic>
      </p:graphicFrame>
      <p:sp>
        <p:nvSpPr>
          <p:cNvPr id="9" name="TextBox 8"/>
          <p:cNvSpPr txBox="1"/>
          <p:nvPr/>
        </p:nvSpPr>
        <p:spPr>
          <a:xfrm>
            <a:off x="137266" y="955305"/>
            <a:ext cx="4515945" cy="338554"/>
          </a:xfrm>
          <a:prstGeom prst="rect">
            <a:avLst/>
          </a:prstGeom>
          <a:noFill/>
        </p:spPr>
        <p:txBody>
          <a:bodyPr wrap="square" rtlCol="0">
            <a:spAutoFit/>
          </a:bodyPr>
          <a:lstStyle/>
          <a:p>
            <a:r>
              <a:rPr lang="en-GB" sz="1600" b="1" dirty="0">
                <a:latin typeface="Arial" panose="020B0604020202020204" pitchFamily="34" charset="0"/>
                <a:cs typeface="Arial" panose="020B0604020202020204" pitchFamily="34" charset="0"/>
              </a:rPr>
              <a:t>Status</a:t>
            </a:r>
            <a:r>
              <a:rPr lang="en-GB" sz="1600" dirty="0">
                <a:latin typeface="Arial" panose="020B0604020202020204" pitchFamily="34" charset="0"/>
                <a:cs typeface="Arial" panose="020B0604020202020204" pitchFamily="34" charset="0"/>
              </a:rPr>
              <a:t>: in progress, continuing in 2023/24</a:t>
            </a:r>
          </a:p>
        </p:txBody>
      </p:sp>
      <p:graphicFrame>
        <p:nvGraphicFramePr>
          <p:cNvPr id="14" name="Table 13"/>
          <p:cNvGraphicFramePr>
            <a:graphicFrameLocks noGrp="1"/>
          </p:cNvGraphicFramePr>
          <p:nvPr>
            <p:extLst>
              <p:ext uri="{D42A27DB-BD31-4B8C-83A1-F6EECF244321}">
                <p14:modId xmlns:p14="http://schemas.microsoft.com/office/powerpoint/2010/main" val="3947258933"/>
              </p:ext>
            </p:extLst>
          </p:nvPr>
        </p:nvGraphicFramePr>
        <p:xfrm>
          <a:off x="186069" y="1329070"/>
          <a:ext cx="6663139" cy="4922520"/>
        </p:xfrm>
        <a:graphic>
          <a:graphicData uri="http://schemas.openxmlformats.org/drawingml/2006/table">
            <a:tbl>
              <a:tblPr bandRow="1">
                <a:tableStyleId>{8799B23B-EC83-4686-B30A-512413B5E67A}</a:tableStyleId>
              </a:tblPr>
              <a:tblGrid>
                <a:gridCol w="6663139">
                  <a:extLst>
                    <a:ext uri="{9D8B030D-6E8A-4147-A177-3AD203B41FA5}">
                      <a16:colId xmlns:a16="http://schemas.microsoft.com/office/drawing/2014/main" val="214815153"/>
                    </a:ext>
                  </a:extLst>
                </a:gridCol>
              </a:tblGrid>
              <a:tr h="289688">
                <a:tc>
                  <a:txBody>
                    <a:bodyPr/>
                    <a:lstStyle/>
                    <a:p>
                      <a:r>
                        <a:rPr lang="en-GB" sz="1600" b="0" dirty="0">
                          <a:solidFill>
                            <a:schemeClr val="tx1"/>
                          </a:solidFill>
                          <a:latin typeface="Arial"/>
                          <a:cs typeface="Arial"/>
                        </a:rPr>
                        <a:t>Progress and learning</a:t>
                      </a:r>
                      <a:r>
                        <a:rPr lang="en-GB" sz="1600" b="0" baseline="0" dirty="0">
                          <a:solidFill>
                            <a:schemeClr val="tx1"/>
                          </a:solidFill>
                          <a:latin typeface="Arial"/>
                          <a:cs typeface="Arial"/>
                        </a:rPr>
                        <a:t> over Quarter 4</a:t>
                      </a:r>
                      <a:endParaRPr lang="en-GB" sz="1600" b="0" dirty="0">
                        <a:solidFill>
                          <a:schemeClr val="tx1"/>
                        </a:solidFill>
                        <a:latin typeface="Arial"/>
                        <a:cs typeface="Arial"/>
                      </a:endParaRPr>
                    </a:p>
                  </a:txBody>
                  <a:tcPr>
                    <a:solidFill>
                      <a:schemeClr val="accent5">
                        <a:lumMod val="20000"/>
                        <a:lumOff val="80000"/>
                      </a:schemeClr>
                    </a:solidFill>
                  </a:tcPr>
                </a:tc>
                <a:extLst>
                  <a:ext uri="{0D108BD9-81ED-4DB2-BD59-A6C34878D82A}">
                    <a16:rowId xmlns:a16="http://schemas.microsoft.com/office/drawing/2014/main" val="3656745648"/>
                  </a:ext>
                </a:extLst>
              </a:tr>
              <a:tr h="2475513">
                <a:tc>
                  <a:txBody>
                    <a:bodyPr/>
                    <a:lstStyle/>
                    <a:p>
                      <a:pPr marL="28575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Draft patient safety plan has been co-produced, presented and accepted by the board.  - Staff and stakeholder engagement work has taken place and measures to evaluate progress are being defined. </a:t>
                      </a:r>
                    </a:p>
                    <a:p>
                      <a:pPr marL="285750" lvl="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PSIRF - training has commenced and new learning methods are being piloted. PSIRF lead appointed and an open forum to engage staff, service users and system partners has commenced. PSIRF implementation steering group continues to lead work toward PSIRF plan, policy and transition.</a:t>
                      </a:r>
                    </a:p>
                    <a:p>
                      <a:pPr marL="285750" lvl="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Patient safety syllabus modules established on ELFT’s learning academy </a:t>
                      </a:r>
                      <a:endParaRPr lang="en-US" sz="1300" b="0" i="0" u="none" strike="noStrike" baseline="0" noProof="0" dirty="0">
                        <a:solidFill>
                          <a:schemeClr val="tx1"/>
                        </a:solidFill>
                      </a:endParaRPr>
                    </a:p>
                    <a:p>
                      <a:pPr marL="285750" lvl="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Patient safety learning quality improvement initiative commenced, and safety learning and improvement event has taken place Trustwide</a:t>
                      </a:r>
                    </a:p>
                    <a:p>
                      <a:pPr marL="285750" lvl="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Safety culture inpatient team self-assessment tool has been piloted and is in further development </a:t>
                      </a:r>
                      <a:endParaRPr lang="en-GB" sz="1300" dirty="0">
                        <a:solidFill>
                          <a:schemeClr val="tx1"/>
                        </a:solidFill>
                      </a:endParaRPr>
                    </a:p>
                    <a:p>
                      <a:pPr marL="285750" lvl="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Recruitment to patient safety partners has commenced </a:t>
                      </a:r>
                    </a:p>
                  </a:txBody>
                  <a:tcPr/>
                </a:tc>
                <a:extLst>
                  <a:ext uri="{0D108BD9-81ED-4DB2-BD59-A6C34878D82A}">
                    <a16:rowId xmlns:a16="http://schemas.microsoft.com/office/drawing/2014/main" val="1623941870"/>
                  </a:ext>
                </a:extLst>
              </a:tr>
              <a:tr h="2896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0" dirty="0">
                          <a:solidFill>
                            <a:schemeClr val="tx1"/>
                          </a:solidFill>
                          <a:latin typeface="Arial"/>
                          <a:cs typeface="Arial"/>
                        </a:rPr>
                        <a:t>Next Steps…</a:t>
                      </a:r>
                    </a:p>
                  </a:txBody>
                  <a:tcPr>
                    <a:solidFill>
                      <a:schemeClr val="accent5">
                        <a:lumMod val="20000"/>
                        <a:lumOff val="80000"/>
                      </a:schemeClr>
                    </a:solidFill>
                  </a:tcPr>
                </a:tc>
                <a:extLst>
                  <a:ext uri="{0D108BD9-81ED-4DB2-BD59-A6C34878D82A}">
                    <a16:rowId xmlns:a16="http://schemas.microsoft.com/office/drawing/2014/main" val="3270187743"/>
                  </a:ext>
                </a:extLst>
              </a:tr>
              <a:tr h="1533265">
                <a:tc>
                  <a:txBody>
                    <a:bodyPr/>
                    <a:lstStyle/>
                    <a:p>
                      <a:pPr marL="285750" lvl="0" indent="-285750">
                        <a:spcBef>
                          <a:spcPts val="0"/>
                        </a:spcBef>
                        <a:spcAft>
                          <a:spcPts val="0"/>
                        </a:spcAft>
                        <a:buClr>
                          <a:srgbClr val="000000"/>
                        </a:buClr>
                        <a:buSzTx/>
                        <a:buFont typeface="Arial,Sans-Serif" panose="020B0604020202020204" pitchFamily="34" charset="0"/>
                        <a:buChar char="•"/>
                      </a:pPr>
                      <a:r>
                        <a:rPr lang="en-GB" sz="1400" b="0" i="0" u="none" strike="noStrike" baseline="0" noProof="0" dirty="0">
                          <a:solidFill>
                            <a:schemeClr val="tx1"/>
                          </a:solidFill>
                          <a:latin typeface="Arial"/>
                        </a:rPr>
                        <a:t>PSIRF – Year 1 training to be completed and continued progress towards transition via implementation plan anticipated </a:t>
                      </a:r>
                    </a:p>
                    <a:p>
                      <a:pPr marL="285750" lvl="0" indent="-285750">
                        <a:spcBef>
                          <a:spcPts val="0"/>
                        </a:spcBef>
                        <a:spcAft>
                          <a:spcPts val="0"/>
                        </a:spcAft>
                        <a:buClr>
                          <a:srgbClr val="000000"/>
                        </a:buClr>
                        <a:buSzTx/>
                        <a:buFont typeface="Arial,Sans-Serif" panose="020B0604020202020204" pitchFamily="34" charset="0"/>
                        <a:buChar char="•"/>
                      </a:pPr>
                      <a:r>
                        <a:rPr lang="en-GB" sz="1400" b="0" i="0" u="none" strike="noStrike" baseline="0" noProof="0" dirty="0">
                          <a:solidFill>
                            <a:schemeClr val="tx1"/>
                          </a:solidFill>
                          <a:latin typeface="Arial"/>
                        </a:rPr>
                        <a:t>Commencement of patient safety partners in role. </a:t>
                      </a:r>
                    </a:p>
                    <a:p>
                      <a:pPr marL="285750" lvl="0" indent="-285750">
                        <a:spcBef>
                          <a:spcPts val="0"/>
                        </a:spcBef>
                        <a:spcAft>
                          <a:spcPts val="0"/>
                        </a:spcAft>
                        <a:buClr>
                          <a:srgbClr val="000000"/>
                        </a:buClr>
                        <a:buSzTx/>
                        <a:buFont typeface="Arial,Sans-Serif" panose="020B0604020202020204" pitchFamily="34" charset="0"/>
                        <a:buChar char="•"/>
                      </a:pPr>
                      <a:r>
                        <a:rPr lang="en-GB" sz="1400" b="0" i="0" u="none" strike="noStrike" baseline="0" noProof="0" dirty="0">
                          <a:solidFill>
                            <a:schemeClr val="tx1"/>
                          </a:solidFill>
                          <a:latin typeface="Arial"/>
                        </a:rPr>
                        <a:t>Work to transition to the new incident reporting system to continue</a:t>
                      </a:r>
                    </a:p>
                    <a:p>
                      <a:pPr marL="285750" lvl="0" indent="-285750">
                        <a:spcBef>
                          <a:spcPts val="0"/>
                        </a:spcBef>
                        <a:spcAft>
                          <a:spcPts val="0"/>
                        </a:spcAft>
                        <a:buClr>
                          <a:srgbClr val="000000"/>
                        </a:buClr>
                        <a:buSzTx/>
                        <a:buFont typeface="Arial,Sans-Serif" panose="020B0604020202020204" pitchFamily="34" charset="0"/>
                        <a:buChar char="•"/>
                      </a:pPr>
                      <a:r>
                        <a:rPr lang="en-GB" sz="1400" b="0" i="0" u="none" strike="noStrike" baseline="0" noProof="0" dirty="0">
                          <a:solidFill>
                            <a:schemeClr val="tx1"/>
                          </a:solidFill>
                          <a:latin typeface="Arial"/>
                        </a:rPr>
                        <a:t>Work towards collaboration with NIHR Safety Culture Research Group to continue</a:t>
                      </a:r>
                    </a:p>
                    <a:p>
                      <a:pPr marL="285750" lvl="0" indent="-285750">
                        <a:spcBef>
                          <a:spcPts val="0"/>
                        </a:spcBef>
                        <a:spcAft>
                          <a:spcPts val="0"/>
                        </a:spcAft>
                        <a:buClr>
                          <a:srgbClr val="000000"/>
                        </a:buClr>
                        <a:buSzTx/>
                        <a:buFont typeface="Arial,Sans-Serif" panose="020B0604020202020204" pitchFamily="34" charset="0"/>
                        <a:buChar char="•"/>
                      </a:pPr>
                      <a:r>
                        <a:rPr lang="en-GB" sz="1400" b="0" i="0" u="none" strike="noStrike" baseline="0" noProof="0" dirty="0">
                          <a:solidFill>
                            <a:schemeClr val="tx1"/>
                          </a:solidFill>
                          <a:latin typeface="Arial"/>
                        </a:rPr>
                        <a:t>Triggering of Safety II learning initiatives planned for Quarter 1 2023/24</a:t>
                      </a:r>
                    </a:p>
                  </a:txBody>
                  <a:tcPr/>
                </a:tc>
                <a:extLst>
                  <a:ext uri="{0D108BD9-81ED-4DB2-BD59-A6C34878D82A}">
                    <a16:rowId xmlns:a16="http://schemas.microsoft.com/office/drawing/2014/main" val="2151120575"/>
                  </a:ext>
                </a:extLst>
              </a:tr>
            </a:tbl>
          </a:graphicData>
        </a:graphic>
      </p:graphicFrame>
      <p:sp>
        <p:nvSpPr>
          <p:cNvPr id="2" name="Rectangle 1"/>
          <p:cNvSpPr/>
          <p:nvPr/>
        </p:nvSpPr>
        <p:spPr>
          <a:xfrm>
            <a:off x="7995453" y="6307875"/>
            <a:ext cx="3377848" cy="410882"/>
          </a:xfrm>
          <a:prstGeom prst="rect">
            <a:avLst/>
          </a:prstGeom>
        </p:spPr>
        <p:txBody>
          <a:bodyPr wrap="none">
            <a:spAutoFit/>
          </a:bodyPr>
          <a:lstStyle/>
          <a:p>
            <a:pPr>
              <a:lnSpc>
                <a:spcPct val="115000"/>
              </a:lnSpc>
              <a:spcAft>
                <a:spcPts val="1000"/>
              </a:spcAft>
            </a:pPr>
            <a:r>
              <a:rPr lang="en-GB" b="1">
                <a:latin typeface="Arial" panose="020B0604020202020204" pitchFamily="34" charset="0"/>
                <a:cs typeface="Arial" panose="020B0604020202020204" pitchFamily="34" charset="0"/>
              </a:rPr>
              <a:t>Improved experience of care </a:t>
            </a:r>
            <a:endParaRPr lang="en-GB" b="1">
              <a:latin typeface="Arial" panose="020B0604020202020204" pitchFamily="34" charset="0"/>
              <a:ea typeface="Calibri" panose="020F0502020204030204" pitchFamily="34" charset="0"/>
              <a:cs typeface="Arial" panose="020B0604020202020204" pitchFamily="34" charset="0"/>
            </a:endParaRPr>
          </a:p>
        </p:txBody>
      </p:sp>
      <p:sp>
        <p:nvSpPr>
          <p:cNvPr id="11" name="Slide Number Placeholder 1">
            <a:extLst>
              <a:ext uri="{FF2B5EF4-FFF2-40B4-BE49-F238E27FC236}">
                <a16:creationId xmlns:a16="http://schemas.microsoft.com/office/drawing/2014/main" id="{8912390A-95A7-4771-98D6-375966801657}"/>
              </a:ext>
            </a:extLst>
          </p:cNvPr>
          <p:cNvSpPr>
            <a:spLocks noGrp="1"/>
          </p:cNvSpPr>
          <p:nvPr>
            <p:ph type="sldNum" sz="quarter" idx="12"/>
          </p:nvPr>
        </p:nvSpPr>
        <p:spPr>
          <a:xfrm>
            <a:off x="9287933" y="6456918"/>
            <a:ext cx="2743200" cy="365125"/>
          </a:xfrm>
        </p:spPr>
        <p:txBody>
          <a:bodyPr/>
          <a:lstStyle/>
          <a:p>
            <a:fld id="{8C7D807A-D3EC-4DEA-86E2-120E4093F1A6}" type="slidenum">
              <a:rPr lang="en-US" smtClean="0"/>
              <a:t>8</a:t>
            </a:fld>
            <a:endParaRPr lang="en-US"/>
          </a:p>
        </p:txBody>
      </p:sp>
      <p:graphicFrame>
        <p:nvGraphicFramePr>
          <p:cNvPr id="8" name="Table 7">
            <a:extLst>
              <a:ext uri="{FF2B5EF4-FFF2-40B4-BE49-F238E27FC236}">
                <a16:creationId xmlns:a16="http://schemas.microsoft.com/office/drawing/2014/main" id="{8F7925E6-2EB4-74E0-5AF7-97B56A25BA93}"/>
              </a:ext>
            </a:extLst>
          </p:cNvPr>
          <p:cNvGraphicFramePr>
            <a:graphicFrameLocks noGrp="1"/>
          </p:cNvGraphicFramePr>
          <p:nvPr>
            <p:extLst>
              <p:ext uri="{D42A27DB-BD31-4B8C-83A1-F6EECF244321}">
                <p14:modId xmlns:p14="http://schemas.microsoft.com/office/powerpoint/2010/main" val="210534571"/>
              </p:ext>
            </p:extLst>
          </p:nvPr>
        </p:nvGraphicFramePr>
        <p:xfrm>
          <a:off x="7160165" y="3776315"/>
          <a:ext cx="4891622" cy="1814977"/>
        </p:xfrm>
        <a:graphic>
          <a:graphicData uri="http://schemas.openxmlformats.org/drawingml/2006/table">
            <a:tbl>
              <a:tblPr>
                <a:tableStyleId>{8799B23B-EC83-4686-B30A-512413B5E67A}</a:tableStyleId>
              </a:tblPr>
              <a:tblGrid>
                <a:gridCol w="4891622">
                  <a:extLst>
                    <a:ext uri="{9D8B030D-6E8A-4147-A177-3AD203B41FA5}">
                      <a16:colId xmlns:a16="http://schemas.microsoft.com/office/drawing/2014/main" val="2479531759"/>
                    </a:ext>
                  </a:extLst>
                </a:gridCol>
              </a:tblGrid>
              <a:tr h="336697">
                <a:tc>
                  <a:txBody>
                    <a:bodyPr/>
                    <a:lstStyle/>
                    <a:p>
                      <a:pPr lvl="0">
                        <a:buNone/>
                      </a:pPr>
                      <a:r>
                        <a:rPr lang="en-GB" sz="1600" b="0">
                          <a:solidFill>
                            <a:schemeClr val="tx1"/>
                          </a:solidFill>
                          <a:latin typeface="Arial"/>
                          <a:cs typeface="Arial"/>
                        </a:rPr>
                        <a:t>Challenges and what we have learned </a:t>
                      </a:r>
                    </a:p>
                  </a:txBody>
                  <a:tcPr>
                    <a:solidFill>
                      <a:schemeClr val="accent5">
                        <a:lumMod val="20000"/>
                        <a:lumOff val="80000"/>
                      </a:schemeClr>
                    </a:solidFill>
                  </a:tcPr>
                </a:tc>
                <a:extLst>
                  <a:ext uri="{0D108BD9-81ED-4DB2-BD59-A6C34878D82A}">
                    <a16:rowId xmlns:a16="http://schemas.microsoft.com/office/drawing/2014/main" val="588604216"/>
                  </a:ext>
                </a:extLst>
              </a:tr>
              <a:tr h="469099">
                <a:tc>
                  <a:txBody>
                    <a:bodyPr/>
                    <a:lstStyle/>
                    <a:p>
                      <a:pPr marL="285750" lvl="0" indent="-285750">
                        <a:buFont typeface="Arial"/>
                        <a:buChar char="•"/>
                      </a:pPr>
                      <a:r>
                        <a:rPr lang="en-GB" sz="1300" b="0" i="0" u="none" strike="noStrike" baseline="0" noProof="0" dirty="0">
                          <a:solidFill>
                            <a:schemeClr val="tx1"/>
                          </a:solidFill>
                          <a:latin typeface="Arial"/>
                        </a:rPr>
                        <a:t>Challenges relating to transition from existing incident framework to new PSIRF</a:t>
                      </a:r>
                    </a:p>
                    <a:p>
                      <a:pPr marL="285750" lvl="0" indent="-285750">
                        <a:buFont typeface="Arial"/>
                        <a:buChar char="•"/>
                      </a:pPr>
                      <a:r>
                        <a:rPr lang="en-GB" sz="1300" b="0" i="0" u="none" strike="noStrike" baseline="0" noProof="0" dirty="0">
                          <a:solidFill>
                            <a:schemeClr val="tx1"/>
                          </a:solidFill>
                          <a:latin typeface="Arial"/>
                        </a:rPr>
                        <a:t>Resources remains to be a challenge for this work</a:t>
                      </a:r>
                    </a:p>
                    <a:p>
                      <a:pPr marL="285750" lvl="0" indent="-285750">
                        <a:buFont typeface="Arial"/>
                        <a:buChar char="•"/>
                      </a:pPr>
                      <a:r>
                        <a:rPr lang="en-GB" sz="1300" b="0" i="0" u="none" strike="noStrike" baseline="0" noProof="0" dirty="0">
                          <a:solidFill>
                            <a:schemeClr val="tx1"/>
                          </a:solidFill>
                          <a:latin typeface="Arial"/>
                        </a:rPr>
                        <a:t>Complexity of achieving changes of patient safety culture</a:t>
                      </a:r>
                    </a:p>
                    <a:p>
                      <a:pPr marL="285750" lvl="0" indent="-285750">
                        <a:buFont typeface="Arial"/>
                        <a:buChar char="•"/>
                      </a:pPr>
                      <a:r>
                        <a:rPr lang="en-GB" sz="1300" b="0" i="0" u="none" strike="noStrike" baseline="0" noProof="0" dirty="0">
                          <a:solidFill>
                            <a:schemeClr val="tx1"/>
                          </a:solidFill>
                          <a:latin typeface="Arial"/>
                        </a:rPr>
                        <a:t>Nationally mandated changes to our incident reporting framework (LFPSE) may impact on reporting levels and culture</a:t>
                      </a:r>
                    </a:p>
                  </a:txBody>
                  <a:tcPr/>
                </a:tc>
                <a:extLst>
                  <a:ext uri="{0D108BD9-81ED-4DB2-BD59-A6C34878D82A}">
                    <a16:rowId xmlns:a16="http://schemas.microsoft.com/office/drawing/2014/main" val="319535187"/>
                  </a:ext>
                </a:extLst>
              </a:tr>
            </a:tbl>
          </a:graphicData>
        </a:graphic>
      </p:graphicFrame>
    </p:spTree>
    <p:extLst>
      <p:ext uri="{BB962C8B-B14F-4D97-AF65-F5344CB8AC3E}">
        <p14:creationId xmlns:p14="http://schemas.microsoft.com/office/powerpoint/2010/main" val="3305972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763593901"/>
              </p:ext>
            </p:extLst>
          </p:nvPr>
        </p:nvGraphicFramePr>
        <p:xfrm>
          <a:off x="234731" y="157655"/>
          <a:ext cx="11757572" cy="1066800"/>
        </p:xfrm>
        <a:graphic>
          <a:graphicData uri="http://schemas.openxmlformats.org/drawingml/2006/table">
            <a:tbl>
              <a:tblPr bandRow="1">
                <a:tableStyleId>{F5AB1C69-6EDB-4FF4-983F-18BD219EF322}</a:tableStyleId>
              </a:tblPr>
              <a:tblGrid>
                <a:gridCol w="9529379">
                  <a:extLst>
                    <a:ext uri="{9D8B030D-6E8A-4147-A177-3AD203B41FA5}">
                      <a16:colId xmlns:a16="http://schemas.microsoft.com/office/drawing/2014/main" val="2618242522"/>
                    </a:ext>
                  </a:extLst>
                </a:gridCol>
                <a:gridCol w="2228193">
                  <a:extLst>
                    <a:ext uri="{9D8B030D-6E8A-4147-A177-3AD203B41FA5}">
                      <a16:colId xmlns:a16="http://schemas.microsoft.com/office/drawing/2014/main" val="588263017"/>
                    </a:ext>
                  </a:extLst>
                </a:gridCol>
              </a:tblGrid>
              <a:tr h="54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1" dirty="0">
                          <a:solidFill>
                            <a:schemeClr val="tx1"/>
                          </a:solidFill>
                          <a:latin typeface="Arial" panose="020B0604020202020204" pitchFamily="34" charset="0"/>
                          <a:cs typeface="Arial" panose="020B0604020202020204" pitchFamily="34" charset="0"/>
                        </a:rPr>
                        <a:t>Priority</a:t>
                      </a:r>
                      <a:r>
                        <a:rPr lang="en-GB" sz="1600" dirty="0">
                          <a:solidFill>
                            <a:schemeClr val="tx1"/>
                          </a:solidFill>
                          <a:latin typeface="Arial" panose="020B0604020202020204" pitchFamily="34" charset="0"/>
                          <a:cs typeface="Arial" panose="020B0604020202020204" pitchFamily="34" charset="0"/>
                        </a:rPr>
                        <a:t>: More employment opportunities for people with lived experience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600" dirty="0">
                        <a:latin typeface="Arial" panose="020B0604020202020204" pitchFamily="34" charset="0"/>
                        <a:cs typeface="Arial" panose="020B0604020202020204" pitchFamily="34" charset="0"/>
                      </a:endParaRPr>
                    </a:p>
                  </a:txBody>
                  <a:tcPr/>
                </a:tc>
                <a:tc>
                  <a:txBody>
                    <a:bodyPr/>
                    <a:lstStyle/>
                    <a:p>
                      <a:r>
                        <a:rPr lang="en-GB" sz="1600" b="1" dirty="0">
                          <a:latin typeface="Arial" panose="020B0604020202020204" pitchFamily="34" charset="0"/>
                          <a:cs typeface="Arial" panose="020B0604020202020204" pitchFamily="34" charset="0"/>
                        </a:rPr>
                        <a:t>Contact</a:t>
                      </a:r>
                      <a:r>
                        <a:rPr lang="en-GB" sz="1600" dirty="0">
                          <a:latin typeface="Arial" panose="020B0604020202020204" pitchFamily="34" charset="0"/>
                          <a:cs typeface="Arial" panose="020B0604020202020204" pitchFamily="34" charset="0"/>
                        </a:rPr>
                        <a:t>: Angela Bartley, Deputy Director of Population Health</a:t>
                      </a:r>
                    </a:p>
                  </a:txBody>
                  <a:tcPr/>
                </a:tc>
                <a:extLst>
                  <a:ext uri="{0D108BD9-81ED-4DB2-BD59-A6C34878D82A}">
                    <a16:rowId xmlns:a16="http://schemas.microsoft.com/office/drawing/2014/main" val="2817220732"/>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851115422"/>
              </p:ext>
            </p:extLst>
          </p:nvPr>
        </p:nvGraphicFramePr>
        <p:xfrm>
          <a:off x="6084278" y="1619488"/>
          <a:ext cx="5748540" cy="1405229"/>
        </p:xfrm>
        <a:graphic>
          <a:graphicData uri="http://schemas.openxmlformats.org/drawingml/2006/table">
            <a:tbl>
              <a:tblPr>
                <a:tableStyleId>{8799B23B-EC83-4686-B30A-512413B5E67A}</a:tableStyleId>
              </a:tblPr>
              <a:tblGrid>
                <a:gridCol w="5748540">
                  <a:extLst>
                    <a:ext uri="{9D8B030D-6E8A-4147-A177-3AD203B41FA5}">
                      <a16:colId xmlns:a16="http://schemas.microsoft.com/office/drawing/2014/main" val="2479531759"/>
                    </a:ext>
                  </a:extLst>
                </a:gridCol>
              </a:tblGrid>
              <a:tr h="255986">
                <a:tc>
                  <a:txBody>
                    <a:bodyPr/>
                    <a:lstStyle/>
                    <a:p>
                      <a:r>
                        <a:rPr lang="en-GB" sz="1600">
                          <a:solidFill>
                            <a:sysClr val="windowText" lastClr="000000"/>
                          </a:solidFill>
                          <a:latin typeface="Arial"/>
                          <a:cs typeface="Arial"/>
                        </a:rPr>
                        <a:t>Milestones</a:t>
                      </a:r>
                    </a:p>
                  </a:txBody>
                  <a:tcPr>
                    <a:solidFill>
                      <a:schemeClr val="accent5">
                        <a:lumMod val="20000"/>
                        <a:lumOff val="80000"/>
                      </a:schemeClr>
                    </a:solidFill>
                  </a:tcPr>
                </a:tc>
                <a:extLst>
                  <a:ext uri="{0D108BD9-81ED-4DB2-BD59-A6C34878D82A}">
                    <a16:rowId xmlns:a16="http://schemas.microsoft.com/office/drawing/2014/main" val="588604216"/>
                  </a:ext>
                </a:extLst>
              </a:tr>
              <a:tr h="356650">
                <a:tc>
                  <a:txBody>
                    <a:bodyPr/>
                    <a:lstStyle/>
                    <a:p>
                      <a:pPr lvl="0">
                        <a:buNone/>
                      </a:pPr>
                      <a:r>
                        <a:rPr lang="en-GB" sz="1300">
                          <a:solidFill>
                            <a:sysClr val="windowText" lastClr="000000"/>
                          </a:solidFill>
                          <a:latin typeface="Arial"/>
                          <a:cs typeface="Arial"/>
                        </a:rPr>
                        <a:t>Setting board level reporting data on employment for service users</a:t>
                      </a:r>
                    </a:p>
                  </a:txBody>
                  <a:tcPr/>
                </a:tc>
                <a:extLst>
                  <a:ext uri="{0D108BD9-81ED-4DB2-BD59-A6C34878D82A}">
                    <a16:rowId xmlns:a16="http://schemas.microsoft.com/office/drawing/2014/main" val="319535187"/>
                  </a:ext>
                </a:extLst>
              </a:tr>
              <a:tr h="356650">
                <a:tc>
                  <a:txBody>
                    <a:bodyPr/>
                    <a:lstStyle/>
                    <a:p>
                      <a:r>
                        <a:rPr lang="en-GB" sz="1300" dirty="0">
                          <a:solidFill>
                            <a:sysClr val="windowText" lastClr="000000"/>
                          </a:solidFill>
                          <a:latin typeface="Arial"/>
                          <a:cs typeface="Arial"/>
                        </a:rPr>
                        <a:t>Increased recruitment through the Luton inclusive employment QI project</a:t>
                      </a:r>
                    </a:p>
                  </a:txBody>
                  <a:tcPr/>
                </a:tc>
                <a:extLst>
                  <a:ext uri="{0D108BD9-81ED-4DB2-BD59-A6C34878D82A}">
                    <a16:rowId xmlns:a16="http://schemas.microsoft.com/office/drawing/2014/main" val="639399368"/>
                  </a:ext>
                </a:extLst>
              </a:tr>
              <a:tr h="356649">
                <a:tc>
                  <a:txBody>
                    <a:bodyPr/>
                    <a:lstStyle/>
                    <a:p>
                      <a:pPr lvl="0">
                        <a:buNone/>
                      </a:pPr>
                      <a:r>
                        <a:rPr lang="en-GB" sz="1300" dirty="0">
                          <a:solidFill>
                            <a:sysClr val="windowText" lastClr="000000"/>
                          </a:solidFill>
                          <a:latin typeface="Arial"/>
                          <a:cs typeface="Arial"/>
                        </a:rPr>
                        <a:t>Development of the 2-year Anchor Plan</a:t>
                      </a:r>
                    </a:p>
                  </a:txBody>
                  <a:tcPr/>
                </a:tc>
                <a:extLst>
                  <a:ext uri="{0D108BD9-81ED-4DB2-BD59-A6C34878D82A}">
                    <a16:rowId xmlns:a16="http://schemas.microsoft.com/office/drawing/2014/main" val="152075936"/>
                  </a:ext>
                </a:extLst>
              </a:tr>
            </a:tbl>
          </a:graphicData>
        </a:graphic>
      </p:graphicFrame>
      <p:sp>
        <p:nvSpPr>
          <p:cNvPr id="9" name="TextBox 8"/>
          <p:cNvSpPr txBox="1"/>
          <p:nvPr/>
        </p:nvSpPr>
        <p:spPr>
          <a:xfrm>
            <a:off x="199289" y="1239615"/>
            <a:ext cx="4515945" cy="338554"/>
          </a:xfrm>
          <a:prstGeom prst="rect">
            <a:avLst/>
          </a:prstGeom>
          <a:noFill/>
        </p:spPr>
        <p:txBody>
          <a:bodyPr wrap="square" rtlCol="0">
            <a:spAutoFit/>
          </a:bodyPr>
          <a:lstStyle/>
          <a:p>
            <a:r>
              <a:rPr lang="en-GB" sz="1600" b="1" dirty="0">
                <a:latin typeface="Arial" panose="020B0604020202020204" pitchFamily="34" charset="0"/>
                <a:cs typeface="Arial" panose="020B0604020202020204" pitchFamily="34" charset="0"/>
              </a:rPr>
              <a:t>Status</a:t>
            </a:r>
            <a:r>
              <a:rPr lang="en-GB" sz="1600" dirty="0">
                <a:latin typeface="Arial" panose="020B0604020202020204" pitchFamily="34" charset="0"/>
                <a:cs typeface="Arial" panose="020B0604020202020204" pitchFamily="34" charset="0"/>
              </a:rPr>
              <a:t>: in progress, continuing in 2023/24</a:t>
            </a:r>
          </a:p>
        </p:txBody>
      </p:sp>
      <p:graphicFrame>
        <p:nvGraphicFramePr>
          <p:cNvPr id="14" name="Table 13"/>
          <p:cNvGraphicFramePr>
            <a:graphicFrameLocks noGrp="1"/>
          </p:cNvGraphicFramePr>
          <p:nvPr>
            <p:extLst>
              <p:ext uri="{D42A27DB-BD31-4B8C-83A1-F6EECF244321}">
                <p14:modId xmlns:p14="http://schemas.microsoft.com/office/powerpoint/2010/main" val="2232528173"/>
              </p:ext>
            </p:extLst>
          </p:nvPr>
        </p:nvGraphicFramePr>
        <p:xfrm>
          <a:off x="181569" y="1610627"/>
          <a:ext cx="5762031" cy="3883784"/>
        </p:xfrm>
        <a:graphic>
          <a:graphicData uri="http://schemas.openxmlformats.org/drawingml/2006/table">
            <a:tbl>
              <a:tblPr bandRow="1">
                <a:tableStyleId>{8799B23B-EC83-4686-B30A-512413B5E67A}</a:tableStyleId>
              </a:tblPr>
              <a:tblGrid>
                <a:gridCol w="5762031">
                  <a:extLst>
                    <a:ext uri="{9D8B030D-6E8A-4147-A177-3AD203B41FA5}">
                      <a16:colId xmlns:a16="http://schemas.microsoft.com/office/drawing/2014/main" val="214815153"/>
                    </a:ext>
                  </a:extLst>
                </a:gridCol>
              </a:tblGrid>
              <a:tr h="347363">
                <a:tc>
                  <a:txBody>
                    <a:bodyPr/>
                    <a:lstStyle/>
                    <a:p>
                      <a:r>
                        <a:rPr lang="en-GB" sz="1600" dirty="0">
                          <a:solidFill>
                            <a:schemeClr val="tx1"/>
                          </a:solidFill>
                          <a:latin typeface="Arial"/>
                          <a:cs typeface="Arial"/>
                        </a:rPr>
                        <a:t>Progress and learning</a:t>
                      </a:r>
                      <a:r>
                        <a:rPr lang="en-GB" sz="1600" baseline="0" dirty="0">
                          <a:solidFill>
                            <a:schemeClr val="tx1"/>
                          </a:solidFill>
                          <a:latin typeface="Arial"/>
                          <a:cs typeface="Arial"/>
                        </a:rPr>
                        <a:t> over Quarter 4</a:t>
                      </a:r>
                      <a:endParaRPr lang="en-GB" sz="1600" dirty="0">
                        <a:solidFill>
                          <a:schemeClr val="tx1"/>
                        </a:solidFill>
                        <a:latin typeface="Arial"/>
                        <a:cs typeface="Arial"/>
                      </a:endParaRPr>
                    </a:p>
                  </a:txBody>
                  <a:tcPr>
                    <a:solidFill>
                      <a:schemeClr val="accent5">
                        <a:lumMod val="20000"/>
                        <a:lumOff val="80000"/>
                      </a:schemeClr>
                    </a:solidFill>
                  </a:tcPr>
                </a:tc>
                <a:extLst>
                  <a:ext uri="{0D108BD9-81ED-4DB2-BD59-A6C34878D82A}">
                    <a16:rowId xmlns:a16="http://schemas.microsoft.com/office/drawing/2014/main" val="3656745648"/>
                  </a:ext>
                </a:extLst>
              </a:tr>
              <a:tr h="1772261">
                <a:tc>
                  <a:txBody>
                    <a:bodyPr/>
                    <a:lstStyle/>
                    <a:p>
                      <a:pPr marL="285750" lvl="0" indent="-285750" algn="l">
                        <a:lnSpc>
                          <a:spcPct val="100000"/>
                        </a:lnSpc>
                        <a:spcBef>
                          <a:spcPts val="0"/>
                        </a:spcBef>
                        <a:spcAft>
                          <a:spcPts val="0"/>
                        </a:spcAft>
                        <a:buFont typeface="Arial"/>
                        <a:buChar char="•"/>
                      </a:pPr>
                      <a:r>
                        <a:rPr lang="en-GB" sz="1300" b="0" i="0" u="none" strike="noStrike" noProof="0" dirty="0">
                          <a:solidFill>
                            <a:schemeClr val="tx1"/>
                          </a:solidFill>
                          <a:latin typeface="Arial"/>
                        </a:rPr>
                        <a:t>Continued focus on inclusive employment and development of ambitions for ELFT as an organization</a:t>
                      </a:r>
                      <a:endParaRPr lang="en-US" sz="1300" dirty="0">
                        <a:solidFill>
                          <a:schemeClr val="tx1"/>
                        </a:solidFill>
                        <a:latin typeface="Arial"/>
                      </a:endParaRPr>
                    </a:p>
                    <a:p>
                      <a:pPr marL="285750" lvl="0" indent="-285750" algn="l">
                        <a:lnSpc>
                          <a:spcPct val="100000"/>
                        </a:lnSpc>
                        <a:spcBef>
                          <a:spcPts val="0"/>
                        </a:spcBef>
                        <a:spcAft>
                          <a:spcPts val="0"/>
                        </a:spcAft>
                        <a:buFont typeface="Arial"/>
                        <a:buChar char="•"/>
                      </a:pPr>
                      <a:r>
                        <a:rPr lang="en-GB" sz="1300" b="0" i="0" u="none" strike="noStrike" noProof="0" dirty="0">
                          <a:solidFill>
                            <a:schemeClr val="tx1"/>
                          </a:solidFill>
                          <a:latin typeface="Arial"/>
                        </a:rPr>
                        <a:t>Learning from across ELFT on place-based schemes that are recruiting people into posts – Luton and Newham in particular </a:t>
                      </a:r>
                      <a:endParaRPr lang="en-GB" sz="1300" dirty="0">
                        <a:solidFill>
                          <a:schemeClr val="tx1"/>
                        </a:solidFill>
                        <a:latin typeface="Arial"/>
                        <a:cs typeface="Arial"/>
                      </a:endParaRPr>
                    </a:p>
                    <a:p>
                      <a:pPr marL="285750" lvl="0" indent="-285750" algn="l">
                        <a:lnSpc>
                          <a:spcPct val="100000"/>
                        </a:lnSpc>
                        <a:spcBef>
                          <a:spcPts val="0"/>
                        </a:spcBef>
                        <a:spcAft>
                          <a:spcPts val="0"/>
                        </a:spcAft>
                        <a:buFont typeface="Arial"/>
                        <a:buChar char="•"/>
                      </a:pPr>
                      <a:r>
                        <a:rPr lang="en-GB" sz="1300" b="0" i="0" u="none" strike="noStrike" noProof="0" dirty="0">
                          <a:solidFill>
                            <a:schemeClr val="tx1"/>
                          </a:solidFill>
                          <a:latin typeface="Arial"/>
                        </a:rPr>
                        <a:t>QI project on inclusive recruitment in Luton with Luton Borough Council’s employability programme – people have started to be recruited to ELFT from this project. </a:t>
                      </a:r>
                      <a:endParaRPr lang="en-GB" sz="1300" dirty="0">
                        <a:solidFill>
                          <a:schemeClr val="tx1"/>
                        </a:solidFill>
                        <a:latin typeface="Arial"/>
                      </a:endParaRPr>
                    </a:p>
                    <a:p>
                      <a:pPr marL="285750" lvl="0" indent="-285750" algn="l">
                        <a:lnSpc>
                          <a:spcPct val="100000"/>
                        </a:lnSpc>
                        <a:spcBef>
                          <a:spcPts val="0"/>
                        </a:spcBef>
                        <a:spcAft>
                          <a:spcPts val="0"/>
                        </a:spcAft>
                        <a:buFont typeface="Arial"/>
                        <a:buChar char="•"/>
                      </a:pPr>
                      <a:r>
                        <a:rPr lang="en-GB" sz="1300" b="0" i="0" u="none" strike="noStrike" noProof="0" dirty="0">
                          <a:solidFill>
                            <a:schemeClr val="tx1"/>
                          </a:solidFill>
                          <a:latin typeface="Arial"/>
                        </a:rPr>
                        <a:t>Developing straight to interview approaches for care leavers and people with SMI</a:t>
                      </a:r>
                      <a:endParaRPr lang="en-GB" sz="1300" dirty="0">
                        <a:solidFill>
                          <a:schemeClr val="tx1"/>
                        </a:solidFill>
                        <a:latin typeface="Arial"/>
                      </a:endParaRPr>
                    </a:p>
                    <a:p>
                      <a:pPr marL="285750" lvl="0" indent="-285750" algn="l">
                        <a:lnSpc>
                          <a:spcPct val="100000"/>
                        </a:lnSpc>
                        <a:spcBef>
                          <a:spcPts val="0"/>
                        </a:spcBef>
                        <a:spcAft>
                          <a:spcPts val="0"/>
                        </a:spcAft>
                        <a:buFont typeface="Arial"/>
                        <a:buChar char="•"/>
                      </a:pPr>
                      <a:r>
                        <a:rPr lang="en-GB" sz="1300" b="0" i="0" u="none" strike="noStrike" noProof="0" dirty="0">
                          <a:solidFill>
                            <a:schemeClr val="tx1"/>
                          </a:solidFill>
                          <a:latin typeface="Arial"/>
                        </a:rPr>
                        <a:t>Dissemination of survey on employment with clinicians</a:t>
                      </a:r>
                    </a:p>
                  </a:txBody>
                  <a:tcPr/>
                </a:tc>
                <a:extLst>
                  <a:ext uri="{0D108BD9-81ED-4DB2-BD59-A6C34878D82A}">
                    <a16:rowId xmlns:a16="http://schemas.microsoft.com/office/drawing/2014/main" val="1623941870"/>
                  </a:ext>
                </a:extLst>
              </a:tr>
              <a:tr h="3473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solidFill>
                            <a:schemeClr val="tx1"/>
                          </a:solidFill>
                          <a:latin typeface="Arial"/>
                          <a:cs typeface="Arial"/>
                        </a:rPr>
                        <a:t>Next Steps…</a:t>
                      </a:r>
                    </a:p>
                  </a:txBody>
                  <a:tcPr>
                    <a:solidFill>
                      <a:schemeClr val="accent5">
                        <a:lumMod val="20000"/>
                        <a:lumOff val="80000"/>
                      </a:schemeClr>
                    </a:solidFill>
                  </a:tcPr>
                </a:tc>
                <a:extLst>
                  <a:ext uri="{0D108BD9-81ED-4DB2-BD59-A6C34878D82A}">
                    <a16:rowId xmlns:a16="http://schemas.microsoft.com/office/drawing/2014/main" val="3270187743"/>
                  </a:ext>
                </a:extLst>
              </a:tr>
              <a:tr h="1116418">
                <a:tc>
                  <a:txBody>
                    <a:bodyPr/>
                    <a:lstStyle/>
                    <a:p>
                      <a:pPr marL="285750" indent="-285750">
                        <a:buFont typeface="Arial"/>
                        <a:buChar char="•"/>
                      </a:pPr>
                      <a:r>
                        <a:rPr lang="en-GB" sz="1300" dirty="0">
                          <a:solidFill>
                            <a:schemeClr val="tx1"/>
                          </a:solidFill>
                          <a:latin typeface="Arial"/>
                          <a:cs typeface="Arial"/>
                        </a:rPr>
                        <a:t>Conducting focus groups with clinicians to identify barriers to increasing employment with service users</a:t>
                      </a:r>
                    </a:p>
                    <a:p>
                      <a:pPr marL="285750" lvl="0" indent="-285750">
                        <a:buFont typeface="Arial"/>
                        <a:buChar char="•"/>
                      </a:pPr>
                      <a:r>
                        <a:rPr lang="en-GB" sz="1300" dirty="0">
                          <a:solidFill>
                            <a:schemeClr val="tx1"/>
                          </a:solidFill>
                          <a:latin typeface="Arial"/>
                          <a:cs typeface="Arial"/>
                        </a:rPr>
                        <a:t>Dashboard development on employment is underway</a:t>
                      </a:r>
                    </a:p>
                    <a:p>
                      <a:pPr marL="285750" lvl="0" indent="-285750">
                        <a:buFont typeface="Arial"/>
                        <a:buChar char="•"/>
                      </a:pPr>
                      <a:r>
                        <a:rPr lang="en-GB" sz="1300" dirty="0">
                          <a:solidFill>
                            <a:schemeClr val="tx1"/>
                          </a:solidFill>
                          <a:latin typeface="Arial"/>
                          <a:cs typeface="Arial"/>
                        </a:rPr>
                        <a:t>Draft Anchor plan on employment ambitions 2023/25 has been developed and is currently being reviewed </a:t>
                      </a:r>
                    </a:p>
                  </a:txBody>
                  <a:tcPr/>
                </a:tc>
                <a:extLst>
                  <a:ext uri="{0D108BD9-81ED-4DB2-BD59-A6C34878D82A}">
                    <a16:rowId xmlns:a16="http://schemas.microsoft.com/office/drawing/2014/main" val="2151120575"/>
                  </a:ext>
                </a:extLst>
              </a:tr>
            </a:tbl>
          </a:graphicData>
        </a:graphic>
      </p:graphicFrame>
      <p:sp>
        <p:nvSpPr>
          <p:cNvPr id="7" name="Rectangle 6"/>
          <p:cNvSpPr/>
          <p:nvPr/>
        </p:nvSpPr>
        <p:spPr>
          <a:xfrm>
            <a:off x="7797046" y="6453365"/>
            <a:ext cx="3377848" cy="383823"/>
          </a:xfrm>
          <a:prstGeom prst="rect">
            <a:avLst/>
          </a:prstGeom>
        </p:spPr>
        <p:txBody>
          <a:bodyPr wrap="none" lIns="91440" tIns="45720" rIns="91440" bIns="45720" anchor="t">
            <a:spAutoFit/>
          </a:bodyPr>
          <a:lstStyle/>
          <a:p>
            <a:pPr>
              <a:lnSpc>
                <a:spcPct val="115000"/>
              </a:lnSpc>
              <a:spcAft>
                <a:spcPts val="1000"/>
              </a:spcAft>
            </a:pPr>
            <a:r>
              <a:rPr lang="en-GB" b="1">
                <a:latin typeface="Arial"/>
                <a:cs typeface="Arial"/>
              </a:rPr>
              <a:t>Improved experience of care </a:t>
            </a:r>
            <a:endParaRPr lang="en-GB" b="1">
              <a:latin typeface="Arial"/>
              <a:ea typeface="Calibri" panose="020F0502020204030204" pitchFamily="34" charset="0"/>
              <a:cs typeface="Arial"/>
            </a:endParaRPr>
          </a:p>
        </p:txBody>
      </p:sp>
      <p:sp>
        <p:nvSpPr>
          <p:cNvPr id="15" name="Slide Number Placeholder 1">
            <a:extLst>
              <a:ext uri="{FF2B5EF4-FFF2-40B4-BE49-F238E27FC236}">
                <a16:creationId xmlns:a16="http://schemas.microsoft.com/office/drawing/2014/main" id="{610C8391-290F-4C86-A94D-9F5984927843}"/>
              </a:ext>
            </a:extLst>
          </p:cNvPr>
          <p:cNvSpPr>
            <a:spLocks noGrp="1"/>
          </p:cNvSpPr>
          <p:nvPr>
            <p:ph type="sldNum" sz="quarter" idx="12"/>
          </p:nvPr>
        </p:nvSpPr>
        <p:spPr>
          <a:xfrm>
            <a:off x="9287933" y="6456918"/>
            <a:ext cx="2743200" cy="365125"/>
          </a:xfrm>
        </p:spPr>
        <p:txBody>
          <a:bodyPr/>
          <a:lstStyle/>
          <a:p>
            <a:fld id="{8C7D807A-D3EC-4DEA-86E2-120E4093F1A6}" type="slidenum">
              <a:rPr lang="en-US" smtClean="0"/>
              <a:t>9</a:t>
            </a:fld>
            <a:endParaRPr lang="en-US"/>
          </a:p>
        </p:txBody>
      </p:sp>
      <p:graphicFrame>
        <p:nvGraphicFramePr>
          <p:cNvPr id="2" name="Table 1">
            <a:extLst>
              <a:ext uri="{FF2B5EF4-FFF2-40B4-BE49-F238E27FC236}">
                <a16:creationId xmlns:a16="http://schemas.microsoft.com/office/drawing/2014/main" id="{D0FB567B-3AD4-B86D-10A9-807C0AAA907D}"/>
              </a:ext>
            </a:extLst>
          </p:cNvPr>
          <p:cNvGraphicFramePr>
            <a:graphicFrameLocks noGrp="1"/>
          </p:cNvGraphicFramePr>
          <p:nvPr>
            <p:extLst>
              <p:ext uri="{D42A27DB-BD31-4B8C-83A1-F6EECF244321}">
                <p14:modId xmlns:p14="http://schemas.microsoft.com/office/powerpoint/2010/main" val="2047643383"/>
              </p:ext>
            </p:extLst>
          </p:nvPr>
        </p:nvGraphicFramePr>
        <p:xfrm>
          <a:off x="6084278" y="3167053"/>
          <a:ext cx="5748539" cy="1830217"/>
        </p:xfrm>
        <a:graphic>
          <a:graphicData uri="http://schemas.openxmlformats.org/drawingml/2006/table">
            <a:tbl>
              <a:tblPr>
                <a:tableStyleId>{8799B23B-EC83-4686-B30A-512413B5E67A}</a:tableStyleId>
              </a:tblPr>
              <a:tblGrid>
                <a:gridCol w="5748539">
                  <a:extLst>
                    <a:ext uri="{9D8B030D-6E8A-4147-A177-3AD203B41FA5}">
                      <a16:colId xmlns:a16="http://schemas.microsoft.com/office/drawing/2014/main" val="2479531759"/>
                    </a:ext>
                  </a:extLst>
                </a:gridCol>
              </a:tblGrid>
              <a:tr h="336697">
                <a:tc>
                  <a:txBody>
                    <a:bodyPr/>
                    <a:lstStyle/>
                    <a:p>
                      <a:r>
                        <a:rPr lang="en-GB" sz="1600" dirty="0">
                          <a:solidFill>
                            <a:sysClr val="windowText" lastClr="000000"/>
                          </a:solidFill>
                          <a:latin typeface="Arial"/>
                          <a:cs typeface="Arial"/>
                        </a:rPr>
                        <a:t>Challenges and what we have learned from them</a:t>
                      </a:r>
                    </a:p>
                  </a:txBody>
                  <a:tcPr>
                    <a:solidFill>
                      <a:schemeClr val="accent5">
                        <a:lumMod val="20000"/>
                        <a:lumOff val="80000"/>
                      </a:schemeClr>
                    </a:solidFill>
                  </a:tcPr>
                </a:tc>
                <a:extLst>
                  <a:ext uri="{0D108BD9-81ED-4DB2-BD59-A6C34878D82A}">
                    <a16:rowId xmlns:a16="http://schemas.microsoft.com/office/drawing/2014/main" val="588604216"/>
                  </a:ext>
                </a:extLst>
              </a:tr>
              <a:tr h="469099">
                <a:tc>
                  <a:txBody>
                    <a:bodyPr/>
                    <a:lstStyle/>
                    <a:p>
                      <a:pPr marL="285750" indent="-285750">
                        <a:buFont typeface="Arial"/>
                        <a:buChar char="•"/>
                      </a:pPr>
                      <a:r>
                        <a:rPr lang="en-GB" sz="1300" dirty="0">
                          <a:solidFill>
                            <a:sysClr val="windowText" lastClr="000000"/>
                          </a:solidFill>
                          <a:latin typeface="Arial"/>
                          <a:cs typeface="Arial"/>
                        </a:rPr>
                        <a:t>Developing routine data collection on employment figures from a range of IPS and other services</a:t>
                      </a:r>
                    </a:p>
                    <a:p>
                      <a:pPr marL="285750" lvl="0" indent="-285750">
                        <a:buFont typeface="Arial"/>
                        <a:buChar char="•"/>
                      </a:pPr>
                      <a:r>
                        <a:rPr lang="en-GB" sz="1300" dirty="0">
                          <a:solidFill>
                            <a:sysClr val="windowText" lastClr="000000"/>
                          </a:solidFill>
                          <a:latin typeface="Arial"/>
                          <a:cs typeface="Arial"/>
                        </a:rPr>
                        <a:t>The employment steering group has 20+ regular service users on it which has really helped shape the work of the group and what they focus on </a:t>
                      </a:r>
                    </a:p>
                    <a:p>
                      <a:pPr marL="285750" lvl="0" indent="-285750">
                        <a:buFont typeface="Arial"/>
                        <a:buChar char="•"/>
                      </a:pPr>
                      <a:r>
                        <a:rPr lang="en-GB" sz="1300" dirty="0">
                          <a:solidFill>
                            <a:sysClr val="windowText" lastClr="000000"/>
                          </a:solidFill>
                          <a:latin typeface="Arial"/>
                          <a:cs typeface="Arial"/>
                        </a:rPr>
                        <a:t>Clinical time to help shape this work has been a challenge despite there being an increased focus on employment as a key recovery outcome.</a:t>
                      </a:r>
                      <a:r>
                        <a:rPr lang="en-GB" sz="1400" dirty="0">
                          <a:solidFill>
                            <a:sysClr val="windowText" lastClr="000000"/>
                          </a:solidFill>
                          <a:latin typeface="Arial"/>
                          <a:cs typeface="Arial"/>
                        </a:rPr>
                        <a:t> </a:t>
                      </a:r>
                    </a:p>
                  </a:txBody>
                  <a:tcPr/>
                </a:tc>
                <a:extLst>
                  <a:ext uri="{0D108BD9-81ED-4DB2-BD59-A6C34878D82A}">
                    <a16:rowId xmlns:a16="http://schemas.microsoft.com/office/drawing/2014/main" val="319535187"/>
                  </a:ext>
                </a:extLst>
              </a:tr>
            </a:tbl>
          </a:graphicData>
        </a:graphic>
      </p:graphicFrame>
    </p:spTree>
    <p:extLst>
      <p:ext uri="{BB962C8B-B14F-4D97-AF65-F5344CB8AC3E}">
        <p14:creationId xmlns:p14="http://schemas.microsoft.com/office/powerpoint/2010/main" val="1543268713"/>
      </p:ext>
    </p:extLst>
  </p:cSld>
  <p:clrMapOvr>
    <a:masterClrMapping/>
  </p:clrMapOvr>
</p:sld>
</file>

<file path=ppt/theme/theme1.xml><?xml version="1.0" encoding="utf-8"?>
<a:theme xmlns:a="http://schemas.openxmlformats.org/drawingml/2006/main" name="Custom Design">
  <a:themeElements>
    <a:clrScheme name="Custom 5">
      <a:dk1>
        <a:sysClr val="windowText" lastClr="000000"/>
      </a:dk1>
      <a:lt1>
        <a:sysClr val="window" lastClr="FFFFFF"/>
      </a:lt1>
      <a:dk2>
        <a:srgbClr val="44546A"/>
      </a:dk2>
      <a:lt2>
        <a:srgbClr val="E7E6E6"/>
      </a:lt2>
      <a:accent1>
        <a:srgbClr val="7030A0"/>
      </a:accent1>
      <a:accent2>
        <a:srgbClr val="7F6000"/>
      </a:accent2>
      <a:accent3>
        <a:srgbClr val="002060"/>
      </a:accent3>
      <a:accent4>
        <a:srgbClr val="385723"/>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SharedWithUsers xmlns="cd1260c1-c141-4d9f-86f7-92ad52059557">
      <UserInfo>
        <DisplayName/>
        <AccountId xsi:nil="true"/>
        <AccountType/>
      </UserInfo>
    </SharedWithUsers>
    <MediaLengthInSeconds xmlns="78f4691a-3750-4d2a-b549-373f112a5c6d" xsi:nil="true"/>
    <_activity xmlns="78f4691a-3750-4d2a-b549-373f112a5c6d"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2F7A735E86D7643937EAD5A9375D7CB" ma:contentTypeVersion="11" ma:contentTypeDescription="Create a new document." ma:contentTypeScope="" ma:versionID="2e91ab1114cabd8062047779a482fea8">
  <xsd:schema xmlns:xsd="http://www.w3.org/2001/XMLSchema" xmlns:xs="http://www.w3.org/2001/XMLSchema" xmlns:p="http://schemas.microsoft.com/office/2006/metadata/properties" xmlns:ns1="http://schemas.microsoft.com/sharepoint/v3" xmlns:ns3="78f4691a-3750-4d2a-b549-373f112a5c6d" xmlns:ns4="cd1260c1-c141-4d9f-86f7-92ad52059557" targetNamespace="http://schemas.microsoft.com/office/2006/metadata/properties" ma:root="true" ma:fieldsID="4483ccdd24c5ea665d86b6452bcd17e0" ns1:_="" ns3:_="" ns4:_="">
    <xsd:import namespace="http://schemas.microsoft.com/sharepoint/v3"/>
    <xsd:import namespace="78f4691a-3750-4d2a-b549-373f112a5c6d"/>
    <xsd:import namespace="cd1260c1-c141-4d9f-86f7-92ad52059557"/>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LengthInSeconds" minOccurs="0"/>
                <xsd:element ref="ns1:_ip_UnifiedCompliancePolicyProperties" minOccurs="0"/>
                <xsd:element ref="ns1:_ip_UnifiedCompliancePolicyUIAction" minOccurs="0"/>
                <xsd:element ref="ns3:_activity" minOccurs="0"/>
                <xsd:element ref="ns3: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8f4691a-3750-4d2a-b549-373f112a5c6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_activity" ma:index="17" nillable="true" ma:displayName="_activity" ma:hidden="true" ma:internalName="_activity">
      <xsd:simpleType>
        <xsd:restriction base="dms:Note"/>
      </xsd:simpleType>
    </xsd:element>
    <xsd:element name="MediaServiceAutoTags" ma:index="18" nillable="true" ma:displayName="Tags" ma:internalName="MediaServiceAutoTag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d1260c1-c141-4d9f-86f7-92ad5205955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5F01287-C0B6-47B9-89E4-9E5AA1505C05}">
  <ds:schemaRefs>
    <ds:schemaRef ds:uri="78f4691a-3750-4d2a-b549-373f112a5c6d"/>
    <ds:schemaRef ds:uri="http://schemas.microsoft.com/sharepoint/v3"/>
    <ds:schemaRef ds:uri="http://purl.org/dc/terms/"/>
    <ds:schemaRef ds:uri="cd1260c1-c141-4d9f-86f7-92ad52059557"/>
    <ds:schemaRef ds:uri="http://schemas.microsoft.com/office/2006/documentManagement/types"/>
    <ds:schemaRef ds:uri="http://schemas.openxmlformats.org/package/2006/metadata/core-properties"/>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0106A97C-CAF0-448E-8630-A57DA737E166}">
  <ds:schemaRefs>
    <ds:schemaRef ds:uri="http://schemas.microsoft.com/sharepoint/v3/contenttype/forms"/>
  </ds:schemaRefs>
</ds:datastoreItem>
</file>

<file path=customXml/itemProps3.xml><?xml version="1.0" encoding="utf-8"?>
<ds:datastoreItem xmlns:ds="http://schemas.openxmlformats.org/officeDocument/2006/customXml" ds:itemID="{7AEC7C73-C1DD-4F3C-858C-55225E0B94E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8f4691a-3750-4d2a-b549-373f112a5c6d"/>
    <ds:schemaRef ds:uri="cd1260c1-c141-4d9f-86f7-92ad5205955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emplate/>
  <TotalTime>415</TotalTime>
  <Words>5252</Words>
  <Application>Microsoft Office PowerPoint</Application>
  <PresentationFormat>Widescreen</PresentationFormat>
  <Paragraphs>369</Paragraphs>
  <Slides>15</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Arial,Sans-Serif</vt:lpstr>
      <vt:lpstr>Calibri</vt:lpstr>
      <vt:lpstr>Calibri Light</vt:lpstr>
      <vt:lpstr>Symbol</vt:lpstr>
      <vt:lpstr>Custom Design</vt:lpstr>
      <vt:lpstr>People with substance misuse problems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Plan Update Report</dc:title>
  <dc:creator>Power BI</dc:creator>
  <cp:lastModifiedBy>Amber Baksh de la Iglesia</cp:lastModifiedBy>
  <cp:revision>149</cp:revision>
  <cp:lastPrinted>2021-10-31T19:05:51Z</cp:lastPrinted>
  <dcterms:created xsi:type="dcterms:W3CDTF">2016-09-04T11:54:55Z</dcterms:created>
  <dcterms:modified xsi:type="dcterms:W3CDTF">2023-05-15T15:23:27Z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0x010100F2F7A735E86D7643937EAD5A9375D7CB</vt:lpwstr>
  </property>
  <property fmtid="{D5CDD505-2E9C-101B-9397-08002B2CF9AE}" pid="3" name="Order">
    <vt:r8>8100</vt:r8>
  </property>
  <property fmtid="{D5CDD505-2E9C-101B-9397-08002B2CF9AE}" pid="4" name="_ExtendedDescription">
    <vt:lpwstr/>
  </property>
  <property fmtid="{D5CDD505-2E9C-101B-9397-08002B2CF9AE}" pid="5" name="TriggerFlowInfo">
    <vt:lpwstr/>
  </property>
  <property fmtid="{D5CDD505-2E9C-101B-9397-08002B2CF9AE}" pid="6" name="ComplianceAssetId">
    <vt:lpwstr/>
  </property>
  <property fmtid="{D5CDD505-2E9C-101B-9397-08002B2CF9AE}" pid="7" name="MediaServiceImageTags">
    <vt:lpwstr/>
  </property>
</Properties>
</file>