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4"/>
  </p:sldMasterIdLst>
  <p:notesMasterIdLst>
    <p:notesMasterId r:id="rId17"/>
  </p:notesMasterIdLst>
  <p:sldIdLst>
    <p:sldId id="267" r:id="rId5"/>
    <p:sldId id="492" r:id="rId6"/>
    <p:sldId id="501" r:id="rId7"/>
    <p:sldId id="814" r:id="rId8"/>
    <p:sldId id="515" r:id="rId9"/>
    <p:sldId id="813" r:id="rId10"/>
    <p:sldId id="522" r:id="rId11"/>
    <p:sldId id="809" r:id="rId12"/>
    <p:sldId id="810" r:id="rId13"/>
    <p:sldId id="815" r:id="rId14"/>
    <p:sldId id="801" r:id="rId15"/>
    <p:sldId id="500" r:id="rId1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8"/>
    <a:srgbClr val="A6D08C"/>
    <a:srgbClr val="2F5496"/>
    <a:srgbClr val="0067A5"/>
    <a:srgbClr val="74B230"/>
    <a:srgbClr val="ED8B00"/>
    <a:srgbClr val="FAE100"/>
    <a:srgbClr val="FF9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DA969-9DCD-4121-986B-32291E82B5C9}" v="44" dt="2023-05-04T11:28:31.0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3DE8AFF-A02C-F043-B9C1-5CD9C13D7AF6}" type="datetimeFigureOut">
              <a:rPr lang="en-US" smtClean="0"/>
              <a:t>5/12/2023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D3D3C33-0D26-1D4D-8462-1A3E81CAE05B}" type="slidenum">
              <a:rPr lang="en-US" smtClean="0"/>
              <a:t>‹#›</a:t>
            </a:fld>
            <a:endParaRPr lang="en-US"/>
          </a:p>
        </p:txBody>
      </p:sp>
    </p:spTree>
    <p:extLst>
      <p:ext uri="{BB962C8B-B14F-4D97-AF65-F5344CB8AC3E}">
        <p14:creationId xmlns:p14="http://schemas.microsoft.com/office/powerpoint/2010/main" val="78495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3D3C33-0D26-1D4D-8462-1A3E81CAE05B}" type="slidenum">
              <a:rPr lang="en-US" smtClean="0"/>
              <a:t>6</a:t>
            </a:fld>
            <a:endParaRPr lang="en-US"/>
          </a:p>
        </p:txBody>
      </p:sp>
    </p:spTree>
    <p:extLst>
      <p:ext uri="{BB962C8B-B14F-4D97-AF65-F5344CB8AC3E}">
        <p14:creationId xmlns:p14="http://schemas.microsoft.com/office/powerpoint/2010/main" val="1598691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3D3C33-0D26-1D4D-8462-1A3E81CAE05B}" type="slidenum">
              <a:rPr lang="en-US" smtClean="0"/>
              <a:t>8</a:t>
            </a:fld>
            <a:endParaRPr lang="en-US"/>
          </a:p>
        </p:txBody>
      </p:sp>
    </p:spTree>
    <p:extLst>
      <p:ext uri="{BB962C8B-B14F-4D97-AF65-F5344CB8AC3E}">
        <p14:creationId xmlns:p14="http://schemas.microsoft.com/office/powerpoint/2010/main" val="4049385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3D3C33-0D26-1D4D-8462-1A3E81CAE05B}" type="slidenum">
              <a:rPr lang="en-US" smtClean="0"/>
              <a:t>9</a:t>
            </a:fld>
            <a:endParaRPr lang="en-US"/>
          </a:p>
        </p:txBody>
      </p:sp>
    </p:spTree>
    <p:extLst>
      <p:ext uri="{BB962C8B-B14F-4D97-AF65-F5344CB8AC3E}">
        <p14:creationId xmlns:p14="http://schemas.microsoft.com/office/powerpoint/2010/main" val="437909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3D3C33-0D26-1D4D-8462-1A3E81CAE05B}" type="slidenum">
              <a:rPr lang="en-US" smtClean="0"/>
              <a:t>10</a:t>
            </a:fld>
            <a:endParaRPr lang="en-US"/>
          </a:p>
        </p:txBody>
      </p:sp>
    </p:spTree>
    <p:extLst>
      <p:ext uri="{BB962C8B-B14F-4D97-AF65-F5344CB8AC3E}">
        <p14:creationId xmlns:p14="http://schemas.microsoft.com/office/powerpoint/2010/main" val="2365278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69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920650B4-F245-484A-B1DD-447FCBA94B6E}"/>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3B8627C6-44FB-1248-82FA-C488A189659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ACEF3CD7-E885-5A4F-8275-8604C92498C6}"/>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51289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2" name="Picture 11">
            <a:extLst>
              <a:ext uri="{FF2B5EF4-FFF2-40B4-BE49-F238E27FC236}">
                <a16:creationId xmlns:a16="http://schemas.microsoft.com/office/drawing/2014/main" id="{7D26CC88-3086-4741-9586-5EEEDBBE330D}"/>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DD970C54-399E-3645-B551-BAC41A6D785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F696068-7F03-A747-8E32-F0103BA2664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232413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85086"/>
            <a:ext cx="12468225" cy="8612505"/>
          </a:xfrm>
          <a:prstGeom prst="rect">
            <a:avLst/>
          </a:prstGeom>
        </p:spPr>
      </p:pic>
      <p:pic>
        <p:nvPicPr>
          <p:cNvPr id="12" name="Picture 11">
            <a:extLst>
              <a:ext uri="{FF2B5EF4-FFF2-40B4-BE49-F238E27FC236}">
                <a16:creationId xmlns:a16="http://schemas.microsoft.com/office/drawing/2014/main" id="{75BD21DB-FF37-5541-9AC0-767FAEDD513F}"/>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C6C19D77-3822-F64E-956D-733A4DF647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2802774-BA82-724F-AB81-AE25B069487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704904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2" name="Picture 11">
            <a:extLst>
              <a:ext uri="{FF2B5EF4-FFF2-40B4-BE49-F238E27FC236}">
                <a16:creationId xmlns:a16="http://schemas.microsoft.com/office/drawing/2014/main" id="{47E5E201-7156-D74D-B082-8697152B4F99}"/>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5" name="Text Placeholder 11">
            <a:extLst>
              <a:ext uri="{FF2B5EF4-FFF2-40B4-BE49-F238E27FC236}">
                <a16:creationId xmlns:a16="http://schemas.microsoft.com/office/drawing/2014/main" id="{4DB8CE2D-E001-8C46-95A9-A11808880AE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8C8DDC90-0ED8-0340-AB14-7E3970D2F829}"/>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274846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1" name="Picture 10">
            <a:extLst>
              <a:ext uri="{FF2B5EF4-FFF2-40B4-BE49-F238E27FC236}">
                <a16:creationId xmlns:a16="http://schemas.microsoft.com/office/drawing/2014/main" id="{B6FE6EF1-6693-564F-8152-2F4774DF95D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97C74292-7469-1747-82B2-9A56C2BBB2D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D02CEEB-8A89-084E-AC35-4F08F94AB3B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270915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DB3E7218-2A5B-D64A-8204-BE877915434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4" name="Text Placeholder 11">
            <a:extLst>
              <a:ext uri="{FF2B5EF4-FFF2-40B4-BE49-F238E27FC236}">
                <a16:creationId xmlns:a16="http://schemas.microsoft.com/office/drawing/2014/main" id="{BBF69272-7131-F94E-93EC-EA94336F196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5" name="Text Placeholder 5">
            <a:extLst>
              <a:ext uri="{FF2B5EF4-FFF2-40B4-BE49-F238E27FC236}">
                <a16:creationId xmlns:a16="http://schemas.microsoft.com/office/drawing/2014/main" id="{5129FAEB-5244-3146-BD09-D08936800F2F}"/>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295743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41E090E5-6304-2F49-9B7C-963C89A7ABA2}"/>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EE42718C-27B2-014A-89D9-2B8B88BB13E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2C60AC1-24E8-DA4C-933E-8BC8450A395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49612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1" name="Picture 10">
            <a:extLst>
              <a:ext uri="{FF2B5EF4-FFF2-40B4-BE49-F238E27FC236}">
                <a16:creationId xmlns:a16="http://schemas.microsoft.com/office/drawing/2014/main" id="{24DBB46C-1676-1046-8102-C87CD56D3EE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5" name="Text Placeholder 11">
            <a:extLst>
              <a:ext uri="{FF2B5EF4-FFF2-40B4-BE49-F238E27FC236}">
                <a16:creationId xmlns:a16="http://schemas.microsoft.com/office/drawing/2014/main" id="{029F391B-6259-5340-9786-562B3E3C0D7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8C3575C4-B8F3-3941-B8C8-317360D110FD}"/>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1674271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6B020C7B-91A1-D94A-B069-8F7F7FBAB8C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BD0B422-ABA4-144F-85D4-B1BA80860341}"/>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1234D51E-02B9-664A-9E9A-F41832F2252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66712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7FBAF386-1067-0F42-9DF1-EC5D5D8FBED2}"/>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31819A66-AE34-B149-8DD6-09B8C95DD84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CE21C8B0-6AB0-5E44-908E-8D9240D6CB2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48878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44096" y="-1304130"/>
            <a:ext cx="12468225" cy="8612505"/>
          </a:xfrm>
          <a:prstGeom prst="rect">
            <a:avLst/>
          </a:prstGeom>
        </p:spPr>
      </p:pic>
      <p:pic>
        <p:nvPicPr>
          <p:cNvPr id="15" name="Picture 14">
            <a:extLst>
              <a:ext uri="{FF2B5EF4-FFF2-40B4-BE49-F238E27FC236}">
                <a16:creationId xmlns:a16="http://schemas.microsoft.com/office/drawing/2014/main" id="{BC1984C3-8F41-5549-9C48-A3CD955A2EE6}"/>
              </a:ext>
            </a:extLst>
          </p:cNvPr>
          <p:cNvPicPr>
            <a:picLocks noChangeAspect="1"/>
          </p:cNvPicPr>
          <p:nvPr userDrawn="1"/>
        </p:nvPicPr>
        <p:blipFill>
          <a:blip r:embed="rId4"/>
          <a:srcRect/>
          <a:stretch/>
        </p:blipFill>
        <p:spPr>
          <a:xfrm>
            <a:off x="-1134932" y="3127936"/>
            <a:ext cx="9117106" cy="3837641"/>
          </a:xfrm>
          <a:prstGeom prst="rect">
            <a:avLst/>
          </a:prstGeom>
        </p:spPr>
      </p:pic>
      <p:pic>
        <p:nvPicPr>
          <p:cNvPr id="17" name="Picture 16">
            <a:extLst>
              <a:ext uri="{FF2B5EF4-FFF2-40B4-BE49-F238E27FC236}">
                <a16:creationId xmlns:a16="http://schemas.microsoft.com/office/drawing/2014/main" id="{3285CB97-A50E-6A46-BD38-BF161B7B23A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14" name="Text Placeholder 5">
            <a:extLst>
              <a:ext uri="{FF2B5EF4-FFF2-40B4-BE49-F238E27FC236}">
                <a16:creationId xmlns:a16="http://schemas.microsoft.com/office/drawing/2014/main" id="{B53A195E-1660-654A-8108-D6AFA3C18B8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2" name="Text Placeholder 11">
            <a:extLst>
              <a:ext uri="{FF2B5EF4-FFF2-40B4-BE49-F238E27FC236}">
                <a16:creationId xmlns:a16="http://schemas.microsoft.com/office/drawing/2014/main" id="{4C43D625-8B2E-1E49-8D7D-0CD6A4EC76F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006154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B1E7619C-BCC3-A84C-8229-5BED1769507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50C25E8-CBBF-BA42-8543-9C80E367E1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EC3B3E9-1287-804E-940A-8A1A81F96CF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01161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8" name="Picture 7">
            <a:extLst>
              <a:ext uri="{FF2B5EF4-FFF2-40B4-BE49-F238E27FC236}">
                <a16:creationId xmlns:a16="http://schemas.microsoft.com/office/drawing/2014/main" id="{2189B45D-C9F5-D748-949A-AF470CAAEA93}"/>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5" name="Text Placeholder 11">
            <a:extLst>
              <a:ext uri="{FF2B5EF4-FFF2-40B4-BE49-F238E27FC236}">
                <a16:creationId xmlns:a16="http://schemas.microsoft.com/office/drawing/2014/main" id="{BE41FE29-F6BD-F04D-86FB-09256508417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D959FF24-5B81-9249-9B0B-8BA0B415E8F0}"/>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881219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32057" y="-1324199"/>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141D0BCB-AB70-0145-BA86-A20885BAAB9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3" name="Text Placeholder 5">
            <a:extLst>
              <a:ext uri="{FF2B5EF4-FFF2-40B4-BE49-F238E27FC236}">
                <a16:creationId xmlns:a16="http://schemas.microsoft.com/office/drawing/2014/main" id="{F74A9007-A491-E044-A4C4-78F737E36E3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9065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AF97EB47-A8F4-7E4B-9506-7D8D182EAB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3" name="Text Placeholder 5">
            <a:extLst>
              <a:ext uri="{FF2B5EF4-FFF2-40B4-BE49-F238E27FC236}">
                <a16:creationId xmlns:a16="http://schemas.microsoft.com/office/drawing/2014/main" id="{ACDFBDB3-5B38-1A41-871E-F46931489330}"/>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288396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208886C5-4CBA-694E-9EC1-1212B32DC7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5" name="Text Placeholder 5">
            <a:extLst>
              <a:ext uri="{FF2B5EF4-FFF2-40B4-BE49-F238E27FC236}">
                <a16:creationId xmlns:a16="http://schemas.microsoft.com/office/drawing/2014/main" id="{0467B13B-1B98-D84C-8408-0937EEC05CA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112260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5" name="Text Placeholder 11">
            <a:extLst>
              <a:ext uri="{FF2B5EF4-FFF2-40B4-BE49-F238E27FC236}">
                <a16:creationId xmlns:a16="http://schemas.microsoft.com/office/drawing/2014/main" id="{A7802EA8-6EF8-AF42-AC6C-9405776144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3AA28693-3F3D-EB4D-9372-702894124EDA}"/>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388957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48B643A-89BB-4442-B258-1B984B162227}"/>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7" name="Text Placeholder 5">
            <a:extLst>
              <a:ext uri="{FF2B5EF4-FFF2-40B4-BE49-F238E27FC236}">
                <a16:creationId xmlns:a16="http://schemas.microsoft.com/office/drawing/2014/main" id="{2CDA35B9-EB17-B446-9C9A-24AB085C40B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pic>
        <p:nvPicPr>
          <p:cNvPr id="9" name="Picture 8" descr="A picture containing text, sign&#10;&#10;Description automatically generated">
            <a:extLst>
              <a:ext uri="{FF2B5EF4-FFF2-40B4-BE49-F238E27FC236}">
                <a16:creationId xmlns:a16="http://schemas.microsoft.com/office/drawing/2014/main" id="{4A2EE2B9-6AB3-5A4D-8DF0-34863544DBE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11">
            <a:extLst>
              <a:ext uri="{FF2B5EF4-FFF2-40B4-BE49-F238E27FC236}">
                <a16:creationId xmlns:a16="http://schemas.microsoft.com/office/drawing/2014/main" id="{C703CB74-987A-6043-B132-8E7410594A4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273790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8DD35917-254D-9549-B5CB-CE041643D7BE}"/>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948D7C32-D52E-494F-832B-CF43291ED3B1}"/>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9DE7C7D-F322-F042-8B0B-58288B61980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C6CF76-0937-F841-9289-504F92821A0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10B58281-CAA9-9C41-8E3A-BE2CF3BF926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583857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6CCCAFA4-D873-C541-A557-EC1DE3FEFF67}"/>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4AECAADC-4588-5941-A53A-FA67F11D072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22FCDA1-03D1-DF47-8AE0-1BC330C858EA}"/>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7E0D92A-1626-364B-BA50-5018A850E66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823E3098-85D5-884C-AB24-36D557A48AD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337095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1" name="Picture 20">
            <a:extLst>
              <a:ext uri="{FF2B5EF4-FFF2-40B4-BE49-F238E27FC236}">
                <a16:creationId xmlns:a16="http://schemas.microsoft.com/office/drawing/2014/main" id="{D08325B1-DE6B-8341-BED9-F5497D22E079}"/>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22" name="Picture 21" descr="Graphical user interface, text, website&#10;&#10;Description automatically generated">
            <a:extLst>
              <a:ext uri="{FF2B5EF4-FFF2-40B4-BE49-F238E27FC236}">
                <a16:creationId xmlns:a16="http://schemas.microsoft.com/office/drawing/2014/main" id="{29F7EF16-201C-B44F-8E00-054C5C8C5A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5D02A7CE-EA03-0B4C-B6F7-78AAFDB5A340}"/>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91C563CB-2C73-7444-A1A9-DEDA869EA766}"/>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24D2D975-5783-5944-80CD-4E3D70C8936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93328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A3FA01E7-4C26-024E-97E0-E9E82AE3D8F2}"/>
              </a:ext>
            </a:extLst>
          </p:cNvPr>
          <p:cNvPicPr>
            <a:picLocks noChangeAspect="1"/>
          </p:cNvPicPr>
          <p:nvPr userDrawn="1"/>
        </p:nvPicPr>
        <p:blipFill>
          <a:blip r:embed="rId4"/>
          <a:srcRect/>
          <a:stretch/>
        </p:blipFill>
        <p:spPr>
          <a:xfrm>
            <a:off x="-467958" y="3225406"/>
            <a:ext cx="8287812" cy="3488568"/>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1A141490-5034-4643-9D01-5028962395CC}"/>
              </a:ext>
            </a:extLst>
          </p:cNvPr>
          <p:cNvPicPr>
            <a:picLocks noChangeAspect="1"/>
          </p:cNvPicPr>
          <p:nvPr userDrawn="1"/>
        </p:nvPicPr>
        <p:blipFill>
          <a:blip r:embed="rId5"/>
          <a:stretch>
            <a:fillRect/>
          </a:stretch>
        </p:blipFill>
        <p:spPr>
          <a:xfrm>
            <a:off x="5067303" y="794766"/>
            <a:ext cx="4970869" cy="10240674"/>
          </a:xfrm>
          <a:prstGeom prst="rect">
            <a:avLst/>
          </a:prstGeom>
        </p:spPr>
      </p:pic>
      <p:sp>
        <p:nvSpPr>
          <p:cNvPr id="13" name="Text Placeholder 11">
            <a:extLst>
              <a:ext uri="{FF2B5EF4-FFF2-40B4-BE49-F238E27FC236}">
                <a16:creationId xmlns:a16="http://schemas.microsoft.com/office/drawing/2014/main" id="{EDC7330C-1B6D-BA41-B752-2EC5D46B69F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7596E864-17D4-B743-87BC-90EF3DEE68D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533601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801FDC-1A59-F746-B028-24115C1F5A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9ED9A9E-0B74-F24D-BB95-ADE28F5AD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0B97341A-350C-E64E-B189-DF92ECAD4ABC}"/>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0CA84C5-C3A4-6548-8FFE-71EC69930F3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888235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0118FB27-1A0A-EB42-9415-192ECE1DAA2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6FD26E6-230E-774B-A9B5-1242C93E92C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2784EDD-38D5-5C40-B896-52C7384A048D}"/>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D1876F74-855B-F444-8D2A-7A840AFE353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B44E234-23AC-374F-9BF1-3F56796D5B48}"/>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448661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C18AC974-F38A-7644-B27E-1AB18E47FE65}"/>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D1439AC-6B6F-A34D-8E5F-B3571E28665E}"/>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B051E3D-1403-1C46-9959-3D9E205A310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C31BB00D-ED29-884E-8AF9-8518863FB733}"/>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1B1F33E-22E5-FE42-8083-571DDF79E6E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241445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767B4C60-2EEE-F14F-91A2-A744F2615AC9}"/>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AB3A59D1-E64A-7D4C-A740-8C7B6ADEA45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33DB3AA4-A7A0-D349-B50A-98337F51997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4D5367A-7304-AF48-B39D-4A4172DC075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7E24856-0E36-8D45-9C28-06F15180BAB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070530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0" name="Picture 19">
            <a:extLst>
              <a:ext uri="{FF2B5EF4-FFF2-40B4-BE49-F238E27FC236}">
                <a16:creationId xmlns:a16="http://schemas.microsoft.com/office/drawing/2014/main" id="{FAB4D1BB-E2A5-5A4F-B0AC-94F79FED9F7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36662F50-02DC-AD40-910F-F0697F91CED3}"/>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85AEB2F1-BB11-1149-B4AD-32E69FFB022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75AC629B-D33F-D744-A26D-211809A75AC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A4D7F96-0A94-B540-9E77-589D7A33AED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938749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9AF1A4DA-EFFF-5A49-BD67-CDEE6E78A7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DFE12BA3-09BD-0140-884A-61D79209E59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5C739924-0BCD-514C-984A-A162ADE89DB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C5BCA992-5020-5D4E-8EEB-BBE999BA1FF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988941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37BD0D9C-25DB-C24D-AA22-C46D56036CE5}"/>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436B0E-35D8-6F46-9A18-AA682CA273F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7992FF8-8AFE-5C40-8B29-F86C3CC92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A7B8F075-2D85-A94F-A8CF-DD13C9D4AE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8CF8EEB-B87C-F945-BA76-E2292EDFD10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630099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5BB425-B20D-B045-A7EA-A1C604103533}"/>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8CCDFF9-1C24-E34B-806F-F14131285E10}"/>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EF9D48-7957-104C-B062-BF52B075BFC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577B5800-9FFE-FE4B-9AEC-67856960341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802D930-25AB-6D45-9CEC-210857298A4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811005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931594-A2E1-9347-AE69-22F998E0827D}"/>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A3D06FF-6224-7941-9847-6C35E7104782}"/>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AB96521-3048-044A-9659-31C67D31182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4E0C0E37-A8A5-4F46-88C0-83DEE3DE1B49}"/>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81EC3EE-4D87-AA4D-AFF4-2ECD3B2ACF8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831813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9" name="Picture 18">
            <a:extLst>
              <a:ext uri="{FF2B5EF4-FFF2-40B4-BE49-F238E27FC236}">
                <a16:creationId xmlns:a16="http://schemas.microsoft.com/office/drawing/2014/main" id="{3D9D114C-8084-764E-AC67-0038E3156A58}"/>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154CA67-8A55-8E40-9702-297E758D9FA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127A9CC9-049F-A842-9F99-9CF4614CF75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6C3AE03-8E1A-764B-8FD7-3F1F03D6CA2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423824D-9A5E-4648-B5ED-1043273F37C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57267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7A148596-FF87-9E46-9522-923B2A1F2B30}"/>
              </a:ext>
            </a:extLst>
          </p:cNvPr>
          <p:cNvPicPr>
            <a:picLocks noChangeAspect="1"/>
          </p:cNvPicPr>
          <p:nvPr userDrawn="1"/>
        </p:nvPicPr>
        <p:blipFill>
          <a:blip r:embed="rId4"/>
          <a:srcRect/>
          <a:stretch/>
        </p:blipFill>
        <p:spPr>
          <a:xfrm>
            <a:off x="-1073428" y="3302143"/>
            <a:ext cx="8882151" cy="3738741"/>
          </a:xfrm>
          <a:prstGeom prst="rect">
            <a:avLst/>
          </a:prstGeom>
        </p:spPr>
      </p:pic>
      <p:pic>
        <p:nvPicPr>
          <p:cNvPr id="13" name="Picture 12" descr="A picture containing person, person, standing, posing&#10;&#10;Description automatically generated">
            <a:extLst>
              <a:ext uri="{FF2B5EF4-FFF2-40B4-BE49-F238E27FC236}">
                <a16:creationId xmlns:a16="http://schemas.microsoft.com/office/drawing/2014/main" id="{CCD3FB8C-85C8-CC41-BB0F-5E013579A506}"/>
              </a:ext>
            </a:extLst>
          </p:cNvPr>
          <p:cNvPicPr>
            <a:picLocks noChangeAspect="1"/>
          </p:cNvPicPr>
          <p:nvPr userDrawn="1"/>
        </p:nvPicPr>
        <p:blipFill>
          <a:blip r:embed="rId5"/>
          <a:stretch>
            <a:fillRect/>
          </a:stretch>
        </p:blipFill>
        <p:spPr>
          <a:xfrm>
            <a:off x="4463278" y="484084"/>
            <a:ext cx="6931519" cy="6456880"/>
          </a:xfrm>
          <a:prstGeom prst="rect">
            <a:avLst/>
          </a:prstGeom>
        </p:spPr>
      </p:pic>
      <p:sp>
        <p:nvSpPr>
          <p:cNvPr id="14" name="Text Placeholder 11">
            <a:extLst>
              <a:ext uri="{FF2B5EF4-FFF2-40B4-BE49-F238E27FC236}">
                <a16:creationId xmlns:a16="http://schemas.microsoft.com/office/drawing/2014/main" id="{0A1FEC01-A21C-DA41-9B8A-D3578508A6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6" name="Text Placeholder 5">
            <a:extLst>
              <a:ext uri="{FF2B5EF4-FFF2-40B4-BE49-F238E27FC236}">
                <a16:creationId xmlns:a16="http://schemas.microsoft.com/office/drawing/2014/main" id="{DAEC8B79-53CE-5F4D-B87F-387260B52A59}"/>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380569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19323DC2-DABD-DE47-8547-36B8E6CC6AF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ADE370F-BFAF-EB48-BFEB-1D71B813AC7F}"/>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392B522-CF6F-074A-85B5-3852673EF44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FF513AAE-9C90-EA43-B134-4E69BD56C9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053933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AD442D53-B514-0D4A-9E77-48264C38C2B1}"/>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17FC095-DB12-9E44-B5BC-FA596C72240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70859C-16FA-1B43-AFF0-BCD66A9DBDE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BAC6536B-5147-9345-9E6B-703FA546AF7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1934F7DF-3CE8-2A47-B177-D83C3FCAA4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4079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8EF26EAB-E469-4241-BE81-B2C7C8B949B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A099AF5-3912-D146-B5C5-03122F04CC3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EEBD1932-751A-504D-986C-E7218F7B2A0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7353193-8A1A-824A-A93B-8D51F70EBDF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268295F-E230-9544-8C8E-165A2CC4C1D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95027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2C0FC17E-3ACB-4846-B094-6EE38829632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82EED5D-EF1F-6D48-B2DA-FF957958453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4AC0103-BF57-1C46-BC86-14E0C71C9F38}"/>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01E1045-7BA8-4546-99DE-B85954019D40}"/>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FF86C59D-B3B6-094E-A485-CAD851EE4BE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882445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8" name="Picture 17">
            <a:extLst>
              <a:ext uri="{FF2B5EF4-FFF2-40B4-BE49-F238E27FC236}">
                <a16:creationId xmlns:a16="http://schemas.microsoft.com/office/drawing/2014/main" id="{0C8D7921-73F7-B042-982E-493632DFA91A}"/>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A3E9EEE-230A-FB45-A1DA-2A28C53A2E5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642156C1-EBF6-D949-9960-3BECC21321E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E964EAF-2338-A54E-A7FD-FBA00717CFE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BB89EB84-6465-5E49-BD81-D44EAA8946AB}"/>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122982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0A0AC06-889A-F44D-AA73-A70566AC0EC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6A43E65-8C72-6F45-B105-6716150EE68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20DBEB4-1A03-2340-BF6E-99E3A4AD8D0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BFB2325-2BAC-1547-8105-C54051AD037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667250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51E27CE3-0B14-EF49-AD98-F87328BBEC2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D8AC908-51CB-764C-9D48-0D0267023D4B}"/>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EE684C14-2C91-E844-924D-563346D8571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C4B5EB9-3D19-A74C-81FE-D471691566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564094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DB810939-77EC-3644-8BC1-665918D3F4BC}"/>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B3DCE9A-44AA-CE46-BB49-E7934B49CED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EC4A07-7F48-7D4E-830A-2D92329CF47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D7A5156-FDFB-B447-8B09-8F02160821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472835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46F5EC5A-D97B-BA4D-8ED9-9183F944A2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323BB19-5DA0-E941-B27C-79DE67398E4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85AB0088-05A0-D84F-A161-9D301412543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237AE29-019C-2640-A707-657FE385383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481704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7B66B55-C6AD-AA4C-A247-F1CE96B5FAE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D53C6B1-DEC9-B244-8471-A52946B11445}"/>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C2719E5-AEF7-8544-A5EF-E7F12A511C1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A3A26F29-E8EF-0641-8CE6-17A770415E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85241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1163254" y="3312901"/>
            <a:ext cx="7962087" cy="3351461"/>
          </a:xfrm>
          <a:prstGeom prst="rect">
            <a:avLst/>
          </a:prstGeom>
        </p:spPr>
      </p:pic>
      <p:pic>
        <p:nvPicPr>
          <p:cNvPr id="3" name="Picture 2">
            <a:extLst>
              <a:ext uri="{FF2B5EF4-FFF2-40B4-BE49-F238E27FC236}">
                <a16:creationId xmlns:a16="http://schemas.microsoft.com/office/drawing/2014/main" id="{92F6E1FF-E0FC-D747-80AE-332396F27C7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10" name="Text Placeholder 11">
            <a:extLst>
              <a:ext uri="{FF2B5EF4-FFF2-40B4-BE49-F238E27FC236}">
                <a16:creationId xmlns:a16="http://schemas.microsoft.com/office/drawing/2014/main" id="{5D724160-6B51-2F40-B918-942BD445B7E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4" name="Text Placeholder 3">
            <a:extLst>
              <a:ext uri="{FF2B5EF4-FFF2-40B4-BE49-F238E27FC236}">
                <a16:creationId xmlns:a16="http://schemas.microsoft.com/office/drawing/2014/main" id="{E511B041-5A14-4B46-A5E3-657476A301D8}"/>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740671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53578D8-02C4-284A-B49B-A4C1BB162CE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592A5FE-3EE7-ED4D-9109-4E299AFF851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A3E6508B-A0EE-2745-ADDD-630048394A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25094473-C219-B847-97CF-163D4D89D2F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788234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2B75E9-0A65-E549-821A-040E16012B49}"/>
              </a:ext>
            </a:extLst>
          </p:cNvPr>
          <p:cNvPicPr>
            <a:picLocks noChangeAspect="1"/>
          </p:cNvPicPr>
          <p:nvPr userDrawn="1"/>
        </p:nvPicPr>
        <p:blipFill>
          <a:blip r:embed="rId2"/>
          <a:srcRect/>
          <a:stretch/>
        </p:blipFill>
        <p:spPr>
          <a:xfrm>
            <a:off x="-1" y="-602428"/>
            <a:ext cx="5658523" cy="8545231"/>
          </a:xfrm>
          <a:prstGeom prst="rect">
            <a:avLst/>
          </a:prstGeom>
        </p:spPr>
      </p:pic>
      <p:pic>
        <p:nvPicPr>
          <p:cNvPr id="16" name="Picture 15">
            <a:extLst>
              <a:ext uri="{FF2B5EF4-FFF2-40B4-BE49-F238E27FC236}">
                <a16:creationId xmlns:a16="http://schemas.microsoft.com/office/drawing/2014/main" id="{9DB919B0-3EA0-B44B-AA4D-90F4864FB852}"/>
              </a:ext>
            </a:extLst>
          </p:cNvPr>
          <p:cNvPicPr>
            <a:picLocks noChangeAspect="1"/>
          </p:cNvPicPr>
          <p:nvPr userDrawn="1"/>
        </p:nvPicPr>
        <p:blipFill>
          <a:blip r:embed="rId3"/>
          <a:srcRect/>
          <a:stretch/>
        </p:blipFill>
        <p:spPr>
          <a:xfrm>
            <a:off x="875495" y="0"/>
            <a:ext cx="12162234" cy="6857999"/>
          </a:xfrm>
          <a:prstGeom prst="rect">
            <a:avLst/>
          </a:prstGeom>
        </p:spPr>
      </p:pic>
      <p:pic>
        <p:nvPicPr>
          <p:cNvPr id="19" name="Picture 18" descr="Graphical user interface, text, website&#10;&#10;Description automatically generated">
            <a:extLst>
              <a:ext uri="{FF2B5EF4-FFF2-40B4-BE49-F238E27FC236}">
                <a16:creationId xmlns:a16="http://schemas.microsoft.com/office/drawing/2014/main" id="{BBEE5E69-C9B1-6542-B9A4-06B5CCC82BE6}"/>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E5DE5D1C-E438-D044-95ED-CA8BD7D978FA}"/>
              </a:ext>
            </a:extLst>
          </p:cNvPr>
          <p:cNvSpPr>
            <a:spLocks noGrp="1"/>
          </p:cNvSpPr>
          <p:nvPr>
            <p:ph type="body" sz="quarter" idx="12" hasCustomPrompt="1"/>
          </p:nvPr>
        </p:nvSpPr>
        <p:spPr>
          <a:xfrm>
            <a:off x="5884772" y="2031620"/>
            <a:ext cx="5202327"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7" name="Text Placeholder 11">
            <a:extLst>
              <a:ext uri="{FF2B5EF4-FFF2-40B4-BE49-F238E27FC236}">
                <a16:creationId xmlns:a16="http://schemas.microsoft.com/office/drawing/2014/main" id="{713804BC-8A61-D94F-A0AB-1A71C4C5C786}"/>
              </a:ext>
            </a:extLst>
          </p:cNvPr>
          <p:cNvSpPr>
            <a:spLocks noGrp="1"/>
          </p:cNvSpPr>
          <p:nvPr>
            <p:ph type="body" sz="quarter" idx="13" hasCustomPrompt="1"/>
          </p:nvPr>
        </p:nvSpPr>
        <p:spPr>
          <a:xfrm>
            <a:off x="5884554" y="3236836"/>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252029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C84FE-4872-F046-9B76-270268026D77}"/>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3B8EE77-E704-A846-88EE-2CD45BE4F5F5}"/>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742AA5E-E3FC-6347-B269-796EDD5400AE}"/>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6" name="Text Placeholder 5">
            <a:extLst>
              <a:ext uri="{FF2B5EF4-FFF2-40B4-BE49-F238E27FC236}">
                <a16:creationId xmlns:a16="http://schemas.microsoft.com/office/drawing/2014/main" id="{79E3A09B-5DAC-D646-A2F1-A9878220F3F1}"/>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sp>
        <p:nvSpPr>
          <p:cNvPr id="17" name="Text Placeholder 5">
            <a:extLst>
              <a:ext uri="{FF2B5EF4-FFF2-40B4-BE49-F238E27FC236}">
                <a16:creationId xmlns:a16="http://schemas.microsoft.com/office/drawing/2014/main" id="{22E55B67-8419-1647-9839-E323A1DFBC76}"/>
              </a:ext>
            </a:extLst>
          </p:cNvPr>
          <p:cNvSpPr>
            <a:spLocks noGrp="1"/>
          </p:cNvSpPr>
          <p:nvPr>
            <p:ph type="body" sz="quarter" idx="13" hasCustomPrompt="1"/>
          </p:nvPr>
        </p:nvSpPr>
        <p:spPr>
          <a:xfrm>
            <a:off x="812279" y="1984975"/>
            <a:ext cx="6244504"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pic>
        <p:nvPicPr>
          <p:cNvPr id="14" name="Picture 13" descr="A picture containing text, sign&#10;&#10;Description automatically generated">
            <a:extLst>
              <a:ext uri="{FF2B5EF4-FFF2-40B4-BE49-F238E27FC236}">
                <a16:creationId xmlns:a16="http://schemas.microsoft.com/office/drawing/2014/main" id="{D89F89D2-A657-1043-8B63-2BB144BBC858}"/>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9" name="Text Placeholder 11">
            <a:extLst>
              <a:ext uri="{FF2B5EF4-FFF2-40B4-BE49-F238E27FC236}">
                <a16:creationId xmlns:a16="http://schemas.microsoft.com/office/drawing/2014/main" id="{1B0B9284-C77F-0845-9FD6-5A27AB397A65}"/>
              </a:ext>
            </a:extLst>
          </p:cNvPr>
          <p:cNvSpPr>
            <a:spLocks noGrp="1"/>
          </p:cNvSpPr>
          <p:nvPr>
            <p:ph type="body" sz="quarter" idx="14" hasCustomPrompt="1"/>
          </p:nvPr>
        </p:nvSpPr>
        <p:spPr>
          <a:xfrm>
            <a:off x="812279" y="3182571"/>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386482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Tree>
    <p:extLst>
      <p:ext uri="{BB962C8B-B14F-4D97-AF65-F5344CB8AC3E}">
        <p14:creationId xmlns:p14="http://schemas.microsoft.com/office/powerpoint/2010/main" val="1876057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6446520"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Tree>
    <p:extLst>
      <p:ext uri="{BB962C8B-B14F-4D97-AF65-F5344CB8AC3E}">
        <p14:creationId xmlns:p14="http://schemas.microsoft.com/office/powerpoint/2010/main" val="1756556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80"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515874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9505202" y="1884363"/>
            <a:ext cx="2243886" cy="3335337"/>
          </a:xfrm>
        </p:spPr>
        <p:txBody>
          <a:bodyPr/>
          <a:lstStyle/>
          <a:p>
            <a:endParaRPr lang="en-US"/>
          </a:p>
        </p:txBody>
      </p:sp>
    </p:spTree>
    <p:extLst>
      <p:ext uri="{BB962C8B-B14F-4D97-AF65-F5344CB8AC3E}">
        <p14:creationId xmlns:p14="http://schemas.microsoft.com/office/powerpoint/2010/main" val="18076160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345599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7802452"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12279" y="1884363"/>
            <a:ext cx="2243886" cy="3335337"/>
          </a:xfrm>
        </p:spPr>
        <p:txBody>
          <a:bodyPr/>
          <a:lstStyle/>
          <a:p>
            <a:endParaRPr lang="en-US"/>
          </a:p>
        </p:txBody>
      </p:sp>
    </p:spTree>
    <p:extLst>
      <p:ext uri="{BB962C8B-B14F-4D97-AF65-F5344CB8AC3E}">
        <p14:creationId xmlns:p14="http://schemas.microsoft.com/office/powerpoint/2010/main" val="3000024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740140"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5214087" y="1884363"/>
            <a:ext cx="3071405" cy="3335337"/>
          </a:xfrm>
        </p:spPr>
        <p:txBody>
          <a:bodyPr/>
          <a:lstStyle/>
          <a:p>
            <a:endParaRPr lang="en-US"/>
          </a:p>
        </p:txBody>
      </p:sp>
    </p:spTree>
    <p:extLst>
      <p:ext uri="{BB962C8B-B14F-4D97-AF65-F5344CB8AC3E}">
        <p14:creationId xmlns:p14="http://schemas.microsoft.com/office/powerpoint/2010/main" val="1512621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7864385"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4338332"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812279" y="1884363"/>
            <a:ext cx="3071405" cy="3335337"/>
          </a:xfrm>
        </p:spPr>
        <p:txBody>
          <a:bodyPr/>
          <a:lstStyle/>
          <a:p>
            <a:endParaRPr lang="en-US"/>
          </a:p>
        </p:txBody>
      </p:sp>
    </p:spTree>
    <p:extLst>
      <p:ext uri="{BB962C8B-B14F-4D97-AF65-F5344CB8AC3E}">
        <p14:creationId xmlns:p14="http://schemas.microsoft.com/office/powerpoint/2010/main" val="4006352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05320"/>
          </a:xfrm>
        </p:spPr>
        <p:txBody>
          <a:bodyPr>
            <a:normAutofit/>
          </a:bodyPr>
          <a:lstStyle>
            <a:lvl1pPr>
              <a:defRPr sz="1800"/>
            </a:lvl1pPr>
          </a:lstStyle>
          <a:p>
            <a:pPr lvl="0"/>
            <a:r>
              <a:rPr lang="en-GB"/>
              <a:t>Bullet 1</a:t>
            </a:r>
          </a:p>
          <a:p>
            <a:pPr lvl="0"/>
            <a:r>
              <a:rPr lang="en-GB"/>
              <a:t>Bullet 2</a:t>
            </a:r>
          </a:p>
          <a:p>
            <a:pPr lvl="0"/>
            <a:r>
              <a:rPr lang="en-GB"/>
              <a:t>Bullet 3</a:t>
            </a:r>
          </a:p>
        </p:txBody>
      </p:sp>
    </p:spTree>
    <p:extLst>
      <p:ext uri="{BB962C8B-B14F-4D97-AF65-F5344CB8AC3E}">
        <p14:creationId xmlns:p14="http://schemas.microsoft.com/office/powerpoint/2010/main" val="74373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18938"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B79B9E1-C1F9-494F-80CE-6816B7E390A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4B8AB1F6-605C-084C-9FE0-6B7691D78F0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D8273D9C-478B-9443-BA3D-96B19E28C2F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686261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35337"/>
          </a:xfrm>
        </p:spPr>
        <p:txBody>
          <a:bodyPr>
            <a:normAutofit/>
          </a:bodyPr>
          <a:lstStyle>
            <a:lvl1pPr>
              <a:defRPr sz="1800"/>
            </a:lvl1pPr>
          </a:lstStyle>
          <a:p>
            <a:pPr lvl="0"/>
            <a:r>
              <a:rPr lang="en-GB"/>
              <a:t>Bullet 1</a:t>
            </a:r>
          </a:p>
          <a:p>
            <a:pPr lvl="0"/>
            <a:r>
              <a:rPr lang="en-GB"/>
              <a:t>Bullet 2</a:t>
            </a:r>
          </a:p>
          <a:p>
            <a:pPr lvl="0"/>
            <a:r>
              <a:rPr lang="en-GB"/>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Tree>
    <p:extLst>
      <p:ext uri="{BB962C8B-B14F-4D97-AF65-F5344CB8AC3E}">
        <p14:creationId xmlns:p14="http://schemas.microsoft.com/office/powerpoint/2010/main" val="2190348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2952001" cy="3335337"/>
          </a:xfrm>
        </p:spPr>
        <p:txBody>
          <a:bodyPr>
            <a:normAutofit/>
          </a:bodyPr>
          <a:lstStyle>
            <a:lvl1pPr>
              <a:defRPr sz="1800"/>
            </a:lvl1pPr>
          </a:lstStyle>
          <a:p>
            <a:pPr lvl="0"/>
            <a:r>
              <a:rPr lang="en-GB"/>
              <a:t>Bullet 1</a:t>
            </a:r>
          </a:p>
          <a:p>
            <a:pPr lvl="0"/>
            <a:r>
              <a:rPr lang="en-GB"/>
              <a:t>Bullet 2</a:t>
            </a:r>
          </a:p>
          <a:p>
            <a:pPr lvl="0"/>
            <a:r>
              <a:rPr lang="en-GB"/>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
        <p:nvSpPr>
          <p:cNvPr id="13" name="Text Placeholder 2">
            <a:extLst>
              <a:ext uri="{FF2B5EF4-FFF2-40B4-BE49-F238E27FC236}">
                <a16:creationId xmlns:a16="http://schemas.microsoft.com/office/drawing/2014/main" id="{64B963EB-3564-4042-B0A1-CEFA508CF833}"/>
              </a:ext>
            </a:extLst>
          </p:cNvPr>
          <p:cNvSpPr>
            <a:spLocks noGrp="1"/>
          </p:cNvSpPr>
          <p:nvPr>
            <p:ph type="body" sz="quarter" idx="16" hasCustomPrompt="1"/>
          </p:nvPr>
        </p:nvSpPr>
        <p:spPr>
          <a:xfrm>
            <a:off x="4505699" y="1883900"/>
            <a:ext cx="2952001" cy="3335337"/>
          </a:xfrm>
        </p:spPr>
        <p:txBody>
          <a:bodyPr>
            <a:normAutofit/>
          </a:bodyPr>
          <a:lstStyle>
            <a:lvl1pPr>
              <a:defRPr sz="1800"/>
            </a:lvl1pPr>
          </a:lstStyle>
          <a:p>
            <a:pPr lvl="0"/>
            <a:r>
              <a:rPr lang="en-GB"/>
              <a:t>Bullet 1</a:t>
            </a:r>
          </a:p>
          <a:p>
            <a:pPr lvl="0"/>
            <a:r>
              <a:rPr lang="en-GB"/>
              <a:t>Bullet 2</a:t>
            </a:r>
          </a:p>
          <a:p>
            <a:pPr lvl="0"/>
            <a:r>
              <a:rPr lang="en-GB"/>
              <a:t>Bullet 3</a:t>
            </a:r>
          </a:p>
        </p:txBody>
      </p:sp>
    </p:spTree>
    <p:extLst>
      <p:ext uri="{BB962C8B-B14F-4D97-AF65-F5344CB8AC3E}">
        <p14:creationId xmlns:p14="http://schemas.microsoft.com/office/powerpoint/2010/main" val="9797187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D7C83-DD42-0842-A80F-C07B05D6B35E}"/>
              </a:ext>
            </a:extLst>
          </p:cNvPr>
          <p:cNvSpPr/>
          <p:nvPr userDrawn="1"/>
        </p:nvSpPr>
        <p:spPr>
          <a:xfrm>
            <a:off x="0" y="51"/>
            <a:ext cx="12192000" cy="5647765"/>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E4B76F-0818-7648-89C0-D9B10EDF9045}"/>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B30478C-E861-CD4B-8190-0B58D968139E}"/>
              </a:ext>
            </a:extLst>
          </p:cNvPr>
          <p:cNvSpPr txBox="1"/>
          <p:nvPr userDrawn="1"/>
        </p:nvSpPr>
        <p:spPr>
          <a:xfrm>
            <a:off x="626535" y="2489644"/>
            <a:ext cx="5875866" cy="2862322"/>
          </a:xfrm>
          <a:prstGeom prst="rect">
            <a:avLst/>
          </a:prstGeom>
          <a:noFill/>
        </p:spPr>
        <p:txBody>
          <a:bodyPr wrap="square" rtlCol="0">
            <a:spAutoFit/>
          </a:bodyPr>
          <a:lstStyle/>
          <a:p>
            <a:r>
              <a:rPr lang="en-GB" sz="1200" kern="1200">
                <a:solidFill>
                  <a:schemeClr val="bg1"/>
                </a:solidFill>
                <a:effectLst/>
                <a:latin typeface="+mn-lt"/>
                <a:ea typeface="+mn-ea"/>
                <a:cs typeface="+mn-cs"/>
              </a:rPr>
              <a:t>Contact us</a:t>
            </a:r>
          </a:p>
          <a:p>
            <a:r>
              <a:rPr lang="en-GB" sz="1200" kern="1200">
                <a:solidFill>
                  <a:schemeClr val="bg1"/>
                </a:solidFill>
                <a:effectLst/>
                <a:latin typeface="+mn-lt"/>
                <a:ea typeface="+mn-ea"/>
                <a:cs typeface="+mn-cs"/>
              </a:rPr>
              <a:t/>
            </a:r>
            <a:br>
              <a:rPr lang="en-GB" sz="1200" kern="1200">
                <a:solidFill>
                  <a:schemeClr val="bg1"/>
                </a:solidFill>
                <a:effectLst/>
                <a:latin typeface="+mn-lt"/>
                <a:ea typeface="+mn-ea"/>
                <a:cs typeface="+mn-cs"/>
              </a:rPr>
            </a:br>
            <a:r>
              <a:rPr lang="en-GB" sz="1200" kern="1200">
                <a:solidFill>
                  <a:schemeClr val="bg1"/>
                </a:solidFill>
                <a:effectLst/>
                <a:latin typeface="+mn-lt"/>
                <a:ea typeface="+mn-ea"/>
                <a:cs typeface="+mn-cs"/>
              </a:rPr>
              <a:t>East London NHS Foundation Trust</a:t>
            </a:r>
          </a:p>
          <a:p>
            <a:r>
              <a:rPr lang="en-GB" sz="1200" kern="1200">
                <a:solidFill>
                  <a:schemeClr val="bg1"/>
                </a:solidFill>
                <a:effectLst/>
                <a:latin typeface="+mn-lt"/>
                <a:ea typeface="+mn-ea"/>
                <a:cs typeface="+mn-cs"/>
              </a:rPr>
              <a:t>Robert Dolan House</a:t>
            </a:r>
          </a:p>
          <a:p>
            <a:r>
              <a:rPr lang="en-GB" sz="1200" kern="1200">
                <a:solidFill>
                  <a:schemeClr val="bg1"/>
                </a:solidFill>
                <a:effectLst/>
                <a:latin typeface="+mn-lt"/>
                <a:ea typeface="+mn-ea"/>
                <a:cs typeface="+mn-cs"/>
              </a:rPr>
              <a:t>Trust Headquarters</a:t>
            </a:r>
          </a:p>
          <a:p>
            <a:r>
              <a:rPr lang="en-GB" sz="1200" kern="1200">
                <a:solidFill>
                  <a:schemeClr val="bg1"/>
                </a:solidFill>
                <a:effectLst/>
                <a:latin typeface="+mn-lt"/>
                <a:ea typeface="+mn-ea"/>
                <a:cs typeface="+mn-cs"/>
              </a:rPr>
              <a:t>9 </a:t>
            </a:r>
            <a:r>
              <a:rPr lang="en-GB" sz="1200" kern="1200" err="1">
                <a:solidFill>
                  <a:schemeClr val="bg1"/>
                </a:solidFill>
                <a:effectLst/>
                <a:latin typeface="+mn-lt"/>
                <a:ea typeface="+mn-ea"/>
                <a:cs typeface="+mn-cs"/>
              </a:rPr>
              <a:t>Alie</a:t>
            </a:r>
            <a:r>
              <a:rPr lang="en-GB" sz="1200" kern="1200">
                <a:solidFill>
                  <a:schemeClr val="bg1"/>
                </a:solidFill>
                <a:effectLst/>
                <a:latin typeface="+mn-lt"/>
                <a:ea typeface="+mn-ea"/>
                <a:cs typeface="+mn-cs"/>
              </a:rPr>
              <a:t> Street</a:t>
            </a:r>
          </a:p>
          <a:p>
            <a:r>
              <a:rPr lang="en-GB" sz="1200" kern="1200">
                <a:solidFill>
                  <a:schemeClr val="bg1"/>
                </a:solidFill>
                <a:effectLst/>
                <a:latin typeface="+mn-lt"/>
                <a:ea typeface="+mn-ea"/>
                <a:cs typeface="+mn-cs"/>
              </a:rPr>
              <a:t>London E1 8DE</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Tel: 020 8548 5550</a:t>
            </a:r>
          </a:p>
          <a:p>
            <a:r>
              <a:rPr lang="en-GB" sz="1200" kern="1200">
                <a:solidFill>
                  <a:schemeClr val="bg1"/>
                </a:solidFill>
                <a:effectLst/>
                <a:latin typeface="+mn-lt"/>
                <a:ea typeface="+mn-ea"/>
                <a:cs typeface="+mn-cs"/>
              </a:rPr>
              <a:t>Email: </a:t>
            </a:r>
            <a:r>
              <a:rPr lang="en-GB" sz="1200" kern="1200" err="1">
                <a:solidFill>
                  <a:schemeClr val="bg1"/>
                </a:solidFill>
                <a:effectLst/>
                <a:latin typeface="+mn-lt"/>
                <a:ea typeface="+mn-ea"/>
                <a:cs typeface="+mn-cs"/>
              </a:rPr>
              <a:t>elft.communications@nhs.net</a:t>
            </a: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Web: </a:t>
            </a:r>
            <a:r>
              <a:rPr lang="en-GB" sz="1200" kern="1200" err="1">
                <a:solidFill>
                  <a:schemeClr val="bg1"/>
                </a:solidFill>
                <a:effectLst/>
                <a:latin typeface="+mn-lt"/>
                <a:ea typeface="+mn-ea"/>
                <a:cs typeface="+mn-cs"/>
              </a:rPr>
              <a:t>elft.nhs.uk</a:t>
            </a:r>
            <a:r>
              <a:rPr lang="en-GB" sz="1200" kern="1200">
                <a:solidFill>
                  <a:schemeClr val="bg1"/>
                </a:solidFill>
                <a:effectLst/>
                <a:latin typeface="+mn-lt"/>
                <a:ea typeface="+mn-ea"/>
                <a:cs typeface="+mn-cs"/>
              </a:rPr>
              <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     NHS_ELFT</a:t>
            </a:r>
          </a:p>
          <a:p>
            <a:r>
              <a:rPr lang="en-GB" sz="1200" kern="1200">
                <a:solidFill>
                  <a:schemeClr val="bg1"/>
                </a:solidFill>
                <a:effectLst/>
                <a:latin typeface="+mn-lt"/>
                <a:ea typeface="+mn-ea"/>
                <a:cs typeface="+mn-cs"/>
              </a:rPr>
              <a:t>     </a:t>
            </a:r>
            <a:r>
              <a:rPr lang="en-GB" sz="1200" kern="1200" err="1">
                <a:solidFill>
                  <a:schemeClr val="bg1"/>
                </a:solidFill>
                <a:effectLst/>
                <a:latin typeface="+mn-lt"/>
                <a:ea typeface="+mn-ea"/>
                <a:cs typeface="+mn-cs"/>
              </a:rPr>
              <a:t>EastLondonNHSFoundationTrust</a:t>
            </a: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     NHSELFT</a:t>
            </a:r>
          </a:p>
        </p:txBody>
      </p:sp>
      <p:pic>
        <p:nvPicPr>
          <p:cNvPr id="3" name="Picture 2" descr="A picture containing text, ax&#10;&#10;Description automatically generated">
            <a:extLst>
              <a:ext uri="{FF2B5EF4-FFF2-40B4-BE49-F238E27FC236}">
                <a16:creationId xmlns:a16="http://schemas.microsoft.com/office/drawing/2014/main" id="{C4504E7A-F901-2748-BEA3-74204B262326}"/>
              </a:ext>
            </a:extLst>
          </p:cNvPr>
          <p:cNvPicPr>
            <a:picLocks noChangeAspect="1"/>
          </p:cNvPicPr>
          <p:nvPr userDrawn="1"/>
        </p:nvPicPr>
        <p:blipFill>
          <a:blip r:embed="rId2"/>
          <a:stretch>
            <a:fillRect/>
          </a:stretch>
        </p:blipFill>
        <p:spPr>
          <a:xfrm>
            <a:off x="714939" y="4747111"/>
            <a:ext cx="157714" cy="150545"/>
          </a:xfrm>
          <a:prstGeom prst="rect">
            <a:avLst/>
          </a:prstGeom>
        </p:spPr>
      </p:pic>
      <p:pic>
        <p:nvPicPr>
          <p:cNvPr id="5" name="Picture 4" descr="Icon&#10;&#10;Description automatically generated">
            <a:extLst>
              <a:ext uri="{FF2B5EF4-FFF2-40B4-BE49-F238E27FC236}">
                <a16:creationId xmlns:a16="http://schemas.microsoft.com/office/drawing/2014/main" id="{FA4C459E-85B8-3C4B-80E3-39F220E60646}"/>
              </a:ext>
            </a:extLst>
          </p:cNvPr>
          <p:cNvPicPr>
            <a:picLocks noChangeAspect="1"/>
          </p:cNvPicPr>
          <p:nvPr userDrawn="1"/>
        </p:nvPicPr>
        <p:blipFill>
          <a:blip r:embed="rId3"/>
          <a:stretch>
            <a:fillRect/>
          </a:stretch>
        </p:blipFill>
        <p:spPr>
          <a:xfrm>
            <a:off x="708361" y="4931689"/>
            <a:ext cx="157714" cy="150545"/>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F64A2BE-DE86-B849-91AE-95B5B70F9D44}"/>
              </a:ext>
            </a:extLst>
          </p:cNvPr>
          <p:cNvPicPr>
            <a:picLocks noChangeAspect="1"/>
          </p:cNvPicPr>
          <p:nvPr userDrawn="1"/>
        </p:nvPicPr>
        <p:blipFill>
          <a:blip r:embed="rId4"/>
          <a:stretch>
            <a:fillRect/>
          </a:stretch>
        </p:blipFill>
        <p:spPr>
          <a:xfrm>
            <a:off x="708361" y="5119417"/>
            <a:ext cx="157714" cy="150545"/>
          </a:xfrm>
          <a:prstGeom prst="rect">
            <a:avLst/>
          </a:prstGeom>
        </p:spPr>
      </p:pic>
      <p:sp>
        <p:nvSpPr>
          <p:cNvPr id="13" name="Text Placeholder 5">
            <a:extLst>
              <a:ext uri="{FF2B5EF4-FFF2-40B4-BE49-F238E27FC236}">
                <a16:creationId xmlns:a16="http://schemas.microsoft.com/office/drawing/2014/main" id="{7B1203F5-86DB-E345-B8A6-2C39BBB0BC0E}"/>
              </a:ext>
            </a:extLst>
          </p:cNvPr>
          <p:cNvSpPr>
            <a:spLocks noGrp="1"/>
          </p:cNvSpPr>
          <p:nvPr>
            <p:ph type="body" sz="quarter" idx="11" hasCustomPrompt="1"/>
          </p:nvPr>
        </p:nvSpPr>
        <p:spPr>
          <a:xfrm>
            <a:off x="626535" y="787323"/>
            <a:ext cx="5788779" cy="154947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We promise to work together creatively to: learn ‘what matters’ to everyone, achieve a better quality of life and continuously improve our services.</a:t>
            </a:r>
          </a:p>
        </p:txBody>
      </p:sp>
      <p:pic>
        <p:nvPicPr>
          <p:cNvPr id="11" name="Picture 10" descr="A picture containing text, sign&#10;&#10;Description automatically generated">
            <a:extLst>
              <a:ext uri="{FF2B5EF4-FFF2-40B4-BE49-F238E27FC236}">
                <a16:creationId xmlns:a16="http://schemas.microsoft.com/office/drawing/2014/main" id="{9EE3F140-4F19-834A-B4AF-60AF4C8DBEE3}"/>
              </a:ext>
            </a:extLst>
          </p:cNvPr>
          <p:cNvPicPr>
            <a:picLocks noChangeAspect="1"/>
          </p:cNvPicPr>
          <p:nvPr userDrawn="1"/>
        </p:nvPicPr>
        <p:blipFill>
          <a:blip r:embed="rId5"/>
          <a:stretch>
            <a:fillRect/>
          </a:stretch>
        </p:blipFill>
        <p:spPr>
          <a:xfrm>
            <a:off x="412294" y="5993296"/>
            <a:ext cx="1848986" cy="591675"/>
          </a:xfrm>
          <a:prstGeom prst="rect">
            <a:avLst/>
          </a:prstGeom>
        </p:spPr>
      </p:pic>
    </p:spTree>
    <p:extLst>
      <p:ext uri="{BB962C8B-B14F-4D97-AF65-F5344CB8AC3E}">
        <p14:creationId xmlns:p14="http://schemas.microsoft.com/office/powerpoint/2010/main" val="391302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0808"/>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64EABC-5EE5-4E42-8707-86B609F98A82}"/>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8F3C4CC0-5AAB-1243-ABA2-B281A3724AE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2FCEBC83-98B5-2044-ADE7-88A62F6BDC95}"/>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4998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AA064C0-AF87-7044-A82F-14A2D005772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2E9537C3-4EA3-3D4C-A36E-A6C52C2BBEC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27EB1E4-0E11-E04F-8A37-DBF1AC8B142B}"/>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66665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2045"/>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5" name="Text Placeholder 11">
            <a:extLst>
              <a:ext uri="{FF2B5EF4-FFF2-40B4-BE49-F238E27FC236}">
                <a16:creationId xmlns:a16="http://schemas.microsoft.com/office/drawing/2014/main" id="{8AA38C17-1B8A-DB45-AC2D-81B39A1507E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442363F3-BC61-734B-8766-59E5EA4DA82C}"/>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21294604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AC3A5-8DCD-FA49-BC02-AC3C98A06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306AAB-87E4-2B49-A569-F72DB1A9D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192EE4-ADC2-CB46-86A7-D26C6DEA1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6AA98-2768-4D45-83C1-8315F6F6E1CC}" type="datetimeFigureOut">
              <a:rPr lang="en-US" smtClean="0"/>
              <a:t>5/12/2023</a:t>
            </a:fld>
            <a:endParaRPr lang="en-US"/>
          </a:p>
        </p:txBody>
      </p:sp>
      <p:sp>
        <p:nvSpPr>
          <p:cNvPr id="5" name="Footer Placeholder 4">
            <a:extLst>
              <a:ext uri="{FF2B5EF4-FFF2-40B4-BE49-F238E27FC236}">
                <a16:creationId xmlns:a16="http://schemas.microsoft.com/office/drawing/2014/main" id="{0DA54F68-9294-7C4D-9A58-BE8907281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2968F-8A9E-E348-B23E-E78326537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0D142-1B03-BC40-A2C3-A8EF1618708E}" type="slidenum">
              <a:rPr lang="en-US" smtClean="0"/>
              <a:t>‹#›</a:t>
            </a:fld>
            <a:endParaRPr lang="en-US"/>
          </a:p>
        </p:txBody>
      </p:sp>
    </p:spTree>
    <p:extLst>
      <p:ext uri="{BB962C8B-B14F-4D97-AF65-F5344CB8AC3E}">
        <p14:creationId xmlns:p14="http://schemas.microsoft.com/office/powerpoint/2010/main" val="2276164053"/>
      </p:ext>
    </p:extLst>
  </p:cSld>
  <p:clrMap bg1="lt1" tx1="dk1" bg2="lt2" tx2="dk2" accent1="accent1" accent2="accent2" accent3="accent3" accent4="accent4" accent5="accent5" accent6="accent6" hlink="hlink" folHlink="folHlink"/>
  <p:sldLayoutIdLst>
    <p:sldLayoutId id="2147483743" r:id="rId1"/>
    <p:sldLayoutId id="2147483688" r:id="rId2"/>
    <p:sldLayoutId id="2147483687" r:id="rId3"/>
    <p:sldLayoutId id="2147483686" r:id="rId4"/>
    <p:sldLayoutId id="2147483685" r:id="rId5"/>
    <p:sldLayoutId id="2147483710" r:id="rId6"/>
    <p:sldLayoutId id="2147483711" r:id="rId7"/>
    <p:sldLayoutId id="2147483712" r:id="rId8"/>
    <p:sldLayoutId id="2147483713" r:id="rId9"/>
    <p:sldLayoutId id="2147483705" r:id="rId10"/>
    <p:sldLayoutId id="2147483706" r:id="rId11"/>
    <p:sldLayoutId id="2147483707" r:id="rId12"/>
    <p:sldLayoutId id="2147483708" r:id="rId13"/>
    <p:sldLayoutId id="2147483700" r:id="rId14"/>
    <p:sldLayoutId id="2147483701" r:id="rId15"/>
    <p:sldLayoutId id="2147483702" r:id="rId16"/>
    <p:sldLayoutId id="2147483703" r:id="rId17"/>
    <p:sldLayoutId id="2147483695" r:id="rId18"/>
    <p:sldLayoutId id="2147483696" r:id="rId19"/>
    <p:sldLayoutId id="2147483697" r:id="rId20"/>
    <p:sldLayoutId id="2147483698" r:id="rId21"/>
    <p:sldLayoutId id="2147483690" r:id="rId22"/>
    <p:sldLayoutId id="2147483691" r:id="rId23"/>
    <p:sldLayoutId id="2147483692" r:id="rId24"/>
    <p:sldLayoutId id="2147483693" r:id="rId25"/>
    <p:sldLayoutId id="2147483684" r:id="rId26"/>
    <p:sldLayoutId id="2147483662" r:id="rId27"/>
    <p:sldLayoutId id="2147483661" r:id="rId28"/>
    <p:sldLayoutId id="2147483745" r:id="rId29"/>
    <p:sldLayoutId id="2147483749" r:id="rId30"/>
    <p:sldLayoutId id="2147483678" r:id="rId31"/>
    <p:sldLayoutId id="2147483679" r:id="rId32"/>
    <p:sldLayoutId id="2147483680" r:id="rId33"/>
    <p:sldLayoutId id="2147483681" r:id="rId34"/>
    <p:sldLayoutId id="2147483682" r:id="rId35"/>
    <p:sldLayoutId id="2147483673" r:id="rId36"/>
    <p:sldLayoutId id="2147483674" r:id="rId37"/>
    <p:sldLayoutId id="2147483675" r:id="rId38"/>
    <p:sldLayoutId id="2147483676" r:id="rId39"/>
    <p:sldLayoutId id="2147483677" r:id="rId40"/>
    <p:sldLayoutId id="2147483668" r:id="rId41"/>
    <p:sldLayoutId id="2147483669" r:id="rId42"/>
    <p:sldLayoutId id="2147483670" r:id="rId43"/>
    <p:sldLayoutId id="2147483671" r:id="rId44"/>
    <p:sldLayoutId id="2147483672" r:id="rId45"/>
    <p:sldLayoutId id="2147483663" r:id="rId46"/>
    <p:sldLayoutId id="2147483664" r:id="rId47"/>
    <p:sldLayoutId id="2147483665" r:id="rId48"/>
    <p:sldLayoutId id="2147483666" r:id="rId49"/>
    <p:sldLayoutId id="2147483667" r:id="rId50"/>
    <p:sldLayoutId id="2147483744" r:id="rId51"/>
    <p:sldLayoutId id="2147483746" r:id="rId52"/>
    <p:sldLayoutId id="2147483717" r:id="rId53"/>
    <p:sldLayoutId id="2147483723" r:id="rId54"/>
    <p:sldLayoutId id="2147483724" r:id="rId55"/>
    <p:sldLayoutId id="2147483725" r:id="rId56"/>
    <p:sldLayoutId id="2147483728" r:id="rId57"/>
    <p:sldLayoutId id="2147483729" r:id="rId58"/>
    <p:sldLayoutId id="2147483747" r:id="rId59"/>
    <p:sldLayoutId id="2147483726" r:id="rId60"/>
    <p:sldLayoutId id="2147483727" r:id="rId61"/>
    <p:sldLayoutId id="2147483748"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elft.digitalconsultation@nhs.net" TargetMode="Externa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53.xml"/><Relationship Id="rId5" Type="http://schemas.openxmlformats.org/officeDocument/2006/relationships/image" Target="../media/image30.png"/><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53.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5ABD4FA8-0E75-4C97-5D7B-6AE73DFCE8EB}"/>
              </a:ext>
            </a:extLst>
          </p:cNvPr>
          <p:cNvSpPr/>
          <p:nvPr/>
        </p:nvSpPr>
        <p:spPr>
          <a:xfrm>
            <a:off x="8681811" y="3209925"/>
            <a:ext cx="5655127" cy="5682341"/>
          </a:xfrm>
          <a:prstGeom prst="ellipse">
            <a:avLst/>
          </a:prstGeom>
          <a:solidFill>
            <a:srgbClr val="FA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E7C06906-EA47-36B8-E08E-3895006AF643}"/>
              </a:ext>
            </a:extLst>
          </p:cNvPr>
          <p:cNvSpPr>
            <a:spLocks noGrp="1"/>
          </p:cNvSpPr>
          <p:nvPr>
            <p:ph type="body" sz="quarter" idx="12"/>
          </p:nvPr>
        </p:nvSpPr>
        <p:spPr>
          <a:xfrm>
            <a:off x="2434442" y="502900"/>
            <a:ext cx="7821971" cy="2808501"/>
          </a:xfrm>
        </p:spPr>
        <p:txBody>
          <a:bodyPr vert="horz" lIns="91440" tIns="45720" rIns="91440" bIns="45720" rtlCol="0" anchor="t">
            <a:normAutofit fontScale="92500"/>
          </a:bodyPr>
          <a:lstStyle/>
          <a:p>
            <a:r>
              <a:rPr lang="en-GB" sz="6600" kern="0" dirty="0">
                <a:solidFill>
                  <a:srgbClr val="2F5496"/>
                </a:solidFill>
                <a:latin typeface="Arial"/>
                <a:ea typeface="Times New Roman" panose="02020603050405020304" pitchFamily="18" charset="0"/>
                <a:cs typeface="Times New Roman"/>
              </a:rPr>
              <a:t>O</a:t>
            </a:r>
            <a:r>
              <a:rPr lang="en-GB" sz="4800" kern="0" dirty="0">
                <a:solidFill>
                  <a:srgbClr val="2F5496"/>
                </a:solidFill>
                <a:latin typeface="Arial"/>
                <a:ea typeface="Times New Roman" panose="02020603050405020304" pitchFamily="18" charset="0"/>
                <a:cs typeface="Times New Roman"/>
              </a:rPr>
              <a:t>ur </a:t>
            </a:r>
            <a:r>
              <a:rPr lang="en-GB" sz="6600" kern="0" dirty="0">
                <a:solidFill>
                  <a:srgbClr val="2F5496"/>
                </a:solidFill>
                <a:latin typeface="Arial"/>
                <a:ea typeface="Times New Roman" panose="02020603050405020304" pitchFamily="18" charset="0"/>
                <a:cs typeface="Times New Roman"/>
              </a:rPr>
              <a:t>V</a:t>
            </a:r>
            <a:r>
              <a:rPr lang="en-GB" sz="4800" kern="0" dirty="0">
                <a:solidFill>
                  <a:srgbClr val="2F5496"/>
                </a:solidFill>
                <a:latin typeface="Arial"/>
                <a:ea typeface="Times New Roman" panose="02020603050405020304" pitchFamily="18" charset="0"/>
                <a:cs typeface="Times New Roman"/>
              </a:rPr>
              <a:t>ision</a:t>
            </a:r>
            <a:endParaRPr lang="en-GB" sz="4800" dirty="0">
              <a:solidFill>
                <a:srgbClr val="000000"/>
              </a:solidFill>
              <a:latin typeface="Arial"/>
              <a:ea typeface="Times New Roman" panose="02020603050405020304" pitchFamily="18" charset="0"/>
              <a:cs typeface="Times New Roman"/>
            </a:endParaRPr>
          </a:p>
          <a:p>
            <a:r>
              <a:rPr lang="en-GB" sz="4800" kern="0" dirty="0">
                <a:solidFill>
                  <a:srgbClr val="2F5496"/>
                </a:solidFill>
                <a:latin typeface="Arial"/>
                <a:ea typeface="Times New Roman" panose="02020603050405020304" pitchFamily="18" charset="0"/>
                <a:cs typeface="Times New Roman"/>
              </a:rPr>
              <a:t>    </a:t>
            </a:r>
            <a:r>
              <a:rPr lang="en-GB" sz="4800" kern="0" dirty="0">
                <a:latin typeface="Arial"/>
                <a:ea typeface="Times New Roman" panose="02020603050405020304" pitchFamily="18" charset="0"/>
                <a:cs typeface="Times New Roman" panose="02020603050405020304" pitchFamily="18" charset="0"/>
              </a:rPr>
              <a:t/>
            </a:r>
            <a:br>
              <a:rPr lang="en-GB" sz="4800" kern="0" dirty="0">
                <a:latin typeface="Arial"/>
                <a:ea typeface="Times New Roman" panose="02020603050405020304" pitchFamily="18" charset="0"/>
                <a:cs typeface="Times New Roman" panose="02020603050405020304" pitchFamily="18" charset="0"/>
              </a:rPr>
            </a:br>
            <a:r>
              <a:rPr lang="en-GB" sz="6600" kern="0" dirty="0">
                <a:solidFill>
                  <a:srgbClr val="2F5496"/>
                </a:solidFill>
                <a:latin typeface="Arial"/>
                <a:ea typeface="Times New Roman" panose="02020603050405020304" pitchFamily="18" charset="0"/>
                <a:cs typeface="Times New Roman"/>
              </a:rPr>
              <a:t>     O</a:t>
            </a:r>
            <a:r>
              <a:rPr lang="en-GB" sz="4800" kern="0" dirty="0">
                <a:solidFill>
                  <a:srgbClr val="2F5496"/>
                </a:solidFill>
                <a:latin typeface="Arial"/>
                <a:ea typeface="Times New Roman" panose="02020603050405020304" pitchFamily="18" charset="0"/>
                <a:cs typeface="Times New Roman"/>
              </a:rPr>
              <a:t>ur </a:t>
            </a:r>
            <a:r>
              <a:rPr lang="en-GB" sz="6600" kern="0" dirty="0">
                <a:solidFill>
                  <a:srgbClr val="2F5496"/>
                </a:solidFill>
                <a:latin typeface="Arial"/>
                <a:ea typeface="Times New Roman" panose="02020603050405020304" pitchFamily="18" charset="0"/>
                <a:cs typeface="Times New Roman"/>
              </a:rPr>
              <a:t>F</a:t>
            </a:r>
            <a:r>
              <a:rPr lang="en-GB" sz="4800" kern="0" dirty="0">
                <a:solidFill>
                  <a:srgbClr val="2F5496"/>
                </a:solidFill>
                <a:latin typeface="Arial"/>
                <a:ea typeface="Times New Roman" panose="02020603050405020304" pitchFamily="18" charset="0"/>
                <a:cs typeface="Times New Roman"/>
              </a:rPr>
              <a:t>uture</a:t>
            </a:r>
          </a:p>
          <a:p>
            <a:r>
              <a:rPr lang="en-GB" sz="4800" kern="0" dirty="0">
                <a:solidFill>
                  <a:srgbClr val="2F5496"/>
                </a:solidFill>
                <a:latin typeface="Arial"/>
                <a:ea typeface="Times New Roman" panose="02020603050405020304" pitchFamily="18" charset="0"/>
                <a:cs typeface="Times New Roman"/>
              </a:rPr>
              <a:t>  </a:t>
            </a:r>
          </a:p>
          <a:p>
            <a:r>
              <a:rPr lang="en-GB" sz="6600" kern="0" dirty="0">
                <a:solidFill>
                  <a:srgbClr val="2F5496"/>
                </a:solidFill>
                <a:latin typeface="Arial"/>
                <a:ea typeface="Times New Roman" panose="02020603050405020304" pitchFamily="18" charset="0"/>
                <a:cs typeface="Times New Roman"/>
              </a:rPr>
              <a:t>        S</a:t>
            </a:r>
            <a:r>
              <a:rPr lang="en-GB" sz="4800" kern="0" dirty="0">
                <a:solidFill>
                  <a:srgbClr val="2F5496"/>
                </a:solidFill>
                <a:latin typeface="Arial"/>
                <a:ea typeface="Times New Roman" panose="02020603050405020304" pitchFamily="18" charset="0"/>
                <a:cs typeface="Times New Roman"/>
              </a:rPr>
              <a:t>haping </a:t>
            </a:r>
            <a:r>
              <a:rPr lang="en-GB" sz="6600" kern="0" dirty="0">
                <a:solidFill>
                  <a:srgbClr val="2F5496"/>
                </a:solidFill>
                <a:latin typeface="Arial"/>
                <a:ea typeface="Times New Roman" panose="02020603050405020304" pitchFamily="18" charset="0"/>
                <a:cs typeface="Times New Roman"/>
              </a:rPr>
              <a:t>O</a:t>
            </a:r>
            <a:r>
              <a:rPr lang="en-GB" sz="4800" kern="0" dirty="0">
                <a:solidFill>
                  <a:srgbClr val="2F5496"/>
                </a:solidFill>
                <a:latin typeface="Arial"/>
                <a:ea typeface="Times New Roman" panose="02020603050405020304" pitchFamily="18" charset="0"/>
                <a:cs typeface="Times New Roman"/>
              </a:rPr>
              <a:t>ur </a:t>
            </a:r>
            <a:r>
              <a:rPr lang="en-GB" sz="6600" kern="0" dirty="0">
                <a:solidFill>
                  <a:srgbClr val="2F5496"/>
                </a:solidFill>
                <a:latin typeface="Arial"/>
                <a:ea typeface="Times New Roman" panose="02020603050405020304" pitchFamily="18" charset="0"/>
                <a:cs typeface="Times New Roman"/>
              </a:rPr>
              <a:t>T</a:t>
            </a:r>
            <a:r>
              <a:rPr lang="en-GB" sz="4800" kern="0" dirty="0">
                <a:solidFill>
                  <a:srgbClr val="2F5496"/>
                </a:solidFill>
                <a:latin typeface="Arial"/>
                <a:ea typeface="Times New Roman" panose="02020603050405020304" pitchFamily="18" charset="0"/>
                <a:cs typeface="Times New Roman"/>
              </a:rPr>
              <a:t>eam</a:t>
            </a:r>
          </a:p>
        </p:txBody>
      </p:sp>
      <p:sp>
        <p:nvSpPr>
          <p:cNvPr id="4" name="Subtitle 2">
            <a:extLst>
              <a:ext uri="{FF2B5EF4-FFF2-40B4-BE49-F238E27FC236}">
                <a16:creationId xmlns:a16="http://schemas.microsoft.com/office/drawing/2014/main" id="{5E5A5DAD-39E2-1E65-C94D-8CA2D62BD428}"/>
              </a:ext>
            </a:extLst>
          </p:cNvPr>
          <p:cNvSpPr>
            <a:spLocks noGrp="1"/>
          </p:cNvSpPr>
          <p:nvPr>
            <p:ph type="body" sz="quarter" idx="13"/>
          </p:nvPr>
        </p:nvSpPr>
        <p:spPr>
          <a:xfrm>
            <a:off x="4700355" y="3242593"/>
            <a:ext cx="4587835" cy="2808502"/>
          </a:xfrm>
        </p:spPr>
        <p:txBody>
          <a:bodyPr vert="horz" lIns="91440" tIns="45720" rIns="91440" bIns="45720" rtlCol="0" anchor="t">
            <a:noAutofit/>
          </a:bodyPr>
          <a:lstStyle/>
          <a:p>
            <a:pPr algn="ctr"/>
            <a:endParaRPr lang="en-GB" dirty="0">
              <a:cs typeface="Arial"/>
            </a:endParaRPr>
          </a:p>
          <a:p>
            <a:pPr>
              <a:lnSpc>
                <a:spcPct val="100000"/>
              </a:lnSpc>
            </a:pPr>
            <a:r>
              <a:rPr lang="en-GB" sz="5400" b="1" dirty="0">
                <a:latin typeface="Arial"/>
                <a:ea typeface="+mn-lt"/>
                <a:cs typeface="+mn-lt"/>
              </a:rPr>
              <a:t> Consultation</a:t>
            </a:r>
          </a:p>
          <a:p>
            <a:pPr>
              <a:lnSpc>
                <a:spcPct val="100000"/>
              </a:lnSpc>
            </a:pPr>
            <a:r>
              <a:rPr lang="en-GB" sz="5400" b="1" dirty="0">
                <a:latin typeface="Arial"/>
                <a:ea typeface="+mn-lt"/>
                <a:cs typeface="+mn-lt"/>
              </a:rPr>
              <a:t>   Continued        </a:t>
            </a:r>
            <a:endParaRPr lang="en-GB" sz="3600" b="1" dirty="0">
              <a:latin typeface="Arial"/>
              <a:ea typeface="+mn-lt"/>
              <a:cs typeface="Arial"/>
            </a:endParaRPr>
          </a:p>
          <a:p>
            <a:pPr>
              <a:lnSpc>
                <a:spcPct val="100000"/>
              </a:lnSpc>
            </a:pPr>
            <a:r>
              <a:rPr lang="en-GB" sz="3600" b="1" dirty="0">
                <a:latin typeface="Arial"/>
                <a:ea typeface="+mn-lt"/>
                <a:cs typeface="Arial"/>
              </a:rPr>
              <a:t>      </a:t>
            </a:r>
            <a:r>
              <a:rPr lang="en-GB" sz="2800" b="1" dirty="0">
                <a:latin typeface="Arial"/>
                <a:ea typeface="+mn-lt"/>
                <a:cs typeface="Arial"/>
              </a:rPr>
              <a:t>04/05/20</a:t>
            </a:r>
            <a:r>
              <a:rPr lang="en-GB" sz="2800" b="1" dirty="0">
                <a:cs typeface="Arial"/>
              </a:rPr>
              <a:t>23</a:t>
            </a:r>
            <a:endParaRPr lang="en-GB" sz="2400" b="1" dirty="0">
              <a:cs typeface="Arial"/>
            </a:endParaRPr>
          </a:p>
        </p:txBody>
      </p:sp>
      <p:pic>
        <p:nvPicPr>
          <p:cNvPr id="3" name="Picture 4" descr="Logo&#10;&#10;Description automatically generated">
            <a:extLst>
              <a:ext uri="{FF2B5EF4-FFF2-40B4-BE49-F238E27FC236}">
                <a16:creationId xmlns:a16="http://schemas.microsoft.com/office/drawing/2014/main" id="{653A121F-524F-5978-752B-5CCA05FAD669}"/>
              </a:ext>
            </a:extLst>
          </p:cNvPr>
          <p:cNvPicPr>
            <a:picLocks noChangeAspect="1"/>
          </p:cNvPicPr>
          <p:nvPr/>
        </p:nvPicPr>
        <p:blipFill>
          <a:blip r:embed="rId2"/>
          <a:stretch>
            <a:fillRect/>
          </a:stretch>
        </p:blipFill>
        <p:spPr>
          <a:xfrm>
            <a:off x="8773886" y="3532412"/>
            <a:ext cx="3929743" cy="3940629"/>
          </a:xfrm>
          <a:prstGeom prst="rect">
            <a:avLst/>
          </a:prstGeom>
          <a:ln>
            <a:noFill/>
          </a:ln>
        </p:spPr>
      </p:pic>
    </p:spTree>
    <p:extLst>
      <p:ext uri="{BB962C8B-B14F-4D97-AF65-F5344CB8AC3E}">
        <p14:creationId xmlns:p14="http://schemas.microsoft.com/office/powerpoint/2010/main" val="342693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9E20314-37B3-9742-262C-56CBFA159125}"/>
              </a:ext>
            </a:extLst>
          </p:cNvPr>
          <p:cNvSpPr txBox="1">
            <a:spLocks/>
          </p:cNvSpPr>
          <p:nvPr/>
        </p:nvSpPr>
        <p:spPr>
          <a:xfrm>
            <a:off x="384767" y="380290"/>
            <a:ext cx="8319846" cy="642424"/>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t>Selection/Appointment Process</a:t>
            </a:r>
          </a:p>
          <a:p>
            <a:endParaRPr lang="en-US" dirty="0"/>
          </a:p>
        </p:txBody>
      </p:sp>
      <p:pic>
        <p:nvPicPr>
          <p:cNvPr id="2" name="Picture 5" descr="A picture containing text&#10;&#10;Description automatically generated">
            <a:extLst>
              <a:ext uri="{FF2B5EF4-FFF2-40B4-BE49-F238E27FC236}">
                <a16:creationId xmlns:a16="http://schemas.microsoft.com/office/drawing/2014/main" id="{CC744B0F-732D-A452-AC72-5393E9EB60FC}"/>
              </a:ext>
            </a:extLst>
          </p:cNvPr>
          <p:cNvPicPr>
            <a:picLocks noChangeAspect="1"/>
          </p:cNvPicPr>
          <p:nvPr/>
        </p:nvPicPr>
        <p:blipFill>
          <a:blip r:embed="rId3"/>
          <a:stretch>
            <a:fillRect/>
          </a:stretch>
        </p:blipFill>
        <p:spPr>
          <a:xfrm>
            <a:off x="7462837" y="-800100"/>
            <a:ext cx="2743200" cy="2743200"/>
          </a:xfrm>
          <a:prstGeom prst="rect">
            <a:avLst/>
          </a:prstGeom>
        </p:spPr>
      </p:pic>
      <p:sp>
        <p:nvSpPr>
          <p:cNvPr id="8" name="Rectangle 7">
            <a:extLst>
              <a:ext uri="{FF2B5EF4-FFF2-40B4-BE49-F238E27FC236}">
                <a16:creationId xmlns:a16="http://schemas.microsoft.com/office/drawing/2014/main" id="{483471B6-9095-FDA2-3101-17ADE3D9A955}"/>
              </a:ext>
            </a:extLst>
          </p:cNvPr>
          <p:cNvSpPr/>
          <p:nvPr/>
        </p:nvSpPr>
        <p:spPr>
          <a:xfrm>
            <a:off x="794471" y="1610397"/>
            <a:ext cx="239881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466725">
              <a:lnSpc>
                <a:spcPct val="90000"/>
              </a:lnSpc>
              <a:spcBef>
                <a:spcPct val="0"/>
              </a:spcBef>
              <a:spcAft>
                <a:spcPct val="35000"/>
              </a:spcAft>
              <a:buNone/>
            </a:pPr>
            <a:r>
              <a:rPr lang="en-GB" sz="2000" b="1" dirty="0"/>
              <a:t>L</a:t>
            </a:r>
            <a:r>
              <a:rPr lang="en-GB" sz="2000" b="1" kern="1200" dirty="0"/>
              <a:t>eadership Appointments</a:t>
            </a:r>
          </a:p>
        </p:txBody>
      </p:sp>
      <p:sp>
        <p:nvSpPr>
          <p:cNvPr id="9" name="Rectangle 8">
            <a:extLst>
              <a:ext uri="{FF2B5EF4-FFF2-40B4-BE49-F238E27FC236}">
                <a16:creationId xmlns:a16="http://schemas.microsoft.com/office/drawing/2014/main" id="{09AF0B2E-A685-6096-D07F-D73B664C9524}"/>
              </a:ext>
            </a:extLst>
          </p:cNvPr>
          <p:cNvSpPr/>
          <p:nvPr/>
        </p:nvSpPr>
        <p:spPr>
          <a:xfrm>
            <a:off x="794470" y="2751968"/>
            <a:ext cx="2398815" cy="409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Secondees</a:t>
            </a:r>
          </a:p>
        </p:txBody>
      </p:sp>
      <p:sp>
        <p:nvSpPr>
          <p:cNvPr id="11" name="Text Placeholder 2">
            <a:extLst>
              <a:ext uri="{FF2B5EF4-FFF2-40B4-BE49-F238E27FC236}">
                <a16:creationId xmlns:a16="http://schemas.microsoft.com/office/drawing/2014/main" id="{95FF59EF-C46F-19E3-58C6-F06285CF132E}"/>
              </a:ext>
            </a:extLst>
          </p:cNvPr>
          <p:cNvSpPr txBox="1">
            <a:spLocks/>
          </p:cNvSpPr>
          <p:nvPr/>
        </p:nvSpPr>
        <p:spPr>
          <a:xfrm>
            <a:off x="4077990" y="3009267"/>
            <a:ext cx="7786255" cy="98308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67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t>Wi</a:t>
            </a:r>
            <a:r>
              <a:rPr lang="en-GB" sz="2000" kern="1200" dirty="0"/>
              <a:t>th more than 12 months service in post will be considered to be a substantive member of staff and will be slotted into roles following a brief selection discussion</a:t>
            </a:r>
            <a:endParaRPr lang="en-US" sz="2000" dirty="0"/>
          </a:p>
        </p:txBody>
      </p:sp>
      <p:sp>
        <p:nvSpPr>
          <p:cNvPr id="12" name="Text Placeholder 2">
            <a:extLst>
              <a:ext uri="{FF2B5EF4-FFF2-40B4-BE49-F238E27FC236}">
                <a16:creationId xmlns:a16="http://schemas.microsoft.com/office/drawing/2014/main" id="{B4649C4B-7E5D-C861-7285-69C3E421E59F}"/>
              </a:ext>
            </a:extLst>
          </p:cNvPr>
          <p:cNvSpPr txBox="1">
            <a:spLocks/>
          </p:cNvSpPr>
          <p:nvPr/>
        </p:nvSpPr>
        <p:spPr>
          <a:xfrm>
            <a:off x="4077990" y="1754522"/>
            <a:ext cx="7786255" cy="43251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67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ea typeface="Arial" panose="020B0604020202020204" pitchFamily="34" charset="0"/>
                <a:cs typeface="Arial" panose="020B0604020202020204" pitchFamily="34" charset="0"/>
              </a:rPr>
              <a:t>Appointment will be confirmed </a:t>
            </a:r>
            <a:endParaRPr lang="en-GB" sz="2000" dirty="0"/>
          </a:p>
          <a:p>
            <a:pPr>
              <a:lnSpc>
                <a:spcPct val="100000"/>
              </a:lnSpc>
            </a:pPr>
            <a:endParaRPr lang="en-US" sz="2000" dirty="0">
              <a:ea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id="{2440DBBE-D430-137D-9701-D1DA9C9900FF}"/>
              </a:ext>
            </a:extLst>
          </p:cNvPr>
          <p:cNvSpPr/>
          <p:nvPr/>
        </p:nvSpPr>
        <p:spPr>
          <a:xfrm>
            <a:off x="3349650" y="1846854"/>
            <a:ext cx="497955" cy="34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6B54BC0E-19DE-FDF5-F4D2-65D5764A549B}"/>
              </a:ext>
            </a:extLst>
          </p:cNvPr>
          <p:cNvSpPr/>
          <p:nvPr/>
        </p:nvSpPr>
        <p:spPr>
          <a:xfrm>
            <a:off x="3461490" y="3393355"/>
            <a:ext cx="497955" cy="34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C14C315-4A87-B28D-453B-14F78F85594D}"/>
              </a:ext>
            </a:extLst>
          </p:cNvPr>
          <p:cNvSpPr/>
          <p:nvPr/>
        </p:nvSpPr>
        <p:spPr>
          <a:xfrm>
            <a:off x="808134" y="3206746"/>
            <a:ext cx="2398815" cy="719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Fixed term Contracts</a:t>
            </a:r>
          </a:p>
        </p:txBody>
      </p:sp>
      <p:sp>
        <p:nvSpPr>
          <p:cNvPr id="6" name="Rectangle 5">
            <a:extLst>
              <a:ext uri="{FF2B5EF4-FFF2-40B4-BE49-F238E27FC236}">
                <a16:creationId xmlns:a16="http://schemas.microsoft.com/office/drawing/2014/main" id="{18496448-8A19-BD2C-69C1-433F373057E4}"/>
              </a:ext>
            </a:extLst>
          </p:cNvPr>
          <p:cNvSpPr/>
          <p:nvPr/>
        </p:nvSpPr>
        <p:spPr>
          <a:xfrm>
            <a:off x="806345" y="3992353"/>
            <a:ext cx="2398815" cy="409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Bank</a:t>
            </a:r>
          </a:p>
        </p:txBody>
      </p:sp>
      <p:sp>
        <p:nvSpPr>
          <p:cNvPr id="7" name="Right Brace 6">
            <a:extLst>
              <a:ext uri="{FF2B5EF4-FFF2-40B4-BE49-F238E27FC236}">
                <a16:creationId xmlns:a16="http://schemas.microsoft.com/office/drawing/2014/main" id="{D9D93A46-BAB0-5EFB-D67D-B1C5226944F0}"/>
              </a:ext>
            </a:extLst>
          </p:cNvPr>
          <p:cNvSpPr/>
          <p:nvPr/>
        </p:nvSpPr>
        <p:spPr>
          <a:xfrm>
            <a:off x="3205160" y="2751968"/>
            <a:ext cx="179714" cy="16496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787674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10;&#10;Description automatically generated">
            <a:extLst>
              <a:ext uri="{FF2B5EF4-FFF2-40B4-BE49-F238E27FC236}">
                <a16:creationId xmlns:a16="http://schemas.microsoft.com/office/drawing/2014/main" id="{5C09453B-EBEF-FECE-C165-752515A1CF81}"/>
              </a:ext>
            </a:extLst>
          </p:cNvPr>
          <p:cNvPicPr>
            <a:picLocks noChangeAspect="1"/>
          </p:cNvPicPr>
          <p:nvPr/>
        </p:nvPicPr>
        <p:blipFill>
          <a:blip r:embed="rId2"/>
          <a:stretch>
            <a:fillRect/>
          </a:stretch>
        </p:blipFill>
        <p:spPr>
          <a:xfrm>
            <a:off x="7462837" y="-800100"/>
            <a:ext cx="2743200" cy="2743200"/>
          </a:xfrm>
          <a:prstGeom prst="rect">
            <a:avLst/>
          </a:prstGeom>
        </p:spPr>
      </p:pic>
      <p:sp>
        <p:nvSpPr>
          <p:cNvPr id="4" name="Content Placeholder 2">
            <a:extLst>
              <a:ext uri="{FF2B5EF4-FFF2-40B4-BE49-F238E27FC236}">
                <a16:creationId xmlns:a16="http://schemas.microsoft.com/office/drawing/2014/main" id="{BE9C636D-05A0-96D3-DF75-0812ECA6EBB7}"/>
              </a:ext>
            </a:extLst>
          </p:cNvPr>
          <p:cNvSpPr txBox="1">
            <a:spLocks/>
          </p:cNvSpPr>
          <p:nvPr/>
        </p:nvSpPr>
        <p:spPr>
          <a:xfrm>
            <a:off x="651249" y="1699832"/>
            <a:ext cx="10889501" cy="4285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600" dirty="0">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4E4D311D-C8B3-B0FF-200B-47783F591370}"/>
              </a:ext>
            </a:extLst>
          </p:cNvPr>
          <p:cNvGraphicFramePr>
            <a:graphicFrameLocks noGrp="1"/>
          </p:cNvGraphicFramePr>
          <p:nvPr>
            <p:extLst>
              <p:ext uri="{D42A27DB-BD31-4B8C-83A1-F6EECF244321}">
                <p14:modId xmlns:p14="http://schemas.microsoft.com/office/powerpoint/2010/main" val="1575531911"/>
              </p:ext>
            </p:extLst>
          </p:nvPr>
        </p:nvGraphicFramePr>
        <p:xfrm>
          <a:off x="291658" y="1193569"/>
          <a:ext cx="11608681" cy="5521130"/>
        </p:xfrm>
        <a:graphic>
          <a:graphicData uri="http://schemas.openxmlformats.org/drawingml/2006/table">
            <a:tbl>
              <a:tblPr firstRow="1" bandRow="1">
                <a:tableStyleId>{5940675A-B579-460E-94D1-54222C63F5DA}</a:tableStyleId>
              </a:tblPr>
              <a:tblGrid>
                <a:gridCol w="9783950">
                  <a:extLst>
                    <a:ext uri="{9D8B030D-6E8A-4147-A177-3AD203B41FA5}">
                      <a16:colId xmlns:a16="http://schemas.microsoft.com/office/drawing/2014/main" val="3941324827"/>
                    </a:ext>
                  </a:extLst>
                </a:gridCol>
                <a:gridCol w="1824731">
                  <a:extLst>
                    <a:ext uri="{9D8B030D-6E8A-4147-A177-3AD203B41FA5}">
                      <a16:colId xmlns:a16="http://schemas.microsoft.com/office/drawing/2014/main" val="332182490"/>
                    </a:ext>
                  </a:extLst>
                </a:gridCol>
              </a:tblGrid>
              <a:tr h="506533">
                <a:tc>
                  <a:txBody>
                    <a:bodyPr/>
                    <a:lstStyle/>
                    <a:p>
                      <a:r>
                        <a:rPr lang="en-GB" sz="2000" b="1" dirty="0"/>
                        <a:t>Actions</a:t>
                      </a:r>
                    </a:p>
                  </a:txBody>
                  <a:tcPr>
                    <a:solidFill>
                      <a:schemeClr val="accent1">
                        <a:lumMod val="20000"/>
                        <a:lumOff val="80000"/>
                      </a:schemeClr>
                    </a:solidFill>
                  </a:tcPr>
                </a:tc>
                <a:tc>
                  <a:txBody>
                    <a:bodyPr/>
                    <a:lstStyle/>
                    <a:p>
                      <a:r>
                        <a:rPr lang="en-GB" sz="2000" b="1" dirty="0"/>
                        <a:t>Dates</a:t>
                      </a:r>
                    </a:p>
                  </a:txBody>
                  <a:tcPr>
                    <a:solidFill>
                      <a:schemeClr val="accent1">
                        <a:lumMod val="20000"/>
                        <a:lumOff val="80000"/>
                      </a:schemeClr>
                    </a:solidFill>
                  </a:tcPr>
                </a:tc>
                <a:extLst>
                  <a:ext uri="{0D108BD9-81ED-4DB2-BD59-A6C34878D82A}">
                    <a16:rowId xmlns:a16="http://schemas.microsoft.com/office/drawing/2014/main" val="1776813986"/>
                  </a:ext>
                </a:extLst>
              </a:tr>
              <a:tr h="634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rPr>
                        <a:t>Job descriptions </a:t>
                      </a:r>
                      <a:r>
                        <a:rPr lang="en-US" sz="1600" dirty="0" err="1">
                          <a:solidFill>
                            <a:srgbClr val="000000"/>
                          </a:solidFill>
                        </a:rPr>
                        <a:t>finalised</a:t>
                      </a:r>
                      <a:r>
                        <a:rPr lang="en-US" sz="1600" dirty="0">
                          <a:solidFill>
                            <a:srgbClr val="000000"/>
                          </a:solidFill>
                        </a:rPr>
                        <a:t> and banded – will be uploaded onto the intranet – 5 working days for staff to review and consider them and then give any final feedback about the bandings/content</a:t>
                      </a:r>
                      <a:endParaRPr lang="en-US" sz="1600" dirty="0">
                        <a:solidFill>
                          <a:srgbClr val="000000"/>
                        </a:solidFill>
                        <a:latin typeface="Arial" panose="020B0604020202020204" pitchFamily="34" charset="0"/>
                      </a:endParaRPr>
                    </a:p>
                  </a:txBody>
                  <a:tcPr>
                    <a:solidFill>
                      <a:schemeClr val="bg1"/>
                    </a:solidFill>
                  </a:tcPr>
                </a:tc>
                <a:tc>
                  <a:txBody>
                    <a:bodyPr/>
                    <a:lstStyle/>
                    <a:p>
                      <a:r>
                        <a:rPr lang="en-GB" sz="1600" dirty="0"/>
                        <a:t>w/c 08/05</a:t>
                      </a:r>
                    </a:p>
                  </a:txBody>
                  <a:tcPr>
                    <a:solidFill>
                      <a:schemeClr val="bg1"/>
                    </a:solidFill>
                  </a:tcPr>
                </a:tc>
                <a:extLst>
                  <a:ext uri="{0D108BD9-81ED-4DB2-BD59-A6C34878D82A}">
                    <a16:rowId xmlns:a16="http://schemas.microsoft.com/office/drawing/2014/main" val="1178903222"/>
                  </a:ext>
                </a:extLst>
              </a:tr>
              <a:tr h="634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strike="noStrike" baseline="0" dirty="0">
                          <a:solidFill>
                            <a:srgbClr val="000000"/>
                          </a:solidFill>
                        </a:rPr>
                        <a:t>Final consideration will be given to all comments received from staff and </a:t>
                      </a:r>
                      <a:r>
                        <a:rPr lang="en-US" sz="1600" b="0" u="none" strike="noStrike" baseline="0" dirty="0" err="1">
                          <a:solidFill>
                            <a:srgbClr val="000000"/>
                          </a:solidFill>
                        </a:rPr>
                        <a:t>staffside</a:t>
                      </a:r>
                      <a:r>
                        <a:rPr lang="en-US" sz="1600" b="0" u="none" strike="noStrike" baseline="0" dirty="0">
                          <a:solidFill>
                            <a:srgbClr val="000000"/>
                          </a:solidFill>
                        </a:rPr>
                        <a:t> during the 30 day consultation period and in respect of updated JD’s  </a:t>
                      </a:r>
                      <a:endParaRPr lang="en-US" sz="1600" dirty="0">
                        <a:solidFill>
                          <a:srgbClr val="000000"/>
                        </a:solidFill>
                        <a:latin typeface="Arial" panose="020B0604020202020204" pitchFamily="34" charset="0"/>
                      </a:endParaRPr>
                    </a:p>
                  </a:txBody>
                  <a:tcPr>
                    <a:solidFill>
                      <a:schemeClr val="bg1"/>
                    </a:solidFill>
                  </a:tcPr>
                </a:tc>
                <a:tc>
                  <a:txBody>
                    <a:bodyPr/>
                    <a:lstStyle/>
                    <a:p>
                      <a:r>
                        <a:rPr lang="en-GB" sz="1600" dirty="0"/>
                        <a:t>w/c </a:t>
                      </a:r>
                    </a:p>
                    <a:p>
                      <a:r>
                        <a:rPr lang="en-GB" sz="1600" dirty="0"/>
                        <a:t>15 &amp; 22/ 05</a:t>
                      </a:r>
                    </a:p>
                  </a:txBody>
                  <a:tcPr>
                    <a:solidFill>
                      <a:schemeClr val="bg1"/>
                    </a:solidFill>
                  </a:tcPr>
                </a:tc>
                <a:extLst>
                  <a:ext uri="{0D108BD9-81ED-4DB2-BD59-A6C34878D82A}">
                    <a16:rowId xmlns:a16="http://schemas.microsoft.com/office/drawing/2014/main" val="4054805912"/>
                  </a:ext>
                </a:extLst>
              </a:tr>
              <a:tr h="777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rPr>
                        <a:t>A written response will be prepared, discussed with </a:t>
                      </a:r>
                      <a:r>
                        <a:rPr lang="en-US" sz="1600" dirty="0" err="1">
                          <a:solidFill>
                            <a:srgbClr val="000000"/>
                          </a:solidFill>
                        </a:rPr>
                        <a:t>staffside</a:t>
                      </a:r>
                      <a:r>
                        <a:rPr lang="en-US" sz="1600" dirty="0">
                          <a:solidFill>
                            <a:srgbClr val="000000"/>
                          </a:solidFill>
                        </a:rPr>
                        <a:t> and agreement reached about the final proposals</a:t>
                      </a:r>
                      <a:endParaRPr lang="en-US" sz="1600" dirty="0">
                        <a:solidFill>
                          <a:srgbClr val="000000"/>
                        </a:solidFill>
                        <a:latin typeface="Arial" panose="020B0604020202020204" pitchFamily="34" charset="0"/>
                      </a:endParaRPr>
                    </a:p>
                  </a:txBody>
                  <a:tcPr anchor="ctr">
                    <a:solidFill>
                      <a:schemeClr val="bg1"/>
                    </a:solidFill>
                  </a:tcPr>
                </a:tc>
                <a:tc>
                  <a:txBody>
                    <a:bodyPr/>
                    <a:lstStyle/>
                    <a:p>
                      <a:r>
                        <a:rPr lang="en-GB" sz="1600" dirty="0"/>
                        <a:t>w/c 22/05</a:t>
                      </a:r>
                    </a:p>
                  </a:txBody>
                  <a:tcPr>
                    <a:solidFill>
                      <a:schemeClr val="bg1"/>
                    </a:solidFill>
                  </a:tcPr>
                </a:tc>
                <a:extLst>
                  <a:ext uri="{0D108BD9-81ED-4DB2-BD59-A6C34878D82A}">
                    <a16:rowId xmlns:a16="http://schemas.microsoft.com/office/drawing/2014/main" val="411908981"/>
                  </a:ext>
                </a:extLst>
              </a:tr>
              <a:tr h="6324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rPr>
                        <a:t>The consultation outcome will be confirmed to staff</a:t>
                      </a:r>
                      <a:endParaRPr lang="en-US" sz="1600" dirty="0">
                        <a:solidFill>
                          <a:srgbClr val="000000"/>
                        </a:solidFill>
                        <a:latin typeface="Arial" panose="020B0604020202020204" pitchFamily="34" charset="0"/>
                      </a:endParaRPr>
                    </a:p>
                  </a:txBody>
                  <a:tcPr>
                    <a:solidFill>
                      <a:schemeClr val="bg1"/>
                    </a:solidFill>
                  </a:tcPr>
                </a:tc>
                <a:tc>
                  <a:txBody>
                    <a:bodyPr/>
                    <a:lstStyle/>
                    <a:p>
                      <a:r>
                        <a:rPr lang="en-GB" sz="1600" dirty="0"/>
                        <a:t>w/c  29/05</a:t>
                      </a:r>
                    </a:p>
                  </a:txBody>
                  <a:tcPr>
                    <a:solidFill>
                      <a:schemeClr val="bg1"/>
                    </a:solidFill>
                  </a:tcPr>
                </a:tc>
                <a:extLst>
                  <a:ext uri="{0D108BD9-81ED-4DB2-BD59-A6C34878D82A}">
                    <a16:rowId xmlns:a16="http://schemas.microsoft.com/office/drawing/2014/main" val="2756097796"/>
                  </a:ext>
                </a:extLst>
              </a:tr>
              <a:tr h="2336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strike="noStrike" baseline="0" dirty="0">
                          <a:solidFill>
                            <a:srgbClr val="000000"/>
                          </a:solidFill>
                        </a:rPr>
                        <a:t>Phased implementation </a:t>
                      </a:r>
                    </a:p>
                    <a:p>
                      <a:pPr marL="457200" lvl="0" indent="-457200" algn="l">
                        <a:buFont typeface="+mj-lt"/>
                        <a:buAutoNum type="arabicPeriod"/>
                      </a:pPr>
                      <a:r>
                        <a:rPr lang="en-GB" sz="1600" b="1" dirty="0"/>
                        <a:t>Confirm in writing;  </a:t>
                      </a:r>
                    </a:p>
                    <a:p>
                      <a:pPr marL="719138" lvl="1" indent="-261938" algn="l">
                        <a:buFont typeface="Arial" panose="020B0604020202020204" pitchFamily="34" charset="0"/>
                        <a:buChar char="•"/>
                      </a:pPr>
                      <a:r>
                        <a:rPr lang="en-GB" sz="1600" b="0" dirty="0"/>
                        <a:t>Management Appointments and </a:t>
                      </a:r>
                    </a:p>
                    <a:p>
                      <a:pPr marL="719138" lvl="1" indent="-261938" algn="l">
                        <a:buFont typeface="Arial" panose="020B0604020202020204" pitchFamily="34" charset="0"/>
                        <a:buChar char="•"/>
                      </a:pPr>
                      <a:r>
                        <a:rPr lang="en-GB" sz="1600" b="0" dirty="0"/>
                        <a:t>Slot-ins </a:t>
                      </a:r>
                    </a:p>
                    <a:p>
                      <a:pPr marL="457200" lvl="0" indent="-457200" algn="l">
                        <a:buFont typeface="+mj-lt"/>
                        <a:buAutoNum type="arabicPeriod"/>
                      </a:pPr>
                      <a:r>
                        <a:rPr lang="en-GB" sz="1600" b="1" dirty="0"/>
                        <a:t>Commence; Selection discussions with staff who; </a:t>
                      </a:r>
                    </a:p>
                    <a:p>
                      <a:pPr marL="719138" lvl="1" indent="-261938" algn="l">
                        <a:buFont typeface="Arial" panose="020B0604020202020204" pitchFamily="34" charset="0"/>
                        <a:buChar char="•"/>
                      </a:pPr>
                      <a:r>
                        <a:rPr lang="en-GB" sz="1600" b="0" dirty="0"/>
                        <a:t>submitted Expressions of Interest  </a:t>
                      </a:r>
                    </a:p>
                    <a:p>
                      <a:pPr marL="719138" lvl="1" indent="-261938" algn="l">
                        <a:buFont typeface="Arial" panose="020B0604020202020204" pitchFamily="34" charset="0"/>
                        <a:buChar char="•"/>
                      </a:pPr>
                      <a:r>
                        <a:rPr lang="en-GB" sz="1600" b="0" dirty="0"/>
                        <a:t>are 'ring fenced'</a:t>
                      </a:r>
                    </a:p>
                    <a:p>
                      <a:pPr marL="719138" lvl="1" indent="-261938" algn="l">
                        <a:buFont typeface="Arial" panose="020B0604020202020204" pitchFamily="34" charset="0"/>
                        <a:buChar char="•"/>
                      </a:pPr>
                      <a:r>
                        <a:rPr lang="en-GB" sz="1600" b="0" dirty="0"/>
                        <a:t>are secondees, on fixed</a:t>
                      </a:r>
                      <a:r>
                        <a:rPr lang="en-GB" sz="1600" b="0" dirty="0">
                          <a:solidFill>
                            <a:srgbClr val="0070C0"/>
                          </a:solidFill>
                        </a:rPr>
                        <a:t> </a:t>
                      </a:r>
                      <a:r>
                        <a:rPr lang="en-GB" sz="1600" b="0" dirty="0"/>
                        <a:t>term contracts or bank workers with more than 12 months service in post.</a:t>
                      </a:r>
                      <a:endParaRPr lang="en-GB" sz="1600" dirty="0">
                        <a:latin typeface="Arial" panose="020B0604020202020204" pitchFamily="34" charset="0"/>
                        <a:cs typeface="Arial" panose="020B0604020202020204" pitchFamily="34" charset="0"/>
                      </a:endParaRPr>
                    </a:p>
                  </a:txBody>
                  <a:tcPr>
                    <a:solidFill>
                      <a:schemeClr val="bg1"/>
                    </a:solidFill>
                  </a:tcPr>
                </a:tc>
                <a:tc>
                  <a:txBody>
                    <a:bodyPr/>
                    <a:lstStyle/>
                    <a:p>
                      <a:r>
                        <a:rPr lang="en-GB" sz="1600" dirty="0"/>
                        <a:t>w/c</a:t>
                      </a:r>
                    </a:p>
                    <a:p>
                      <a:r>
                        <a:rPr lang="en-GB" sz="1600" dirty="0"/>
                        <a:t>29/05 &amp; 05/06</a:t>
                      </a:r>
                    </a:p>
                  </a:txBody>
                  <a:tcPr>
                    <a:solidFill>
                      <a:schemeClr val="bg1"/>
                    </a:solidFill>
                  </a:tcPr>
                </a:tc>
                <a:extLst>
                  <a:ext uri="{0D108BD9-81ED-4DB2-BD59-A6C34878D82A}">
                    <a16:rowId xmlns:a16="http://schemas.microsoft.com/office/drawing/2014/main" val="2312077605"/>
                  </a:ext>
                </a:extLst>
              </a:tr>
            </a:tbl>
          </a:graphicData>
        </a:graphic>
      </p:graphicFrame>
      <p:sp>
        <p:nvSpPr>
          <p:cNvPr id="9" name="Text Placeholder 1">
            <a:extLst>
              <a:ext uri="{FF2B5EF4-FFF2-40B4-BE49-F238E27FC236}">
                <a16:creationId xmlns:a16="http://schemas.microsoft.com/office/drawing/2014/main" id="{7E07A48B-FC71-BB44-BDF1-ADB0C4813F2D}"/>
              </a:ext>
            </a:extLst>
          </p:cNvPr>
          <p:cNvSpPr txBox="1">
            <a:spLocks/>
          </p:cNvSpPr>
          <p:nvPr/>
        </p:nvSpPr>
        <p:spPr>
          <a:xfrm>
            <a:off x="384767" y="380290"/>
            <a:ext cx="8319846" cy="642424"/>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t>In summary - Next Steps</a:t>
            </a:r>
          </a:p>
          <a:p>
            <a:endParaRPr lang="en-US" dirty="0"/>
          </a:p>
        </p:txBody>
      </p:sp>
    </p:spTree>
    <p:extLst>
      <p:ext uri="{BB962C8B-B14F-4D97-AF65-F5344CB8AC3E}">
        <p14:creationId xmlns:p14="http://schemas.microsoft.com/office/powerpoint/2010/main" val="3151943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89C1A0-272E-2493-ACE0-9E63D24A4B38}"/>
              </a:ext>
            </a:extLst>
          </p:cNvPr>
          <p:cNvSpPr>
            <a:spLocks noGrp="1"/>
          </p:cNvSpPr>
          <p:nvPr>
            <p:ph type="body" sz="quarter" idx="13"/>
          </p:nvPr>
        </p:nvSpPr>
        <p:spPr>
          <a:xfrm>
            <a:off x="812279" y="1883900"/>
            <a:ext cx="10889501" cy="3935240"/>
          </a:xfrm>
        </p:spPr>
        <p:txBody>
          <a:bodyPr vert="horz" lIns="91440" tIns="45720" rIns="91440" bIns="45720" rtlCol="0" anchor="t">
            <a:normAutofit fontScale="85000" lnSpcReduction="20000"/>
          </a:bodyPr>
          <a:lstStyle/>
          <a:p>
            <a:pPr algn="ctr"/>
            <a:endParaRPr lang="en-GB" dirty="0">
              <a:cs typeface="Arial"/>
            </a:endParaRPr>
          </a:p>
          <a:p>
            <a:pPr algn="ctr"/>
            <a:endParaRPr lang="en-GB" dirty="0">
              <a:cs typeface="Arial"/>
            </a:endParaRPr>
          </a:p>
          <a:p>
            <a:pPr algn="ctr"/>
            <a:endParaRPr lang="en-GB" dirty="0">
              <a:cs typeface="Arial"/>
            </a:endParaRPr>
          </a:p>
          <a:p>
            <a:pPr algn="ctr"/>
            <a:r>
              <a:rPr lang="en-GB" sz="6600" b="1" dirty="0">
                <a:solidFill>
                  <a:schemeClr val="accent1">
                    <a:lumMod val="75000"/>
                  </a:schemeClr>
                </a:solidFill>
                <a:latin typeface="Arial"/>
                <a:cs typeface="Arial"/>
              </a:rPr>
              <a:t>Thank you for taking part</a:t>
            </a:r>
          </a:p>
          <a:p>
            <a:pPr algn="ctr"/>
            <a:endParaRPr lang="en-GB" sz="6600" b="1" dirty="0">
              <a:latin typeface="Arial" panose="020B0604020202020204" pitchFamily="34" charset="0"/>
              <a:cs typeface="Arial" panose="020B0604020202020204" pitchFamily="34" charset="0"/>
            </a:endParaRPr>
          </a:p>
          <a:p>
            <a:pPr algn="ctr"/>
            <a:r>
              <a:rPr lang="en-GB" sz="6600" b="1" dirty="0">
                <a:latin typeface="Arial" panose="020B0604020202020204" pitchFamily="34" charset="0"/>
                <a:cs typeface="Arial" panose="020B0604020202020204" pitchFamily="34" charset="0"/>
              </a:rPr>
              <a:t>Any Questions?</a:t>
            </a:r>
          </a:p>
          <a:p>
            <a:pPr algn="ctr"/>
            <a:endParaRPr lang="en-US" sz="3200" dirty="0">
              <a:effectLst/>
              <a:latin typeface="Arial" panose="020B0604020202020204" pitchFamily="34" charset="0"/>
              <a:ea typeface="Times New Roman" panose="02020603050405020304" pitchFamily="18" charset="0"/>
              <a:cs typeface="Arial" panose="020B0604020202020204" pitchFamily="34" charset="0"/>
              <a:hlinkClick r:id="rId2"/>
            </a:endParaRPr>
          </a:p>
          <a:p>
            <a:pPr algn="ctr"/>
            <a:r>
              <a:rPr lang="en-US" sz="3200" dirty="0">
                <a:effectLst/>
                <a:latin typeface="Arial" panose="020B0604020202020204" pitchFamily="34" charset="0"/>
                <a:ea typeface="Times New Roman" panose="02020603050405020304" pitchFamily="18" charset="0"/>
                <a:cs typeface="Arial" panose="020B0604020202020204" pitchFamily="34" charset="0"/>
                <a:hlinkClick r:id="rId2"/>
              </a:rPr>
              <a:t>elft.digitalconsultation@nhs.net</a:t>
            </a:r>
            <a:endParaRPr lang="en-GB" sz="3200" b="1" dirty="0">
              <a:solidFill>
                <a:schemeClr val="accent1">
                  <a:lumMod val="75000"/>
                </a:schemeClr>
              </a:solidFill>
              <a:latin typeface="Arial"/>
              <a:cs typeface="Arial"/>
            </a:endParaRPr>
          </a:p>
          <a:p>
            <a:pPr algn="ctr"/>
            <a:endParaRPr lang="en-GB" sz="3300" b="1" dirty="0">
              <a:solidFill>
                <a:schemeClr val="accent1">
                  <a:lumMod val="75000"/>
                </a:schemeClr>
              </a:solidFill>
              <a:latin typeface="Arial"/>
              <a:cs typeface="Arial"/>
            </a:endParaRPr>
          </a:p>
        </p:txBody>
      </p:sp>
      <p:pic>
        <p:nvPicPr>
          <p:cNvPr id="2" name="Picture 5" descr="A picture containing text&#10;&#10;Description automatically generated">
            <a:extLst>
              <a:ext uri="{FF2B5EF4-FFF2-40B4-BE49-F238E27FC236}">
                <a16:creationId xmlns:a16="http://schemas.microsoft.com/office/drawing/2014/main" id="{5C09453B-EBEF-FECE-C165-752515A1CF81}"/>
              </a:ext>
            </a:extLst>
          </p:cNvPr>
          <p:cNvPicPr>
            <a:picLocks noChangeAspect="1"/>
          </p:cNvPicPr>
          <p:nvPr/>
        </p:nvPicPr>
        <p:blipFill>
          <a:blip r:embed="rId3"/>
          <a:stretch>
            <a:fillRect/>
          </a:stretch>
        </p:blipFill>
        <p:spPr>
          <a:xfrm>
            <a:off x="7462837" y="-800100"/>
            <a:ext cx="2743200" cy="2743200"/>
          </a:xfrm>
          <a:prstGeom prst="rect">
            <a:avLst/>
          </a:prstGeom>
        </p:spPr>
      </p:pic>
    </p:spTree>
    <p:extLst>
      <p:ext uri="{BB962C8B-B14F-4D97-AF65-F5344CB8AC3E}">
        <p14:creationId xmlns:p14="http://schemas.microsoft.com/office/powerpoint/2010/main" val="1677061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038B18-D1E2-14AD-C161-59739768BE26}"/>
              </a:ext>
            </a:extLst>
          </p:cNvPr>
          <p:cNvSpPr>
            <a:spLocks noGrp="1"/>
          </p:cNvSpPr>
          <p:nvPr>
            <p:ph type="body" sz="quarter" idx="13"/>
          </p:nvPr>
        </p:nvSpPr>
        <p:spPr>
          <a:xfrm>
            <a:off x="144124" y="1674421"/>
            <a:ext cx="12047876" cy="4719472"/>
          </a:xfrm>
        </p:spPr>
        <p:txBody>
          <a:bodyPr vert="horz" lIns="91440" tIns="45720" rIns="91440" bIns="45720" rtlCol="0" anchor="t">
            <a:normAutofit/>
          </a:bodyPr>
          <a:lstStyle/>
          <a:p>
            <a:pPr marL="342900">
              <a:lnSpc>
                <a:spcPct val="100000"/>
              </a:lnSpc>
            </a:pPr>
            <a:r>
              <a:rPr lang="en-GB" sz="2800" b="1" dirty="0">
                <a:solidFill>
                  <a:schemeClr val="accent1">
                    <a:lumMod val="75000"/>
                  </a:schemeClr>
                </a:solidFill>
                <a:cs typeface="Arial"/>
              </a:rPr>
              <a:t>Purpose of today is to;</a:t>
            </a:r>
          </a:p>
          <a:p>
            <a:pPr marL="342900">
              <a:lnSpc>
                <a:spcPct val="100000"/>
              </a:lnSpc>
            </a:pPr>
            <a:endParaRPr lang="en-US" sz="1000" b="1" dirty="0">
              <a:cs typeface="Arial" panose="020B0604020202020204"/>
            </a:endParaRPr>
          </a:p>
          <a:p>
            <a:pPr marL="865188" lvl="1" indent="-514350">
              <a:lnSpc>
                <a:spcPct val="100000"/>
              </a:lnSpc>
              <a:buFont typeface="+mj-lt"/>
              <a:buAutoNum type="arabicPeriod"/>
            </a:pPr>
            <a:r>
              <a:rPr lang="en-GB" sz="2600" dirty="0">
                <a:solidFill>
                  <a:srgbClr val="000000"/>
                </a:solidFill>
                <a:cs typeface="Arial"/>
              </a:rPr>
              <a:t>Continue the consultation process</a:t>
            </a:r>
          </a:p>
          <a:p>
            <a:pPr marL="865188" lvl="1" indent="-514350">
              <a:lnSpc>
                <a:spcPct val="100000"/>
              </a:lnSpc>
              <a:buFont typeface="+mj-lt"/>
              <a:buAutoNum type="arabicPeriod"/>
            </a:pPr>
            <a:r>
              <a:rPr lang="en-GB" sz="2600" dirty="0">
                <a:solidFill>
                  <a:srgbClr val="000000"/>
                </a:solidFill>
                <a:cs typeface="Arial"/>
              </a:rPr>
              <a:t>Recap where we got to before the pause</a:t>
            </a:r>
          </a:p>
          <a:p>
            <a:pPr marL="865188" lvl="1" indent="-514350">
              <a:lnSpc>
                <a:spcPct val="100000"/>
              </a:lnSpc>
              <a:buFont typeface="+mj-lt"/>
              <a:buAutoNum type="arabicPeriod"/>
            </a:pPr>
            <a:r>
              <a:rPr lang="en-GB" sz="2600" dirty="0">
                <a:solidFill>
                  <a:srgbClr val="000000"/>
                </a:solidFill>
                <a:cs typeface="Arial"/>
              </a:rPr>
              <a:t>Set out how the remainder of the consultation process will work</a:t>
            </a:r>
          </a:p>
          <a:p>
            <a:pPr marL="865188" lvl="1" indent="-514350">
              <a:lnSpc>
                <a:spcPct val="100000"/>
              </a:lnSpc>
              <a:buFont typeface="+mj-lt"/>
              <a:buAutoNum type="arabicPeriod"/>
            </a:pPr>
            <a:r>
              <a:rPr lang="en-GB" sz="2600" dirty="0">
                <a:cs typeface="Arial"/>
              </a:rPr>
              <a:t>Confirm next steps</a:t>
            </a:r>
            <a:endParaRPr lang="en-GB" dirty="0">
              <a:cs typeface="Arial"/>
            </a:endParaRPr>
          </a:p>
          <a:p>
            <a:pPr marL="865188" lvl="1" indent="-514350">
              <a:lnSpc>
                <a:spcPct val="100000"/>
              </a:lnSpc>
              <a:buFont typeface="+mj-lt"/>
              <a:buAutoNum type="arabicPeriod"/>
            </a:pPr>
            <a:r>
              <a:rPr lang="en-GB" sz="2600" dirty="0">
                <a:cs typeface="Arial"/>
              </a:rPr>
              <a:t>Answer your questions</a:t>
            </a:r>
          </a:p>
          <a:p>
            <a:pPr marL="1485900" lvl="2">
              <a:buAutoNum type="arabicPeriod"/>
            </a:pPr>
            <a:endParaRPr lang="en-GB" sz="2600" dirty="0">
              <a:cs typeface="Arial"/>
            </a:endParaRPr>
          </a:p>
          <a:p>
            <a:pPr marL="342900" indent="-342900">
              <a:buAutoNum type="arabicPeriod"/>
            </a:pPr>
            <a:endParaRPr lang="en-GB" sz="2400" dirty="0">
              <a:cs typeface="Arial"/>
            </a:endParaRPr>
          </a:p>
          <a:p>
            <a:pPr marL="342900" indent="-342900">
              <a:buAutoNum type="arabicPeriod"/>
            </a:pPr>
            <a:endParaRPr lang="en-GB" sz="2400" dirty="0">
              <a:cs typeface="Arial"/>
            </a:endParaRPr>
          </a:p>
        </p:txBody>
      </p:sp>
      <p:sp>
        <p:nvSpPr>
          <p:cNvPr id="5" name="Text Placeholder 1">
            <a:extLst>
              <a:ext uri="{FF2B5EF4-FFF2-40B4-BE49-F238E27FC236}">
                <a16:creationId xmlns:a16="http://schemas.microsoft.com/office/drawing/2014/main" id="{2FE3E309-663B-4805-1CE0-E2827FD46A2E}"/>
              </a:ext>
            </a:extLst>
          </p:cNvPr>
          <p:cNvSpPr txBox="1">
            <a:spLocks/>
          </p:cNvSpPr>
          <p:nvPr/>
        </p:nvSpPr>
        <p:spPr>
          <a:xfrm>
            <a:off x="330678" y="333415"/>
            <a:ext cx="4862808" cy="64242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a:cs typeface="Arial"/>
              </a:rPr>
              <a:t>Introduction</a:t>
            </a:r>
            <a:endParaRPr lang="en-US" sz="2800" b="1"/>
          </a:p>
        </p:txBody>
      </p:sp>
      <p:pic>
        <p:nvPicPr>
          <p:cNvPr id="4" name="Picture 5" descr="A picture containing text&#10;&#10;Description automatically generated">
            <a:extLst>
              <a:ext uri="{FF2B5EF4-FFF2-40B4-BE49-F238E27FC236}">
                <a16:creationId xmlns:a16="http://schemas.microsoft.com/office/drawing/2014/main" id="{96BAFD2D-A5F1-38A4-6D90-8B8F1008936D}"/>
              </a:ext>
            </a:extLst>
          </p:cNvPr>
          <p:cNvPicPr>
            <a:picLocks noChangeAspect="1"/>
          </p:cNvPicPr>
          <p:nvPr/>
        </p:nvPicPr>
        <p:blipFill>
          <a:blip r:embed="rId2"/>
          <a:stretch>
            <a:fillRect/>
          </a:stretch>
        </p:blipFill>
        <p:spPr>
          <a:xfrm>
            <a:off x="7462837" y="-800100"/>
            <a:ext cx="2743200" cy="2743200"/>
          </a:xfrm>
          <a:prstGeom prst="rect">
            <a:avLst/>
          </a:prstGeom>
        </p:spPr>
      </p:pic>
    </p:spTree>
    <p:extLst>
      <p:ext uri="{BB962C8B-B14F-4D97-AF65-F5344CB8AC3E}">
        <p14:creationId xmlns:p14="http://schemas.microsoft.com/office/powerpoint/2010/main" val="1373576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038B18-D1E2-14AD-C161-59739768BE26}"/>
              </a:ext>
            </a:extLst>
          </p:cNvPr>
          <p:cNvSpPr>
            <a:spLocks noGrp="1"/>
          </p:cNvSpPr>
          <p:nvPr>
            <p:ph type="body" sz="quarter" idx="13"/>
          </p:nvPr>
        </p:nvSpPr>
        <p:spPr>
          <a:xfrm>
            <a:off x="135792" y="1134794"/>
            <a:ext cx="11887886" cy="4979403"/>
          </a:xfrm>
        </p:spPr>
        <p:txBody>
          <a:bodyPr vert="horz" lIns="91440" tIns="45720" rIns="91440" bIns="45720" rtlCol="0" anchor="t">
            <a:normAutofit fontScale="85000" lnSpcReduction="20000"/>
          </a:bodyPr>
          <a:lstStyle/>
          <a:p>
            <a:pPr marL="350520" lvl="1" indent="0">
              <a:lnSpc>
                <a:spcPct val="100000"/>
              </a:lnSpc>
              <a:buNone/>
            </a:pPr>
            <a:r>
              <a:rPr lang="en-GB" sz="3000" b="1" dirty="0">
                <a:solidFill>
                  <a:schemeClr val="accent1">
                    <a:lumMod val="75000"/>
                  </a:schemeClr>
                </a:solidFill>
                <a:cs typeface="Arial"/>
              </a:rPr>
              <a:t>Sorry</a:t>
            </a:r>
          </a:p>
          <a:p>
            <a:pPr marL="807720" lvl="1" indent="-457200">
              <a:lnSpc>
                <a:spcPct val="100000"/>
              </a:lnSpc>
            </a:pPr>
            <a:r>
              <a:rPr lang="en-GB" sz="2800" dirty="0">
                <a:cs typeface="Arial"/>
              </a:rPr>
              <a:t>Sorry that organisationally the process didn’t work well - we have all learned from it and positive changes are being put in place as result </a:t>
            </a:r>
          </a:p>
          <a:p>
            <a:pPr marL="807720" lvl="1" indent="-457200">
              <a:lnSpc>
                <a:spcPct val="100000"/>
              </a:lnSpc>
            </a:pPr>
            <a:r>
              <a:rPr lang="en-GB" sz="2800" dirty="0">
                <a:cs typeface="Arial"/>
              </a:rPr>
              <a:t>Sorry for the delay and the frustration this has caused</a:t>
            </a:r>
          </a:p>
          <a:p>
            <a:pPr marL="807720" lvl="1" indent="-457200">
              <a:lnSpc>
                <a:spcPct val="100000"/>
              </a:lnSpc>
            </a:pPr>
            <a:r>
              <a:rPr lang="en-GB" sz="2800" dirty="0">
                <a:cs typeface="Arial"/>
              </a:rPr>
              <a:t>Sorry for the missed opportunity to keep the momentum going…</a:t>
            </a:r>
          </a:p>
          <a:p>
            <a:pPr marL="807720" lvl="1" indent="-457200">
              <a:lnSpc>
                <a:spcPct val="100000"/>
              </a:lnSpc>
            </a:pPr>
            <a:endParaRPr lang="en-GB" sz="3000" dirty="0">
              <a:cs typeface="Arial"/>
            </a:endParaRPr>
          </a:p>
          <a:p>
            <a:pPr marL="350520" lvl="1" indent="0">
              <a:lnSpc>
                <a:spcPct val="100000"/>
              </a:lnSpc>
              <a:buNone/>
            </a:pPr>
            <a:r>
              <a:rPr lang="en-GB" sz="3000" b="1" dirty="0">
                <a:solidFill>
                  <a:schemeClr val="accent1">
                    <a:lumMod val="75000"/>
                  </a:schemeClr>
                </a:solidFill>
                <a:cs typeface="Arial"/>
              </a:rPr>
              <a:t>Thank you </a:t>
            </a:r>
          </a:p>
          <a:p>
            <a:pPr marL="807720" lvl="1" indent="-457200">
              <a:lnSpc>
                <a:spcPct val="100000"/>
              </a:lnSpc>
            </a:pPr>
            <a:r>
              <a:rPr lang="en-GB" sz="2800" dirty="0">
                <a:cs typeface="Arial"/>
              </a:rPr>
              <a:t>Thank you for your patience </a:t>
            </a:r>
          </a:p>
          <a:p>
            <a:pPr marL="807720" lvl="1" indent="-457200">
              <a:lnSpc>
                <a:spcPct val="100000"/>
              </a:lnSpc>
            </a:pPr>
            <a:r>
              <a:rPr lang="en-GB" sz="2800" dirty="0">
                <a:cs typeface="Arial"/>
              </a:rPr>
              <a:t>Thank you for your rich feedback </a:t>
            </a:r>
          </a:p>
          <a:p>
            <a:pPr marL="807720" lvl="1" indent="-457200">
              <a:lnSpc>
                <a:spcPct val="100000"/>
              </a:lnSpc>
            </a:pPr>
            <a:r>
              <a:rPr lang="en-GB" sz="2800" dirty="0">
                <a:cs typeface="Arial"/>
              </a:rPr>
              <a:t>Thank you for just wanting to get on with it  - we also have continued support from the Trust to move forward with the significant investment and commitment to our ambitious strategy </a:t>
            </a:r>
          </a:p>
          <a:p>
            <a:pPr marL="350520" lvl="1" indent="0">
              <a:lnSpc>
                <a:spcPct val="100000"/>
              </a:lnSpc>
              <a:buNone/>
            </a:pPr>
            <a:endParaRPr lang="en-GB" sz="2800" dirty="0">
              <a:cs typeface="Arial"/>
            </a:endParaRPr>
          </a:p>
          <a:p>
            <a:pPr marL="807720" lvl="1" indent="-457200">
              <a:lnSpc>
                <a:spcPct val="100000"/>
              </a:lnSpc>
            </a:pPr>
            <a:r>
              <a:rPr lang="en-GB" sz="2800" dirty="0">
                <a:cs typeface="Arial"/>
              </a:rPr>
              <a:t>We are now able to continue where we left off ……..</a:t>
            </a:r>
          </a:p>
          <a:p>
            <a:pPr marL="706120" lvl="1" indent="-355600">
              <a:lnSpc>
                <a:spcPct val="100000"/>
              </a:lnSpc>
            </a:pPr>
            <a:endParaRPr lang="en-GB" sz="2800" dirty="0">
              <a:cs typeface="Arial"/>
            </a:endParaRPr>
          </a:p>
          <a:p>
            <a:pPr marL="706120" lvl="1" indent="-355600">
              <a:lnSpc>
                <a:spcPct val="100000"/>
              </a:lnSpc>
            </a:pPr>
            <a:endParaRPr lang="en-GB" sz="2800" dirty="0">
              <a:cs typeface="Arial"/>
            </a:endParaRPr>
          </a:p>
          <a:p>
            <a:pPr marL="2286000" lvl="5" indent="0">
              <a:buNone/>
            </a:pPr>
            <a:endParaRPr lang="en-GB" sz="2400" dirty="0">
              <a:cs typeface="Arial"/>
            </a:endParaRPr>
          </a:p>
          <a:p>
            <a:pPr marL="2171700" lvl="4" indent="0">
              <a:buNone/>
            </a:pPr>
            <a:endParaRPr lang="en-GB" dirty="0">
              <a:cs typeface="Arial"/>
            </a:endParaRPr>
          </a:p>
          <a:p>
            <a:pPr marL="2514600" lvl="4" indent="-342900"/>
            <a:endParaRPr lang="en-GB" sz="2400" dirty="0">
              <a:cs typeface="Arial"/>
            </a:endParaRPr>
          </a:p>
          <a:p>
            <a:pPr marL="1485900" lvl="2">
              <a:buAutoNum type="arabicPeriod"/>
            </a:pPr>
            <a:endParaRPr lang="en-GB" sz="2600" dirty="0">
              <a:cs typeface="Arial"/>
            </a:endParaRPr>
          </a:p>
          <a:p>
            <a:pPr marL="342900" indent="-342900">
              <a:buAutoNum type="arabicPeriod"/>
            </a:pPr>
            <a:endParaRPr lang="en-GB" sz="2400" dirty="0">
              <a:cs typeface="Arial"/>
            </a:endParaRPr>
          </a:p>
          <a:p>
            <a:pPr marL="342900" indent="-342900">
              <a:buAutoNum type="arabicPeriod"/>
            </a:pPr>
            <a:endParaRPr lang="en-GB" sz="2400" dirty="0">
              <a:cs typeface="Arial"/>
            </a:endParaRPr>
          </a:p>
        </p:txBody>
      </p:sp>
      <p:sp>
        <p:nvSpPr>
          <p:cNvPr id="5" name="Text Placeholder 1">
            <a:extLst>
              <a:ext uri="{FF2B5EF4-FFF2-40B4-BE49-F238E27FC236}">
                <a16:creationId xmlns:a16="http://schemas.microsoft.com/office/drawing/2014/main" id="{2FE3E309-663B-4805-1CE0-E2827FD46A2E}"/>
              </a:ext>
            </a:extLst>
          </p:cNvPr>
          <p:cNvSpPr txBox="1">
            <a:spLocks/>
          </p:cNvSpPr>
          <p:nvPr/>
        </p:nvSpPr>
        <p:spPr>
          <a:xfrm>
            <a:off x="451262" y="397121"/>
            <a:ext cx="7398326" cy="89799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cs typeface="Arial"/>
              </a:rPr>
              <a:t>But first, a word of apology…..</a:t>
            </a:r>
            <a:endParaRPr lang="en-US" sz="2400" dirty="0"/>
          </a:p>
          <a:p>
            <a:pPr>
              <a:lnSpc>
                <a:spcPct val="100000"/>
              </a:lnSpc>
            </a:pPr>
            <a:endParaRPr lang="en-GB" sz="2800" b="1" dirty="0">
              <a:cs typeface="Arial"/>
            </a:endParaRPr>
          </a:p>
        </p:txBody>
      </p:sp>
      <p:pic>
        <p:nvPicPr>
          <p:cNvPr id="4" name="Picture 5" descr="A picture containing text&#10;&#10;Description automatically generated">
            <a:extLst>
              <a:ext uri="{FF2B5EF4-FFF2-40B4-BE49-F238E27FC236}">
                <a16:creationId xmlns:a16="http://schemas.microsoft.com/office/drawing/2014/main" id="{96BAFD2D-A5F1-38A4-6D90-8B8F1008936D}"/>
              </a:ext>
            </a:extLst>
          </p:cNvPr>
          <p:cNvPicPr>
            <a:picLocks noChangeAspect="1"/>
          </p:cNvPicPr>
          <p:nvPr/>
        </p:nvPicPr>
        <p:blipFill>
          <a:blip r:embed="rId2"/>
          <a:stretch>
            <a:fillRect/>
          </a:stretch>
        </p:blipFill>
        <p:spPr>
          <a:xfrm>
            <a:off x="7435405" y="-809244"/>
            <a:ext cx="2743200" cy="2743200"/>
          </a:xfrm>
          <a:prstGeom prst="rect">
            <a:avLst/>
          </a:prstGeom>
        </p:spPr>
      </p:pic>
      <p:pic>
        <p:nvPicPr>
          <p:cNvPr id="12" name="Picture 11">
            <a:extLst>
              <a:ext uri="{FF2B5EF4-FFF2-40B4-BE49-F238E27FC236}">
                <a16:creationId xmlns:a16="http://schemas.microsoft.com/office/drawing/2014/main" id="{938BF028-5D61-0A34-2BC4-F81C69DC42B4}"/>
              </a:ext>
            </a:extLst>
          </p:cNvPr>
          <p:cNvPicPr>
            <a:picLocks noChangeAspect="1"/>
          </p:cNvPicPr>
          <p:nvPr/>
        </p:nvPicPr>
        <p:blipFill>
          <a:blip r:embed="rId3"/>
          <a:stretch>
            <a:fillRect/>
          </a:stretch>
        </p:blipFill>
        <p:spPr>
          <a:xfrm>
            <a:off x="8177293" y="5723206"/>
            <a:ext cx="350430" cy="333603"/>
          </a:xfrm>
          <a:prstGeom prst="rect">
            <a:avLst/>
          </a:prstGeom>
        </p:spPr>
      </p:pic>
    </p:spTree>
    <p:extLst>
      <p:ext uri="{BB962C8B-B14F-4D97-AF65-F5344CB8AC3E}">
        <p14:creationId xmlns:p14="http://schemas.microsoft.com/office/powerpoint/2010/main" val="151046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038B18-D1E2-14AD-C161-59739768BE26}"/>
              </a:ext>
            </a:extLst>
          </p:cNvPr>
          <p:cNvSpPr>
            <a:spLocks noGrp="1"/>
          </p:cNvSpPr>
          <p:nvPr>
            <p:ph type="body" sz="quarter" idx="13"/>
          </p:nvPr>
        </p:nvSpPr>
        <p:spPr>
          <a:xfrm>
            <a:off x="108498" y="1131336"/>
            <a:ext cx="11101808" cy="5501476"/>
          </a:xfrm>
          <a:solidFill>
            <a:schemeClr val="bg1"/>
          </a:solidFill>
        </p:spPr>
        <p:txBody>
          <a:bodyPr vert="horz" lIns="91440" tIns="45720" rIns="91440" bIns="45720" rtlCol="0" anchor="t">
            <a:normAutofit fontScale="70000" lnSpcReduction="20000"/>
          </a:bodyPr>
          <a:lstStyle/>
          <a:p>
            <a:pPr marL="350520" lvl="1" indent="0">
              <a:lnSpc>
                <a:spcPct val="100000"/>
              </a:lnSpc>
              <a:buNone/>
            </a:pPr>
            <a:r>
              <a:rPr lang="en-GB" sz="3600" b="1" dirty="0">
                <a:solidFill>
                  <a:schemeClr val="accent1">
                    <a:lumMod val="75000"/>
                  </a:schemeClr>
                </a:solidFill>
                <a:cs typeface="Arial"/>
              </a:rPr>
              <a:t>Why did we pause</a:t>
            </a:r>
            <a:r>
              <a:rPr lang="en-GB" sz="3400" b="1" dirty="0">
                <a:solidFill>
                  <a:schemeClr val="accent1">
                    <a:lumMod val="75000"/>
                  </a:schemeClr>
                </a:solidFill>
                <a:cs typeface="Arial"/>
              </a:rPr>
              <a:t>?</a:t>
            </a:r>
          </a:p>
          <a:p>
            <a:pPr marL="693420" lvl="1" indent="-342900">
              <a:lnSpc>
                <a:spcPct val="100000"/>
              </a:lnSpc>
            </a:pPr>
            <a:r>
              <a:rPr lang="en-GB" sz="3400" dirty="0">
                <a:cs typeface="Arial"/>
              </a:rPr>
              <a:t>To enable job descriptions and person specifications to be evaluated and banded </a:t>
            </a:r>
          </a:p>
          <a:p>
            <a:pPr marL="807720" lvl="1" indent="-457200">
              <a:lnSpc>
                <a:spcPct val="100000"/>
              </a:lnSpc>
            </a:pPr>
            <a:endParaRPr lang="en-GB" sz="3600" dirty="0">
              <a:cs typeface="Arial"/>
            </a:endParaRPr>
          </a:p>
          <a:p>
            <a:pPr marL="350520" lvl="1" indent="0">
              <a:lnSpc>
                <a:spcPct val="100000"/>
              </a:lnSpc>
              <a:buNone/>
            </a:pPr>
            <a:r>
              <a:rPr lang="en-GB" sz="3600" b="1" dirty="0">
                <a:solidFill>
                  <a:schemeClr val="accent1">
                    <a:lumMod val="75000"/>
                  </a:schemeClr>
                </a:solidFill>
                <a:cs typeface="Arial"/>
              </a:rPr>
              <a:t>What stage were we at in the consultation process?</a:t>
            </a:r>
          </a:p>
          <a:p>
            <a:pPr marL="693420" lvl="1" indent="-342900">
              <a:lnSpc>
                <a:spcPct val="100000"/>
              </a:lnSpc>
            </a:pPr>
            <a:r>
              <a:rPr lang="en-GB" sz="3400" dirty="0">
                <a:cs typeface="Arial"/>
              </a:rPr>
              <a:t>At week 15 of the process</a:t>
            </a:r>
          </a:p>
          <a:p>
            <a:pPr marL="693420" lvl="1" indent="-342900">
              <a:lnSpc>
                <a:spcPct val="100000"/>
              </a:lnSpc>
            </a:pPr>
            <a:r>
              <a:rPr lang="en-GB" sz="3400" dirty="0">
                <a:cs typeface="Arial"/>
              </a:rPr>
              <a:t>Ongoing positive discussions and engagement with staff-side colleagues</a:t>
            </a:r>
          </a:p>
          <a:p>
            <a:pPr marL="693420" lvl="1" indent="-342900">
              <a:lnSpc>
                <a:spcPct val="100000"/>
              </a:lnSpc>
            </a:pPr>
            <a:r>
              <a:rPr lang="en-GB" sz="3400" dirty="0">
                <a:cs typeface="Arial"/>
              </a:rPr>
              <a:t>Milestones completed:</a:t>
            </a:r>
          </a:p>
          <a:p>
            <a:pPr marL="1264920" lvl="2" indent="-457200">
              <a:lnSpc>
                <a:spcPct val="100000"/>
              </a:lnSpc>
              <a:buFont typeface="Arial" panose="020B0604020202020204" pitchFamily="34" charset="0"/>
              <a:buChar char="›"/>
            </a:pPr>
            <a:r>
              <a:rPr lang="en-GB" sz="3400" dirty="0">
                <a:cs typeface="Arial"/>
              </a:rPr>
              <a:t>Leadership appointments made</a:t>
            </a:r>
          </a:p>
          <a:p>
            <a:pPr marL="1264920" lvl="2" indent="-457200">
              <a:lnSpc>
                <a:spcPct val="100000"/>
              </a:lnSpc>
              <a:buFont typeface="Arial" panose="020B0604020202020204" pitchFamily="34" charset="0"/>
              <a:buChar char="›"/>
            </a:pPr>
            <a:r>
              <a:rPr lang="en-GB" sz="3400" dirty="0">
                <a:cs typeface="Arial"/>
              </a:rPr>
              <a:t>Consultation document and proposed structure published</a:t>
            </a:r>
          </a:p>
          <a:p>
            <a:pPr marL="1264920" lvl="2" indent="-457200">
              <a:lnSpc>
                <a:spcPct val="100000"/>
              </a:lnSpc>
              <a:buFont typeface="Arial" panose="020B0604020202020204" pitchFamily="34" charset="0"/>
              <a:buChar char="›"/>
            </a:pPr>
            <a:r>
              <a:rPr lang="en-GB" sz="3400" dirty="0">
                <a:cs typeface="Arial"/>
              </a:rPr>
              <a:t>Draft job descriptions published to team</a:t>
            </a:r>
          </a:p>
          <a:p>
            <a:pPr marL="1264920" lvl="2" indent="-457200">
              <a:lnSpc>
                <a:spcPct val="100000"/>
              </a:lnSpc>
              <a:buFont typeface="Arial" panose="020B0604020202020204" pitchFamily="34" charset="0"/>
              <a:buChar char="›"/>
            </a:pPr>
            <a:r>
              <a:rPr lang="en-GB" sz="3400" dirty="0">
                <a:cs typeface="Arial"/>
              </a:rPr>
              <a:t>30 day consultation period completed</a:t>
            </a:r>
          </a:p>
          <a:p>
            <a:pPr marL="1264920" lvl="2" indent="-457200">
              <a:lnSpc>
                <a:spcPct val="100000"/>
              </a:lnSpc>
              <a:buFont typeface="Arial" panose="020B0604020202020204" pitchFamily="34" charset="0"/>
              <a:buChar char="›"/>
            </a:pPr>
            <a:r>
              <a:rPr lang="en-GB" sz="3400" dirty="0">
                <a:cs typeface="Arial"/>
              </a:rPr>
              <a:t>1-1’s and team meetings undertaken</a:t>
            </a:r>
          </a:p>
          <a:p>
            <a:pPr marL="1264920" lvl="2" indent="-457200">
              <a:lnSpc>
                <a:spcPct val="100000"/>
              </a:lnSpc>
              <a:buFont typeface="Arial" panose="020B0604020202020204" pitchFamily="34" charset="0"/>
              <a:buChar char="›"/>
            </a:pPr>
            <a:r>
              <a:rPr lang="en-GB" sz="3400" dirty="0">
                <a:cs typeface="Arial"/>
              </a:rPr>
              <a:t>4 sets of Q&amp;A’s published </a:t>
            </a:r>
          </a:p>
          <a:p>
            <a:pPr marL="1264920" lvl="2" indent="-457200">
              <a:lnSpc>
                <a:spcPct val="100000"/>
              </a:lnSpc>
              <a:buFont typeface="Arial" panose="020B0604020202020204" pitchFamily="34" charset="0"/>
              <a:buChar char="›"/>
            </a:pPr>
            <a:endParaRPr lang="en-GB" sz="3400" dirty="0">
              <a:cs typeface="Arial"/>
            </a:endParaRPr>
          </a:p>
          <a:p>
            <a:pPr marL="1264920" lvl="2" indent="-457200">
              <a:lnSpc>
                <a:spcPct val="100000"/>
              </a:lnSpc>
              <a:buFont typeface="Arial" panose="020B0604020202020204" pitchFamily="34" charset="0"/>
              <a:buChar char="›"/>
            </a:pPr>
            <a:endParaRPr lang="en-GB" dirty="0">
              <a:cs typeface="Arial"/>
            </a:endParaRPr>
          </a:p>
          <a:p>
            <a:pPr marL="706120" lvl="1" indent="-355600">
              <a:lnSpc>
                <a:spcPct val="100000"/>
              </a:lnSpc>
            </a:pPr>
            <a:endParaRPr lang="en-GB" sz="2800" dirty="0">
              <a:cs typeface="Arial"/>
            </a:endParaRPr>
          </a:p>
          <a:p>
            <a:pPr marL="706120" lvl="1" indent="-355600">
              <a:lnSpc>
                <a:spcPct val="100000"/>
              </a:lnSpc>
            </a:pPr>
            <a:endParaRPr lang="en-GB" sz="2800" dirty="0">
              <a:cs typeface="Arial"/>
            </a:endParaRPr>
          </a:p>
          <a:p>
            <a:pPr marL="2286000" lvl="5" indent="0">
              <a:buNone/>
            </a:pPr>
            <a:endParaRPr lang="en-GB" sz="2400" dirty="0">
              <a:cs typeface="Arial"/>
            </a:endParaRPr>
          </a:p>
          <a:p>
            <a:pPr marL="2171700" lvl="4" indent="0">
              <a:buNone/>
            </a:pPr>
            <a:endParaRPr lang="en-GB" dirty="0">
              <a:cs typeface="Arial"/>
            </a:endParaRPr>
          </a:p>
          <a:p>
            <a:pPr marL="2514600" lvl="4" indent="-342900"/>
            <a:endParaRPr lang="en-GB" sz="2400" dirty="0">
              <a:cs typeface="Arial"/>
            </a:endParaRPr>
          </a:p>
          <a:p>
            <a:pPr marL="1485900" lvl="2">
              <a:buAutoNum type="arabicPeriod"/>
            </a:pPr>
            <a:endParaRPr lang="en-GB" sz="2600" dirty="0">
              <a:cs typeface="Arial"/>
            </a:endParaRPr>
          </a:p>
          <a:p>
            <a:pPr marL="342900" indent="-342900">
              <a:buAutoNum type="arabicPeriod"/>
            </a:pPr>
            <a:endParaRPr lang="en-GB" sz="2400" dirty="0">
              <a:cs typeface="Arial"/>
            </a:endParaRPr>
          </a:p>
          <a:p>
            <a:pPr marL="342900" indent="-342900">
              <a:buAutoNum type="arabicPeriod"/>
            </a:pPr>
            <a:endParaRPr lang="en-GB" sz="2400" dirty="0">
              <a:cs typeface="Arial"/>
            </a:endParaRPr>
          </a:p>
        </p:txBody>
      </p:sp>
      <p:sp>
        <p:nvSpPr>
          <p:cNvPr id="5" name="Text Placeholder 1">
            <a:extLst>
              <a:ext uri="{FF2B5EF4-FFF2-40B4-BE49-F238E27FC236}">
                <a16:creationId xmlns:a16="http://schemas.microsoft.com/office/drawing/2014/main" id="{2FE3E309-663B-4805-1CE0-E2827FD46A2E}"/>
              </a:ext>
            </a:extLst>
          </p:cNvPr>
          <p:cNvSpPr txBox="1">
            <a:spLocks/>
          </p:cNvSpPr>
          <p:nvPr/>
        </p:nvSpPr>
        <p:spPr>
          <a:xfrm>
            <a:off x="451262" y="397121"/>
            <a:ext cx="7398326" cy="89799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800" b="1" dirty="0">
                <a:cs typeface="Arial"/>
              </a:rPr>
              <a:t>Where did we get to….</a:t>
            </a:r>
          </a:p>
        </p:txBody>
      </p:sp>
      <p:pic>
        <p:nvPicPr>
          <p:cNvPr id="4" name="Picture 5" descr="A picture containing text&#10;&#10;Description automatically generated">
            <a:extLst>
              <a:ext uri="{FF2B5EF4-FFF2-40B4-BE49-F238E27FC236}">
                <a16:creationId xmlns:a16="http://schemas.microsoft.com/office/drawing/2014/main" id="{96BAFD2D-A5F1-38A4-6D90-8B8F1008936D}"/>
              </a:ext>
            </a:extLst>
          </p:cNvPr>
          <p:cNvPicPr>
            <a:picLocks noChangeAspect="1"/>
          </p:cNvPicPr>
          <p:nvPr/>
        </p:nvPicPr>
        <p:blipFill>
          <a:blip r:embed="rId2"/>
          <a:stretch>
            <a:fillRect/>
          </a:stretch>
        </p:blipFill>
        <p:spPr>
          <a:xfrm>
            <a:off x="7462837" y="-800100"/>
            <a:ext cx="2743200" cy="2743200"/>
          </a:xfrm>
          <a:prstGeom prst="rect">
            <a:avLst/>
          </a:prstGeom>
        </p:spPr>
      </p:pic>
    </p:spTree>
    <p:extLst>
      <p:ext uri="{BB962C8B-B14F-4D97-AF65-F5344CB8AC3E}">
        <p14:creationId xmlns:p14="http://schemas.microsoft.com/office/powerpoint/2010/main" val="2802812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545780-4C95-C471-5D52-FD378D74DEBD}"/>
              </a:ext>
            </a:extLst>
          </p:cNvPr>
          <p:cNvSpPr>
            <a:spLocks noGrp="1"/>
          </p:cNvSpPr>
          <p:nvPr>
            <p:ph type="body" sz="quarter" idx="12"/>
          </p:nvPr>
        </p:nvSpPr>
        <p:spPr>
          <a:xfrm>
            <a:off x="349141" y="317737"/>
            <a:ext cx="7566389" cy="642424"/>
          </a:xfrm>
        </p:spPr>
        <p:txBody>
          <a:bodyPr vert="horz" lIns="91440" tIns="45720" rIns="91440" bIns="45720" rtlCol="0" anchor="t">
            <a:noAutofit/>
          </a:bodyPr>
          <a:lstStyle/>
          <a:p>
            <a:r>
              <a:rPr lang="en-GB" sz="2800" b="1">
                <a:latin typeface="Arial"/>
                <a:cs typeface="Arial"/>
              </a:rPr>
              <a:t>Engagement &amp; Consultation Roadmap</a:t>
            </a:r>
          </a:p>
        </p:txBody>
      </p:sp>
      <p:pic>
        <p:nvPicPr>
          <p:cNvPr id="3" name="Picture 5" descr="A picture containing text&#10;&#10;Description automatically generated">
            <a:extLst>
              <a:ext uri="{FF2B5EF4-FFF2-40B4-BE49-F238E27FC236}">
                <a16:creationId xmlns:a16="http://schemas.microsoft.com/office/drawing/2014/main" id="{F1AA044A-3535-0809-AE77-BDE8E1E56969}"/>
              </a:ext>
            </a:extLst>
          </p:cNvPr>
          <p:cNvPicPr>
            <a:picLocks noChangeAspect="1"/>
          </p:cNvPicPr>
          <p:nvPr/>
        </p:nvPicPr>
        <p:blipFill>
          <a:blip r:embed="rId2"/>
          <a:stretch>
            <a:fillRect/>
          </a:stretch>
        </p:blipFill>
        <p:spPr>
          <a:xfrm>
            <a:off x="7462837" y="-800100"/>
            <a:ext cx="2743200" cy="2743200"/>
          </a:xfrm>
          <a:prstGeom prst="rect">
            <a:avLst/>
          </a:prstGeom>
        </p:spPr>
      </p:pic>
      <p:pic>
        <p:nvPicPr>
          <p:cNvPr id="5" name="Graphic 4" descr="Checkmark with solid fill">
            <a:extLst>
              <a:ext uri="{FF2B5EF4-FFF2-40B4-BE49-F238E27FC236}">
                <a16:creationId xmlns:a16="http://schemas.microsoft.com/office/drawing/2014/main" id="{EAB59AB5-ABC9-D657-9793-09C9726ECA9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2095" y="6091795"/>
            <a:ext cx="276101" cy="276101"/>
          </a:xfrm>
          <a:prstGeom prst="rect">
            <a:avLst/>
          </a:prstGeom>
        </p:spPr>
      </p:pic>
      <p:pic>
        <p:nvPicPr>
          <p:cNvPr id="8" name="Picture 7">
            <a:extLst>
              <a:ext uri="{FF2B5EF4-FFF2-40B4-BE49-F238E27FC236}">
                <a16:creationId xmlns:a16="http://schemas.microsoft.com/office/drawing/2014/main" id="{995F24D5-1D9C-0DC1-7EF0-2859F85FDC0C}"/>
              </a:ext>
            </a:extLst>
          </p:cNvPr>
          <p:cNvPicPr>
            <a:picLocks noChangeAspect="1"/>
          </p:cNvPicPr>
          <p:nvPr/>
        </p:nvPicPr>
        <p:blipFill rotWithShape="1">
          <a:blip r:embed="rId5"/>
          <a:srcRect l="1449" t="15731" r="810" b="558"/>
          <a:stretch/>
        </p:blipFill>
        <p:spPr>
          <a:xfrm>
            <a:off x="0" y="1066541"/>
            <a:ext cx="11900848" cy="5675453"/>
          </a:xfrm>
          <a:prstGeom prst="rect">
            <a:avLst/>
          </a:prstGeom>
        </p:spPr>
      </p:pic>
    </p:spTree>
    <p:extLst>
      <p:ext uri="{BB962C8B-B14F-4D97-AF65-F5344CB8AC3E}">
        <p14:creationId xmlns:p14="http://schemas.microsoft.com/office/powerpoint/2010/main" val="119606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038B18-D1E2-14AD-C161-59739768BE26}"/>
              </a:ext>
            </a:extLst>
          </p:cNvPr>
          <p:cNvSpPr>
            <a:spLocks noGrp="1"/>
          </p:cNvSpPr>
          <p:nvPr>
            <p:ph type="body" sz="quarter" idx="13"/>
          </p:nvPr>
        </p:nvSpPr>
        <p:spPr>
          <a:xfrm>
            <a:off x="108498" y="1295112"/>
            <a:ext cx="11101808" cy="4803921"/>
          </a:xfrm>
        </p:spPr>
        <p:txBody>
          <a:bodyPr vert="horz" lIns="91440" tIns="45720" rIns="91440" bIns="45720" rtlCol="0" anchor="t">
            <a:normAutofit/>
          </a:bodyPr>
          <a:lstStyle/>
          <a:p>
            <a:pPr marL="706120" lvl="1" indent="-355600">
              <a:lnSpc>
                <a:spcPct val="100000"/>
              </a:lnSpc>
            </a:pPr>
            <a:endParaRPr lang="en-GB" sz="2800" dirty="0">
              <a:cs typeface="Arial"/>
            </a:endParaRPr>
          </a:p>
          <a:p>
            <a:pPr marL="706120" lvl="1" indent="-355600">
              <a:lnSpc>
                <a:spcPct val="100000"/>
              </a:lnSpc>
            </a:pPr>
            <a:endParaRPr lang="en-GB" sz="2800" dirty="0">
              <a:cs typeface="Arial"/>
            </a:endParaRPr>
          </a:p>
          <a:p>
            <a:pPr marL="2286000" lvl="5" indent="0">
              <a:buNone/>
            </a:pPr>
            <a:endParaRPr lang="en-GB" sz="2400" dirty="0">
              <a:cs typeface="Arial"/>
            </a:endParaRPr>
          </a:p>
          <a:p>
            <a:pPr marL="2171700" lvl="4" indent="0">
              <a:buNone/>
            </a:pPr>
            <a:endParaRPr lang="en-GB" dirty="0">
              <a:cs typeface="Arial"/>
            </a:endParaRPr>
          </a:p>
          <a:p>
            <a:pPr marL="2514600" lvl="4" indent="-342900"/>
            <a:endParaRPr lang="en-GB" sz="2400" dirty="0">
              <a:cs typeface="Arial"/>
            </a:endParaRPr>
          </a:p>
          <a:p>
            <a:pPr marL="1485900" lvl="2">
              <a:buAutoNum type="arabicPeriod"/>
            </a:pPr>
            <a:endParaRPr lang="en-GB" sz="2600" dirty="0">
              <a:cs typeface="Arial"/>
            </a:endParaRPr>
          </a:p>
          <a:p>
            <a:pPr marL="342900" indent="-342900">
              <a:buAutoNum type="arabicPeriod"/>
            </a:pPr>
            <a:endParaRPr lang="en-GB" sz="2400" dirty="0">
              <a:cs typeface="Arial"/>
            </a:endParaRPr>
          </a:p>
          <a:p>
            <a:pPr marL="342900" indent="-342900">
              <a:buAutoNum type="arabicPeriod"/>
            </a:pPr>
            <a:endParaRPr lang="en-GB" sz="2400" dirty="0">
              <a:cs typeface="Arial"/>
            </a:endParaRPr>
          </a:p>
        </p:txBody>
      </p:sp>
      <p:sp>
        <p:nvSpPr>
          <p:cNvPr id="5" name="Text Placeholder 1">
            <a:extLst>
              <a:ext uri="{FF2B5EF4-FFF2-40B4-BE49-F238E27FC236}">
                <a16:creationId xmlns:a16="http://schemas.microsoft.com/office/drawing/2014/main" id="{2FE3E309-663B-4805-1CE0-E2827FD46A2E}"/>
              </a:ext>
            </a:extLst>
          </p:cNvPr>
          <p:cNvSpPr txBox="1">
            <a:spLocks/>
          </p:cNvSpPr>
          <p:nvPr/>
        </p:nvSpPr>
        <p:spPr>
          <a:xfrm>
            <a:off x="451262" y="397121"/>
            <a:ext cx="7398326" cy="89799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solidFill>
                  <a:schemeClr val="bg1"/>
                </a:solidFill>
                <a:latin typeface="Arial" panose="020B0604020202020204" pitchFamily="34" charset="0"/>
                <a:cs typeface="Arial" panose="020B0604020202020204" pitchFamily="34" charset="0"/>
              </a:rPr>
              <a:t>Restart - Last Stages of Consultation</a:t>
            </a:r>
          </a:p>
        </p:txBody>
      </p:sp>
      <p:pic>
        <p:nvPicPr>
          <p:cNvPr id="4" name="Picture 5" descr="A picture containing text&#10;&#10;Description automatically generated">
            <a:extLst>
              <a:ext uri="{FF2B5EF4-FFF2-40B4-BE49-F238E27FC236}">
                <a16:creationId xmlns:a16="http://schemas.microsoft.com/office/drawing/2014/main" id="{96BAFD2D-A5F1-38A4-6D90-8B8F1008936D}"/>
              </a:ext>
            </a:extLst>
          </p:cNvPr>
          <p:cNvPicPr>
            <a:picLocks noChangeAspect="1"/>
          </p:cNvPicPr>
          <p:nvPr/>
        </p:nvPicPr>
        <p:blipFill>
          <a:blip r:embed="rId3"/>
          <a:stretch>
            <a:fillRect/>
          </a:stretch>
        </p:blipFill>
        <p:spPr>
          <a:xfrm>
            <a:off x="7462837" y="-800100"/>
            <a:ext cx="2743200" cy="2743200"/>
          </a:xfrm>
          <a:prstGeom prst="rect">
            <a:avLst/>
          </a:prstGeom>
        </p:spPr>
      </p:pic>
      <p:pic>
        <p:nvPicPr>
          <p:cNvPr id="14" name="Picture 13">
            <a:extLst>
              <a:ext uri="{FF2B5EF4-FFF2-40B4-BE49-F238E27FC236}">
                <a16:creationId xmlns:a16="http://schemas.microsoft.com/office/drawing/2014/main" id="{AE072697-8C58-9298-EE6F-D0B5B683B5A3}"/>
              </a:ext>
            </a:extLst>
          </p:cNvPr>
          <p:cNvPicPr>
            <a:picLocks noChangeAspect="1"/>
          </p:cNvPicPr>
          <p:nvPr/>
        </p:nvPicPr>
        <p:blipFill>
          <a:blip r:embed="rId4"/>
          <a:stretch>
            <a:fillRect/>
          </a:stretch>
        </p:blipFill>
        <p:spPr>
          <a:xfrm>
            <a:off x="342709" y="987552"/>
            <a:ext cx="11507915" cy="5687568"/>
          </a:xfrm>
          <a:prstGeom prst="rect">
            <a:avLst/>
          </a:prstGeom>
        </p:spPr>
      </p:pic>
    </p:spTree>
    <p:extLst>
      <p:ext uri="{BB962C8B-B14F-4D97-AF65-F5344CB8AC3E}">
        <p14:creationId xmlns:p14="http://schemas.microsoft.com/office/powerpoint/2010/main" val="1837917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A26BB-6A54-B202-CBF9-0CD133FC92E7}"/>
              </a:ext>
            </a:extLst>
          </p:cNvPr>
          <p:cNvSpPr>
            <a:spLocks noGrp="1"/>
          </p:cNvSpPr>
          <p:nvPr>
            <p:ph type="body" sz="quarter" idx="13"/>
          </p:nvPr>
        </p:nvSpPr>
        <p:spPr>
          <a:xfrm>
            <a:off x="221482" y="1179703"/>
            <a:ext cx="11567747" cy="4694537"/>
          </a:xfrm>
        </p:spPr>
        <p:txBody>
          <a:bodyPr>
            <a:noAutofit/>
          </a:bodyPr>
          <a:lstStyle/>
          <a:p>
            <a:pPr marL="342900" indent="-342900">
              <a:lnSpc>
                <a:spcPct val="100000"/>
              </a:lnSpc>
              <a:buFont typeface="Arial" panose="020B0604020202020204" pitchFamily="34" charset="0"/>
              <a:buChar char="•"/>
            </a:pPr>
            <a:r>
              <a:rPr lang="en-GB" sz="2600" dirty="0"/>
              <a:t>All substantive staff (excluding the newly appointed leadership team) employed within the Digital Directorate</a:t>
            </a:r>
            <a:endParaRPr lang="en-GB" sz="100" dirty="0"/>
          </a:p>
          <a:p>
            <a:pPr marL="342900" indent="-342900">
              <a:lnSpc>
                <a:spcPct val="100000"/>
              </a:lnSpc>
              <a:buFont typeface="Arial" panose="020B0604020202020204" pitchFamily="34" charset="0"/>
              <a:buChar char="•"/>
            </a:pPr>
            <a:r>
              <a:rPr lang="en-GB" sz="2600" dirty="0"/>
              <a:t>Internal fixed term, seconded or bank staff, for the purpose of this consultation only; </a:t>
            </a:r>
          </a:p>
          <a:p>
            <a:pPr>
              <a:lnSpc>
                <a:spcPct val="100000"/>
              </a:lnSpc>
            </a:pPr>
            <a:endParaRPr lang="en-GB" sz="200" dirty="0"/>
          </a:p>
          <a:p>
            <a:pPr marL="808038" lvl="1" indent="-452438">
              <a:lnSpc>
                <a:spcPct val="100000"/>
              </a:lnSpc>
            </a:pPr>
            <a:r>
              <a:rPr lang="en-GB" sz="2600" dirty="0"/>
              <a:t>staff who have more then one year’s continuous service in an internal fixed term, seconded or bank role will be considered to hold that role substantively </a:t>
            </a:r>
          </a:p>
          <a:p>
            <a:pPr marL="355600" lvl="1" indent="0">
              <a:lnSpc>
                <a:spcPct val="100000"/>
              </a:lnSpc>
              <a:buNone/>
            </a:pPr>
            <a:endParaRPr lang="en-GB" sz="100" dirty="0"/>
          </a:p>
          <a:p>
            <a:pPr marL="808038" lvl="1" indent="-452438">
              <a:lnSpc>
                <a:spcPct val="100000"/>
              </a:lnSpc>
            </a:pPr>
            <a:r>
              <a:rPr lang="en-GB" sz="2600" dirty="0"/>
              <a:t>those with more than one year’s continuous service in an internal fixed term, seconded or bank role may express an interest in the ‘seconded into’ role if the role remains vacant after the slotting-in/ringfenced process</a:t>
            </a:r>
          </a:p>
          <a:p>
            <a:pPr>
              <a:lnSpc>
                <a:spcPct val="100000"/>
              </a:lnSpc>
            </a:pPr>
            <a:endParaRPr lang="en-GB" sz="2400" b="1" dirty="0">
              <a:solidFill>
                <a:schemeClr val="accent1">
                  <a:lumMod val="75000"/>
                </a:schemeClr>
              </a:solidFill>
              <a:cs typeface="Arial"/>
            </a:endParaRPr>
          </a:p>
          <a:p>
            <a:pPr>
              <a:lnSpc>
                <a:spcPct val="100000"/>
              </a:lnSpc>
            </a:pPr>
            <a:endParaRPr lang="en-GB" sz="200" b="1" dirty="0">
              <a:solidFill>
                <a:schemeClr val="accent1">
                  <a:lumMod val="75000"/>
                </a:schemeClr>
              </a:solidFill>
              <a:cs typeface="Arial"/>
            </a:endParaRPr>
          </a:p>
        </p:txBody>
      </p:sp>
      <p:sp>
        <p:nvSpPr>
          <p:cNvPr id="5" name="Text Placeholder 1">
            <a:extLst>
              <a:ext uri="{FF2B5EF4-FFF2-40B4-BE49-F238E27FC236}">
                <a16:creationId xmlns:a16="http://schemas.microsoft.com/office/drawing/2014/main" id="{29E20314-37B3-9742-262C-56CBFA159125}"/>
              </a:ext>
            </a:extLst>
          </p:cNvPr>
          <p:cNvSpPr txBox="1">
            <a:spLocks/>
          </p:cNvSpPr>
          <p:nvPr/>
        </p:nvSpPr>
        <p:spPr>
          <a:xfrm>
            <a:off x="384767" y="380290"/>
            <a:ext cx="8319846" cy="642424"/>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t>Reminder - Roles in scope </a:t>
            </a:r>
          </a:p>
          <a:p>
            <a:endParaRPr lang="en-US" dirty="0"/>
          </a:p>
        </p:txBody>
      </p:sp>
      <p:pic>
        <p:nvPicPr>
          <p:cNvPr id="2" name="Picture 5" descr="A picture containing text&#10;&#10;Description automatically generated">
            <a:extLst>
              <a:ext uri="{FF2B5EF4-FFF2-40B4-BE49-F238E27FC236}">
                <a16:creationId xmlns:a16="http://schemas.microsoft.com/office/drawing/2014/main" id="{CC744B0F-732D-A452-AC72-5393E9EB60FC}"/>
              </a:ext>
            </a:extLst>
          </p:cNvPr>
          <p:cNvPicPr>
            <a:picLocks noChangeAspect="1"/>
          </p:cNvPicPr>
          <p:nvPr/>
        </p:nvPicPr>
        <p:blipFill>
          <a:blip r:embed="rId2"/>
          <a:stretch>
            <a:fillRect/>
          </a:stretch>
        </p:blipFill>
        <p:spPr>
          <a:xfrm>
            <a:off x="7462837" y="-800100"/>
            <a:ext cx="2743200" cy="2743200"/>
          </a:xfrm>
          <a:prstGeom prst="rect">
            <a:avLst/>
          </a:prstGeom>
        </p:spPr>
      </p:pic>
    </p:spTree>
    <p:extLst>
      <p:ext uri="{BB962C8B-B14F-4D97-AF65-F5344CB8AC3E}">
        <p14:creationId xmlns:p14="http://schemas.microsoft.com/office/powerpoint/2010/main" val="3968888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9E20314-37B3-9742-262C-56CBFA159125}"/>
              </a:ext>
            </a:extLst>
          </p:cNvPr>
          <p:cNvSpPr txBox="1">
            <a:spLocks/>
          </p:cNvSpPr>
          <p:nvPr/>
        </p:nvSpPr>
        <p:spPr>
          <a:xfrm>
            <a:off x="384767" y="380290"/>
            <a:ext cx="8319846" cy="642424"/>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t>Reminder - Definitions</a:t>
            </a:r>
          </a:p>
          <a:p>
            <a:endParaRPr lang="en-US" dirty="0"/>
          </a:p>
        </p:txBody>
      </p:sp>
      <p:pic>
        <p:nvPicPr>
          <p:cNvPr id="2" name="Picture 5" descr="A picture containing text&#10;&#10;Description automatically generated">
            <a:extLst>
              <a:ext uri="{FF2B5EF4-FFF2-40B4-BE49-F238E27FC236}">
                <a16:creationId xmlns:a16="http://schemas.microsoft.com/office/drawing/2014/main" id="{CC744B0F-732D-A452-AC72-5393E9EB60FC}"/>
              </a:ext>
            </a:extLst>
          </p:cNvPr>
          <p:cNvPicPr>
            <a:picLocks noChangeAspect="1"/>
          </p:cNvPicPr>
          <p:nvPr/>
        </p:nvPicPr>
        <p:blipFill>
          <a:blip r:embed="rId3"/>
          <a:stretch>
            <a:fillRect/>
          </a:stretch>
        </p:blipFill>
        <p:spPr>
          <a:xfrm>
            <a:off x="7462837" y="-800100"/>
            <a:ext cx="2743200" cy="2743200"/>
          </a:xfrm>
          <a:prstGeom prst="rect">
            <a:avLst/>
          </a:prstGeom>
        </p:spPr>
      </p:pic>
      <p:sp>
        <p:nvSpPr>
          <p:cNvPr id="4" name="Text Placeholder 2">
            <a:extLst>
              <a:ext uri="{FF2B5EF4-FFF2-40B4-BE49-F238E27FC236}">
                <a16:creationId xmlns:a16="http://schemas.microsoft.com/office/drawing/2014/main" id="{84245C66-45E7-33F0-75DA-2128E3D481F1}"/>
              </a:ext>
            </a:extLst>
          </p:cNvPr>
          <p:cNvSpPr txBox="1">
            <a:spLocks/>
          </p:cNvSpPr>
          <p:nvPr/>
        </p:nvSpPr>
        <p:spPr>
          <a:xfrm>
            <a:off x="4077993" y="4607377"/>
            <a:ext cx="7786255" cy="129465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67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The process by which staff will be considered for a post, or posts, in the new structure similar to their current post and where there is;</a:t>
            </a:r>
          </a:p>
          <a:p>
            <a:pPr marL="285750" indent="-285750">
              <a:lnSpc>
                <a:spcPct val="100000"/>
              </a:lnSpc>
              <a:spcBef>
                <a:spcPts val="0"/>
              </a:spcBef>
              <a:buFont typeface="Arial" panose="020B0604020202020204" pitchFamily="34" charset="0"/>
              <a:buChar char="•"/>
            </a:pPr>
            <a:r>
              <a:rPr lang="en-US" sz="2000" dirty="0"/>
              <a:t>more than one contender for that post </a:t>
            </a:r>
          </a:p>
          <a:p>
            <a:pPr marL="285750" indent="-285750">
              <a:lnSpc>
                <a:spcPct val="100000"/>
              </a:lnSpc>
              <a:spcBef>
                <a:spcPts val="0"/>
              </a:spcBef>
              <a:buFont typeface="Arial" panose="020B0604020202020204" pitchFamily="34" charset="0"/>
              <a:buChar char="•"/>
            </a:pPr>
            <a:r>
              <a:rPr lang="en-US" sz="2000" dirty="0"/>
              <a:t>more than one role for the contender to consider</a:t>
            </a:r>
          </a:p>
        </p:txBody>
      </p:sp>
      <p:sp>
        <p:nvSpPr>
          <p:cNvPr id="8" name="Rectangle 7">
            <a:extLst>
              <a:ext uri="{FF2B5EF4-FFF2-40B4-BE49-F238E27FC236}">
                <a16:creationId xmlns:a16="http://schemas.microsoft.com/office/drawing/2014/main" id="{483471B6-9095-FDA2-3101-17ADE3D9A955}"/>
              </a:ext>
            </a:extLst>
          </p:cNvPr>
          <p:cNvSpPr/>
          <p:nvPr/>
        </p:nvSpPr>
        <p:spPr>
          <a:xfrm>
            <a:off x="794471" y="1610397"/>
            <a:ext cx="239881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Mapping &amp; Matching</a:t>
            </a:r>
          </a:p>
        </p:txBody>
      </p:sp>
      <p:sp>
        <p:nvSpPr>
          <p:cNvPr id="9" name="Rectangle 8">
            <a:extLst>
              <a:ext uri="{FF2B5EF4-FFF2-40B4-BE49-F238E27FC236}">
                <a16:creationId xmlns:a16="http://schemas.microsoft.com/office/drawing/2014/main" id="{09AF0B2E-A685-6096-D07F-D73B664C9524}"/>
              </a:ext>
            </a:extLst>
          </p:cNvPr>
          <p:cNvSpPr/>
          <p:nvPr/>
        </p:nvSpPr>
        <p:spPr>
          <a:xfrm>
            <a:off x="794471" y="3019717"/>
            <a:ext cx="239881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Slotting In</a:t>
            </a:r>
          </a:p>
        </p:txBody>
      </p:sp>
      <p:sp>
        <p:nvSpPr>
          <p:cNvPr id="10" name="Rectangle 9">
            <a:extLst>
              <a:ext uri="{FF2B5EF4-FFF2-40B4-BE49-F238E27FC236}">
                <a16:creationId xmlns:a16="http://schemas.microsoft.com/office/drawing/2014/main" id="{D4DA4CC5-8916-E03A-D283-2F0C7882F7E7}"/>
              </a:ext>
            </a:extLst>
          </p:cNvPr>
          <p:cNvSpPr/>
          <p:nvPr/>
        </p:nvSpPr>
        <p:spPr>
          <a:xfrm>
            <a:off x="794471" y="4678413"/>
            <a:ext cx="239881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Ring-Fencing</a:t>
            </a:r>
          </a:p>
        </p:txBody>
      </p:sp>
      <p:sp>
        <p:nvSpPr>
          <p:cNvPr id="11" name="Text Placeholder 2">
            <a:extLst>
              <a:ext uri="{FF2B5EF4-FFF2-40B4-BE49-F238E27FC236}">
                <a16:creationId xmlns:a16="http://schemas.microsoft.com/office/drawing/2014/main" id="{95FF59EF-C46F-19E3-58C6-F06285CF132E}"/>
              </a:ext>
            </a:extLst>
          </p:cNvPr>
          <p:cNvSpPr txBox="1">
            <a:spLocks/>
          </p:cNvSpPr>
          <p:nvPr/>
        </p:nvSpPr>
        <p:spPr>
          <a:xfrm>
            <a:off x="4077993" y="3060055"/>
            <a:ext cx="7786255" cy="114569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67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Process by which staff are confirmed into a post in the new structure which is similar (70%) to their current post and where that individual is the only contender for that post.  </a:t>
            </a:r>
          </a:p>
        </p:txBody>
      </p:sp>
      <p:sp>
        <p:nvSpPr>
          <p:cNvPr id="12" name="Text Placeholder 2">
            <a:extLst>
              <a:ext uri="{FF2B5EF4-FFF2-40B4-BE49-F238E27FC236}">
                <a16:creationId xmlns:a16="http://schemas.microsoft.com/office/drawing/2014/main" id="{B4649C4B-7E5D-C861-7285-69C3E421E59F}"/>
              </a:ext>
            </a:extLst>
          </p:cNvPr>
          <p:cNvSpPr txBox="1">
            <a:spLocks/>
          </p:cNvSpPr>
          <p:nvPr/>
        </p:nvSpPr>
        <p:spPr>
          <a:xfrm>
            <a:off x="4077992" y="1673141"/>
            <a:ext cx="7786255" cy="85165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67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ea typeface="Arial" panose="020B0604020202020204" pitchFamily="34" charset="0"/>
                <a:cs typeface="Arial" panose="020B0604020202020204" pitchFamily="34" charset="0"/>
              </a:rPr>
              <a:t>Re</a:t>
            </a:r>
            <a:r>
              <a:rPr lang="en-US" sz="2000" spc="-15" dirty="0">
                <a:ea typeface="Arial" panose="020B0604020202020204" pitchFamily="34" charset="0"/>
                <a:cs typeface="Arial" panose="020B0604020202020204" pitchFamily="34" charset="0"/>
              </a:rPr>
              <a:t>v</a:t>
            </a:r>
            <a:r>
              <a:rPr lang="en-US" sz="2000" spc="-5" dirty="0">
                <a:ea typeface="Arial" panose="020B0604020202020204" pitchFamily="34" charset="0"/>
                <a:cs typeface="Arial" panose="020B0604020202020204" pitchFamily="34" charset="0"/>
              </a:rPr>
              <a:t>i</a:t>
            </a:r>
            <a:r>
              <a:rPr lang="en-US" sz="2000" spc="10" dirty="0">
                <a:ea typeface="Arial" panose="020B0604020202020204" pitchFamily="34" charset="0"/>
                <a:cs typeface="Arial" panose="020B0604020202020204" pitchFamily="34" charset="0"/>
              </a:rPr>
              <a:t>e</a:t>
            </a:r>
            <a:r>
              <a:rPr lang="en-US" sz="2000" dirty="0">
                <a:ea typeface="Arial" panose="020B0604020202020204" pitchFamily="34" charset="0"/>
                <a:cs typeface="Arial" panose="020B0604020202020204" pitchFamily="34" charset="0"/>
              </a:rPr>
              <a:t>w</a:t>
            </a:r>
            <a:r>
              <a:rPr lang="en-US" sz="2000" spc="-5" dirty="0">
                <a:ea typeface="Arial" panose="020B0604020202020204" pitchFamily="34" charset="0"/>
                <a:cs typeface="Arial" panose="020B0604020202020204" pitchFamily="34" charset="0"/>
              </a:rPr>
              <a:t> </a:t>
            </a:r>
            <a:r>
              <a:rPr lang="en-US" sz="2000" dirty="0">
                <a:ea typeface="Arial" panose="020B0604020202020204" pitchFamily="34" charset="0"/>
                <a:cs typeface="Arial" panose="020B0604020202020204" pitchFamily="34" charset="0"/>
              </a:rPr>
              <a:t>cu</a:t>
            </a:r>
            <a:r>
              <a:rPr lang="en-US" sz="2000" spc="-10" dirty="0">
                <a:ea typeface="Arial" panose="020B0604020202020204" pitchFamily="34" charset="0"/>
                <a:cs typeface="Arial" panose="020B0604020202020204" pitchFamily="34" charset="0"/>
              </a:rPr>
              <a:t>r</a:t>
            </a:r>
            <a:r>
              <a:rPr lang="en-US" sz="2000" spc="5" dirty="0">
                <a:ea typeface="Arial" panose="020B0604020202020204" pitchFamily="34" charset="0"/>
                <a:cs typeface="Arial" panose="020B0604020202020204" pitchFamily="34" charset="0"/>
              </a:rPr>
              <a:t>r</a:t>
            </a:r>
            <a:r>
              <a:rPr lang="en-US" sz="2000" dirty="0">
                <a:ea typeface="Arial" panose="020B0604020202020204" pitchFamily="34" charset="0"/>
                <a:cs typeface="Arial" panose="020B0604020202020204" pitchFamily="34" charset="0"/>
              </a:rPr>
              <a:t>e</a:t>
            </a:r>
            <a:r>
              <a:rPr lang="en-US" sz="2000" spc="-5" dirty="0">
                <a:ea typeface="Arial" panose="020B0604020202020204" pitchFamily="34" charset="0"/>
                <a:cs typeface="Arial" panose="020B0604020202020204" pitchFamily="34" charset="0"/>
              </a:rPr>
              <a:t>n</a:t>
            </a:r>
            <a:r>
              <a:rPr lang="en-US" sz="2000" dirty="0">
                <a:ea typeface="Arial" panose="020B0604020202020204" pitchFamily="34" charset="0"/>
                <a:cs typeface="Arial" panose="020B0604020202020204" pitchFamily="34" charset="0"/>
              </a:rPr>
              <a:t>t</a:t>
            </a:r>
            <a:r>
              <a:rPr lang="en-US" sz="2000" spc="-10" dirty="0">
                <a:ea typeface="Arial" panose="020B0604020202020204" pitchFamily="34" charset="0"/>
                <a:cs typeface="Arial" panose="020B0604020202020204" pitchFamily="34" charset="0"/>
              </a:rPr>
              <a:t> </a:t>
            </a:r>
            <a:r>
              <a:rPr lang="en-US" sz="2000" spc="5" dirty="0">
                <a:ea typeface="Arial" panose="020B0604020202020204" pitchFamily="34" charset="0"/>
                <a:cs typeface="Arial" panose="020B0604020202020204" pitchFamily="34" charset="0"/>
              </a:rPr>
              <a:t>r</a:t>
            </a:r>
            <a:r>
              <a:rPr lang="en-US" sz="2000" dirty="0">
                <a:ea typeface="Arial" panose="020B0604020202020204" pitchFamily="34" charset="0"/>
                <a:cs typeface="Arial" panose="020B0604020202020204" pitchFamily="34" charset="0"/>
              </a:rPr>
              <a:t>o</a:t>
            </a:r>
            <a:r>
              <a:rPr lang="en-US" sz="2000" spc="-5" dirty="0">
                <a:ea typeface="Arial" panose="020B0604020202020204" pitchFamily="34" charset="0"/>
                <a:cs typeface="Arial" panose="020B0604020202020204" pitchFamily="34" charset="0"/>
              </a:rPr>
              <a:t>l</a:t>
            </a:r>
            <a:r>
              <a:rPr lang="en-US" sz="2000" dirty="0">
                <a:ea typeface="Arial" panose="020B0604020202020204" pitchFamily="34" charset="0"/>
                <a:cs typeface="Arial" panose="020B0604020202020204" pitchFamily="34" charset="0"/>
              </a:rPr>
              <a:t>es and map them to roles in the new structure based on job content and skill &amp; knowledge </a:t>
            </a:r>
            <a:r>
              <a:rPr lang="en-US" sz="2000" dirty="0" err="1">
                <a:ea typeface="Arial" panose="020B0604020202020204" pitchFamily="34" charset="0"/>
                <a:cs typeface="Arial" panose="020B0604020202020204" pitchFamily="34" charset="0"/>
              </a:rPr>
              <a:t>etc</a:t>
            </a:r>
            <a:r>
              <a:rPr lang="en-US" sz="2000" dirty="0">
                <a:ea typeface="Arial" panose="020B0604020202020204" pitchFamily="34" charset="0"/>
                <a:cs typeface="Arial" panose="020B0604020202020204" pitchFamily="34" charset="0"/>
              </a:rPr>
              <a:t> required</a:t>
            </a:r>
          </a:p>
          <a:p>
            <a:pPr>
              <a:lnSpc>
                <a:spcPct val="100000"/>
              </a:lnSpc>
            </a:pPr>
            <a:endParaRPr lang="en-GB" sz="2000" dirty="0"/>
          </a:p>
          <a:p>
            <a:pPr>
              <a:lnSpc>
                <a:spcPct val="100000"/>
              </a:lnSpc>
            </a:pPr>
            <a:endParaRPr lang="en-US" sz="2000" dirty="0">
              <a:ea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id="{2440DBBE-D430-137D-9701-D1DA9C9900FF}"/>
              </a:ext>
            </a:extLst>
          </p:cNvPr>
          <p:cNvSpPr/>
          <p:nvPr/>
        </p:nvSpPr>
        <p:spPr>
          <a:xfrm>
            <a:off x="3349650" y="1846854"/>
            <a:ext cx="497955" cy="34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6B54BC0E-19DE-FDF5-F4D2-65D5764A549B}"/>
              </a:ext>
            </a:extLst>
          </p:cNvPr>
          <p:cNvSpPr/>
          <p:nvPr/>
        </p:nvSpPr>
        <p:spPr>
          <a:xfrm>
            <a:off x="3386663" y="3325039"/>
            <a:ext cx="497955" cy="34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80080BAC-2E22-B97C-9CBE-C68E7EE4A450}"/>
              </a:ext>
            </a:extLst>
          </p:cNvPr>
          <p:cNvSpPr/>
          <p:nvPr/>
        </p:nvSpPr>
        <p:spPr>
          <a:xfrm>
            <a:off x="3349650" y="4962347"/>
            <a:ext cx="497955" cy="34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3137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9E20314-37B3-9742-262C-56CBFA159125}"/>
              </a:ext>
            </a:extLst>
          </p:cNvPr>
          <p:cNvSpPr txBox="1">
            <a:spLocks/>
          </p:cNvSpPr>
          <p:nvPr/>
        </p:nvSpPr>
        <p:spPr>
          <a:xfrm>
            <a:off x="362995" y="230351"/>
            <a:ext cx="8319846" cy="745776"/>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How will appointments be made?</a:t>
            </a:r>
            <a:r>
              <a:rPr lang="en-US" sz="3800" b="1" dirty="0"/>
              <a:t> </a:t>
            </a:r>
          </a:p>
          <a:p>
            <a:endParaRPr lang="en-US" sz="3800" b="1" dirty="0"/>
          </a:p>
          <a:p>
            <a:endParaRPr lang="en-US" dirty="0"/>
          </a:p>
        </p:txBody>
      </p:sp>
      <p:pic>
        <p:nvPicPr>
          <p:cNvPr id="2" name="Picture 5" descr="A picture containing text&#10;&#10;Description automatically generated">
            <a:extLst>
              <a:ext uri="{FF2B5EF4-FFF2-40B4-BE49-F238E27FC236}">
                <a16:creationId xmlns:a16="http://schemas.microsoft.com/office/drawing/2014/main" id="{CC744B0F-732D-A452-AC72-5393E9EB60FC}"/>
              </a:ext>
            </a:extLst>
          </p:cNvPr>
          <p:cNvPicPr>
            <a:picLocks noChangeAspect="1"/>
          </p:cNvPicPr>
          <p:nvPr/>
        </p:nvPicPr>
        <p:blipFill>
          <a:blip r:embed="rId3"/>
          <a:stretch>
            <a:fillRect/>
          </a:stretch>
        </p:blipFill>
        <p:spPr>
          <a:xfrm>
            <a:off x="7462837" y="-800100"/>
            <a:ext cx="2743200" cy="2743200"/>
          </a:xfrm>
          <a:prstGeom prst="rect">
            <a:avLst/>
          </a:prstGeom>
        </p:spPr>
      </p:pic>
      <p:sp>
        <p:nvSpPr>
          <p:cNvPr id="4" name="Text Placeholder 2">
            <a:extLst>
              <a:ext uri="{FF2B5EF4-FFF2-40B4-BE49-F238E27FC236}">
                <a16:creationId xmlns:a16="http://schemas.microsoft.com/office/drawing/2014/main" id="{84245C66-45E7-33F0-75DA-2128E3D481F1}"/>
              </a:ext>
            </a:extLst>
          </p:cNvPr>
          <p:cNvSpPr txBox="1">
            <a:spLocks/>
          </p:cNvSpPr>
          <p:nvPr/>
        </p:nvSpPr>
        <p:spPr>
          <a:xfrm>
            <a:off x="4100945" y="3035503"/>
            <a:ext cx="5201792" cy="255861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67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Staff have already completed an Expressions of Interest Form indicating which (2 or 3) of the ring-fenced roles they are interested in</a:t>
            </a:r>
          </a:p>
          <a:p>
            <a:pPr>
              <a:lnSpc>
                <a:spcPct val="100000"/>
              </a:lnSpc>
            </a:pPr>
            <a:r>
              <a:rPr lang="en-US" sz="2000" dirty="0"/>
              <a:t>A selection/appointment discussion will take place  to discuss the preferences </a:t>
            </a:r>
            <a:r>
              <a:rPr lang="en-US" i="1" dirty="0"/>
              <a:t>(the aim will be to appoint to 1</a:t>
            </a:r>
            <a:r>
              <a:rPr lang="en-US" i="1" baseline="30000" dirty="0"/>
              <a:t>st</a:t>
            </a:r>
            <a:r>
              <a:rPr lang="en-US" i="1" dirty="0"/>
              <a:t> or 2</a:t>
            </a:r>
            <a:r>
              <a:rPr lang="en-US" i="1" baseline="30000" dirty="0"/>
              <a:t>nd</a:t>
            </a:r>
            <a:r>
              <a:rPr lang="en-US" i="1" dirty="0"/>
              <a:t> choice but this may not always be possible)</a:t>
            </a:r>
          </a:p>
          <a:p>
            <a:pPr>
              <a:lnSpc>
                <a:spcPct val="100000"/>
              </a:lnSpc>
            </a:pPr>
            <a:endParaRPr lang="en-US" sz="2000" dirty="0"/>
          </a:p>
          <a:p>
            <a:pPr>
              <a:lnSpc>
                <a:spcPct val="100000"/>
              </a:lnSpc>
            </a:pPr>
            <a:r>
              <a:rPr lang="en-US" sz="2000" dirty="0"/>
              <a:t> </a:t>
            </a:r>
          </a:p>
        </p:txBody>
      </p:sp>
      <p:sp>
        <p:nvSpPr>
          <p:cNvPr id="8" name="Rectangle 7">
            <a:extLst>
              <a:ext uri="{FF2B5EF4-FFF2-40B4-BE49-F238E27FC236}">
                <a16:creationId xmlns:a16="http://schemas.microsoft.com/office/drawing/2014/main" id="{483471B6-9095-FDA2-3101-17ADE3D9A955}"/>
              </a:ext>
            </a:extLst>
          </p:cNvPr>
          <p:cNvSpPr/>
          <p:nvPr/>
        </p:nvSpPr>
        <p:spPr>
          <a:xfrm>
            <a:off x="794468" y="1323822"/>
            <a:ext cx="239881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Slotting In; </a:t>
            </a:r>
          </a:p>
          <a:p>
            <a:pPr algn="ctr"/>
            <a:r>
              <a:rPr lang="en-GB" sz="2000" b="1" dirty="0"/>
              <a:t>(</a:t>
            </a:r>
            <a:r>
              <a:rPr lang="en-GB" b="1" i="1" dirty="0"/>
              <a:t>Match is &gt;70%)</a:t>
            </a:r>
            <a:endParaRPr lang="en-GB" sz="2000" b="1" i="1" dirty="0"/>
          </a:p>
        </p:txBody>
      </p:sp>
      <p:sp>
        <p:nvSpPr>
          <p:cNvPr id="9" name="Rectangle 8">
            <a:extLst>
              <a:ext uri="{FF2B5EF4-FFF2-40B4-BE49-F238E27FC236}">
                <a16:creationId xmlns:a16="http://schemas.microsoft.com/office/drawing/2014/main" id="{09AF0B2E-A685-6096-D07F-D73B664C9524}"/>
              </a:ext>
            </a:extLst>
          </p:cNvPr>
          <p:cNvSpPr/>
          <p:nvPr/>
        </p:nvSpPr>
        <p:spPr>
          <a:xfrm>
            <a:off x="829035" y="2412475"/>
            <a:ext cx="2398815" cy="1138495"/>
          </a:xfrm>
          <a:prstGeom prst="rect">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Slotting In; </a:t>
            </a:r>
          </a:p>
          <a:p>
            <a:pPr algn="ctr"/>
            <a:r>
              <a:rPr lang="en-GB" sz="2000" b="1" dirty="0"/>
              <a:t>(</a:t>
            </a:r>
            <a:r>
              <a:rPr lang="en-GB" b="1" i="1" dirty="0"/>
              <a:t>Match is &lt;70%</a:t>
            </a:r>
          </a:p>
          <a:p>
            <a:pPr algn="ctr"/>
            <a:r>
              <a:rPr lang="en-GB" b="1" i="1" dirty="0"/>
              <a:t> or a higher band)</a:t>
            </a:r>
          </a:p>
        </p:txBody>
      </p:sp>
      <p:sp>
        <p:nvSpPr>
          <p:cNvPr id="10" name="Rectangle 9">
            <a:extLst>
              <a:ext uri="{FF2B5EF4-FFF2-40B4-BE49-F238E27FC236}">
                <a16:creationId xmlns:a16="http://schemas.microsoft.com/office/drawing/2014/main" id="{D4DA4CC5-8916-E03A-D283-2F0C7882F7E7}"/>
              </a:ext>
            </a:extLst>
          </p:cNvPr>
          <p:cNvSpPr/>
          <p:nvPr/>
        </p:nvSpPr>
        <p:spPr>
          <a:xfrm>
            <a:off x="794468" y="3733490"/>
            <a:ext cx="2398815" cy="914400"/>
          </a:xfrm>
          <a:prstGeom prst="rect">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a:p>
            <a:pPr algn="ctr"/>
            <a:r>
              <a:rPr lang="en-GB" sz="2000" b="1" dirty="0"/>
              <a:t>Ring-Fencing</a:t>
            </a:r>
          </a:p>
          <a:p>
            <a:pPr algn="ctr"/>
            <a:endParaRPr lang="en-GB" sz="2000" b="1" dirty="0"/>
          </a:p>
        </p:txBody>
      </p:sp>
      <p:sp>
        <p:nvSpPr>
          <p:cNvPr id="11" name="Text Placeholder 2">
            <a:extLst>
              <a:ext uri="{FF2B5EF4-FFF2-40B4-BE49-F238E27FC236}">
                <a16:creationId xmlns:a16="http://schemas.microsoft.com/office/drawing/2014/main" id="{95FF59EF-C46F-19E3-58C6-F06285CF132E}"/>
              </a:ext>
            </a:extLst>
          </p:cNvPr>
          <p:cNvSpPr txBox="1">
            <a:spLocks/>
          </p:cNvSpPr>
          <p:nvPr/>
        </p:nvSpPr>
        <p:spPr>
          <a:xfrm>
            <a:off x="4084336" y="2183321"/>
            <a:ext cx="5201792" cy="70467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67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Selection/appointment discussion required to discuss the suitability of the role match</a:t>
            </a:r>
          </a:p>
        </p:txBody>
      </p:sp>
      <p:sp>
        <p:nvSpPr>
          <p:cNvPr id="12" name="Text Placeholder 2">
            <a:extLst>
              <a:ext uri="{FF2B5EF4-FFF2-40B4-BE49-F238E27FC236}">
                <a16:creationId xmlns:a16="http://schemas.microsoft.com/office/drawing/2014/main" id="{B4649C4B-7E5D-C861-7285-69C3E421E59F}"/>
              </a:ext>
            </a:extLst>
          </p:cNvPr>
          <p:cNvSpPr txBox="1">
            <a:spLocks/>
          </p:cNvSpPr>
          <p:nvPr/>
        </p:nvSpPr>
        <p:spPr>
          <a:xfrm>
            <a:off x="4100945" y="1532850"/>
            <a:ext cx="7612084" cy="50296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67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No selection or appointment process required</a:t>
            </a:r>
            <a:endParaRPr lang="en-GB" sz="2000" dirty="0"/>
          </a:p>
        </p:txBody>
      </p:sp>
      <p:sp>
        <p:nvSpPr>
          <p:cNvPr id="14" name="Arrow: Right 13">
            <a:extLst>
              <a:ext uri="{FF2B5EF4-FFF2-40B4-BE49-F238E27FC236}">
                <a16:creationId xmlns:a16="http://schemas.microsoft.com/office/drawing/2014/main" id="{2440DBBE-D430-137D-9701-D1DA9C9900FF}"/>
              </a:ext>
            </a:extLst>
          </p:cNvPr>
          <p:cNvSpPr/>
          <p:nvPr/>
        </p:nvSpPr>
        <p:spPr>
          <a:xfrm>
            <a:off x="3349650" y="1629473"/>
            <a:ext cx="497955" cy="34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6B54BC0E-19DE-FDF5-F4D2-65D5764A549B}"/>
              </a:ext>
            </a:extLst>
          </p:cNvPr>
          <p:cNvSpPr/>
          <p:nvPr/>
        </p:nvSpPr>
        <p:spPr>
          <a:xfrm>
            <a:off x="3355512" y="2407842"/>
            <a:ext cx="497955" cy="346529"/>
          </a:xfrm>
          <a:prstGeom prst="rightArrow">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80080BAC-2E22-B97C-9CBE-C68E7EE4A450}"/>
              </a:ext>
            </a:extLst>
          </p:cNvPr>
          <p:cNvSpPr/>
          <p:nvPr/>
        </p:nvSpPr>
        <p:spPr>
          <a:xfrm>
            <a:off x="3266888" y="5681776"/>
            <a:ext cx="497955" cy="346529"/>
          </a:xfrm>
          <a:prstGeom prst="rightArrow">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8CC2368-5562-A917-4C9E-67887BD8C8FF}"/>
              </a:ext>
            </a:extLst>
          </p:cNvPr>
          <p:cNvSpPr/>
          <p:nvPr/>
        </p:nvSpPr>
        <p:spPr>
          <a:xfrm>
            <a:off x="800378" y="5087051"/>
            <a:ext cx="2398815" cy="914400"/>
          </a:xfrm>
          <a:prstGeom prst="rect">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Applying for new roles</a:t>
            </a:r>
          </a:p>
        </p:txBody>
      </p:sp>
      <p:sp>
        <p:nvSpPr>
          <p:cNvPr id="6" name="Text Placeholder 2">
            <a:extLst>
              <a:ext uri="{FF2B5EF4-FFF2-40B4-BE49-F238E27FC236}">
                <a16:creationId xmlns:a16="http://schemas.microsoft.com/office/drawing/2014/main" id="{49252E88-E5AD-9508-94E0-530522FCEFB8}"/>
              </a:ext>
            </a:extLst>
          </p:cNvPr>
          <p:cNvSpPr txBox="1">
            <a:spLocks/>
          </p:cNvSpPr>
          <p:nvPr/>
        </p:nvSpPr>
        <p:spPr>
          <a:xfrm>
            <a:off x="4129071" y="5686827"/>
            <a:ext cx="5201792" cy="101032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67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1" dirty="0"/>
              <a:t>Applications welcome </a:t>
            </a:r>
            <a:r>
              <a:rPr lang="en-US" sz="2000" dirty="0"/>
              <a:t>- using the Trust’s recruitment process. Guaranteed interview where criteria met  </a:t>
            </a:r>
          </a:p>
        </p:txBody>
      </p:sp>
      <p:sp>
        <p:nvSpPr>
          <p:cNvPr id="7" name="Arrow: Right 6">
            <a:extLst>
              <a:ext uri="{FF2B5EF4-FFF2-40B4-BE49-F238E27FC236}">
                <a16:creationId xmlns:a16="http://schemas.microsoft.com/office/drawing/2014/main" id="{F2DD3494-5617-7686-931E-8A2133EB12E1}"/>
              </a:ext>
            </a:extLst>
          </p:cNvPr>
          <p:cNvSpPr/>
          <p:nvPr/>
        </p:nvSpPr>
        <p:spPr>
          <a:xfrm>
            <a:off x="3308293" y="4004967"/>
            <a:ext cx="497955" cy="346529"/>
          </a:xfrm>
          <a:prstGeom prst="rightArrow">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0BE6C55-659F-CE4B-70B1-B8B7BFDD46CF}"/>
              </a:ext>
            </a:extLst>
          </p:cNvPr>
          <p:cNvSpPr/>
          <p:nvPr/>
        </p:nvSpPr>
        <p:spPr>
          <a:xfrm>
            <a:off x="9900097" y="2263675"/>
            <a:ext cx="1812932" cy="4101747"/>
          </a:xfrm>
          <a:prstGeom prst="rect">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Appointment  will be subject to a selection discussion/</a:t>
            </a:r>
          </a:p>
          <a:p>
            <a:pPr algn="ctr"/>
            <a:r>
              <a:rPr lang="en-GB" sz="2000" b="1" dirty="0"/>
              <a:t>interview </a:t>
            </a:r>
          </a:p>
        </p:txBody>
      </p:sp>
      <p:sp>
        <p:nvSpPr>
          <p:cNvPr id="18" name="Arrow: Right 17">
            <a:extLst>
              <a:ext uri="{FF2B5EF4-FFF2-40B4-BE49-F238E27FC236}">
                <a16:creationId xmlns:a16="http://schemas.microsoft.com/office/drawing/2014/main" id="{68F04625-034D-FCDA-4444-2C1E55207251}"/>
              </a:ext>
            </a:extLst>
          </p:cNvPr>
          <p:cNvSpPr/>
          <p:nvPr/>
        </p:nvSpPr>
        <p:spPr>
          <a:xfrm>
            <a:off x="9375597" y="4109014"/>
            <a:ext cx="435029" cy="334071"/>
          </a:xfrm>
          <a:prstGeom prst="rightArrow">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BB19A7C6-C331-454B-CD0A-7C56A6E1C251}"/>
              </a:ext>
            </a:extLst>
          </p:cNvPr>
          <p:cNvSpPr/>
          <p:nvPr/>
        </p:nvSpPr>
        <p:spPr>
          <a:xfrm>
            <a:off x="9375598" y="5857918"/>
            <a:ext cx="435029" cy="334071"/>
          </a:xfrm>
          <a:prstGeom prst="rightArrow">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6674E65F-2A39-1DEB-37A4-374FB6E1F2D7}"/>
              </a:ext>
            </a:extLst>
          </p:cNvPr>
          <p:cNvSpPr/>
          <p:nvPr/>
        </p:nvSpPr>
        <p:spPr>
          <a:xfrm>
            <a:off x="9416381" y="2535657"/>
            <a:ext cx="435029" cy="334071"/>
          </a:xfrm>
          <a:prstGeom prst="rightArrow">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9333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d00cf59-aada-4824-b033-35944143673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57ACDF25D8E04C95545F95A19947A7" ma:contentTypeVersion="11" ma:contentTypeDescription="Create a new document." ma:contentTypeScope="" ma:versionID="0e0b3c6859cc41872b0554f325b83432">
  <xsd:schema xmlns:xsd="http://www.w3.org/2001/XMLSchema" xmlns:xs="http://www.w3.org/2001/XMLSchema" xmlns:p="http://schemas.microsoft.com/office/2006/metadata/properties" xmlns:ns3="7d00cf59-aada-4824-b033-359441436731" xmlns:ns4="a12d19d5-cfa4-499e-8dde-38e2945305de" targetNamespace="http://schemas.microsoft.com/office/2006/metadata/properties" ma:root="true" ma:fieldsID="e1524f7aea42184b609b975fae604209" ns3:_="" ns4:_="">
    <xsd:import namespace="7d00cf59-aada-4824-b033-359441436731"/>
    <xsd:import namespace="a12d19d5-cfa4-499e-8dde-38e2945305d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00cf59-aada-4824-b033-3594414367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d19d5-cfa4-499e-8dde-38e2945305d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5D7BA2-3AF6-44FC-A978-3A276C5CFB09}">
  <ds:schemaRefs>
    <ds:schemaRef ds:uri="http://schemas.microsoft.com/sharepoint/v3/contenttype/forms"/>
  </ds:schemaRefs>
</ds:datastoreItem>
</file>

<file path=customXml/itemProps2.xml><?xml version="1.0" encoding="utf-8"?>
<ds:datastoreItem xmlns:ds="http://schemas.openxmlformats.org/officeDocument/2006/customXml" ds:itemID="{92E28129-B4BB-47D1-8609-3A25F7ADB03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d00cf59-aada-4824-b033-359441436731"/>
    <ds:schemaRef ds:uri="http://purl.org/dc/elements/1.1/"/>
    <ds:schemaRef ds:uri="http://schemas.microsoft.com/office/2006/metadata/properties"/>
    <ds:schemaRef ds:uri="a12d19d5-cfa4-499e-8dde-38e2945305de"/>
    <ds:schemaRef ds:uri="http://www.w3.org/XML/1998/namespace"/>
    <ds:schemaRef ds:uri="http://purl.org/dc/dcmitype/"/>
  </ds:schemaRefs>
</ds:datastoreItem>
</file>

<file path=customXml/itemProps3.xml><?xml version="1.0" encoding="utf-8"?>
<ds:datastoreItem xmlns:ds="http://schemas.openxmlformats.org/officeDocument/2006/customXml" ds:itemID="{4B81FB24-6565-4E98-AAB2-964B3CFCBF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00cf59-aada-4824-b033-359441436731"/>
    <ds:schemaRef ds:uri="a12d19d5-cfa4-499e-8dde-38e2945305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1536</TotalTime>
  <Words>811</Words>
  <Application>Microsoft Office PowerPoint</Application>
  <PresentationFormat>Widescreen</PresentationFormat>
  <Paragraphs>140</Paragraphs>
  <Slides>12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Hallum</dc:creator>
  <cp:lastModifiedBy>JOYCE, Jodie (EAST LONDON NHS FOUNDATION TRUST)</cp:lastModifiedBy>
  <cp:revision>18</cp:revision>
  <cp:lastPrinted>2022-08-25T20:19:48Z</cp:lastPrinted>
  <dcterms:created xsi:type="dcterms:W3CDTF">2021-10-04T14:00:39Z</dcterms:created>
  <dcterms:modified xsi:type="dcterms:W3CDTF">2023-05-12T17:15:55Z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0x0101006A57ACDF25D8E04C95545F95A19947A7</vt:lpwstr>
  </property>
  <property fmtid="{D5CDD505-2E9C-101B-9397-08002B2CF9AE}" pid="3" name="MediaServiceImageTags">
    <vt:lpwstr/>
  </property>
</Properties>
</file>