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7" r:id="rId2"/>
    <p:sldId id="258" r:id="rId3"/>
    <p:sldId id="259" r:id="rId4"/>
    <p:sldId id="26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35E683-45A5-4AC8-9E37-2F85F82B91A2}" type="datetimeFigureOut">
              <a:rPr lang="en-GB" smtClean="0"/>
              <a:t>04/05/2023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1D2FA5-42F4-4B9C-B143-E8C7D6D38DC0}" type="slidenum">
              <a:rPr lang="en-GB" smtClean="0"/>
              <a:t>‹#›</a:t>
            </a:fld>
            <a:endParaRPr lang="en-GB"/>
          </a:p>
        </p:txBody>
      </p:sp>
    </p:spTree>
    <p:extLst>
      <p:ext uri="{BB962C8B-B14F-4D97-AF65-F5344CB8AC3E}">
        <p14:creationId xmlns:p14="http://schemas.microsoft.com/office/powerpoint/2010/main" val="3319366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E9CCDCB-F8B1-4A88-8EDD-C4647E26D274}" type="slidenum">
              <a:rPr lang="en-GB" smtClean="0"/>
              <a:t>2</a:t>
            </a:fld>
            <a:endParaRPr lang="en-GB"/>
          </a:p>
        </p:txBody>
      </p:sp>
    </p:spTree>
    <p:extLst>
      <p:ext uri="{BB962C8B-B14F-4D97-AF65-F5344CB8AC3E}">
        <p14:creationId xmlns:p14="http://schemas.microsoft.com/office/powerpoint/2010/main" val="2834462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E9CCDCB-F8B1-4A88-8EDD-C4647E26D274}" type="slidenum">
              <a:rPr lang="en-GB" smtClean="0"/>
              <a:t>3</a:t>
            </a:fld>
            <a:endParaRPr lang="en-GB"/>
          </a:p>
        </p:txBody>
      </p:sp>
    </p:spTree>
    <p:extLst>
      <p:ext uri="{BB962C8B-B14F-4D97-AF65-F5344CB8AC3E}">
        <p14:creationId xmlns:p14="http://schemas.microsoft.com/office/powerpoint/2010/main" val="1115220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E9CCDCB-F8B1-4A88-8EDD-C4647E26D274}" type="slidenum">
              <a:rPr lang="en-GB" smtClean="0"/>
              <a:t>4</a:t>
            </a:fld>
            <a:endParaRPr lang="en-GB"/>
          </a:p>
        </p:txBody>
      </p:sp>
    </p:spTree>
    <p:extLst>
      <p:ext uri="{BB962C8B-B14F-4D97-AF65-F5344CB8AC3E}">
        <p14:creationId xmlns:p14="http://schemas.microsoft.com/office/powerpoint/2010/main" val="1979862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CD8C70E-D06C-4A45-A374-A3FEF8D72FE1}"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6B61DC-3F4C-4DEF-BE80-0869F8E90D1A}" type="slidenum">
              <a:rPr lang="en-GB" smtClean="0"/>
              <a:t>‹#›</a:t>
            </a:fld>
            <a:endParaRPr lang="en-GB"/>
          </a:p>
        </p:txBody>
      </p:sp>
    </p:spTree>
    <p:extLst>
      <p:ext uri="{BB962C8B-B14F-4D97-AF65-F5344CB8AC3E}">
        <p14:creationId xmlns:p14="http://schemas.microsoft.com/office/powerpoint/2010/main" val="3075578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CD8C70E-D06C-4A45-A374-A3FEF8D72FE1}"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6B61DC-3F4C-4DEF-BE80-0869F8E90D1A}" type="slidenum">
              <a:rPr lang="en-GB" smtClean="0"/>
              <a:t>‹#›</a:t>
            </a:fld>
            <a:endParaRPr lang="en-GB"/>
          </a:p>
        </p:txBody>
      </p:sp>
    </p:spTree>
    <p:extLst>
      <p:ext uri="{BB962C8B-B14F-4D97-AF65-F5344CB8AC3E}">
        <p14:creationId xmlns:p14="http://schemas.microsoft.com/office/powerpoint/2010/main" val="1510586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CD8C70E-D06C-4A45-A374-A3FEF8D72FE1}"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6B61DC-3F4C-4DEF-BE80-0869F8E90D1A}" type="slidenum">
              <a:rPr lang="en-GB" smtClean="0"/>
              <a:t>‹#›</a:t>
            </a:fld>
            <a:endParaRPr lang="en-GB"/>
          </a:p>
        </p:txBody>
      </p:sp>
    </p:spTree>
    <p:extLst>
      <p:ext uri="{BB962C8B-B14F-4D97-AF65-F5344CB8AC3E}">
        <p14:creationId xmlns:p14="http://schemas.microsoft.com/office/powerpoint/2010/main" val="3485300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CD8C70E-D06C-4A45-A374-A3FEF8D72FE1}"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6B61DC-3F4C-4DEF-BE80-0869F8E90D1A}" type="slidenum">
              <a:rPr lang="en-GB" smtClean="0"/>
              <a:t>‹#›</a:t>
            </a:fld>
            <a:endParaRPr lang="en-GB"/>
          </a:p>
        </p:txBody>
      </p:sp>
    </p:spTree>
    <p:extLst>
      <p:ext uri="{BB962C8B-B14F-4D97-AF65-F5344CB8AC3E}">
        <p14:creationId xmlns:p14="http://schemas.microsoft.com/office/powerpoint/2010/main" val="1378717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CD8C70E-D06C-4A45-A374-A3FEF8D72FE1}"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46B61DC-3F4C-4DEF-BE80-0869F8E90D1A}" type="slidenum">
              <a:rPr lang="en-GB" smtClean="0"/>
              <a:t>‹#›</a:t>
            </a:fld>
            <a:endParaRPr lang="en-GB"/>
          </a:p>
        </p:txBody>
      </p:sp>
    </p:spTree>
    <p:extLst>
      <p:ext uri="{BB962C8B-B14F-4D97-AF65-F5344CB8AC3E}">
        <p14:creationId xmlns:p14="http://schemas.microsoft.com/office/powerpoint/2010/main" val="344293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CD8C70E-D06C-4A45-A374-A3FEF8D72FE1}"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46B61DC-3F4C-4DEF-BE80-0869F8E90D1A}" type="slidenum">
              <a:rPr lang="en-GB" smtClean="0"/>
              <a:t>‹#›</a:t>
            </a:fld>
            <a:endParaRPr lang="en-GB"/>
          </a:p>
        </p:txBody>
      </p:sp>
    </p:spTree>
    <p:extLst>
      <p:ext uri="{BB962C8B-B14F-4D97-AF65-F5344CB8AC3E}">
        <p14:creationId xmlns:p14="http://schemas.microsoft.com/office/powerpoint/2010/main" val="299650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CD8C70E-D06C-4A45-A374-A3FEF8D72FE1}" type="datetimeFigureOut">
              <a:rPr lang="en-GB" smtClean="0"/>
              <a:t>04/05/2023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46B61DC-3F4C-4DEF-BE80-0869F8E90D1A}" type="slidenum">
              <a:rPr lang="en-GB" smtClean="0"/>
              <a:t>‹#›</a:t>
            </a:fld>
            <a:endParaRPr lang="en-GB"/>
          </a:p>
        </p:txBody>
      </p:sp>
    </p:spTree>
    <p:extLst>
      <p:ext uri="{BB962C8B-B14F-4D97-AF65-F5344CB8AC3E}">
        <p14:creationId xmlns:p14="http://schemas.microsoft.com/office/powerpoint/2010/main" val="1515915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CD8C70E-D06C-4A45-A374-A3FEF8D72FE1}" type="datetimeFigureOut">
              <a:rPr lang="en-GB" smtClean="0"/>
              <a:t>04/05/2023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46B61DC-3F4C-4DEF-BE80-0869F8E90D1A}" type="slidenum">
              <a:rPr lang="en-GB" smtClean="0"/>
              <a:t>‹#›</a:t>
            </a:fld>
            <a:endParaRPr lang="en-GB"/>
          </a:p>
        </p:txBody>
      </p:sp>
    </p:spTree>
    <p:extLst>
      <p:ext uri="{BB962C8B-B14F-4D97-AF65-F5344CB8AC3E}">
        <p14:creationId xmlns:p14="http://schemas.microsoft.com/office/powerpoint/2010/main" val="389987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D8C70E-D06C-4A45-A374-A3FEF8D72FE1}" type="datetimeFigureOut">
              <a:rPr lang="en-GB" smtClean="0"/>
              <a:t>04/05/2023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46B61DC-3F4C-4DEF-BE80-0869F8E90D1A}" type="slidenum">
              <a:rPr lang="en-GB" smtClean="0"/>
              <a:t>‹#›</a:t>
            </a:fld>
            <a:endParaRPr lang="en-GB"/>
          </a:p>
        </p:txBody>
      </p:sp>
    </p:spTree>
    <p:extLst>
      <p:ext uri="{BB962C8B-B14F-4D97-AF65-F5344CB8AC3E}">
        <p14:creationId xmlns:p14="http://schemas.microsoft.com/office/powerpoint/2010/main" val="1992587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CD8C70E-D06C-4A45-A374-A3FEF8D72FE1}"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46B61DC-3F4C-4DEF-BE80-0869F8E90D1A}" type="slidenum">
              <a:rPr lang="en-GB" smtClean="0"/>
              <a:t>‹#›</a:t>
            </a:fld>
            <a:endParaRPr lang="en-GB"/>
          </a:p>
        </p:txBody>
      </p:sp>
    </p:spTree>
    <p:extLst>
      <p:ext uri="{BB962C8B-B14F-4D97-AF65-F5344CB8AC3E}">
        <p14:creationId xmlns:p14="http://schemas.microsoft.com/office/powerpoint/2010/main" val="2541027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CD8C70E-D06C-4A45-A374-A3FEF8D72FE1}"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46B61DC-3F4C-4DEF-BE80-0869F8E90D1A}" type="slidenum">
              <a:rPr lang="en-GB" smtClean="0"/>
              <a:t>‹#›</a:t>
            </a:fld>
            <a:endParaRPr lang="en-GB"/>
          </a:p>
        </p:txBody>
      </p:sp>
    </p:spTree>
    <p:extLst>
      <p:ext uri="{BB962C8B-B14F-4D97-AF65-F5344CB8AC3E}">
        <p14:creationId xmlns:p14="http://schemas.microsoft.com/office/powerpoint/2010/main" val="1356524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D8C70E-D06C-4A45-A374-A3FEF8D72FE1}" type="datetimeFigureOut">
              <a:rPr lang="en-GB" smtClean="0"/>
              <a:t>04/05/2023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6B61DC-3F4C-4DEF-BE80-0869F8E90D1A}" type="slidenum">
              <a:rPr lang="en-GB" smtClean="0"/>
              <a:t>‹#›</a:t>
            </a:fld>
            <a:endParaRPr lang="en-GB"/>
          </a:p>
        </p:txBody>
      </p:sp>
    </p:spTree>
    <p:extLst>
      <p:ext uri="{BB962C8B-B14F-4D97-AF65-F5344CB8AC3E}">
        <p14:creationId xmlns:p14="http://schemas.microsoft.com/office/powerpoint/2010/main" val="63621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83593" y="2152851"/>
            <a:ext cx="9822288" cy="2585323"/>
          </a:xfrm>
          <a:prstGeom prst="rect">
            <a:avLst/>
          </a:prstGeom>
          <a:noFill/>
        </p:spPr>
        <p:txBody>
          <a:bodyPr wrap="square" rtlCol="0">
            <a:spAutoFit/>
          </a:bodyPr>
          <a:lstStyle/>
          <a:p>
            <a:pPr algn="ctr"/>
            <a:r>
              <a:rPr lang="en-GB" sz="5400" b="1" dirty="0">
                <a:solidFill>
                  <a:schemeClr val="accent5"/>
                </a:solidFill>
                <a:latin typeface="Arial" panose="020B0604020202020204" pitchFamily="34" charset="0"/>
                <a:cs typeface="Arial" panose="020B0604020202020204" pitchFamily="34" charset="0"/>
              </a:rPr>
              <a:t>ELFT </a:t>
            </a:r>
            <a:r>
              <a:rPr lang="en-GB" sz="5400" b="1" dirty="0" smtClean="0">
                <a:solidFill>
                  <a:schemeClr val="accent5"/>
                </a:solidFill>
                <a:latin typeface="Arial" panose="020B0604020202020204" pitchFamily="34" charset="0"/>
                <a:cs typeface="Arial" panose="020B0604020202020204" pitchFamily="34" charset="0"/>
              </a:rPr>
              <a:t>Trustwide Annual Plan for </a:t>
            </a:r>
            <a:r>
              <a:rPr lang="en-GB" sz="5400" b="1" dirty="0">
                <a:solidFill>
                  <a:schemeClr val="accent5"/>
                </a:solidFill>
                <a:latin typeface="Arial" panose="020B0604020202020204" pitchFamily="34" charset="0"/>
                <a:cs typeface="Arial" panose="020B0604020202020204" pitchFamily="34" charset="0"/>
              </a:rPr>
              <a:t>2023-24 </a:t>
            </a:r>
          </a:p>
          <a:p>
            <a:pPr algn="ctr"/>
            <a:endParaRPr lang="en-GB" sz="5400" b="1" dirty="0">
              <a:solidFill>
                <a:schemeClr val="accent5"/>
              </a:solidFill>
              <a:latin typeface="Arial" panose="020B0604020202020204" pitchFamily="34" charset="0"/>
              <a:cs typeface="Arial" panose="020B0604020202020204" pitchFamily="34" charset="0"/>
            </a:endParaRPr>
          </a:p>
        </p:txBody>
      </p:sp>
      <p:pic>
        <p:nvPicPr>
          <p:cNvPr id="4" name="Picture 3" descr="Text, logo&#10;&#10;Description automatically generated with medium confidence">
            <a:extLst>
              <a:ext uri="{FF2B5EF4-FFF2-40B4-BE49-F238E27FC236}">
                <a16:creationId xmlns:a16="http://schemas.microsoft.com/office/drawing/2014/main" id="{2ED46801-E212-5318-76E3-C1A7D94B62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927" y="5860274"/>
            <a:ext cx="1627632" cy="890016"/>
          </a:xfrm>
          <a:prstGeom prst="rect">
            <a:avLst/>
          </a:prstGeom>
        </p:spPr>
      </p:pic>
    </p:spTree>
    <p:extLst>
      <p:ext uri="{BB962C8B-B14F-4D97-AF65-F5344CB8AC3E}">
        <p14:creationId xmlns:p14="http://schemas.microsoft.com/office/powerpoint/2010/main" val="2939748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214" y="2800729"/>
            <a:ext cx="1153667" cy="835395"/>
          </a:xfrm>
          <a:prstGeom prst="rect">
            <a:avLst/>
          </a:prstGeom>
          <a:solidFill>
            <a:schemeClr val="accent3">
              <a:lumMod val="40000"/>
              <a:lumOff val="6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200" b="1" dirty="0">
                <a:solidFill>
                  <a:schemeClr val="tx1"/>
                </a:solidFill>
                <a:latin typeface="Arial" panose="020B0604020202020204" pitchFamily="34" charset="0"/>
                <a:cs typeface="Arial" panose="020B0604020202020204" pitchFamily="34" charset="0"/>
              </a:rPr>
              <a:t>To improve the quality of life for all we serve</a:t>
            </a:r>
          </a:p>
        </p:txBody>
      </p:sp>
      <p:sp>
        <p:nvSpPr>
          <p:cNvPr id="5" name="AutoShape 2" descr="data:image/png;base64,%20iVBORw0KGgoAAAANSUhEUgAAAFoAAAAuCAYAAACoGw7VAAAAAXNSR0IArs4c6QAAAARnQU1BAACxjwv8YQUAAAAJcEhZcwAADsMAAA7DAcdvqGQAABdqSURBVHhe7VsJdFXVuf733ufcIfdmJAmQmQQZBUSEql3IIK8yONeo1FLtW8WhVFttfW3tq0qr1eeqrYpD1WpRBFFrcWAUteKzPgYBmSIghEyQQAaSkJube4a937fPvTcJlvdq8fmWWYtvcXLuPXv+9j/ue2DURzD45pX+2lb2jMvYVUTK1s+kwqX/fAZCMOq9MF3DdY+vp+vopko/T1ZmjAye+JyA41VKfNFV0Q7/kl/JlYk/vetxVEhceio+xjp6z+crDU30gaP8edcwryTp8UypfkEj80LgKb4M8ESdlkvb6zpIrz8JgQUP659C6UHD++6ClK01x6hfyKSy3KDHk25b3xqjA81dPcQDg7ODlJvmIwUSNXeVTV1U3xaLEwsMygnSiPwQ5WcGKAXzsbFx7Z2219ee+k6qa7dIKNmHicaCLhmbQ89cPypRI87PkfYYXfy7LfTpkWicGRCSn+mnN28dS8XZKZ7QbatupysWfEy3zyihG84v8p7ptne8uIeefP8gdiZBC9q+dNNomjYqOy6s+PPD5z+hxe/X0ajSdPrJzBKaOrIfZaSYlBIQGC7eznakt+H7Gzrpikc/puojnR2fUZQ+BEjhxGGZ1C/V131l4RqWn0oXj83VOh+vB3JywyaNKEj1ynW9PYc6YCIY/QsITD7T95qjkOYk0C4TGjBhcEZ3HY42VS2dNG5IBi279Uz6znkFVNAvSGHUS5KsYcL+pIN8vTkNrRbaYc/jRX0PXBBNKEtPfDsepxeFyYAae/oOFGYEyG/iewJ7D3dSCOXFMAtJNEETqrTZSEJKGg6TkAHzkkRtS5TqW7ro7ssHUxlMURJHYEr+srGe/vBWNT39Tg29ta2RmmEy1uAejbkwS6yPEg0CB2T4PVNwIpxZnE6FWQFP6rX6XzZhQLwAiGDhn4Lown4ByoSkJ3GgMUqHQU63fUbb4XlhSGvPBtXAPvdL9dPZp2UmnsCug/zZj3xMsx/bTvMW76YbF31Clz6ylc6680P6PYgnI95h3yQa9nlUQRjOzOd91YLb2mF1RyDD88M0XEscvpsmhzkJe881DkP69h2O0hmFqWSInuV/XNVOLejDc3IOLtwHow9D630Cu+sj3gYmnaoGZxzTUWRFHW98fUVt5WlHU8RBjb5MNHjQRGsHpGEhbHh9UwO1ROLRiLaR5wyB1EFls8IG5SBqSOIQVP8gLm17e0OTVz5+IF19Th5ddfZAumZiPk0c2iO5EmRu3NdKNWgbS9p/oD8c7cIbR9NPLy2jEq1Feq/1ZmlH3GO2+ybRDOp42oAULyTT0Hbw6XfraPfBjvgD4PLx/cnn4zR8YJiyU3tMRDUkLRpzEJL1SLlGOQh+6ZYzaMm8MfTiD8bQC7h/fWhWohRhI8bYhf63ImJ5e0dT4mkcJbkpdP+3htFH95xLj88ZDpMGwj8Tt/c9oiEtWvpKejkybQ4+BglboP5JFKF8KGJkvSGhQFzVtYn5YM9RRAoBL+7tDb1pva/PogFxcXVLzIvBf4wwcMkHdeR42UoPdGRy0zeKaen3x9DQgaHjyO6DRBPlIYoYlpeaeEBUUXfMc3LvVrR4kqcRBrmThmd5CYUO5TS6bJfWVTR5kqpDtiSqGjvpcUQLj75dQ4/hWgAn9sHuo4nSOLbsb4PtRd+w2ZWI0f/1mQqa9puNtAgxdUNrr2gFOBtma+6k/MSGxcnue0RDLMtyA1So1TOBzQfikvzB3qNUhyggiRmjs2lILiQrgSOIKurbLBoGaTOTSQmwZlsTzfvjTrp5YQX9ANctz1XQjpoe7dDYAY2RWkJ1M7SNQZrX7Wml7zy1g86/dyM2piVeMYGzStIoNQiTlRDqvkc0pHP4gDCkJU6Ugirv01kgoJ2hjh6S+PqwLJo4ssfO6kRFRwilkPLeqNC2XfenyUf/QTjZ0cU9GqNNzt6GiM7d44mQJlwTqNlDu4qaDnp2XZ1XNwmd3DCWYBnoU0RriyjgCM9FZpZEa6ftRQIaChVWIklIQmdnuWn+xLe45IcCJsK2HinvsiRtrmrzCI5DURbaleT0xOg67Nt3pJPKBoToPGxe/3Sfl/AEkQSlwkSVIbH55rj+idpx7Ef9zpiecRx9S6Ix7zQsbDhCuyRqEUUcOhqLqzSujZVtdAwx7YnwMSIGTVJp/x6Jbu2Mk9jNBISwBM4yu5cN15qgx7jj4lJa+/PxtPy2M2nx9aNo0dzT6cUbR9Han42nWWf1EK2joBXYcFvb9MT+9SmiFUS2EHFrflYPUbtBgo6L4wcKjA40xejdnceHXxo6QtCSX5juR1zdI+W7D0WouVdioc3ChLIMpOw91OhMksF+XAwyfYjRz0L5Jcg2v4l4exYkeRDCuyT0gdJ9r++n5VuhWV5CFO+3TxGtJTofqXfLMQsSBkkGcTqkc7TdTEh0F2Lk1dubvbJknQZIo459tTrnYaMaEs/rcV+99Qg2AWKc4FnfC1BHl+n2ehM3QUsCPgHT00afYmNaO+KJURJtMF97seFvfHSYrnx4C/36jUrq0lYj2SfQ6+NXG/qYdH8zW5ybk/7N4kwRD53Aj051DyOS6BYZLFAnKNrh6TrakemTtSZszv7GqHf+nB02u5M374zjGIhLMoHnQ2FaMkPx0zfd/kBTlBoxRhBkFydi8Nw00zt/1uFkE4ivaY56TtnVm64luZtZRqa0u7q/ftUxovxl3x5f+GGXmReSZWkO4oBzZN2OLA4diXjnFb2hIwp9aenVVxInav8/1PH61Zcu0/ckdHtNLvr3BOA4cDLI7fy7x19lFF/7p0AoVGIYwcxeq+wLOJy4n8IpnMIp/FP4IjZatz1Rex3YfFnoPeaXOQ4VFBQEhVJf45y7Z5199oevvPJK/LTqJHHSRJcMzL9emOJcxD8C3XD0xKTr7j1w8OA9KD5xavY5UNq/NNcyrWN1dXU9p0MJFBcXD+eu+qHitKuqpmZB4vGXgtKBpUVkuKsQRsTOzBvw9T+vX/938/lncNIJCxdsKuPiWsnYWMl4HrguUEzkJopPCsX5+TOV33mVBwKDEo+Og1IqH2HW97D4byQefWkQYeH+X6ZzJy3RgwoLlzAmLnNIXiGlfNd1Xebz+WR1dXUXlZeLog0bigzGhqFqkKSoycyt3LZ5M3kp1ZAhQ7Jt2x5LlpsmDXYwPT19x7Fjx/KVJW83DPY9m9R3/X7/utl7Z1fPp/ndJqKoqGiqQexNSWoNJPryxONu5OTkhFODwTEkZa4wjENRx9me1IyhhYV5ljL6DQwNrGqI1o2WSvUTPl/FfgDFXrg4orh4QIzoDGyojSSnBQ+fU4o5vSSalxaUjpDMLjMNI2J1yJ3VjdUNui20LYB2Iw3DqAUfmeS6wwTnR/zV1ZsriKwvtmf6uMzLAgooMzOTZ2dne3asbMuWQVyqFbCiz2AJC5RyPmg6XPRrFJkleXlD7WjsdXLlm9zgvxNSPdnV0XUGJvYAjM8cb8WO+7Cy3V/uuqK951DiH6AoN7c0FAi8hEzuXcXFQseV75uMP5Ofn1+gy5k/eBPj6q+Ho4cWSlf9mTO+TMacNUV5eed47YuKRnS67nLkIauwrJdcVz2FVtlIQNyQ3680kSUFBfdI5nyI54tsx1nOAnJtUX7RVN0eJJdyRR8yVy5WtvM6Pi/FXNZF8gtvm0STPvum2ecHU8pljPm5ch802KH3oh2R9yJtbXN1GaQ1IkjdwZmahqTqfKjgq9iNeWVlZQOYEDOx0+cazHhYCT4NSdXs1MzUnU4s9gtkXpAgRYrRbXbM/Y+RI9MgYP8Y5dAgMv33gLyZJNnPSLrTOGfzMeZswdituhxeBMOyfo6UOYrkZUrJ22GGSoUwL9F9oN4NQhjjpOv8lhw5A1qzFesbiJW6JZMnO1hvOfr/GcNGOEpOcxxnNtjN4lz9tn///rlYs4QW+KDZZ8BO/Aztp2MtzYKz62oH1uadvERDp5R3sq1qOam9SFD3YTLNuigcDjdzw6h3JZvsYIJ4lAVCAzIWy2CKN2CREFjrIsdyLrC6qGvz5s1ttYcP75LMqNQH+sI0N1Udqtozf36P2fjfgPb5QvCLsLANnU7XUwfq6ja1d3Y+Av+x3+Tiwqpdu3JAOjRa6l/I76k+eHC9EmIF5hGFxOQMHjw4B+NOgDlpIsN47EBD3SaTs4fg3GEWFK96r8pQUl6ENbdzyR6COdpYV1+/DH7pNUOIseFgcDL6jun8W3CxvLqu7rWqurp1iFh2YnrptrRTT5pohV4wcMwlY35lbe2cypqaqz/Zv/8lXRZtb/+e4zprYQrKsXgf1ucdToRCIb9F7mtSyXmceBOMzgLuo7fKiorG6XaQDu9XVHTd87P1ieFZmCQM10jBQgKci7aCAigtUGQYEmLcATKyQao+x8RUlLQtdUSXC1fA3GtZYdgPpg+f9W9jsS4hOnW5yXmEcX4MH3kVVcF18JBkZNnK6tYyw2e26POPWGdnWiAQiFs9kt35NucGoi9vDARKXwiKcSnDI0aM8EEq/OPGjTNxT2OMX4kBmsMZGZcfqK39JSO5A4sy/IGAXzsnPHvCjHbMQuv7hcHLIA2Tvd7gUPXd7erqeUPlBMCKhB4vefEgb3SVrHddZ1R1tZ2v6zQzVojvpa50PuHBoD6g1ms9boM0QL7Is6xmfKjDlet3HO+tyc4uZzjmVYKPbm5uruVKdQACkAP2RurySZMmBZTlnIMOoz6/fzfqxl8yAa3e/TM4aaJhJjCuCHBB93VFOpe7lrOqtbH5kba2Nggwq1XE8o4dbbu9KL/gQRB/rYDhaotEjJFlZVMQsTwQCwZvwMwmu45rWY7zidepcuuxcBJC3FmSnz93THHx8W+5YL76HM1QfJJrOytwrXQs+81IpHUQbOOdKM8KB4IL4bR+yQzzVR1T4fmCjRs3tqOpD5KlyfCIwDj67gcBvnWIlKTjvIJyLhT9Hg7yXmbQg5iHCQHxwdErmOCn4ETrYKd/VzQg797aA1ULFWfnS+kuLCwtXY++AmiP6mjZA7Qnvx4rvgsngdRguL8kGYHqHMVgNmxYDFHIkUMNDSszw6GdcHqZPsOYitUchbQ9CemymOu+hRWGMezVps83GZrcaLvOnQfr699ElzIlNbUW0QrzBYITsGQRke4abFz3b/lQzxSmZBjusk660hsTdrTLkfQ++ngbhOyDxzvNEHwKSNlL6Lumvv4vum16ODXHsmI2k2J5W6StNSuc5bfdWK507PUQgE3pWVl7uJItaD+UC6NMSXep47jbIKmf9jty+L31VZWHUsKh9QjrUnx+n47jIfzuE3DoD2zfvr0TfimgHKcQXLzb3tGxwxszNTUfyz4oLVp7QjH/nNA7pzcqqY66L/3Z0l90SNM6pjWMmPlYIn3VoZoXRw8cOC6QnW35m5qaYvX19Z5N7AU2atSoDMTkMTg5Hbv2VnetgScyKzoT9RynDsPS0tKC0Wi0c9++fb2jFj1Xfek56D71fLUv0O26M1lt+nQ+UFFRoV970vX1mL1/UuFjxoxJQ5ThJOokofvTtl73lUzXdf/6ee/2p3AKp/D/jOkr/VS+Nh12/h+bvLvugsrr66sBlnLV8utjiirdly98my5d24/7rWmpQr1lCVZmuTzfXTLj9fLyl8WalHB5NGZX2Esv2W7MXj2Bm+40hDKd3JTLup69sDre3V08+K3xF8VcVgjL5jO5uy22+OJ34mVfHKFrV54fc/jsNGq8rWXxnOPf2UpgxF1/DVfMn9Jhzlk913bcFHpx1sOJos+N9G+vGXTMtmYhwNFpKmw4cgEl3qOXp29LVPncKLj1w2Bd2poY889Z1W5J1ZLlGuc2GyoL6etSn5+uREh7FaKKqer5WRPLy5VYlbbmY9t2n1S2eBv56HLE+evhRuq5675ov3zxFq/X6z8yzciR91zE54ZSO/BnXddzFy1GCaNrl6WTvzBCT50FxwCJnL7KR1/bYNPddyu6BZ+z8Lk+T9CT1zs5V74XahwQtWnBzLgzw0Zn+cIhycVlESnvCAbYOe3t7W2UYqZSKMOhx6d0TJr0V+NvhdEfGQaVdDXQj8N5fAZ3ZaD9uZlLE32EKdXH6NlLdRLizZWOVkrypwdI+Fx6bkp3dJN73VujWm3rBlfRRGQzmSZTq12H/uLWh96mEjjjKji8YFTQ6hkW3YW1bVhl0urEXK9dlpGDOTU2NlpGMPW7ri3PVI7v31jKdasPWPr/bCn6g+Nny8lmr/hMVa6JRpI9fWJJ8IJmK+A/0NC2zpFqQSyqaoSPng0KdWnHc7P+5nWehCY62vifaLdq8gjzoczSgdFXllWmIS39KWfsDMTyh7jl3u/jocYOO/JbitgPBktDzW6He5+P2H2BEJ/Y1uaMRs6Za2OvEIT+JNal2oRf/ooLXkTS5kyJoqCSkxCqXKgMfinmbShXPZ0WCrS0dVnPM6lSEWzfxgXLiNlOiJZc9IC4ZuUViG+vRUZqIAV/KebPWUwdh28VrhosfCIopQr7XfvfI0sv2ZVYiQf27ZUPMOmMlksuns7Ll98ifPw0acssV8qnyBTfohTnTmoXAxHd30hS3W348IzUNwTxLRhve4zkz0FsXkDQQ5g4uSmmeNIleb5PsWGYuBeKMOI2KTHsw/1dr++pbXs1JkUhgnUV8okNiI0qIko8a16z8jehq1/veRdq4DG9YdgPcd37n9Abq1YcnMPJvAkZzETpiPv0z/TSZPeawhoAIzvFUCLLiMT0fxScyoI8g1w+1lHyLOXQc4iR812upvv98lJ0OoO56o+OEi2QsADF/49QBRb0KLLbSkzrR0HDrhWctgqT7Q4S3+BKdgYz2JmhK988HVnyr0DASmz4IsuW/y5iLecxwccq0xgHrVyK9eR1cfMqr9e/Q/xNRYwxHno4jRtsBQlTMoOf748FUoiJbGLyvIAhBjFOP1eCtiGVW+Tzq4+g0VuQwexDHvMWnIUyTTI3YcBtjqXmgQBGjqGI619O5P7slMAN6WFxs9+QB12lfJEXLjgiU3KnGS6/21E01zJ8N2tD5s2pPlU315v3anbYPzcrU67kQp5HQn3gLr3g3awgf8FlfHQn2QWYfxcpx7L8hq3PIGBtkFDqwwexxnpx5kokiNsNbmRaxIaDwG3W4hlvGAIapyjG2ihNMnEREobrMdEhrmIZc5/4r4OIXquxqLr2F6bvQ9oP2WGWCIvT8cx1ujIW2oumL4Ej7VSWPQZ3CLj6G/pdIQyxHZv62Sz0M4BEumqDvWTWEhJupxZI5JoxrA1JEPRIqiPQjKchVNNc5dzSHmP1gtE+jHMounDmJhANReUu86nw41j8MGzfIMTX+hURARMQrX9qyu55T0yDE4j/t+AxP9yaEehonkC22gGCD8LpZd6t7VQ3lHBJNRx67Ly9NQ/NqAdze7APZ4a/u3LE0S55IaZUaZBZRwYLyH6+EXabM9V1KdXQxzFgxksfNASyVuVIIVSlK2l48JqV4x1XTdTzggEZgorfDpjsj1jAB/jsW/5knoDkctuRecPmre0HjYTAK2FH3UpsZMAXODrTf92aqRCDVINzTQDn2Ns4pHnCwwidU8cTFi3YHBsZT2wkGsJESUuOZkJNRQ1/DClmgSEf8Rv8QQhJuV/J8ajfCaEbkDpnxRBukNolyO2MvTSlyuDscYjxvhD5ugxXNsCGfar7XX7DZmEqttsk2VAXi/THOPcrn7vIYOyAX4lH58/XnhnZIEwHZrUXaXT3W4Zhy3yAE6uzbPqTIjaES3ZXpNa3Gzb3FajvzT5TTAhwtg6pa5RLWceZ9H6xwARrTUWHfUwug+/fCQf8MMYbYHC505RRfSy72pJ0BySpP55vMdeOMsDFa4xYZlW7/L7JqQFj1UwYEt4CjXgIY//YceS96P8PVix9LdrUCmIH9VhCUTWoO/4FZwDrP4Td2qc/cxL6rDRep7VZ/yrzjsPcu0zGCk3BPkr1mcEjkv/addybBXOXhEhtMS16x4AQQCt/4bU7hS8bRP8NoHYCXd/MUkYAAAAASUVORK5CYII="/>
          <p:cNvSpPr>
            <a:spLocks noChangeAspect="1" noChangeArrowheads="1"/>
          </p:cNvSpPr>
          <p:nvPr/>
        </p:nvSpPr>
        <p:spPr bwMode="auto">
          <a:xfrm>
            <a:off x="410432" y="187306"/>
            <a:ext cx="276502" cy="27650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82951" tIns="41475" rIns="82951" bIns="41475" numCol="1" anchor="t" anchorCtr="0" compatLnSpc="1">
            <a:prstTxWarp prst="textNoShape">
              <a:avLst/>
            </a:prstTxWarp>
          </a:bodyPr>
          <a:lstStyle/>
          <a:p>
            <a:endParaRPr lang="en-GB" sz="1633"/>
          </a:p>
        </p:txBody>
      </p:sp>
      <p:pic>
        <p:nvPicPr>
          <p:cNvPr id="1030" name="Picture 6" descr="File:East London NHS Foundation Trust logo.svg - Wikimedia Common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5929" y="6227575"/>
            <a:ext cx="886238" cy="443119"/>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636563" y="1022010"/>
            <a:ext cx="1296538" cy="515428"/>
          </a:xfrm>
          <a:prstGeom prst="rect">
            <a:avLst/>
          </a:prstGeom>
          <a:noFill/>
          <a:ln w="28575">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b="1" dirty="0">
                <a:solidFill>
                  <a:schemeClr val="tx1"/>
                </a:solidFill>
                <a:latin typeface="Arial" panose="020B0604020202020204" pitchFamily="34" charset="0"/>
                <a:cs typeface="Arial" panose="020B0604020202020204" pitchFamily="34" charset="0"/>
              </a:rPr>
              <a:t>Improved Population Health Outcomes</a:t>
            </a:r>
          </a:p>
        </p:txBody>
      </p:sp>
      <p:sp>
        <p:nvSpPr>
          <p:cNvPr id="6" name="TextBox 5"/>
          <p:cNvSpPr txBox="1"/>
          <p:nvPr/>
        </p:nvSpPr>
        <p:spPr>
          <a:xfrm>
            <a:off x="1152204" y="363604"/>
            <a:ext cx="2062057" cy="276999"/>
          </a:xfrm>
          <a:prstGeom prst="rect">
            <a:avLst/>
          </a:prstGeom>
          <a:noFill/>
        </p:spPr>
        <p:txBody>
          <a:bodyPr wrap="square" rtlCol="0">
            <a:spAutoFit/>
          </a:bodyPr>
          <a:lstStyle/>
          <a:p>
            <a:pPr algn="ctr"/>
            <a:r>
              <a:rPr lang="en-GB" sz="1200" b="1" dirty="0">
                <a:latin typeface="Arial" panose="020B0604020202020204" pitchFamily="34" charset="0"/>
                <a:cs typeface="Arial" panose="020B0604020202020204" pitchFamily="34" charset="0"/>
              </a:rPr>
              <a:t>Strategic Objectives</a:t>
            </a:r>
          </a:p>
        </p:txBody>
      </p:sp>
      <p:sp>
        <p:nvSpPr>
          <p:cNvPr id="10" name="TextBox 9"/>
          <p:cNvSpPr txBox="1"/>
          <p:nvPr/>
        </p:nvSpPr>
        <p:spPr>
          <a:xfrm>
            <a:off x="6593875" y="360608"/>
            <a:ext cx="2062057" cy="276999"/>
          </a:xfrm>
          <a:prstGeom prst="rect">
            <a:avLst/>
          </a:prstGeom>
          <a:noFill/>
        </p:spPr>
        <p:txBody>
          <a:bodyPr wrap="square" rtlCol="0">
            <a:spAutoFit/>
          </a:bodyPr>
          <a:lstStyle/>
          <a:p>
            <a:pPr algn="ctr"/>
            <a:r>
              <a:rPr lang="en-GB" sz="1200" b="1" dirty="0">
                <a:latin typeface="Arial" panose="020B0604020202020204" pitchFamily="34" charset="0"/>
                <a:cs typeface="Arial" panose="020B0604020202020204" pitchFamily="34" charset="0"/>
              </a:rPr>
              <a:t>Key Programmes</a:t>
            </a:r>
          </a:p>
        </p:txBody>
      </p:sp>
      <p:sp>
        <p:nvSpPr>
          <p:cNvPr id="13" name="Rectangle 12"/>
          <p:cNvSpPr/>
          <p:nvPr/>
        </p:nvSpPr>
        <p:spPr>
          <a:xfrm>
            <a:off x="1636563" y="2493254"/>
            <a:ext cx="1296538" cy="515428"/>
          </a:xfrm>
          <a:prstGeom prst="rect">
            <a:avLst/>
          </a:prstGeom>
          <a:noFill/>
          <a:ln w="28575">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b="1">
                <a:solidFill>
                  <a:schemeClr val="tx1"/>
                </a:solidFill>
                <a:latin typeface="Arial" panose="020B0604020202020204" pitchFamily="34" charset="0"/>
                <a:cs typeface="Arial" panose="020B0604020202020204" pitchFamily="34" charset="0"/>
              </a:rPr>
              <a:t>Improved Experience of Care</a:t>
            </a:r>
          </a:p>
        </p:txBody>
      </p:sp>
      <p:sp>
        <p:nvSpPr>
          <p:cNvPr id="14" name="Rectangle 13"/>
          <p:cNvSpPr/>
          <p:nvPr/>
        </p:nvSpPr>
        <p:spPr>
          <a:xfrm>
            <a:off x="1636563" y="3825048"/>
            <a:ext cx="1296538" cy="558161"/>
          </a:xfrm>
          <a:prstGeom prst="rect">
            <a:avLst/>
          </a:prstGeom>
          <a:noFill/>
          <a:ln w="28575">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b="1" dirty="0">
                <a:solidFill>
                  <a:schemeClr val="tx1"/>
                </a:solidFill>
                <a:latin typeface="Arial" panose="020B0604020202020204" pitchFamily="34" charset="0"/>
                <a:cs typeface="Arial" panose="020B0604020202020204" pitchFamily="34" charset="0"/>
              </a:rPr>
              <a:t>Improved Staff Experience</a:t>
            </a:r>
          </a:p>
        </p:txBody>
      </p:sp>
      <p:sp>
        <p:nvSpPr>
          <p:cNvPr id="15" name="Rectangle 14"/>
          <p:cNvSpPr/>
          <p:nvPr/>
        </p:nvSpPr>
        <p:spPr>
          <a:xfrm>
            <a:off x="1651189" y="5213038"/>
            <a:ext cx="1296538" cy="515428"/>
          </a:xfrm>
          <a:prstGeom prst="rect">
            <a:avLst/>
          </a:prstGeom>
          <a:noFill/>
          <a:ln w="28575">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b="1">
                <a:solidFill>
                  <a:schemeClr val="tx1"/>
                </a:solidFill>
                <a:latin typeface="Arial" panose="020B0604020202020204" pitchFamily="34" charset="0"/>
                <a:cs typeface="Arial" panose="020B0604020202020204" pitchFamily="34" charset="0"/>
              </a:rPr>
              <a:t>Improved Value</a:t>
            </a:r>
          </a:p>
        </p:txBody>
      </p:sp>
      <p:cxnSp>
        <p:nvCxnSpPr>
          <p:cNvPr id="9" name="Straight Arrow Connector 8"/>
          <p:cNvCxnSpPr>
            <a:stCxn id="8" idx="1"/>
          </p:cNvCxnSpPr>
          <p:nvPr/>
        </p:nvCxnSpPr>
        <p:spPr>
          <a:xfrm flipH="1">
            <a:off x="1240522" y="1279724"/>
            <a:ext cx="396041" cy="185933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3" idx="1"/>
          </p:cNvCxnSpPr>
          <p:nvPr/>
        </p:nvCxnSpPr>
        <p:spPr>
          <a:xfrm flipH="1">
            <a:off x="1311890" y="2750968"/>
            <a:ext cx="324673" cy="46745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4" idx="1"/>
          </p:cNvCxnSpPr>
          <p:nvPr/>
        </p:nvCxnSpPr>
        <p:spPr>
          <a:xfrm flipH="1" flipV="1">
            <a:off x="1311890" y="3280323"/>
            <a:ext cx="324673" cy="82380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5" idx="1"/>
          </p:cNvCxnSpPr>
          <p:nvPr/>
        </p:nvCxnSpPr>
        <p:spPr>
          <a:xfrm flipH="1" flipV="1">
            <a:off x="1289121" y="3478712"/>
            <a:ext cx="362068" cy="199204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9" name="Rectangle 188"/>
          <p:cNvSpPr/>
          <p:nvPr/>
        </p:nvSpPr>
        <p:spPr>
          <a:xfrm>
            <a:off x="3260555" y="1395424"/>
            <a:ext cx="8719909" cy="322179"/>
          </a:xfrm>
          <a:prstGeom prst="rect">
            <a:avLst/>
          </a:prstGeom>
          <a:solidFill>
            <a:srgbClr val="F4F9F1"/>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panose="020B0604020202020204" pitchFamily="34" charset="0"/>
                <a:cs typeface="Arial" panose="020B0604020202020204" pitchFamily="34" charset="0"/>
              </a:rPr>
              <a:t>Tackling inequalities and inequities across the Trust, supported by the delivery of Marmot, the Patient Carer Race Equality Framework (PCREF) and Anti-Racism programmes across the Trust</a:t>
            </a:r>
          </a:p>
        </p:txBody>
      </p:sp>
      <p:sp>
        <p:nvSpPr>
          <p:cNvPr id="190" name="Rectangle 189"/>
          <p:cNvSpPr/>
          <p:nvPr/>
        </p:nvSpPr>
        <p:spPr>
          <a:xfrm>
            <a:off x="3251763" y="1942170"/>
            <a:ext cx="8728701" cy="302305"/>
          </a:xfrm>
          <a:prstGeom prst="rect">
            <a:avLst/>
          </a:prstGeom>
          <a:solidFill>
            <a:srgbClr val="F2F7FC"/>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panose="020B0604020202020204" pitchFamily="34" charset="0"/>
                <a:cs typeface="Arial" panose="020B0604020202020204" pitchFamily="34" charset="0"/>
              </a:rPr>
              <a:t>Implementation of the Patient Safety Incident Response Framework (PSIRF) to promote a restorative culture that is fair and respectful to staff and patients</a:t>
            </a:r>
          </a:p>
        </p:txBody>
      </p:sp>
      <p:sp>
        <p:nvSpPr>
          <p:cNvPr id="191" name="Rectangle 190"/>
          <p:cNvSpPr/>
          <p:nvPr/>
        </p:nvSpPr>
        <p:spPr>
          <a:xfrm>
            <a:off x="3251762" y="2413039"/>
            <a:ext cx="8728701" cy="270942"/>
          </a:xfrm>
          <a:prstGeom prst="rect">
            <a:avLst/>
          </a:prstGeom>
          <a:solidFill>
            <a:srgbClr val="F2F7FC"/>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panose="020B0604020202020204" pitchFamily="34" charset="0"/>
                <a:cs typeface="Arial" panose="020B0604020202020204" pitchFamily="34" charset="0"/>
              </a:rPr>
              <a:t>Improving waiting times and flow across the Trust </a:t>
            </a:r>
          </a:p>
        </p:txBody>
      </p:sp>
      <p:sp>
        <p:nvSpPr>
          <p:cNvPr id="192" name="Rectangle 191"/>
          <p:cNvSpPr/>
          <p:nvPr/>
        </p:nvSpPr>
        <p:spPr>
          <a:xfrm>
            <a:off x="3251763" y="3961987"/>
            <a:ext cx="8728700" cy="284283"/>
          </a:xfrm>
          <a:prstGeom prst="rect">
            <a:avLst/>
          </a:prstGeom>
          <a:solidFill>
            <a:srgbClr val="F3EBF9"/>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smtClean="0">
                <a:solidFill>
                  <a:schemeClr val="tx1"/>
                </a:solidFill>
                <a:latin typeface="Arial" panose="020B0604020202020204" pitchFamily="34" charset="0"/>
                <a:cs typeface="Arial" panose="020B0604020202020204" pitchFamily="34" charset="0"/>
              </a:rPr>
              <a:t>Staff </a:t>
            </a:r>
            <a:r>
              <a:rPr lang="en-GB" sz="1000" dirty="0">
                <a:solidFill>
                  <a:schemeClr val="tx1"/>
                </a:solidFill>
                <a:latin typeface="Arial" panose="020B0604020202020204" pitchFamily="34" charset="0"/>
                <a:cs typeface="Arial" panose="020B0604020202020204" pitchFamily="34" charset="0"/>
              </a:rPr>
              <a:t>Wellbeing Programme to support a trauma-informed approach to staff well-being and people policies</a:t>
            </a:r>
          </a:p>
        </p:txBody>
      </p:sp>
      <p:sp>
        <p:nvSpPr>
          <p:cNvPr id="193" name="Rectangle 192"/>
          <p:cNvSpPr/>
          <p:nvPr/>
        </p:nvSpPr>
        <p:spPr>
          <a:xfrm>
            <a:off x="3251762" y="4470838"/>
            <a:ext cx="8728700" cy="297770"/>
          </a:xfrm>
          <a:prstGeom prst="rect">
            <a:avLst/>
          </a:prstGeom>
          <a:solidFill>
            <a:srgbClr val="F3EBF9"/>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smtClean="0">
                <a:solidFill>
                  <a:schemeClr val="tx1"/>
                </a:solidFill>
                <a:latin typeface="Arial" panose="020B0604020202020204" pitchFamily="34" charset="0"/>
                <a:cs typeface="Arial" panose="020B0604020202020204" pitchFamily="34" charset="0"/>
              </a:rPr>
              <a:t>Recruitment </a:t>
            </a:r>
            <a:r>
              <a:rPr lang="en-GB" sz="1000" dirty="0">
                <a:solidFill>
                  <a:schemeClr val="tx1"/>
                </a:solidFill>
                <a:latin typeface="Arial" panose="020B0604020202020204" pitchFamily="34" charset="0"/>
                <a:cs typeface="Arial" panose="020B0604020202020204" pitchFamily="34" charset="0"/>
              </a:rPr>
              <a:t>and Retention Group action plan to improve vacancy rates and plan for the future of the workforce</a:t>
            </a:r>
          </a:p>
        </p:txBody>
      </p:sp>
      <p:sp>
        <p:nvSpPr>
          <p:cNvPr id="194" name="Rectangle 193"/>
          <p:cNvSpPr/>
          <p:nvPr/>
        </p:nvSpPr>
        <p:spPr>
          <a:xfrm>
            <a:off x="3260555" y="4993176"/>
            <a:ext cx="8728700" cy="190744"/>
          </a:xfrm>
          <a:prstGeom prst="rect">
            <a:avLst/>
          </a:prstGeom>
          <a:solidFill>
            <a:srgbClr val="FFF9E7"/>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smtClean="0">
                <a:solidFill>
                  <a:schemeClr val="tx1"/>
                </a:solidFill>
                <a:latin typeface="Arial" panose="020B0604020202020204" pitchFamily="34" charset="0"/>
                <a:cs typeface="Arial" panose="020B0604020202020204" pitchFamily="34" charset="0"/>
              </a:rPr>
              <a:t>Financial </a:t>
            </a:r>
            <a:r>
              <a:rPr lang="en-GB" sz="1000" dirty="0">
                <a:solidFill>
                  <a:schemeClr val="tx1"/>
                </a:solidFill>
                <a:latin typeface="Arial" panose="020B0604020202020204" pitchFamily="34" charset="0"/>
                <a:cs typeface="Arial" panose="020B0604020202020204" pitchFamily="34" charset="0"/>
              </a:rPr>
              <a:t>Viability Programme</a:t>
            </a:r>
          </a:p>
        </p:txBody>
      </p:sp>
      <p:sp>
        <p:nvSpPr>
          <p:cNvPr id="195" name="Rectangle 194"/>
          <p:cNvSpPr/>
          <p:nvPr/>
        </p:nvSpPr>
        <p:spPr>
          <a:xfrm>
            <a:off x="3293037" y="6156198"/>
            <a:ext cx="8728700" cy="264375"/>
          </a:xfrm>
          <a:prstGeom prst="rect">
            <a:avLst/>
          </a:prstGeom>
          <a:solidFill>
            <a:srgbClr val="FFF9E7"/>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smtClean="0">
                <a:solidFill>
                  <a:schemeClr val="tx1"/>
                </a:solidFill>
                <a:latin typeface="Arial" panose="020B0604020202020204" pitchFamily="34" charset="0"/>
                <a:cs typeface="Arial" panose="020B0604020202020204" pitchFamily="34" charset="0"/>
              </a:rPr>
              <a:t>Trust’s </a:t>
            </a:r>
            <a:r>
              <a:rPr lang="en-GB" sz="1000" dirty="0">
                <a:solidFill>
                  <a:schemeClr val="tx1"/>
                </a:solidFill>
                <a:latin typeface="Arial" panose="020B0604020202020204" pitchFamily="34" charset="0"/>
                <a:cs typeface="Arial" panose="020B0604020202020204" pitchFamily="34" charset="0"/>
              </a:rPr>
              <a:t>Green Plan </a:t>
            </a:r>
          </a:p>
        </p:txBody>
      </p:sp>
      <p:sp>
        <p:nvSpPr>
          <p:cNvPr id="197" name="Rectangle 196"/>
          <p:cNvSpPr/>
          <p:nvPr/>
        </p:nvSpPr>
        <p:spPr>
          <a:xfrm>
            <a:off x="3260554" y="3437147"/>
            <a:ext cx="8728701" cy="300272"/>
          </a:xfrm>
          <a:prstGeom prst="rect">
            <a:avLst/>
          </a:prstGeom>
          <a:solidFill>
            <a:srgbClr val="F2F7FC"/>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panose="020B0604020202020204" pitchFamily="34" charset="0"/>
                <a:cs typeface="Arial" panose="020B0604020202020204" pitchFamily="34" charset="0"/>
              </a:rPr>
              <a:t>Review of Social Care Activities and Processes to reduce duplication and improve reporting processes around Safeguarding, Section 117 and Care Act with partners</a:t>
            </a:r>
          </a:p>
        </p:txBody>
      </p:sp>
      <p:sp>
        <p:nvSpPr>
          <p:cNvPr id="198" name="Rectangle 197"/>
          <p:cNvSpPr/>
          <p:nvPr/>
        </p:nvSpPr>
        <p:spPr>
          <a:xfrm>
            <a:off x="3260554" y="863855"/>
            <a:ext cx="8728701" cy="344896"/>
          </a:xfrm>
          <a:prstGeom prst="rect">
            <a:avLst/>
          </a:prstGeom>
          <a:solidFill>
            <a:srgbClr val="F4F9F1"/>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panose="020B0604020202020204" pitchFamily="34" charset="0"/>
                <a:cs typeface="Arial" panose="020B0604020202020204" pitchFamily="34" charset="0"/>
              </a:rPr>
              <a:t>Integrate care and support service developments to fully embed the Community Transformation Programme and enhance pathways to reduce A&amp;E presentations and meet access targets</a:t>
            </a:r>
          </a:p>
        </p:txBody>
      </p:sp>
      <p:sp>
        <p:nvSpPr>
          <p:cNvPr id="201" name="Rectangle 200"/>
          <p:cNvSpPr/>
          <p:nvPr/>
        </p:nvSpPr>
        <p:spPr>
          <a:xfrm>
            <a:off x="3260554" y="2883300"/>
            <a:ext cx="8728701" cy="360035"/>
          </a:xfrm>
          <a:prstGeom prst="rect">
            <a:avLst/>
          </a:prstGeom>
          <a:solidFill>
            <a:srgbClr val="F2F7FC"/>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panose="020B0604020202020204" pitchFamily="34" charset="0"/>
                <a:cs typeface="Arial" panose="020B0604020202020204" pitchFamily="34" charset="0"/>
              </a:rPr>
              <a:t>Delivering the Working Together People Participation Priorities by increasing employment opportunities for people with lived experience and make services accessible to all protected characteristics</a:t>
            </a:r>
          </a:p>
        </p:txBody>
      </p:sp>
      <p:cxnSp>
        <p:nvCxnSpPr>
          <p:cNvPr id="202" name="Straight Arrow Connector 201"/>
          <p:cNvCxnSpPr>
            <a:stCxn id="198" idx="1"/>
          </p:cNvCxnSpPr>
          <p:nvPr/>
        </p:nvCxnSpPr>
        <p:spPr>
          <a:xfrm flipH="1">
            <a:off x="2987749" y="1036303"/>
            <a:ext cx="272805" cy="1724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9" name="Straight Arrow Connector 208"/>
          <p:cNvCxnSpPr>
            <a:stCxn id="189" idx="1"/>
          </p:cNvCxnSpPr>
          <p:nvPr/>
        </p:nvCxnSpPr>
        <p:spPr>
          <a:xfrm flipH="1" flipV="1">
            <a:off x="3030279" y="1279724"/>
            <a:ext cx="230276" cy="27679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0" name="Straight Arrow Connector 209"/>
          <p:cNvCxnSpPr>
            <a:stCxn id="190" idx="1"/>
          </p:cNvCxnSpPr>
          <p:nvPr/>
        </p:nvCxnSpPr>
        <p:spPr>
          <a:xfrm flipH="1">
            <a:off x="2987749" y="2093323"/>
            <a:ext cx="264014" cy="59065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1" name="Straight Arrow Connector 210"/>
          <p:cNvCxnSpPr>
            <a:stCxn id="191" idx="1"/>
          </p:cNvCxnSpPr>
          <p:nvPr/>
        </p:nvCxnSpPr>
        <p:spPr>
          <a:xfrm flipH="1">
            <a:off x="2987749" y="2548510"/>
            <a:ext cx="264013" cy="25221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7" name="Straight Arrow Connector 216"/>
          <p:cNvCxnSpPr>
            <a:stCxn id="201" idx="1"/>
          </p:cNvCxnSpPr>
          <p:nvPr/>
        </p:nvCxnSpPr>
        <p:spPr>
          <a:xfrm flipH="1" flipV="1">
            <a:off x="3030279" y="2840592"/>
            <a:ext cx="230275" cy="2227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4" name="Straight Arrow Connector 223"/>
          <p:cNvCxnSpPr>
            <a:stCxn id="197" idx="1"/>
          </p:cNvCxnSpPr>
          <p:nvPr/>
        </p:nvCxnSpPr>
        <p:spPr>
          <a:xfrm flipH="1" flipV="1">
            <a:off x="2987749" y="2883300"/>
            <a:ext cx="272805" cy="70398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5" name="Straight Arrow Connector 224"/>
          <p:cNvCxnSpPr>
            <a:stCxn id="192" idx="1"/>
          </p:cNvCxnSpPr>
          <p:nvPr/>
        </p:nvCxnSpPr>
        <p:spPr>
          <a:xfrm flipH="1">
            <a:off x="2987749" y="4104129"/>
            <a:ext cx="264014" cy="89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6" name="Straight Arrow Connector 225"/>
          <p:cNvCxnSpPr>
            <a:stCxn id="193" idx="1"/>
          </p:cNvCxnSpPr>
          <p:nvPr/>
        </p:nvCxnSpPr>
        <p:spPr>
          <a:xfrm flipH="1" flipV="1">
            <a:off x="3030280" y="4208469"/>
            <a:ext cx="221482" cy="41125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7" name="Straight Arrow Connector 226"/>
          <p:cNvCxnSpPr>
            <a:stCxn id="194" idx="1"/>
          </p:cNvCxnSpPr>
          <p:nvPr/>
        </p:nvCxnSpPr>
        <p:spPr>
          <a:xfrm flipH="1">
            <a:off x="2997797" y="5088548"/>
            <a:ext cx="262758" cy="29076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8" name="Straight Arrow Connector 227"/>
          <p:cNvCxnSpPr/>
          <p:nvPr/>
        </p:nvCxnSpPr>
        <p:spPr>
          <a:xfrm flipH="1" flipV="1">
            <a:off x="2997797" y="5467944"/>
            <a:ext cx="262760" cy="2127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9" name="Straight Arrow Connector 228"/>
          <p:cNvCxnSpPr>
            <a:stCxn id="195" idx="1"/>
          </p:cNvCxnSpPr>
          <p:nvPr/>
        </p:nvCxnSpPr>
        <p:spPr>
          <a:xfrm flipH="1" flipV="1">
            <a:off x="2987749" y="5686901"/>
            <a:ext cx="305288" cy="60148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1" name="Rectangle 110"/>
          <p:cNvSpPr/>
          <p:nvPr/>
        </p:nvSpPr>
        <p:spPr>
          <a:xfrm>
            <a:off x="3260555" y="5379309"/>
            <a:ext cx="8728700" cy="190744"/>
          </a:xfrm>
          <a:prstGeom prst="rect">
            <a:avLst/>
          </a:prstGeom>
          <a:solidFill>
            <a:srgbClr val="FFF9E7"/>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panose="020B0604020202020204" pitchFamily="34" charset="0"/>
                <a:cs typeface="Arial" panose="020B0604020202020204" pitchFamily="34" charset="0"/>
              </a:rPr>
              <a:t>Digital Infrastructure and Cyber Security Programme</a:t>
            </a:r>
          </a:p>
        </p:txBody>
      </p:sp>
      <p:sp>
        <p:nvSpPr>
          <p:cNvPr id="37" name="Rectangle 36"/>
          <p:cNvSpPr/>
          <p:nvPr/>
        </p:nvSpPr>
        <p:spPr>
          <a:xfrm>
            <a:off x="3260555" y="5740095"/>
            <a:ext cx="8728700" cy="262687"/>
          </a:xfrm>
          <a:prstGeom prst="rect">
            <a:avLst/>
          </a:prstGeom>
          <a:solidFill>
            <a:srgbClr val="FFF9E7"/>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smtClean="0">
                <a:solidFill>
                  <a:schemeClr val="tx1"/>
                </a:solidFill>
                <a:latin typeface="Arial" panose="020B0604020202020204" pitchFamily="34" charset="0"/>
                <a:cs typeface="Arial" panose="020B0604020202020204" pitchFamily="34" charset="0"/>
              </a:rPr>
              <a:t>Estates Investment Scheme </a:t>
            </a:r>
            <a:endParaRPr lang="en-GB" sz="1000" dirty="0">
              <a:solidFill>
                <a:schemeClr val="tx1"/>
              </a:solidFill>
              <a:latin typeface="Arial" panose="020B0604020202020204" pitchFamily="34" charset="0"/>
              <a:cs typeface="Arial" panose="020B0604020202020204" pitchFamily="34" charset="0"/>
            </a:endParaRPr>
          </a:p>
        </p:txBody>
      </p:sp>
      <p:cxnSp>
        <p:nvCxnSpPr>
          <p:cNvPr id="39" name="Straight Arrow Connector 38"/>
          <p:cNvCxnSpPr>
            <a:stCxn id="37" idx="1"/>
          </p:cNvCxnSpPr>
          <p:nvPr/>
        </p:nvCxnSpPr>
        <p:spPr>
          <a:xfrm flipH="1" flipV="1">
            <a:off x="2987749" y="5570053"/>
            <a:ext cx="272806" cy="30138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6759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331" y="2946480"/>
            <a:ext cx="1153667" cy="835395"/>
          </a:xfrm>
          <a:prstGeom prst="rect">
            <a:avLst/>
          </a:prstGeom>
          <a:solidFill>
            <a:schemeClr val="accent3">
              <a:lumMod val="40000"/>
              <a:lumOff val="6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200" b="1" dirty="0">
                <a:solidFill>
                  <a:schemeClr val="tx1"/>
                </a:solidFill>
                <a:latin typeface="Arial" panose="020B0604020202020204" pitchFamily="34" charset="0"/>
                <a:cs typeface="Arial" panose="020B0604020202020204" pitchFamily="34" charset="0"/>
              </a:rPr>
              <a:t>To improve the quality of life for all we serve</a:t>
            </a:r>
          </a:p>
        </p:txBody>
      </p:sp>
      <p:sp>
        <p:nvSpPr>
          <p:cNvPr id="5" name="AutoShape 2" descr="data:image/png;base64,%20iVBORw0KGgoAAAANSUhEUgAAAFoAAAAuCAYAAACoGw7VAAAAAXNSR0IArs4c6QAAAARnQU1BAACxjwv8YQUAAAAJcEhZcwAADsMAAA7DAcdvqGQAABdqSURBVHhe7VsJdFXVuf733ufcIfdmJAmQmQQZBUSEql3IIK8yONeo1FLtW8WhVFttfW3tq0qr1eeqrYpD1WpRBFFrcWAUteKzPgYBmSIghEyQQAaSkJube4a937fPvTcJlvdq8fmWWYtvcXLuPXv+9j/ue2DURzD45pX+2lb2jMvYVUTK1s+kwqX/fAZCMOq9MF3DdY+vp+vopko/T1ZmjAye+JyA41VKfNFV0Q7/kl/JlYk/vetxVEhceio+xjp6z+crDU30gaP8edcwryTp8UypfkEj80LgKb4M8ESdlkvb6zpIrz8JgQUP659C6UHD++6ClK01x6hfyKSy3KDHk25b3xqjA81dPcQDg7ODlJvmIwUSNXeVTV1U3xaLEwsMygnSiPwQ5WcGKAXzsbFx7Z2219ee+k6qa7dIKNmHicaCLhmbQ89cPypRI87PkfYYXfy7LfTpkWicGRCSn+mnN28dS8XZKZ7QbatupysWfEy3zyihG84v8p7ptne8uIeefP8gdiZBC9q+dNNomjYqOy6s+PPD5z+hxe/X0ajSdPrJzBKaOrIfZaSYlBIQGC7eznakt+H7Gzrpikc/puojnR2fUZQ+BEjhxGGZ1C/V131l4RqWn0oXj83VOh+vB3JywyaNKEj1ynW9PYc6YCIY/QsITD7T95qjkOYk0C4TGjBhcEZ3HY42VS2dNG5IBi279Uz6znkFVNAvSGHUS5KsYcL+pIN8vTkNrRbaYc/jRX0PXBBNKEtPfDsepxeFyYAae/oOFGYEyG/iewJ7D3dSCOXFMAtJNEETqrTZSEJKGg6TkAHzkkRtS5TqW7ro7ssHUxlMURJHYEr+srGe/vBWNT39Tg29ta2RmmEy1uAejbkwS6yPEg0CB2T4PVNwIpxZnE6FWQFP6rX6XzZhQLwAiGDhn4Lown4ByoSkJ3GgMUqHQU63fUbb4XlhSGvPBtXAPvdL9dPZp2UmnsCug/zZj3xMsx/bTvMW76YbF31Clz6ylc6680P6PYgnI95h3yQa9nlUQRjOzOd91YLb2mF1RyDD88M0XEscvpsmhzkJe881DkP69h2O0hmFqWSInuV/XNVOLejDc3IOLtwHow9D630Cu+sj3gYmnaoGZxzTUWRFHW98fUVt5WlHU8RBjb5MNHjQRGsHpGEhbHh9UwO1ROLRiLaR5wyB1EFls8IG5SBqSOIQVP8gLm17e0OTVz5+IF19Th5ddfZAumZiPk0c2iO5EmRu3NdKNWgbS9p/oD8c7cIbR9NPLy2jEq1Feq/1ZmlH3GO2+ybRDOp42oAULyTT0Hbw6XfraPfBjvgD4PLx/cnn4zR8YJiyU3tMRDUkLRpzEJL1SLlGOQh+6ZYzaMm8MfTiD8bQC7h/fWhWohRhI8bYhf63ImJ5e0dT4mkcJbkpdP+3htFH95xLj88ZDpMGwj8Tt/c9oiEtWvpKejkybQ4+BglboP5JFKF8KGJkvSGhQFzVtYn5YM9RRAoBL+7tDb1pva/PogFxcXVLzIvBf4wwcMkHdeR42UoPdGRy0zeKaen3x9DQgaHjyO6DRBPlIYoYlpeaeEBUUXfMc3LvVrR4kqcRBrmThmd5CYUO5TS6bJfWVTR5kqpDtiSqGjvpcUQLj75dQ4/hWgAn9sHuo4nSOLbsb4PtRd+w2ZWI0f/1mQqa9puNtAgxdUNrr2gFOBtma+6k/MSGxcnue0RDLMtyA1So1TOBzQfikvzB3qNUhyggiRmjs2lILiQrgSOIKurbLBoGaTOTSQmwZlsTzfvjTrp5YQX9ANctz1XQjpoe7dDYAY2RWkJ1M7SNQZrX7Wml7zy1g86/dyM2piVeMYGzStIoNQiTlRDqvkc0pHP4gDCkJU6Ugirv01kgoJ2hjh6S+PqwLJo4ssfO6kRFRwilkPLeqNC2XfenyUf/QTjZ0cU9GqNNzt6GiM7d44mQJlwTqNlDu4qaDnp2XZ1XNwmd3DCWYBnoU0RriyjgCM9FZpZEa6ftRQIaChVWIklIQmdnuWn+xLe45IcCJsK2HinvsiRtrmrzCI5DURbaleT0xOg67Nt3pJPKBoToPGxe/3Sfl/AEkQSlwkSVIbH55rj+idpx7Ef9zpiecRx9S6Ix7zQsbDhCuyRqEUUcOhqLqzSujZVtdAwx7YnwMSIGTVJp/x6Jbu2Mk9jNBISwBM4yu5cN15qgx7jj4lJa+/PxtPy2M2nx9aNo0dzT6cUbR9Han42nWWf1EK2joBXYcFvb9MT+9SmiFUS2EHFrflYPUbtBgo6L4wcKjA40xejdnceHXxo6QtCSX5juR1zdI+W7D0WouVdioc3ChLIMpOw91OhMksF+XAwyfYjRz0L5Jcg2v4l4exYkeRDCuyT0gdJ9r++n5VuhWV5CFO+3TxGtJTofqXfLMQsSBkkGcTqkc7TdTEh0F2Lk1dubvbJknQZIo459tTrnYaMaEs/rcV+99Qg2AWKc4FnfC1BHl+n2ehM3QUsCPgHT00afYmNaO+KJURJtMF97seFvfHSYrnx4C/36jUrq0lYj2SfQ6+NXG/qYdH8zW5ybk/7N4kwRD53Aj051DyOS6BYZLFAnKNrh6TrakemTtSZszv7GqHf+nB02u5M374zjGIhLMoHnQ2FaMkPx0zfd/kBTlBoxRhBkFydi8Nw00zt/1uFkE4ivaY56TtnVm64luZtZRqa0u7q/ftUxovxl3x5f+GGXmReSZWkO4oBzZN2OLA4diXjnFb2hIwp9aenVVxInav8/1PH61Zcu0/ckdHtNLvr3BOA4cDLI7fy7x19lFF/7p0AoVGIYwcxeq+wLOJy4n8IpnMIp/FP4IjZatz1Rex3YfFnoPeaXOQ4VFBQEhVJf45y7Z5199oevvPJK/LTqJHHSRJcMzL9emOJcxD8C3XD0xKTr7j1w8OA9KD5xavY5UNq/NNcyrWN1dXU9p0MJFBcXD+eu+qHitKuqpmZB4vGXgtKBpUVkuKsQRsTOzBvw9T+vX/938/lncNIJCxdsKuPiWsnYWMl4HrguUEzkJopPCsX5+TOV33mVBwKDEo+Og1IqH2HW97D4byQefWkQYeH+X6ZzJy3RgwoLlzAmLnNIXiGlfNd1Xebz+WR1dXUXlZeLog0bigzGhqFqkKSoycyt3LZ5M3kp1ZAhQ7Jt2x5LlpsmDXYwPT19x7Fjx/KVJW83DPY9m9R3/X7/utl7Z1fPp/ndJqKoqGiqQexNSWoNJPryxONu5OTkhFODwTEkZa4wjENRx9me1IyhhYV5ljL6DQwNrGqI1o2WSvUTPl/FfgDFXrg4orh4QIzoDGyojSSnBQ+fU4o5vSSalxaUjpDMLjMNI2J1yJ3VjdUNui20LYB2Iw3DqAUfmeS6wwTnR/zV1ZsriKwvtmf6uMzLAgooMzOTZ2dne3asbMuWQVyqFbCiz2AJC5RyPmg6XPRrFJkleXlD7WjsdXLlm9zgvxNSPdnV0XUGJvYAjM8cb8WO+7Cy3V/uuqK951DiH6AoN7c0FAi8hEzuXcXFQseV75uMP5Ofn1+gy5k/eBPj6q+Ho4cWSlf9mTO+TMacNUV5eed47YuKRnS67nLkIauwrJdcVz2FVtlIQNyQ3680kSUFBfdI5nyI54tsx1nOAnJtUX7RVN0eJJdyRR8yVy5WtvM6Pi/FXNZF8gtvm0STPvum2ecHU8pljPm5ch802KH3oh2R9yJtbXN1GaQ1IkjdwZmahqTqfKjgq9iNeWVlZQOYEDOx0+cazHhYCT4NSdXs1MzUnU4s9gtkXpAgRYrRbXbM/Y+RI9MgYP8Y5dAgMv33gLyZJNnPSLrTOGfzMeZswdituhxeBMOyfo6UOYrkZUrJ22GGSoUwL9F9oN4NQhjjpOv8lhw5A1qzFesbiJW6JZMnO1hvOfr/GcNGOEpOcxxnNtjN4lz9tn///rlYs4QW+KDZZ8BO/Aztp2MtzYKz62oH1uadvERDp5R3sq1qOam9SFD3YTLNuigcDjdzw6h3JZvsYIJ4lAVCAzIWy2CKN2CREFjrIsdyLrC6qGvz5s1ttYcP75LMqNQH+sI0N1Udqtozf36P2fjfgPb5QvCLsLANnU7XUwfq6ja1d3Y+Av+x3+Tiwqpdu3JAOjRa6l/I76k+eHC9EmIF5hGFxOQMHjw4B+NOgDlpIsN47EBD3SaTs4fg3GEWFK96r8pQUl6ENbdzyR6COdpYV1+/DH7pNUOIseFgcDL6jun8W3CxvLqu7rWqurp1iFh2YnrptrRTT5pohV4wcMwlY35lbe2cypqaqz/Zv/8lXRZtb/+e4zprYQrKsXgf1ucdToRCIb9F7mtSyXmceBOMzgLuo7fKiorG6XaQDu9XVHTd87P1ieFZmCQM10jBQgKci7aCAigtUGQYEmLcATKyQao+x8RUlLQtdUSXC1fA3GtZYdgPpg+f9W9jsS4hOnW5yXmEcX4MH3kVVcF18JBkZNnK6tYyw2e26POPWGdnWiAQiFs9kt35NucGoi9vDARKXwiKcSnDI0aM8EEq/OPGjTNxT2OMX4kBmsMZGZcfqK39JSO5A4sy/IGAXzsnPHvCjHbMQuv7hcHLIA2Tvd7gUPXd7erqeUPlBMCKhB4vefEgb3SVrHddZ1R1tZ2v6zQzVojvpa50PuHBoD6g1ms9boM0QL7Is6xmfKjDlet3HO+tyc4uZzjmVYKPbm5uruVKdQACkAP2RurySZMmBZTlnIMOoz6/fzfqxl8yAa3e/TM4aaJhJjCuCHBB93VFOpe7lrOqtbH5kba2Nggwq1XE8o4dbbu9KL/gQRB/rYDhaotEjJFlZVMQsTwQCwZvwMwmu45rWY7zidepcuuxcBJC3FmSnz93THHx8W+5YL76HM1QfJJrOytwrXQs+81IpHUQbOOdKM8KB4IL4bR+yQzzVR1T4fmCjRs3tqOpD5KlyfCIwDj67gcBvnWIlKTjvIJyLhT9Hg7yXmbQg5iHCQHxwdErmOCn4ETrYKd/VzQg797aA1ULFWfnS+kuLCwtXY++AmiP6mjZA7Qnvx4rvgsngdRguL8kGYHqHMVgNmxYDFHIkUMNDSszw6GdcHqZPsOYitUchbQ9CemymOu+hRWGMezVps83GZrcaLvOnQfr699ElzIlNbUW0QrzBYITsGQRke4abFz3b/lQzxSmZBjusk660hsTdrTLkfQ++ngbhOyDxzvNEHwKSNlL6Lumvv4vum16ODXHsmI2k2J5W6StNSuc5bfdWK507PUQgE3pWVl7uJItaD+UC6NMSXep47jbIKmf9jty+L31VZWHUsKh9QjrUnx+n47jIfzuE3DoD2zfvr0TfimgHKcQXLzb3tGxwxszNTUfyz4oLVp7QjH/nNA7pzcqqY66L/3Z0l90SNM6pjWMmPlYIn3VoZoXRw8cOC6QnW35m5qaYvX19Z5N7AU2atSoDMTkMTg5Hbv2VnetgScyKzoT9RynDsPS0tKC0Wi0c9++fb2jFj1Xfek56D71fLUv0O26M1lt+nQ+UFFRoV970vX1mL1/UuFjxoxJQ5ThJOokofvTtl73lUzXdf/6ee/2p3AKp/D/jOkr/VS+Nh12/h+bvLvugsrr66sBlnLV8utjiirdly98my5d24/7rWmpQr1lCVZmuTzfXTLj9fLyl8WalHB5NGZX2Esv2W7MXj2Bm+40hDKd3JTLup69sDre3V08+K3xF8VcVgjL5jO5uy22+OJ34mVfHKFrV54fc/jsNGq8rWXxnOPf2UpgxF1/DVfMn9Jhzlk913bcFHpx1sOJos+N9G+vGXTMtmYhwNFpKmw4cgEl3qOXp29LVPncKLj1w2Bd2poY889Z1W5J1ZLlGuc2GyoL6etSn5+uREh7FaKKqer5WRPLy5VYlbbmY9t2n1S2eBv56HLE+evhRuq5675ov3zxFq/X6z8yzciR91zE54ZSO/BnXddzFy1GCaNrl6WTvzBCT50FxwCJnL7KR1/bYNPddyu6BZ+z8Lk+T9CT1zs5V74XahwQtWnBzLgzw0Zn+cIhycVlESnvCAbYOe3t7W2UYqZSKMOhx6d0TJr0V+NvhdEfGQaVdDXQj8N5fAZ3ZaD9uZlLE32EKdXH6NlLdRLizZWOVkrypwdI+Fx6bkp3dJN73VujWm3rBlfRRGQzmSZTq12H/uLWh96mEjjjKji8YFTQ6hkW3YW1bVhl0urEXK9dlpGDOTU2NlpGMPW7ri3PVI7v31jKdasPWPr/bCn6g+Nny8lmr/hMVa6JRpI9fWJJ8IJmK+A/0NC2zpFqQSyqaoSPng0KdWnHc7P+5nWehCY62vifaLdq8gjzoczSgdFXllWmIS39KWfsDMTyh7jl3u/jocYOO/JbitgPBktDzW6He5+P2H2BEJ/Y1uaMRs6Za2OvEIT+JNal2oRf/ooLXkTS5kyJoqCSkxCqXKgMfinmbShXPZ0WCrS0dVnPM6lSEWzfxgXLiNlOiJZc9IC4ZuUViG+vRUZqIAV/KebPWUwdh28VrhosfCIopQr7XfvfI0sv2ZVYiQf27ZUPMOmMlksuns7Ll98ifPw0acssV8qnyBTfohTnTmoXAxHd30hS3W348IzUNwTxLRhve4zkz0FsXkDQQ5g4uSmmeNIleb5PsWGYuBeKMOI2KTHsw/1dr++pbXs1JkUhgnUV8okNiI0qIko8a16z8jehq1/veRdq4DG9YdgPcd37n9Abq1YcnMPJvAkZzETpiPv0z/TSZPeawhoAIzvFUCLLiMT0fxScyoI8g1w+1lHyLOXQc4iR812upvv98lJ0OoO56o+OEi2QsADF/49QBRb0KLLbSkzrR0HDrhWctgqT7Q4S3+BKdgYz2JmhK988HVnyr0DASmz4IsuW/y5iLecxwccq0xgHrVyK9eR1cfMqr9e/Q/xNRYwxHno4jRtsBQlTMoOf748FUoiJbGLyvIAhBjFOP1eCtiGVW+Tzq4+g0VuQwexDHvMWnIUyTTI3YcBtjqXmgQBGjqGI619O5P7slMAN6WFxs9+QB12lfJEXLjgiU3KnGS6/21E01zJ8N2tD5s2pPlU315v3anbYPzcrU67kQp5HQn3gLr3g3awgf8FlfHQn2QWYfxcpx7L8hq3PIGBtkFDqwwexxnpx5kokiNsNbmRaxIaDwG3W4hlvGAIapyjG2ihNMnEREobrMdEhrmIZc5/4r4OIXquxqLr2F6bvQ9oP2WGWCIvT8cx1ujIW2oumL4Ej7VSWPQZ3CLj6G/pdIQyxHZv62Sz0M4BEumqDvWTWEhJupxZI5JoxrA1JEPRIqiPQjKchVNNc5dzSHmP1gtE+jHMounDmJhANReUu86nw41j8MGzfIMTX+hURARMQrX9qyu55T0yDE4j/t+AxP9yaEehonkC22gGCD8LpZd6t7VQ3lHBJNRx67Ly9NQ/NqAdze7APZ4a/u3LE0S55IaZUaZBZRwYLyH6+EXabM9V1KdXQxzFgxksfNASyVuVIIVSlK2l48JqV4x1XTdTzggEZgorfDpjsj1jAB/jsW/5knoDkctuRecPmre0HjYTAK2FH3UpsZMAXODrTf92aqRCDVINzTQDn2Ns4pHnCwwidU8cTFi3YHBsZT2wkGsJESUuOZkJNRQ1/DClmgSEf8Rv8QQhJuV/J8ajfCaEbkDpnxRBukNolyO2MvTSlyuDscYjxvhD5ugxXNsCGfar7XX7DZmEqttsk2VAXi/THOPcrn7vIYOyAX4lH58/XnhnZIEwHZrUXaXT3W4Zhy3yAE6uzbPqTIjaES3ZXpNa3Gzb3FajvzT5TTAhwtg6pa5RLWceZ9H6xwARrTUWHfUwug+/fCQf8MMYbYHC505RRfSy72pJ0BySpP55vMdeOMsDFa4xYZlW7/L7JqQFj1UwYEt4CjXgIY//YceS96P8PVix9LdrUCmIH9VhCUTWoO/4FZwDrP4Td2qc/cxL6rDRep7VZ/yrzjsPcu0zGCk3BPkr1mcEjkv/addybBXOXhEhtMS16x4AQQCt/4bU7hS8bRP8NoHYCXd/MUkYAAAAASUVORK5CYII="/>
          <p:cNvSpPr>
            <a:spLocks noChangeAspect="1" noChangeArrowheads="1"/>
          </p:cNvSpPr>
          <p:nvPr/>
        </p:nvSpPr>
        <p:spPr bwMode="auto">
          <a:xfrm>
            <a:off x="410432" y="187306"/>
            <a:ext cx="276502" cy="27650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82951" tIns="41475" rIns="82951" bIns="41475" numCol="1" anchor="t" anchorCtr="0" compatLnSpc="1">
            <a:prstTxWarp prst="textNoShape">
              <a:avLst/>
            </a:prstTxWarp>
          </a:bodyPr>
          <a:lstStyle/>
          <a:p>
            <a:endParaRPr lang="en-GB" sz="1633"/>
          </a:p>
        </p:txBody>
      </p:sp>
      <p:pic>
        <p:nvPicPr>
          <p:cNvPr id="1030" name="Picture 6" descr="File:East London NHS Foundation Trust logo.svg - Wikimedia Common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64" y="6264546"/>
            <a:ext cx="886238" cy="443119"/>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527204" y="702945"/>
            <a:ext cx="1296538" cy="515428"/>
          </a:xfrm>
          <a:prstGeom prst="rect">
            <a:avLst/>
          </a:prstGeom>
          <a:noFill/>
          <a:ln w="28575">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b="1" dirty="0">
                <a:solidFill>
                  <a:schemeClr val="tx1"/>
                </a:solidFill>
                <a:latin typeface="Arial" panose="020B0604020202020204" pitchFamily="34" charset="0"/>
                <a:cs typeface="Arial" panose="020B0604020202020204" pitchFamily="34" charset="0"/>
              </a:rPr>
              <a:t>Improved Population Health Outcomes</a:t>
            </a:r>
          </a:p>
        </p:txBody>
      </p:sp>
      <p:sp>
        <p:nvSpPr>
          <p:cNvPr id="6" name="TextBox 5"/>
          <p:cNvSpPr txBox="1"/>
          <p:nvPr/>
        </p:nvSpPr>
        <p:spPr>
          <a:xfrm>
            <a:off x="1152204" y="7550"/>
            <a:ext cx="2062057" cy="276999"/>
          </a:xfrm>
          <a:prstGeom prst="rect">
            <a:avLst/>
          </a:prstGeom>
          <a:noFill/>
        </p:spPr>
        <p:txBody>
          <a:bodyPr wrap="square" rtlCol="0">
            <a:spAutoFit/>
          </a:bodyPr>
          <a:lstStyle/>
          <a:p>
            <a:pPr algn="ctr"/>
            <a:r>
              <a:rPr lang="en-GB" sz="1200" b="1" dirty="0">
                <a:latin typeface="Arial" panose="020B0604020202020204" pitchFamily="34" charset="0"/>
                <a:cs typeface="Arial" panose="020B0604020202020204" pitchFamily="34" charset="0"/>
              </a:rPr>
              <a:t>Strategic Objectives</a:t>
            </a:r>
          </a:p>
        </p:txBody>
      </p:sp>
      <p:sp>
        <p:nvSpPr>
          <p:cNvPr id="10" name="TextBox 9"/>
          <p:cNvSpPr txBox="1"/>
          <p:nvPr/>
        </p:nvSpPr>
        <p:spPr>
          <a:xfrm>
            <a:off x="4419801" y="15066"/>
            <a:ext cx="2062057" cy="276999"/>
          </a:xfrm>
          <a:prstGeom prst="rect">
            <a:avLst/>
          </a:prstGeom>
          <a:noFill/>
        </p:spPr>
        <p:txBody>
          <a:bodyPr wrap="square" rtlCol="0">
            <a:spAutoFit/>
          </a:bodyPr>
          <a:lstStyle/>
          <a:p>
            <a:pPr algn="ctr"/>
            <a:r>
              <a:rPr lang="en-GB" sz="1200" b="1" dirty="0">
                <a:latin typeface="Arial" panose="020B0604020202020204" pitchFamily="34" charset="0"/>
                <a:cs typeface="Arial" panose="020B0604020202020204" pitchFamily="34" charset="0"/>
              </a:rPr>
              <a:t>Key Programmes</a:t>
            </a:r>
          </a:p>
        </p:txBody>
      </p:sp>
      <p:sp>
        <p:nvSpPr>
          <p:cNvPr id="13" name="Rectangle 12"/>
          <p:cNvSpPr/>
          <p:nvPr/>
        </p:nvSpPr>
        <p:spPr>
          <a:xfrm>
            <a:off x="1508466" y="2524874"/>
            <a:ext cx="1296538" cy="515428"/>
          </a:xfrm>
          <a:prstGeom prst="rect">
            <a:avLst/>
          </a:prstGeom>
          <a:noFill/>
          <a:ln w="28575">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b="1">
                <a:solidFill>
                  <a:schemeClr val="tx1"/>
                </a:solidFill>
                <a:latin typeface="Arial" panose="020B0604020202020204" pitchFamily="34" charset="0"/>
                <a:cs typeface="Arial" panose="020B0604020202020204" pitchFamily="34" charset="0"/>
              </a:rPr>
              <a:t>Improved Experience of Care</a:t>
            </a:r>
          </a:p>
        </p:txBody>
      </p:sp>
      <p:sp>
        <p:nvSpPr>
          <p:cNvPr id="14" name="Rectangle 13"/>
          <p:cNvSpPr/>
          <p:nvPr/>
        </p:nvSpPr>
        <p:spPr>
          <a:xfrm>
            <a:off x="1558869" y="4274835"/>
            <a:ext cx="1296538" cy="515428"/>
          </a:xfrm>
          <a:prstGeom prst="rect">
            <a:avLst/>
          </a:prstGeom>
          <a:noFill/>
          <a:ln w="28575">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b="1">
                <a:solidFill>
                  <a:schemeClr val="tx1"/>
                </a:solidFill>
                <a:latin typeface="Arial" panose="020B0604020202020204" pitchFamily="34" charset="0"/>
                <a:cs typeface="Arial" panose="020B0604020202020204" pitchFamily="34" charset="0"/>
              </a:rPr>
              <a:t>Improved Staff Experience</a:t>
            </a:r>
          </a:p>
        </p:txBody>
      </p:sp>
      <p:sp>
        <p:nvSpPr>
          <p:cNvPr id="15" name="Rectangle 14"/>
          <p:cNvSpPr/>
          <p:nvPr/>
        </p:nvSpPr>
        <p:spPr>
          <a:xfrm>
            <a:off x="1579964" y="5655792"/>
            <a:ext cx="1296538" cy="515428"/>
          </a:xfrm>
          <a:prstGeom prst="rect">
            <a:avLst/>
          </a:prstGeom>
          <a:noFill/>
          <a:ln w="28575">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b="1" dirty="0">
                <a:solidFill>
                  <a:schemeClr val="tx1"/>
                </a:solidFill>
                <a:latin typeface="Arial" panose="020B0604020202020204" pitchFamily="34" charset="0"/>
                <a:cs typeface="Arial" panose="020B0604020202020204" pitchFamily="34" charset="0"/>
              </a:rPr>
              <a:t>Improved Value</a:t>
            </a:r>
          </a:p>
        </p:txBody>
      </p:sp>
      <p:cxnSp>
        <p:nvCxnSpPr>
          <p:cNvPr id="9" name="Straight Arrow Connector 8"/>
          <p:cNvCxnSpPr>
            <a:stCxn id="8" idx="1"/>
          </p:cNvCxnSpPr>
          <p:nvPr/>
        </p:nvCxnSpPr>
        <p:spPr>
          <a:xfrm flipH="1">
            <a:off x="1175091" y="960659"/>
            <a:ext cx="352113" cy="226538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3" idx="1"/>
          </p:cNvCxnSpPr>
          <p:nvPr/>
        </p:nvCxnSpPr>
        <p:spPr>
          <a:xfrm flipH="1">
            <a:off x="1300874" y="2782588"/>
            <a:ext cx="207592" cy="43099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4" idx="1"/>
          </p:cNvCxnSpPr>
          <p:nvPr/>
        </p:nvCxnSpPr>
        <p:spPr>
          <a:xfrm flipH="1" flipV="1">
            <a:off x="1297103" y="3341723"/>
            <a:ext cx="261766" cy="11908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5" idx="1"/>
            <a:endCxn id="4" idx="3"/>
          </p:cNvCxnSpPr>
          <p:nvPr/>
        </p:nvCxnSpPr>
        <p:spPr>
          <a:xfrm flipH="1" flipV="1">
            <a:off x="1186998" y="3364178"/>
            <a:ext cx="392966" cy="254932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9" name="Rectangle 188"/>
          <p:cNvSpPr/>
          <p:nvPr/>
        </p:nvSpPr>
        <p:spPr>
          <a:xfrm>
            <a:off x="3260554" y="880792"/>
            <a:ext cx="4311527" cy="529381"/>
          </a:xfrm>
          <a:prstGeom prst="rect">
            <a:avLst/>
          </a:prstGeom>
          <a:solidFill>
            <a:srgbClr val="F4F9F1"/>
          </a:solidFill>
          <a:ln w="6350">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a:solidFill>
                  <a:schemeClr val="tx1"/>
                </a:solidFill>
                <a:latin typeface="Arial" panose="020B0604020202020204" pitchFamily="34" charset="0"/>
                <a:cs typeface="Arial" panose="020B0604020202020204" pitchFamily="34" charset="0"/>
              </a:rPr>
              <a:t>Tackling inequalities and inequities across the Trust, supported by the delivery of Marmot, the Patient Carer Race Equality Framework (PCREF) and Anti-Racism programmes across the Trust</a:t>
            </a:r>
          </a:p>
        </p:txBody>
      </p:sp>
      <p:sp>
        <p:nvSpPr>
          <p:cNvPr id="190" name="Rectangle 189"/>
          <p:cNvSpPr/>
          <p:nvPr/>
        </p:nvSpPr>
        <p:spPr>
          <a:xfrm>
            <a:off x="3260554" y="1465198"/>
            <a:ext cx="4321132" cy="545151"/>
          </a:xfrm>
          <a:prstGeom prst="rect">
            <a:avLst/>
          </a:prstGeom>
          <a:solidFill>
            <a:srgbClr val="F2F7FC"/>
          </a:solidFill>
          <a:ln w="6350">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a:solidFill>
                  <a:schemeClr val="tx1"/>
                </a:solidFill>
                <a:latin typeface="Arial" panose="020B0604020202020204" pitchFamily="34" charset="0"/>
                <a:cs typeface="Arial" panose="020B0604020202020204" pitchFamily="34" charset="0"/>
              </a:rPr>
              <a:t>Implementation of the Patient Safety Incident Response Framework (PSIRF) to promote a restorative culture that is fair and respectful to staff and patients</a:t>
            </a:r>
          </a:p>
        </p:txBody>
      </p:sp>
      <p:sp>
        <p:nvSpPr>
          <p:cNvPr id="191" name="Rectangle 190"/>
          <p:cNvSpPr/>
          <p:nvPr/>
        </p:nvSpPr>
        <p:spPr>
          <a:xfrm>
            <a:off x="3251762" y="2079762"/>
            <a:ext cx="4321132" cy="624018"/>
          </a:xfrm>
          <a:prstGeom prst="rect">
            <a:avLst/>
          </a:prstGeom>
          <a:solidFill>
            <a:srgbClr val="F2F7FC"/>
          </a:solidFill>
          <a:ln w="6350">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a:solidFill>
                  <a:schemeClr val="tx1"/>
                </a:solidFill>
                <a:latin typeface="Arial" panose="020B0604020202020204" pitchFamily="34" charset="0"/>
                <a:cs typeface="Arial" panose="020B0604020202020204" pitchFamily="34" charset="0"/>
              </a:rPr>
              <a:t>Improving waiting times and flow across the Trust </a:t>
            </a:r>
          </a:p>
        </p:txBody>
      </p:sp>
      <p:sp>
        <p:nvSpPr>
          <p:cNvPr id="192" name="Rectangle 191"/>
          <p:cNvSpPr/>
          <p:nvPr/>
        </p:nvSpPr>
        <p:spPr>
          <a:xfrm>
            <a:off x="3260554" y="3848650"/>
            <a:ext cx="4321132" cy="634588"/>
          </a:xfrm>
          <a:prstGeom prst="rect">
            <a:avLst/>
          </a:prstGeom>
          <a:solidFill>
            <a:srgbClr val="F3EBF9"/>
          </a:solidFill>
          <a:ln w="6350">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smtClean="0">
                <a:solidFill>
                  <a:schemeClr val="tx1"/>
                </a:solidFill>
                <a:latin typeface="Arial" panose="020B0604020202020204" pitchFamily="34" charset="0"/>
                <a:cs typeface="Arial" panose="020B0604020202020204" pitchFamily="34" charset="0"/>
              </a:rPr>
              <a:t>Staff </a:t>
            </a:r>
            <a:r>
              <a:rPr lang="en-GB" sz="800" dirty="0">
                <a:solidFill>
                  <a:schemeClr val="tx1"/>
                </a:solidFill>
                <a:latin typeface="Arial" panose="020B0604020202020204" pitchFamily="34" charset="0"/>
                <a:cs typeface="Arial" panose="020B0604020202020204" pitchFamily="34" charset="0"/>
              </a:rPr>
              <a:t>Wellbeing Programme to support a trauma-informed approach to staff well-being and people policies</a:t>
            </a:r>
          </a:p>
        </p:txBody>
      </p:sp>
      <p:sp>
        <p:nvSpPr>
          <p:cNvPr id="193" name="Rectangle 192"/>
          <p:cNvSpPr/>
          <p:nvPr/>
        </p:nvSpPr>
        <p:spPr>
          <a:xfrm>
            <a:off x="3269148" y="4535507"/>
            <a:ext cx="4321132" cy="461597"/>
          </a:xfrm>
          <a:prstGeom prst="rect">
            <a:avLst/>
          </a:prstGeom>
          <a:solidFill>
            <a:srgbClr val="F3EBF9"/>
          </a:solidFill>
          <a:ln w="6350">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smtClean="0">
                <a:solidFill>
                  <a:schemeClr val="tx1"/>
                </a:solidFill>
                <a:latin typeface="Arial" panose="020B0604020202020204" pitchFamily="34" charset="0"/>
                <a:cs typeface="Arial" panose="020B0604020202020204" pitchFamily="34" charset="0"/>
              </a:rPr>
              <a:t>Recruitment </a:t>
            </a:r>
            <a:r>
              <a:rPr lang="en-GB" sz="800" dirty="0">
                <a:solidFill>
                  <a:schemeClr val="tx1"/>
                </a:solidFill>
                <a:latin typeface="Arial" panose="020B0604020202020204" pitchFamily="34" charset="0"/>
                <a:cs typeface="Arial" panose="020B0604020202020204" pitchFamily="34" charset="0"/>
              </a:rPr>
              <a:t>and Retention Group action plan to improve vacancy rates and plan for the future of the workforce</a:t>
            </a:r>
          </a:p>
        </p:txBody>
      </p:sp>
      <p:sp>
        <p:nvSpPr>
          <p:cNvPr id="194" name="Rectangle 193"/>
          <p:cNvSpPr/>
          <p:nvPr/>
        </p:nvSpPr>
        <p:spPr>
          <a:xfrm>
            <a:off x="3277942" y="5033537"/>
            <a:ext cx="4321132" cy="374704"/>
          </a:xfrm>
          <a:prstGeom prst="rect">
            <a:avLst/>
          </a:prstGeom>
          <a:solidFill>
            <a:srgbClr val="FFF9E7"/>
          </a:solidFill>
          <a:ln w="6350">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a:solidFill>
                  <a:schemeClr val="tx1"/>
                </a:solidFill>
                <a:latin typeface="Arial" panose="020B0604020202020204" pitchFamily="34" charset="0"/>
                <a:cs typeface="Arial" panose="020B0604020202020204" pitchFamily="34" charset="0"/>
              </a:rPr>
              <a:t>F</a:t>
            </a:r>
            <a:r>
              <a:rPr lang="en-GB" sz="800" dirty="0" smtClean="0">
                <a:solidFill>
                  <a:schemeClr val="tx1"/>
                </a:solidFill>
                <a:latin typeface="Arial" panose="020B0604020202020204" pitchFamily="34" charset="0"/>
                <a:cs typeface="Arial" panose="020B0604020202020204" pitchFamily="34" charset="0"/>
              </a:rPr>
              <a:t>inancial </a:t>
            </a:r>
            <a:r>
              <a:rPr lang="en-GB" sz="800" dirty="0">
                <a:solidFill>
                  <a:schemeClr val="tx1"/>
                </a:solidFill>
                <a:latin typeface="Arial" panose="020B0604020202020204" pitchFamily="34" charset="0"/>
                <a:cs typeface="Arial" panose="020B0604020202020204" pitchFamily="34" charset="0"/>
              </a:rPr>
              <a:t>Viability Programme</a:t>
            </a:r>
          </a:p>
        </p:txBody>
      </p:sp>
      <p:sp>
        <p:nvSpPr>
          <p:cNvPr id="195" name="Rectangle 194"/>
          <p:cNvSpPr/>
          <p:nvPr/>
        </p:nvSpPr>
        <p:spPr>
          <a:xfrm>
            <a:off x="3277942" y="6287402"/>
            <a:ext cx="4321132" cy="350432"/>
          </a:xfrm>
          <a:prstGeom prst="rect">
            <a:avLst/>
          </a:prstGeom>
          <a:solidFill>
            <a:srgbClr val="FFF9E7"/>
          </a:solidFill>
          <a:ln w="6350">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smtClean="0">
                <a:solidFill>
                  <a:schemeClr val="tx1"/>
                </a:solidFill>
                <a:latin typeface="Arial" panose="020B0604020202020204" pitchFamily="34" charset="0"/>
                <a:cs typeface="Arial" panose="020B0604020202020204" pitchFamily="34" charset="0"/>
              </a:rPr>
              <a:t>Trust’s </a:t>
            </a:r>
            <a:r>
              <a:rPr lang="en-GB" sz="800" dirty="0">
                <a:solidFill>
                  <a:schemeClr val="tx1"/>
                </a:solidFill>
                <a:latin typeface="Arial" panose="020B0604020202020204" pitchFamily="34" charset="0"/>
                <a:cs typeface="Arial" panose="020B0604020202020204" pitchFamily="34" charset="0"/>
              </a:rPr>
              <a:t>Green Plan </a:t>
            </a:r>
          </a:p>
        </p:txBody>
      </p:sp>
      <p:sp>
        <p:nvSpPr>
          <p:cNvPr id="197" name="Rectangle 196"/>
          <p:cNvSpPr/>
          <p:nvPr/>
        </p:nvSpPr>
        <p:spPr>
          <a:xfrm>
            <a:off x="3240348" y="3321492"/>
            <a:ext cx="4321132" cy="459300"/>
          </a:xfrm>
          <a:prstGeom prst="rect">
            <a:avLst/>
          </a:prstGeom>
          <a:solidFill>
            <a:srgbClr val="F2F7FC"/>
          </a:solidFill>
          <a:ln w="6350">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a:solidFill>
                  <a:schemeClr val="tx1"/>
                </a:solidFill>
                <a:latin typeface="Arial" panose="020B0604020202020204" pitchFamily="34" charset="0"/>
                <a:cs typeface="Arial" panose="020B0604020202020204" pitchFamily="34" charset="0"/>
              </a:rPr>
              <a:t>Review of Social Care Activities and Processes to reduce duplication and improve reporting processes around Safeguarding, Section 117 and Care Act with partners</a:t>
            </a:r>
          </a:p>
        </p:txBody>
      </p:sp>
      <p:sp>
        <p:nvSpPr>
          <p:cNvPr id="198" name="Rectangle 197"/>
          <p:cNvSpPr/>
          <p:nvPr/>
        </p:nvSpPr>
        <p:spPr>
          <a:xfrm>
            <a:off x="3251761" y="276999"/>
            <a:ext cx="4321134" cy="565673"/>
          </a:xfrm>
          <a:prstGeom prst="rect">
            <a:avLst/>
          </a:prstGeom>
          <a:solidFill>
            <a:srgbClr val="F4F9F1"/>
          </a:solidFill>
          <a:ln w="6350">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a:solidFill>
                  <a:schemeClr val="tx1"/>
                </a:solidFill>
                <a:latin typeface="Arial" panose="020B0604020202020204" pitchFamily="34" charset="0"/>
                <a:cs typeface="Arial" panose="020B0604020202020204" pitchFamily="34" charset="0"/>
              </a:rPr>
              <a:t>Integrate care and support service developments to fully embed the Community Transformation Programme and enhance pathways to reduce A&amp;E presentations and meet access targets</a:t>
            </a:r>
          </a:p>
        </p:txBody>
      </p:sp>
      <p:sp>
        <p:nvSpPr>
          <p:cNvPr id="201" name="Rectangle 200"/>
          <p:cNvSpPr/>
          <p:nvPr/>
        </p:nvSpPr>
        <p:spPr>
          <a:xfrm>
            <a:off x="3240348" y="2741653"/>
            <a:ext cx="4321132" cy="528598"/>
          </a:xfrm>
          <a:prstGeom prst="rect">
            <a:avLst/>
          </a:prstGeom>
          <a:solidFill>
            <a:srgbClr val="F2F7FC"/>
          </a:solidFill>
          <a:ln w="6350">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a:solidFill>
                  <a:schemeClr val="tx1"/>
                </a:solidFill>
                <a:latin typeface="Arial" panose="020B0604020202020204" pitchFamily="34" charset="0"/>
                <a:cs typeface="Arial" panose="020B0604020202020204" pitchFamily="34" charset="0"/>
              </a:rPr>
              <a:t>Delivering the Working Together People Participation Priorities by increasing employment opportunities for people with lived experience and make services accessible to all protected characteristics</a:t>
            </a:r>
          </a:p>
        </p:txBody>
      </p:sp>
      <p:cxnSp>
        <p:nvCxnSpPr>
          <p:cNvPr id="202" name="Straight Arrow Connector 201"/>
          <p:cNvCxnSpPr>
            <a:stCxn id="198" idx="1"/>
          </p:cNvCxnSpPr>
          <p:nvPr/>
        </p:nvCxnSpPr>
        <p:spPr>
          <a:xfrm flipH="1">
            <a:off x="2923029" y="559836"/>
            <a:ext cx="328732" cy="2307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9" name="Straight Arrow Connector 208"/>
          <p:cNvCxnSpPr>
            <a:stCxn id="189" idx="1"/>
          </p:cNvCxnSpPr>
          <p:nvPr/>
        </p:nvCxnSpPr>
        <p:spPr>
          <a:xfrm flipH="1" flipV="1">
            <a:off x="2923029" y="877279"/>
            <a:ext cx="337525" cy="26820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0" name="Straight Arrow Connector 209"/>
          <p:cNvCxnSpPr>
            <a:stCxn id="190" idx="1"/>
          </p:cNvCxnSpPr>
          <p:nvPr/>
        </p:nvCxnSpPr>
        <p:spPr>
          <a:xfrm flipH="1">
            <a:off x="2910089" y="1737774"/>
            <a:ext cx="350465" cy="8144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1" name="Straight Arrow Connector 210"/>
          <p:cNvCxnSpPr>
            <a:stCxn id="191" idx="1"/>
          </p:cNvCxnSpPr>
          <p:nvPr/>
        </p:nvCxnSpPr>
        <p:spPr>
          <a:xfrm flipH="1">
            <a:off x="2972131" y="2391771"/>
            <a:ext cx="279631" cy="20357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7" name="Straight Arrow Connector 216"/>
          <p:cNvCxnSpPr>
            <a:stCxn id="201" idx="1"/>
          </p:cNvCxnSpPr>
          <p:nvPr/>
        </p:nvCxnSpPr>
        <p:spPr>
          <a:xfrm flipH="1" flipV="1">
            <a:off x="2972131" y="2648144"/>
            <a:ext cx="268217" cy="35780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4" name="Straight Arrow Connector 223"/>
          <p:cNvCxnSpPr>
            <a:stCxn id="197" idx="1"/>
          </p:cNvCxnSpPr>
          <p:nvPr/>
        </p:nvCxnSpPr>
        <p:spPr>
          <a:xfrm flipH="1" flipV="1">
            <a:off x="2918880" y="2734701"/>
            <a:ext cx="321468" cy="81644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5" name="Straight Arrow Connector 224"/>
          <p:cNvCxnSpPr>
            <a:stCxn id="192" idx="1"/>
          </p:cNvCxnSpPr>
          <p:nvPr/>
        </p:nvCxnSpPr>
        <p:spPr>
          <a:xfrm flipH="1">
            <a:off x="2939050" y="4165944"/>
            <a:ext cx="321504" cy="1514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6" name="Straight Arrow Connector 225"/>
          <p:cNvCxnSpPr>
            <a:stCxn id="193" idx="1"/>
          </p:cNvCxnSpPr>
          <p:nvPr/>
        </p:nvCxnSpPr>
        <p:spPr>
          <a:xfrm flipH="1" flipV="1">
            <a:off x="2876502" y="4360291"/>
            <a:ext cx="392646" cy="40601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7" name="Straight Arrow Connector 226"/>
          <p:cNvCxnSpPr>
            <a:stCxn id="194" idx="1"/>
          </p:cNvCxnSpPr>
          <p:nvPr/>
        </p:nvCxnSpPr>
        <p:spPr>
          <a:xfrm flipH="1">
            <a:off x="2967011" y="5220889"/>
            <a:ext cx="310931" cy="55867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8" name="Straight Arrow Connector 227"/>
          <p:cNvCxnSpPr>
            <a:stCxn id="195" idx="1"/>
          </p:cNvCxnSpPr>
          <p:nvPr/>
        </p:nvCxnSpPr>
        <p:spPr>
          <a:xfrm flipH="1" flipV="1">
            <a:off x="2967011" y="6125534"/>
            <a:ext cx="310931" cy="33708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9" name="Straight Arrow Connector 228"/>
          <p:cNvCxnSpPr>
            <a:stCxn id="108" idx="1"/>
          </p:cNvCxnSpPr>
          <p:nvPr/>
        </p:nvCxnSpPr>
        <p:spPr>
          <a:xfrm flipH="1">
            <a:off x="2967011" y="5655792"/>
            <a:ext cx="310931" cy="24755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9" name="TextBox 68"/>
          <p:cNvSpPr txBox="1"/>
          <p:nvPr/>
        </p:nvSpPr>
        <p:spPr>
          <a:xfrm>
            <a:off x="8953008" y="0"/>
            <a:ext cx="2062057" cy="276999"/>
          </a:xfrm>
          <a:prstGeom prst="rect">
            <a:avLst/>
          </a:prstGeom>
          <a:noFill/>
        </p:spPr>
        <p:txBody>
          <a:bodyPr wrap="square" rtlCol="0">
            <a:spAutoFit/>
          </a:bodyPr>
          <a:lstStyle/>
          <a:p>
            <a:pPr algn="ctr"/>
            <a:r>
              <a:rPr lang="en-GB" sz="1200" b="1" dirty="0">
                <a:latin typeface="Arial" panose="020B0604020202020204" pitchFamily="34" charset="0"/>
                <a:cs typeface="Arial" panose="020B0604020202020204" pitchFamily="34" charset="0"/>
              </a:rPr>
              <a:t>Measures</a:t>
            </a:r>
          </a:p>
        </p:txBody>
      </p:sp>
      <p:sp>
        <p:nvSpPr>
          <p:cNvPr id="80" name="Rectangle 79"/>
          <p:cNvSpPr/>
          <p:nvPr/>
        </p:nvSpPr>
        <p:spPr>
          <a:xfrm>
            <a:off x="7660275" y="292066"/>
            <a:ext cx="4481847" cy="547520"/>
          </a:xfrm>
          <a:prstGeom prst="rect">
            <a:avLst/>
          </a:prstGeom>
          <a:solidFill>
            <a:srgbClr val="FBFDF9"/>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t" anchorCtr="0" forceAA="0" compatLnSpc="1">
            <a:prstTxWarp prst="textNoShape">
              <a:avLst/>
            </a:prstTxWarp>
            <a:noAutofit/>
          </a:bodyPr>
          <a:lstStyle/>
          <a:p>
            <a:pPr marL="171450" indent="-171450">
              <a:buFont typeface="Arial" panose="020B0604020202020204" pitchFamily="34" charset="0"/>
              <a:buChar char="•"/>
            </a:pPr>
            <a:r>
              <a:rPr lang="en-GB" sz="800" dirty="0" smtClean="0">
                <a:solidFill>
                  <a:schemeClr val="tx1"/>
                </a:solidFill>
                <a:latin typeface="Arial" panose="020B0604020202020204" pitchFamily="34" charset="0"/>
                <a:cs typeface="Arial" panose="020B0604020202020204" pitchFamily="34" charset="0"/>
              </a:rPr>
              <a:t>Number of </a:t>
            </a:r>
            <a:r>
              <a:rPr lang="en-GB" sz="800" dirty="0">
                <a:solidFill>
                  <a:schemeClr val="tx1"/>
                </a:solidFill>
                <a:latin typeface="Arial" panose="020B0604020202020204" pitchFamily="34" charset="0"/>
                <a:cs typeface="Arial" panose="020B0604020202020204" pitchFamily="34" charset="0"/>
              </a:rPr>
              <a:t>preventable admissions </a:t>
            </a:r>
            <a:endParaRPr lang="en-GB" sz="800" dirty="0" smtClean="0">
              <a:solidFill>
                <a:schemeClr val="tx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sz="800" dirty="0" smtClean="0">
                <a:solidFill>
                  <a:schemeClr val="tx1"/>
                </a:solidFill>
                <a:latin typeface="Arial" panose="020B0604020202020204" pitchFamily="34" charset="0"/>
                <a:cs typeface="Arial" panose="020B0604020202020204" pitchFamily="34" charset="0"/>
              </a:rPr>
              <a:t>Presentations to A&amp;E</a:t>
            </a:r>
          </a:p>
          <a:p>
            <a:pPr marL="171450" indent="-171450">
              <a:buFont typeface="Arial" panose="020B0604020202020204" pitchFamily="34" charset="0"/>
              <a:buChar char="•"/>
            </a:pPr>
            <a:r>
              <a:rPr lang="en-GB" sz="800" dirty="0" smtClean="0">
                <a:solidFill>
                  <a:schemeClr val="tx1"/>
                </a:solidFill>
                <a:latin typeface="Arial" panose="020B0604020202020204" pitchFamily="34" charset="0"/>
                <a:cs typeface="Arial" panose="020B0604020202020204" pitchFamily="34" charset="0"/>
              </a:rPr>
              <a:t>Length </a:t>
            </a:r>
            <a:r>
              <a:rPr lang="en-GB" sz="800" dirty="0">
                <a:solidFill>
                  <a:schemeClr val="tx1"/>
                </a:solidFill>
                <a:latin typeface="Arial" panose="020B0604020202020204" pitchFamily="34" charset="0"/>
                <a:cs typeface="Arial" panose="020B0604020202020204" pitchFamily="34" charset="0"/>
              </a:rPr>
              <a:t>of Stay</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Dialog Outcome Measures</a:t>
            </a:r>
          </a:p>
          <a:p>
            <a:endParaRPr lang="en-GB" sz="800" dirty="0">
              <a:solidFill>
                <a:schemeClr val="tx1"/>
              </a:solidFill>
              <a:latin typeface="Arial" panose="020B0604020202020204" pitchFamily="34" charset="0"/>
              <a:cs typeface="Arial" panose="020B0604020202020204" pitchFamily="34" charset="0"/>
            </a:endParaRPr>
          </a:p>
        </p:txBody>
      </p:sp>
      <p:sp>
        <p:nvSpPr>
          <p:cNvPr id="85" name="Rectangle 84"/>
          <p:cNvSpPr/>
          <p:nvPr/>
        </p:nvSpPr>
        <p:spPr>
          <a:xfrm>
            <a:off x="7660275" y="880792"/>
            <a:ext cx="4481847" cy="547520"/>
          </a:xfrm>
          <a:prstGeom prst="rect">
            <a:avLst/>
          </a:prstGeom>
          <a:solidFill>
            <a:srgbClr val="FBFDF9"/>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t" anchorCtr="0" forceAA="0" compatLnSpc="1">
            <a:prstTxWarp prst="textNoShape">
              <a:avLst/>
            </a:prstTxWarp>
            <a:noAutofit/>
          </a:bodyPr>
          <a:lstStyle/>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 of those employed at ELFT from local communities</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 of service users receiving Individual Placement Support</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 of service users with </a:t>
            </a:r>
            <a:r>
              <a:rPr lang="en-GB" sz="800" dirty="0" smtClean="0">
                <a:solidFill>
                  <a:schemeClr val="tx1"/>
                </a:solidFill>
                <a:latin typeface="Arial" panose="020B0604020202020204" pitchFamily="34" charset="0"/>
                <a:cs typeface="Arial" panose="020B0604020202020204" pitchFamily="34" charset="0"/>
              </a:rPr>
              <a:t>Serious Mental Illness receiving </a:t>
            </a:r>
            <a:r>
              <a:rPr lang="en-GB" sz="800" dirty="0">
                <a:solidFill>
                  <a:schemeClr val="tx1"/>
                </a:solidFill>
                <a:latin typeface="Arial" panose="020B0604020202020204" pitchFamily="34" charset="0"/>
                <a:cs typeface="Arial" panose="020B0604020202020204" pitchFamily="34" charset="0"/>
              </a:rPr>
              <a:t>a full physical health check</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Referrals by ethnicity</a:t>
            </a:r>
          </a:p>
        </p:txBody>
      </p:sp>
      <p:sp>
        <p:nvSpPr>
          <p:cNvPr id="88" name="Rectangle 87"/>
          <p:cNvSpPr/>
          <p:nvPr/>
        </p:nvSpPr>
        <p:spPr>
          <a:xfrm>
            <a:off x="7660274" y="1465199"/>
            <a:ext cx="4481847" cy="547520"/>
          </a:xfrm>
          <a:prstGeom prst="rect">
            <a:avLst/>
          </a:prstGeom>
          <a:solidFill>
            <a:srgbClr val="F6F9FC"/>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t" anchorCtr="0" forceAA="0" compatLnSpc="1">
            <a:prstTxWarp prst="textNoShape">
              <a:avLst/>
            </a:prstTxWarp>
            <a:noAutofit/>
          </a:bodyPr>
          <a:lstStyle/>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Number of reported violence/aggression incidents and Datix</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 of service users followed up within 72 hours</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Number of staff members undergoing PSIRF training</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Number of restraints, seclusions, self-harm, falls</a:t>
            </a:r>
          </a:p>
        </p:txBody>
      </p:sp>
      <p:sp>
        <p:nvSpPr>
          <p:cNvPr id="99" name="Rectangle 98"/>
          <p:cNvSpPr/>
          <p:nvPr/>
        </p:nvSpPr>
        <p:spPr>
          <a:xfrm>
            <a:off x="7660273" y="2054822"/>
            <a:ext cx="4481847" cy="671055"/>
          </a:xfrm>
          <a:prstGeom prst="rect">
            <a:avLst/>
          </a:prstGeom>
          <a:solidFill>
            <a:srgbClr val="F6F9FC"/>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t" anchorCtr="0" forceAA="0" compatLnSpc="1">
            <a:prstTxWarp prst="textNoShape">
              <a:avLst/>
            </a:prstTxWarp>
            <a:noAutofit/>
          </a:bodyPr>
          <a:lstStyle/>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Number of service users waiting to be seen across the Trust</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Number of referrals accepted into the service</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Number of discharges</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Average time waiting to be seen per service</a:t>
            </a:r>
          </a:p>
          <a:p>
            <a:pPr marL="171450" indent="-171450">
              <a:buFont typeface="Arial" panose="020B0604020202020204" pitchFamily="34" charset="0"/>
              <a:buChar char="•"/>
            </a:pPr>
            <a:r>
              <a:rPr lang="en-GB" sz="800" dirty="0" smtClean="0">
                <a:solidFill>
                  <a:schemeClr val="tx1"/>
                </a:solidFill>
                <a:latin typeface="Arial" panose="020B0604020202020204" pitchFamily="34" charset="0"/>
                <a:cs typeface="Arial" panose="020B0604020202020204" pitchFamily="34" charset="0"/>
              </a:rPr>
              <a:t>% reduction of occupied bed days</a:t>
            </a:r>
            <a:endParaRPr lang="en-GB" sz="800" dirty="0">
              <a:solidFill>
                <a:schemeClr val="tx1"/>
              </a:solidFill>
              <a:latin typeface="Arial" panose="020B0604020202020204" pitchFamily="34" charset="0"/>
              <a:cs typeface="Arial" panose="020B0604020202020204" pitchFamily="34" charset="0"/>
            </a:endParaRPr>
          </a:p>
        </p:txBody>
      </p:sp>
      <p:sp>
        <p:nvSpPr>
          <p:cNvPr id="102" name="Rectangle 101"/>
          <p:cNvSpPr/>
          <p:nvPr/>
        </p:nvSpPr>
        <p:spPr>
          <a:xfrm>
            <a:off x="7660268" y="2770586"/>
            <a:ext cx="4481847" cy="486981"/>
          </a:xfrm>
          <a:prstGeom prst="rect">
            <a:avLst/>
          </a:prstGeom>
          <a:solidFill>
            <a:srgbClr val="F6F9FC"/>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 of </a:t>
            </a:r>
            <a:r>
              <a:rPr lang="en-GB" sz="800" dirty="0" smtClean="0">
                <a:solidFill>
                  <a:schemeClr val="tx1"/>
                </a:solidFill>
                <a:latin typeface="Arial" panose="020B0604020202020204" pitchFamily="34" charset="0"/>
                <a:cs typeface="Arial" panose="020B0604020202020204" pitchFamily="34" charset="0"/>
              </a:rPr>
              <a:t>Quality Improvement projects </a:t>
            </a:r>
            <a:r>
              <a:rPr lang="en-GB" sz="800" dirty="0">
                <a:solidFill>
                  <a:schemeClr val="tx1"/>
                </a:solidFill>
                <a:latin typeface="Arial" panose="020B0604020202020204" pitchFamily="34" charset="0"/>
                <a:cs typeface="Arial" panose="020B0604020202020204" pitchFamily="34" charset="0"/>
              </a:rPr>
              <a:t>with a service user</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Number of service users employed by ELFT</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 </a:t>
            </a:r>
            <a:r>
              <a:rPr lang="en-GB" sz="800" dirty="0" smtClean="0">
                <a:solidFill>
                  <a:schemeClr val="tx1"/>
                </a:solidFill>
                <a:latin typeface="Arial" panose="020B0604020202020204" pitchFamily="34" charset="0"/>
                <a:cs typeface="Arial" panose="020B0604020202020204" pitchFamily="34" charset="0"/>
              </a:rPr>
              <a:t>of service users involved </a:t>
            </a:r>
            <a:r>
              <a:rPr lang="en-GB" sz="800" dirty="0">
                <a:solidFill>
                  <a:schemeClr val="tx1"/>
                </a:solidFill>
                <a:latin typeface="Arial" panose="020B0604020202020204" pitchFamily="34" charset="0"/>
                <a:cs typeface="Arial" panose="020B0604020202020204" pitchFamily="34" charset="0"/>
              </a:rPr>
              <a:t>in </a:t>
            </a:r>
            <a:r>
              <a:rPr lang="en-GB" sz="800" dirty="0" smtClean="0">
                <a:solidFill>
                  <a:schemeClr val="tx1"/>
                </a:solidFill>
                <a:latin typeface="Arial" panose="020B0604020202020204" pitchFamily="34" charset="0"/>
                <a:cs typeface="Arial" panose="020B0604020202020204" pitchFamily="34" charset="0"/>
              </a:rPr>
              <a:t>People Participation priorities</a:t>
            </a:r>
            <a:endParaRPr lang="en-GB" sz="800" dirty="0">
              <a:solidFill>
                <a:schemeClr val="tx1"/>
              </a:solidFill>
              <a:latin typeface="Arial" panose="020B0604020202020204" pitchFamily="34" charset="0"/>
              <a:cs typeface="Arial" panose="020B0604020202020204" pitchFamily="34" charset="0"/>
            </a:endParaRPr>
          </a:p>
        </p:txBody>
      </p:sp>
      <p:sp>
        <p:nvSpPr>
          <p:cNvPr id="104" name="Rectangle 103"/>
          <p:cNvSpPr/>
          <p:nvPr/>
        </p:nvSpPr>
        <p:spPr>
          <a:xfrm>
            <a:off x="7660272" y="3302325"/>
            <a:ext cx="4481847" cy="496796"/>
          </a:xfrm>
          <a:prstGeom prst="rect">
            <a:avLst/>
          </a:prstGeom>
          <a:solidFill>
            <a:srgbClr val="F6F9FC"/>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Safeguarding, Care Act and Section 117 quality audits</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Timeliness of completed Section 42 enquires</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 of completed Section 117 reviews</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 improvement in Dialog outcome scores</a:t>
            </a:r>
          </a:p>
        </p:txBody>
      </p:sp>
      <p:sp>
        <p:nvSpPr>
          <p:cNvPr id="107" name="Rectangle 106"/>
          <p:cNvSpPr/>
          <p:nvPr/>
        </p:nvSpPr>
        <p:spPr>
          <a:xfrm>
            <a:off x="7660270" y="3839272"/>
            <a:ext cx="4481847" cy="639495"/>
          </a:xfrm>
          <a:prstGeom prst="rect">
            <a:avLst/>
          </a:prstGeom>
          <a:solidFill>
            <a:srgbClr val="F9F6FC"/>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Staff engagement scores from National Pulse survey</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 of new starters following the new Trust supervision process within 6 weeks of start date</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Staff turnover rates</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Sickness absence rates</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Number of complaints</a:t>
            </a:r>
          </a:p>
        </p:txBody>
      </p:sp>
      <p:sp>
        <p:nvSpPr>
          <p:cNvPr id="108" name="Rectangle 107"/>
          <p:cNvSpPr/>
          <p:nvPr/>
        </p:nvSpPr>
        <p:spPr>
          <a:xfrm>
            <a:off x="3277942" y="5468440"/>
            <a:ext cx="4321132" cy="374704"/>
          </a:xfrm>
          <a:prstGeom prst="rect">
            <a:avLst/>
          </a:prstGeom>
          <a:solidFill>
            <a:srgbClr val="FFF9E7"/>
          </a:solidFill>
          <a:ln w="6350">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a:solidFill>
                  <a:schemeClr val="tx1"/>
                </a:solidFill>
                <a:latin typeface="Arial" panose="020B0604020202020204" pitchFamily="34" charset="0"/>
                <a:cs typeface="Arial" panose="020B0604020202020204" pitchFamily="34" charset="0"/>
              </a:rPr>
              <a:t>Digital Infrastructure and Cyber Security Programme</a:t>
            </a:r>
          </a:p>
        </p:txBody>
      </p:sp>
      <p:sp>
        <p:nvSpPr>
          <p:cNvPr id="110" name="Rectangle 109"/>
          <p:cNvSpPr/>
          <p:nvPr/>
        </p:nvSpPr>
        <p:spPr>
          <a:xfrm>
            <a:off x="7668865" y="4520693"/>
            <a:ext cx="4481847" cy="466907"/>
          </a:xfrm>
          <a:prstGeom prst="rect">
            <a:avLst/>
          </a:prstGeom>
          <a:solidFill>
            <a:srgbClr val="F9F6FC"/>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Time to Hire</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Agency spending across the Trust</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 of vacancy rates</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Number of apprentices in post across the Trust</a:t>
            </a:r>
          </a:p>
        </p:txBody>
      </p:sp>
      <p:sp>
        <p:nvSpPr>
          <p:cNvPr id="112" name="Rectangle 111"/>
          <p:cNvSpPr/>
          <p:nvPr/>
        </p:nvSpPr>
        <p:spPr>
          <a:xfrm>
            <a:off x="7660271" y="5033538"/>
            <a:ext cx="4481847" cy="374704"/>
          </a:xfrm>
          <a:prstGeom prst="rect">
            <a:avLst/>
          </a:prstGeom>
          <a:solidFill>
            <a:srgbClr val="FFFCF3"/>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Delivery of financial viability plans against the target</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 of savings delivered through non-recurrent schemes</a:t>
            </a:r>
          </a:p>
        </p:txBody>
      </p:sp>
      <p:sp>
        <p:nvSpPr>
          <p:cNvPr id="117" name="Rectangle 116"/>
          <p:cNvSpPr/>
          <p:nvPr/>
        </p:nvSpPr>
        <p:spPr>
          <a:xfrm>
            <a:off x="7668865" y="5470337"/>
            <a:ext cx="4481847" cy="374704"/>
          </a:xfrm>
          <a:prstGeom prst="rect">
            <a:avLst/>
          </a:prstGeom>
          <a:solidFill>
            <a:srgbClr val="FFFCF3"/>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800" dirty="0" smtClean="0">
                <a:solidFill>
                  <a:schemeClr val="tx1"/>
                </a:solidFill>
                <a:latin typeface="Arial" panose="020B0604020202020204" pitchFamily="34" charset="0"/>
                <a:cs typeface="Arial" panose="020B0604020202020204" pitchFamily="34" charset="0"/>
              </a:rPr>
              <a:t>Reduction in staff travel time</a:t>
            </a:r>
          </a:p>
          <a:p>
            <a:pPr marL="171450" indent="-171450">
              <a:buFont typeface="Arial" panose="020B0604020202020204" pitchFamily="34" charset="0"/>
              <a:buChar char="•"/>
            </a:pPr>
            <a:r>
              <a:rPr lang="en-GB" sz="800" dirty="0" smtClean="0">
                <a:solidFill>
                  <a:schemeClr val="tx1"/>
                </a:solidFill>
                <a:latin typeface="Arial" panose="020B0604020202020204" pitchFamily="34" charset="0"/>
                <a:cs typeface="Arial" panose="020B0604020202020204" pitchFamily="34" charset="0"/>
              </a:rPr>
              <a:t>Reduction in users’ time logging in</a:t>
            </a:r>
          </a:p>
          <a:p>
            <a:pPr marL="171450" indent="-171450">
              <a:buFont typeface="Arial" panose="020B0604020202020204" pitchFamily="34" charset="0"/>
              <a:buChar char="•"/>
            </a:pPr>
            <a:r>
              <a:rPr lang="en-GB" sz="800" dirty="0" smtClean="0">
                <a:solidFill>
                  <a:schemeClr val="tx1"/>
                </a:solidFill>
                <a:latin typeface="Arial" panose="020B0604020202020204" pitchFamily="34" charset="0"/>
                <a:cs typeface="Arial" panose="020B0604020202020204" pitchFamily="34" charset="0"/>
              </a:rPr>
              <a:t>Reduction in travel costs</a:t>
            </a:r>
            <a:endParaRPr lang="en-GB" sz="800" dirty="0">
              <a:solidFill>
                <a:schemeClr val="tx1"/>
              </a:solidFill>
              <a:latin typeface="Arial" panose="020B0604020202020204" pitchFamily="34" charset="0"/>
              <a:cs typeface="Arial" panose="020B0604020202020204" pitchFamily="34" charset="0"/>
            </a:endParaRPr>
          </a:p>
        </p:txBody>
      </p:sp>
      <p:sp>
        <p:nvSpPr>
          <p:cNvPr id="118" name="Rectangle 117"/>
          <p:cNvSpPr/>
          <p:nvPr/>
        </p:nvSpPr>
        <p:spPr>
          <a:xfrm>
            <a:off x="7668865" y="6293586"/>
            <a:ext cx="4481847" cy="374704"/>
          </a:xfrm>
          <a:prstGeom prst="rect">
            <a:avLst/>
          </a:prstGeom>
          <a:solidFill>
            <a:srgbClr val="FFFCF3"/>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Increase in staff reporting active travel</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Actual energy usage across the Trust</a:t>
            </a:r>
          </a:p>
          <a:p>
            <a:pPr marL="171450" indent="-171450">
              <a:buFont typeface="Arial" panose="020B0604020202020204" pitchFamily="34" charset="0"/>
              <a:buChar char="•"/>
            </a:pPr>
            <a:r>
              <a:rPr lang="en-GB" sz="800" dirty="0">
                <a:solidFill>
                  <a:schemeClr val="tx1"/>
                </a:solidFill>
                <a:latin typeface="Arial" panose="020B0604020202020204" pitchFamily="34" charset="0"/>
                <a:cs typeface="Arial" panose="020B0604020202020204" pitchFamily="34" charset="0"/>
              </a:rPr>
              <a:t>Total carbon dioxide emissions</a:t>
            </a:r>
          </a:p>
        </p:txBody>
      </p:sp>
      <p:sp>
        <p:nvSpPr>
          <p:cNvPr id="49" name="Rectangle 48"/>
          <p:cNvSpPr/>
          <p:nvPr/>
        </p:nvSpPr>
        <p:spPr>
          <a:xfrm>
            <a:off x="3277942" y="5893915"/>
            <a:ext cx="4321132" cy="350432"/>
          </a:xfrm>
          <a:prstGeom prst="rect">
            <a:avLst/>
          </a:prstGeom>
          <a:solidFill>
            <a:srgbClr val="FFF9E7"/>
          </a:solidFill>
          <a:ln w="6350">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smtClean="0">
                <a:solidFill>
                  <a:schemeClr val="tx1"/>
                </a:solidFill>
                <a:latin typeface="Arial" panose="020B0604020202020204" pitchFamily="34" charset="0"/>
                <a:cs typeface="Arial" panose="020B0604020202020204" pitchFamily="34" charset="0"/>
              </a:rPr>
              <a:t>Estates Investment Scheme</a:t>
            </a:r>
            <a:endParaRPr lang="en-GB" sz="800" dirty="0">
              <a:solidFill>
                <a:schemeClr val="tx1"/>
              </a:solidFill>
              <a:latin typeface="Arial" panose="020B0604020202020204" pitchFamily="34" charset="0"/>
              <a:cs typeface="Arial" panose="020B0604020202020204" pitchFamily="34" charset="0"/>
            </a:endParaRPr>
          </a:p>
        </p:txBody>
      </p:sp>
      <p:sp>
        <p:nvSpPr>
          <p:cNvPr id="50" name="Rectangle 49"/>
          <p:cNvSpPr/>
          <p:nvPr/>
        </p:nvSpPr>
        <p:spPr>
          <a:xfrm>
            <a:off x="7668865" y="5881778"/>
            <a:ext cx="4481847" cy="368947"/>
          </a:xfrm>
          <a:prstGeom prst="rect">
            <a:avLst/>
          </a:prstGeom>
          <a:solidFill>
            <a:srgbClr val="FFFCF3"/>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800" dirty="0" smtClean="0">
                <a:solidFill>
                  <a:schemeClr val="tx1"/>
                </a:solidFill>
                <a:latin typeface="Arial" panose="020B0604020202020204" pitchFamily="34" charset="0"/>
                <a:cs typeface="Arial" panose="020B0604020202020204" pitchFamily="34" charset="0"/>
              </a:rPr>
              <a:t>Reduction in carbon dioxide emissions</a:t>
            </a:r>
          </a:p>
          <a:p>
            <a:pPr marL="171450" indent="-171450">
              <a:buFont typeface="Arial" panose="020B0604020202020204" pitchFamily="34" charset="0"/>
              <a:buChar char="•"/>
            </a:pPr>
            <a:r>
              <a:rPr lang="en-GB" sz="800" dirty="0" smtClean="0">
                <a:solidFill>
                  <a:schemeClr val="tx1"/>
                </a:solidFill>
                <a:latin typeface="Arial" panose="020B0604020202020204" pitchFamily="34" charset="0"/>
                <a:cs typeface="Arial" panose="020B0604020202020204" pitchFamily="34" charset="0"/>
              </a:rPr>
              <a:t>Delivery of estates optimisation plans against the target</a:t>
            </a:r>
            <a:endParaRPr lang="en-GB" sz="800" dirty="0">
              <a:solidFill>
                <a:schemeClr val="tx1"/>
              </a:solidFill>
              <a:latin typeface="Arial" panose="020B0604020202020204" pitchFamily="34" charset="0"/>
              <a:cs typeface="Arial" panose="020B0604020202020204" pitchFamily="34" charset="0"/>
            </a:endParaRPr>
          </a:p>
        </p:txBody>
      </p:sp>
      <p:cxnSp>
        <p:nvCxnSpPr>
          <p:cNvPr id="53" name="Straight Arrow Connector 52"/>
          <p:cNvCxnSpPr>
            <a:stCxn id="49" idx="1"/>
          </p:cNvCxnSpPr>
          <p:nvPr/>
        </p:nvCxnSpPr>
        <p:spPr>
          <a:xfrm flipH="1" flipV="1">
            <a:off x="2939050" y="5954114"/>
            <a:ext cx="338892" cy="11501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8707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329" y="2677696"/>
            <a:ext cx="1153667" cy="835395"/>
          </a:xfrm>
          <a:prstGeom prst="rect">
            <a:avLst/>
          </a:prstGeom>
          <a:solidFill>
            <a:schemeClr val="accent3">
              <a:lumMod val="40000"/>
              <a:lumOff val="6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200" b="1" dirty="0">
                <a:solidFill>
                  <a:schemeClr val="tx1"/>
                </a:solidFill>
                <a:latin typeface="Arial" panose="020B0604020202020204" pitchFamily="34" charset="0"/>
                <a:cs typeface="Arial" panose="020B0604020202020204" pitchFamily="34" charset="0"/>
              </a:rPr>
              <a:t>To improve the quality of life for all we serve</a:t>
            </a:r>
          </a:p>
        </p:txBody>
      </p:sp>
      <p:sp>
        <p:nvSpPr>
          <p:cNvPr id="5" name="AutoShape 2" descr="data:image/png;base64,%20iVBORw0KGgoAAAANSUhEUgAAAFoAAAAuCAYAAACoGw7VAAAAAXNSR0IArs4c6QAAAARnQU1BAACxjwv8YQUAAAAJcEhZcwAADsMAAA7DAcdvqGQAABdqSURBVHhe7VsJdFXVuf733ufcIfdmJAmQmQQZBUSEql3IIK8yONeo1FLtW8WhVFttfW3tq0qr1eeqrYpD1WpRBFFrcWAUteKzPgYBmSIghEyQQAaSkJube4a937fPvTcJlvdq8fmWWYtvcXLuPXv+9j/ue2DURzD45pX+2lb2jMvYVUTK1s+kwqX/fAZCMOq9MF3DdY+vp+vopko/T1ZmjAye+JyA41VKfNFV0Q7/kl/JlYk/vetxVEhceio+xjp6z+crDU30gaP8edcwryTp8UypfkEj80LgKb4M8ESdlkvb6zpIrz8JgQUP659C6UHD++6ClK01x6hfyKSy3KDHk25b3xqjA81dPcQDg7ODlJvmIwUSNXeVTV1U3xaLEwsMygnSiPwQ5WcGKAXzsbFx7Z2219ee+k6qa7dIKNmHicaCLhmbQ89cPypRI87PkfYYXfy7LfTpkWicGRCSn+mnN28dS8XZKZ7QbatupysWfEy3zyihG84v8p7ptne8uIeefP8gdiZBC9q+dNNomjYqOy6s+PPD5z+hxe/X0ajSdPrJzBKaOrIfZaSYlBIQGC7eznakt+H7Gzrpikc/puojnR2fUZQ+BEjhxGGZ1C/V131l4RqWn0oXj83VOh+vB3JywyaNKEj1ynW9PYc6YCIY/QsITD7T95qjkOYk0C4TGjBhcEZ3HY42VS2dNG5IBi279Uz6znkFVNAvSGHUS5KsYcL+pIN8vTkNrRbaYc/jRX0PXBBNKEtPfDsepxeFyYAae/oOFGYEyG/iewJ7D3dSCOXFMAtJNEETqrTZSEJKGg6TkAHzkkRtS5TqW7ro7ssHUxlMURJHYEr+srGe/vBWNT39Tg29ta2RmmEy1uAejbkwS6yPEg0CB2T4PVNwIpxZnE6FWQFP6rX6XzZhQLwAiGDhn4Lown4ByoSkJ3GgMUqHQU63fUbb4XlhSGvPBtXAPvdL9dPZp2UmnsCug/zZj3xMsx/bTvMW76YbF31Clz6ylc6680P6PYgnI95h3yQa9nlUQRjOzOd91YLb2mF1RyDD88M0XEscvpsmhzkJe881DkP69h2O0hmFqWSInuV/XNVOLejDc3IOLtwHow9D630Cu+sj3gYmnaoGZxzTUWRFHW98fUVt5WlHU8RBjb5MNHjQRGsHpGEhbHh9UwO1ROLRiLaR5wyB1EFls8IG5SBqSOIQVP8gLm17e0OTVz5+IF19Th5ddfZAumZiPk0c2iO5EmRu3NdKNWgbS9p/oD8c7cIbR9NPLy2jEq1Feq/1ZmlH3GO2+ybRDOp42oAULyTT0Hbw6XfraPfBjvgD4PLx/cnn4zR8YJiyU3tMRDUkLRpzEJL1SLlGOQh+6ZYzaMm8MfTiD8bQC7h/fWhWohRhI8bYhf63ImJ5e0dT4mkcJbkpdP+3htFH95xLj88ZDpMGwj8Tt/c9oiEtWvpKejkybQ4+BglboP5JFKF8KGJkvSGhQFzVtYn5YM9RRAoBL+7tDb1pva/PogFxcXVLzIvBf4wwcMkHdeR42UoPdGRy0zeKaen3x9DQgaHjyO6DRBPlIYoYlpeaeEBUUXfMc3LvVrR4kqcRBrmThmd5CYUO5TS6bJfWVTR5kqpDtiSqGjvpcUQLj75dQ4/hWgAn9sHuo4nSOLbsb4PtRd+w2ZWI0f/1mQqa9puNtAgxdUNrr2gFOBtma+6k/MSGxcnue0RDLMtyA1So1TOBzQfikvzB3qNUhyggiRmjs2lILiQrgSOIKurbLBoGaTOTSQmwZlsTzfvjTrp5YQX9ANctz1XQjpoe7dDYAY2RWkJ1M7SNQZrX7Wml7zy1g86/dyM2piVeMYGzStIoNQiTlRDqvkc0pHP4gDCkJU6Ugirv01kgoJ2hjh6S+PqwLJo4ssfO6kRFRwilkPLeqNC2XfenyUf/QTjZ0cU9GqNNzt6GiM7d44mQJlwTqNlDu4qaDnp2XZ1XNwmd3DCWYBnoU0RriyjgCM9FZpZEa6ftRQIaChVWIklIQmdnuWn+xLe45IcCJsK2HinvsiRtrmrzCI5DURbaleT0xOg67Nt3pJPKBoToPGxe/3Sfl/AEkQSlwkSVIbH55rj+idpx7Ef9zpiecRx9S6Ix7zQsbDhCuyRqEUUcOhqLqzSujZVtdAwx7YnwMSIGTVJp/x6Jbu2Mk9jNBISwBM4yu5cN15qgx7jj4lJa+/PxtPy2M2nx9aNo0dzT6cUbR9Han42nWWf1EK2joBXYcFvb9MT+9SmiFUS2EHFrflYPUbtBgo6L4wcKjA40xejdnceHXxo6QtCSX5juR1zdI+W7D0WouVdioc3ChLIMpOw91OhMksF+XAwyfYjRz0L5Jcg2v4l4exYkeRDCuyT0gdJ9r++n5VuhWV5CFO+3TxGtJTofqXfLMQsSBkkGcTqkc7TdTEh0F2Lk1dubvbJknQZIo459tTrnYaMaEs/rcV+99Qg2AWKc4FnfC1BHl+n2ehM3QUsCPgHT00afYmNaO+KJURJtMF97seFvfHSYrnx4C/36jUrq0lYj2SfQ6+NXG/qYdH8zW5ybk/7N4kwRD53Aj051DyOS6BYZLFAnKNrh6TrakemTtSZszv7GqHf+nB02u5M374zjGIhLMoHnQ2FaMkPx0zfd/kBTlBoxRhBkFydi8Nw00zt/1uFkE4ivaY56TtnVm64luZtZRqa0u7q/ftUxovxl3x5f+GGXmReSZWkO4oBzZN2OLA4diXjnFb2hIwp9aenVVxInav8/1PH61Zcu0/ckdHtNLvr3BOA4cDLI7fy7x19lFF/7p0AoVGIYwcxeq+wLOJy4n8IpnMIp/FP4IjZatz1Rex3YfFnoPeaXOQ4VFBQEhVJf45y7Z5199oevvPJK/LTqJHHSRJcMzL9emOJcxD8C3XD0xKTr7j1w8OA9KD5xavY5UNq/NNcyrWN1dXU9p0MJFBcXD+eu+qHitKuqpmZB4vGXgtKBpUVkuKsQRsTOzBvw9T+vX/938/lncNIJCxdsKuPiWsnYWMl4HrguUEzkJopPCsX5+TOV33mVBwKDEo+Og1IqH2HW97D4byQefWkQYeH+X6ZzJy3RgwoLlzAmLnNIXiGlfNd1Xebz+WR1dXUXlZeLog0bigzGhqFqkKSoycyt3LZ5M3kp1ZAhQ7Jt2x5LlpsmDXYwPT19x7Fjx/KVJW83DPY9m9R3/X7/utl7Z1fPp/ndJqKoqGiqQexNSWoNJPryxONu5OTkhFODwTEkZa4wjENRx9me1IyhhYV5ljL6DQwNrGqI1o2WSvUTPl/FfgDFXrg4orh4QIzoDGyojSSnBQ+fU4o5vSSalxaUjpDMLjMNI2J1yJ3VjdUNui20LYB2Iw3DqAUfmeS6wwTnR/zV1ZsriKwvtmf6uMzLAgooMzOTZ2dne3asbMuWQVyqFbCiz2AJC5RyPmg6XPRrFJkleXlD7WjsdXLlm9zgvxNSPdnV0XUGJvYAjM8cb8WO+7Cy3V/uuqK951DiH6AoN7c0FAi8hEzuXcXFQseV75uMP5Ofn1+gy5k/eBPj6q+Ho4cWSlf9mTO+TMacNUV5eed47YuKRnS67nLkIauwrJdcVz2FVtlIQNyQ3680kSUFBfdI5nyI54tsx1nOAnJtUX7RVN0eJJdyRR8yVy5WtvM6Pi/FXNZF8gtvm0STPvum2ecHU8pljPm5ch802KH3oh2R9yJtbXN1GaQ1IkjdwZmahqTqfKjgq9iNeWVlZQOYEDOx0+cazHhYCT4NSdXs1MzUnU4s9gtkXpAgRYrRbXbM/Y+RI9MgYP8Y5dAgMv33gLyZJNnPSLrTOGfzMeZswdituhxeBMOyfo6UOYrkZUrJ22GGSoUwL9F9oN4NQhjjpOv8lhw5A1qzFesbiJW6JZMnO1hvOfr/GcNGOEpOcxxnNtjN4lz9tn///rlYs4QW+KDZZ8BO/Aztp2MtzYKz62oH1uadvERDp5R3sq1qOam9SFD3YTLNuigcDjdzw6h3JZvsYIJ4lAVCAzIWy2CKN2CREFjrIsdyLrC6qGvz5s1ttYcP75LMqNQH+sI0N1Udqtozf36P2fjfgPb5QvCLsLANnU7XUwfq6ja1d3Y+Av+x3+Tiwqpdu3JAOjRa6l/I76k+eHC9EmIF5hGFxOQMHjw4B+NOgDlpIsN47EBD3SaTs4fg3GEWFK96r8pQUl6ENbdzyR6COdpYV1+/DH7pNUOIseFgcDL6jun8W3CxvLqu7rWqurp1iFh2YnrptrRTT5pohV4wcMwlY35lbe2cypqaqz/Zv/8lXRZtb/+e4zprYQrKsXgf1ucdToRCIb9F7mtSyXmceBOMzgLuo7fKiorG6XaQDu9XVHTd87P1ieFZmCQM10jBQgKci7aCAigtUGQYEmLcATKyQao+x8RUlLQtdUSXC1fA3GtZYdgPpg+f9W9jsS4hOnW5yXmEcX4MH3kVVcF18JBkZNnK6tYyw2e26POPWGdnWiAQiFs9kt35NucGoi9vDARKXwiKcSnDI0aM8EEq/OPGjTNxT2OMX4kBmsMZGZcfqK39JSO5A4sy/IGAXzsnPHvCjHbMQuv7hcHLIA2Tvd7gUPXd7erqeUPlBMCKhB4vefEgb3SVrHddZ1R1tZ2v6zQzVojvpa50PuHBoD6g1ms9boM0QL7Is6xmfKjDlet3HO+tyc4uZzjmVYKPbm5uruVKdQACkAP2RurySZMmBZTlnIMOoz6/fzfqxl8yAa3e/TM4aaJhJjCuCHBB93VFOpe7lrOqtbH5kba2Nggwq1XE8o4dbbu9KL/gQRB/rYDhaotEjJFlZVMQsTwQCwZvwMwmu45rWY7zidepcuuxcBJC3FmSnz93THHx8W+5YL76HM1QfJJrOytwrXQs+81IpHUQbOOdKM8KB4IL4bR+yQzzVR1T4fmCjRs3tqOpD5KlyfCIwDj67gcBvnWIlKTjvIJyLhT9Hg7yXmbQg5iHCQHxwdErmOCn4ETrYKd/VzQg797aA1ULFWfnS+kuLCwtXY++AmiP6mjZA7Qnvx4rvgsngdRguL8kGYHqHMVgNmxYDFHIkUMNDSszw6GdcHqZPsOYitUchbQ9CemymOu+hRWGMezVps83GZrcaLvOnQfr699ElzIlNbUW0QrzBYITsGQRke4abFz3b/lQzxSmZBjusk660hsTdrTLkfQ++ngbhOyDxzvNEHwKSNlL6Lumvv4vum16ODXHsmI2k2J5W6StNSuc5bfdWK507PUQgE3pWVl7uJItaD+UC6NMSXep47jbIKmf9jty+L31VZWHUsKh9QjrUnx+n47jIfzuE3DoD2zfvr0TfimgHKcQXLzb3tGxwxszNTUfyz4oLVp7QjH/nNA7pzcqqY66L/3Z0l90SNM6pjWMmPlYIn3VoZoXRw8cOC6QnW35m5qaYvX19Z5N7AU2atSoDMTkMTg5Hbv2VnetgScyKzoT9RynDsPS0tKC0Wi0c9++fb2jFj1Xfek56D71fLUv0O26M1lt+nQ+UFFRoV970vX1mL1/UuFjxoxJQ5ThJOokofvTtl73lUzXdf/6ee/2p3AKp/D/jOkr/VS+Nh12/h+bvLvugsrr66sBlnLV8utjiirdly98my5d24/7rWmpQr1lCVZmuTzfXTLj9fLyl8WalHB5NGZX2Esv2W7MXj2Bm+40hDKd3JTLup69sDre3V08+K3xF8VcVgjL5jO5uy22+OJ34mVfHKFrV54fc/jsNGq8rWXxnOPf2UpgxF1/DVfMn9Jhzlk913bcFHpx1sOJos+N9G+vGXTMtmYhwNFpKmw4cgEl3qOXp29LVPncKLj1w2Bd2poY889Z1W5J1ZLlGuc2GyoL6etSn5+uREh7FaKKqer5WRPLy5VYlbbmY9t2n1S2eBv56HLE+evhRuq5675ov3zxFq/X6z8yzciR91zE54ZSO/BnXddzFy1GCaNrl6WTvzBCT50FxwCJnL7KR1/bYNPddyu6BZ+z8Lk+T9CT1zs5V74XahwQtWnBzLgzw0Zn+cIhycVlESnvCAbYOe3t7W2UYqZSKMOhx6d0TJr0V+NvhdEfGQaVdDXQj8N5fAZ3ZaD9uZlLE32EKdXH6NlLdRLizZWOVkrypwdI+Fx6bkp3dJN73VujWm3rBlfRRGQzmSZTq12H/uLWh96mEjjjKji8YFTQ6hkW3YW1bVhl0urEXK9dlpGDOTU2NlpGMPW7ri3PVI7v31jKdasPWPr/bCn6g+Nny8lmr/hMVa6JRpI9fWJJ8IJmK+A/0NC2zpFqQSyqaoSPng0KdWnHc7P+5nWehCY62vifaLdq8gjzoczSgdFXllWmIS39KWfsDMTyh7jl3u/jocYOO/JbitgPBktDzW6He5+P2H2BEJ/Y1uaMRs6Za2OvEIT+JNal2oRf/ooLXkTS5kyJoqCSkxCqXKgMfinmbShXPZ0WCrS0dVnPM6lSEWzfxgXLiNlOiJZc9IC4ZuUViG+vRUZqIAV/KebPWUwdh28VrhosfCIopQr7XfvfI0sv2ZVYiQf27ZUPMOmMlksuns7Ll98ifPw0acssV8qnyBTfohTnTmoXAxHd30hS3W348IzUNwTxLRhve4zkz0FsXkDQQ5g4uSmmeNIleb5PsWGYuBeKMOI2KTHsw/1dr++pbXs1JkUhgnUV8okNiI0qIko8a16z8jehq1/veRdq4DG9YdgPcd37n9Abq1YcnMPJvAkZzETpiPv0z/TSZPeawhoAIzvFUCLLiMT0fxScyoI8g1w+1lHyLOXQc4iR812upvv98lJ0OoO56o+OEi2QsADF/49QBRb0KLLbSkzrR0HDrhWctgqT7Q4S3+BKdgYz2JmhK988HVnyr0DASmz4IsuW/y5iLecxwccq0xgHrVyK9eR1cfMqr9e/Q/xNRYwxHno4jRtsBQlTMoOf748FUoiJbGLyvIAhBjFOP1eCtiGVW+Tzq4+g0VuQwexDHvMWnIUyTTI3YcBtjqXmgQBGjqGI619O5P7slMAN6WFxs9+QB12lfJEXLjgiU3KnGS6/21E01zJ8N2tD5s2pPlU315v3anbYPzcrU67kQp5HQn3gLr3g3awgf8FlfHQn2QWYfxcpx7L8hq3PIGBtkFDqwwexxnpx5kokiNsNbmRaxIaDwG3W4hlvGAIapyjG2ihNMnEREobrMdEhrmIZc5/4r4OIXquxqLr2F6bvQ9oP2WGWCIvT8cx1ujIW2oumL4Ej7VSWPQZ3CLj6G/pdIQyxHZv62Sz0M4BEumqDvWTWEhJupxZI5JoxrA1JEPRIqiPQjKchVNNc5dzSHmP1gtE+jHMounDmJhANReUu86nw41j8MGzfIMTX+hURARMQrX9qyu55T0yDE4j/t+AxP9yaEehonkC22gGCD8LpZd6t7VQ3lHBJNRx67Ly9NQ/NqAdze7APZ4a/u3LE0S55IaZUaZBZRwYLyH6+EXabM9V1KdXQxzFgxksfNASyVuVIIVSlK2l48JqV4x1XTdTzggEZgorfDpjsj1jAB/jsW/5knoDkctuRecPmre0HjYTAK2FH3UpsZMAXODrTf92aqRCDVINzTQDn2Ns4pHnCwwidU8cTFi3YHBsZT2wkGsJESUuOZkJNRQ1/DClmgSEf8Rv8QQhJuV/J8ajfCaEbkDpnxRBukNolyO2MvTSlyuDscYjxvhD5ugxXNsCGfar7XX7DZmEqttsk2VAXi/THOPcrn7vIYOyAX4lH58/XnhnZIEwHZrUXaXT3W4Zhy3yAE6uzbPqTIjaES3ZXpNa3Gzb3FajvzT5TTAhwtg6pa5RLWceZ9H6xwARrTUWHfUwug+/fCQf8MMYbYHC505RRfSy72pJ0BySpP55vMdeOMsDFa4xYZlW7/L7JqQFj1UwYEt4CjXgIY//YceS96P8PVix9LdrUCmIH9VhCUTWoO/4FZwDrP4Td2qc/cxL6rDRep7VZ/yrzjsPcu0zGCk3BPkr1mcEjkv/addybBXOXhEhtMS16x4AQQCt/4bU7hS8bRP8NoHYCXd/MUkYAAAAASUVORK5CYII="/>
          <p:cNvSpPr>
            <a:spLocks noChangeAspect="1" noChangeArrowheads="1"/>
          </p:cNvSpPr>
          <p:nvPr/>
        </p:nvSpPr>
        <p:spPr bwMode="auto">
          <a:xfrm>
            <a:off x="410432" y="187306"/>
            <a:ext cx="276502" cy="27650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82951" tIns="41475" rIns="82951" bIns="41475" numCol="1" anchor="t" anchorCtr="0" compatLnSpc="1">
            <a:prstTxWarp prst="textNoShape">
              <a:avLst/>
            </a:prstTxWarp>
          </a:bodyPr>
          <a:lstStyle/>
          <a:p>
            <a:endParaRPr lang="en-GB" sz="1633"/>
          </a:p>
        </p:txBody>
      </p:sp>
      <p:pic>
        <p:nvPicPr>
          <p:cNvPr id="1030" name="Picture 6" descr="File:East London NHS Foundation Trust logo.svg - Wikimedia Common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508" y="6304790"/>
            <a:ext cx="886238" cy="443119"/>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604592" y="946442"/>
            <a:ext cx="1296538" cy="515428"/>
          </a:xfrm>
          <a:prstGeom prst="rect">
            <a:avLst/>
          </a:prstGeom>
          <a:noFill/>
          <a:ln w="28575">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b="1" dirty="0">
                <a:solidFill>
                  <a:schemeClr val="tx1"/>
                </a:solidFill>
                <a:latin typeface="Arial" panose="020B0604020202020204" pitchFamily="34" charset="0"/>
                <a:cs typeface="Arial" panose="020B0604020202020204" pitchFamily="34" charset="0"/>
              </a:rPr>
              <a:t>Improved Population Health Outcomes</a:t>
            </a:r>
          </a:p>
        </p:txBody>
      </p:sp>
      <p:sp>
        <p:nvSpPr>
          <p:cNvPr id="6" name="TextBox 5"/>
          <p:cNvSpPr txBox="1"/>
          <p:nvPr/>
        </p:nvSpPr>
        <p:spPr>
          <a:xfrm>
            <a:off x="1198498" y="-19782"/>
            <a:ext cx="2062057" cy="231923"/>
          </a:xfrm>
          <a:prstGeom prst="rect">
            <a:avLst/>
          </a:prstGeom>
          <a:noFill/>
        </p:spPr>
        <p:txBody>
          <a:bodyPr wrap="square" rtlCol="0">
            <a:spAutoFit/>
          </a:bodyPr>
          <a:lstStyle/>
          <a:p>
            <a:pPr algn="ctr"/>
            <a:r>
              <a:rPr lang="en-GB" sz="907" b="1" dirty="0">
                <a:latin typeface="Arial" panose="020B0604020202020204" pitchFamily="34" charset="0"/>
                <a:cs typeface="Arial" panose="020B0604020202020204" pitchFamily="34" charset="0"/>
              </a:rPr>
              <a:t>Strategic Objectives</a:t>
            </a:r>
          </a:p>
        </p:txBody>
      </p:sp>
      <p:sp>
        <p:nvSpPr>
          <p:cNvPr id="10" name="TextBox 9"/>
          <p:cNvSpPr txBox="1"/>
          <p:nvPr/>
        </p:nvSpPr>
        <p:spPr>
          <a:xfrm>
            <a:off x="2961549" y="19342"/>
            <a:ext cx="2062057" cy="231923"/>
          </a:xfrm>
          <a:prstGeom prst="rect">
            <a:avLst/>
          </a:prstGeom>
          <a:noFill/>
        </p:spPr>
        <p:txBody>
          <a:bodyPr wrap="square" rtlCol="0">
            <a:spAutoFit/>
          </a:bodyPr>
          <a:lstStyle/>
          <a:p>
            <a:pPr algn="ctr"/>
            <a:r>
              <a:rPr lang="en-GB" sz="907" b="1" dirty="0">
                <a:latin typeface="Arial" panose="020B0604020202020204" pitchFamily="34" charset="0"/>
                <a:cs typeface="Arial" panose="020B0604020202020204" pitchFamily="34" charset="0"/>
              </a:rPr>
              <a:t>Key Programmes</a:t>
            </a:r>
          </a:p>
        </p:txBody>
      </p:sp>
      <p:sp>
        <p:nvSpPr>
          <p:cNvPr id="11" name="TextBox 10"/>
          <p:cNvSpPr txBox="1"/>
          <p:nvPr/>
        </p:nvSpPr>
        <p:spPr>
          <a:xfrm>
            <a:off x="4702223" y="35873"/>
            <a:ext cx="3587834" cy="231923"/>
          </a:xfrm>
          <a:prstGeom prst="rect">
            <a:avLst/>
          </a:prstGeom>
          <a:noFill/>
        </p:spPr>
        <p:txBody>
          <a:bodyPr wrap="square" rtlCol="0">
            <a:spAutoFit/>
          </a:bodyPr>
          <a:lstStyle/>
          <a:p>
            <a:pPr algn="ctr"/>
            <a:r>
              <a:rPr lang="en-GB" sz="907" b="1" dirty="0">
                <a:latin typeface="Arial" panose="020B0604020202020204" pitchFamily="34" charset="0"/>
                <a:cs typeface="Arial" panose="020B0604020202020204" pitchFamily="34" charset="0"/>
              </a:rPr>
              <a:t>Deliverables</a:t>
            </a:r>
          </a:p>
        </p:txBody>
      </p:sp>
      <p:sp>
        <p:nvSpPr>
          <p:cNvPr id="13" name="Rectangle 12"/>
          <p:cNvSpPr/>
          <p:nvPr/>
        </p:nvSpPr>
        <p:spPr>
          <a:xfrm>
            <a:off x="1581257" y="2453886"/>
            <a:ext cx="1296538" cy="515428"/>
          </a:xfrm>
          <a:prstGeom prst="rect">
            <a:avLst/>
          </a:prstGeom>
          <a:noFill/>
          <a:ln w="28575">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b="1">
                <a:solidFill>
                  <a:schemeClr val="tx1"/>
                </a:solidFill>
                <a:latin typeface="Arial" panose="020B0604020202020204" pitchFamily="34" charset="0"/>
                <a:cs typeface="Arial" panose="020B0604020202020204" pitchFamily="34" charset="0"/>
              </a:rPr>
              <a:t>Improved Experience of Care</a:t>
            </a:r>
          </a:p>
        </p:txBody>
      </p:sp>
      <p:sp>
        <p:nvSpPr>
          <p:cNvPr id="14" name="Rectangle 13"/>
          <p:cNvSpPr/>
          <p:nvPr/>
        </p:nvSpPr>
        <p:spPr>
          <a:xfrm>
            <a:off x="1581257" y="4289717"/>
            <a:ext cx="1296538" cy="515428"/>
          </a:xfrm>
          <a:prstGeom prst="rect">
            <a:avLst/>
          </a:prstGeom>
          <a:noFill/>
          <a:ln w="28575">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b="1">
                <a:solidFill>
                  <a:schemeClr val="tx1"/>
                </a:solidFill>
                <a:latin typeface="Arial" panose="020B0604020202020204" pitchFamily="34" charset="0"/>
                <a:cs typeface="Arial" panose="020B0604020202020204" pitchFamily="34" charset="0"/>
              </a:rPr>
              <a:t>Improved Staff Experience</a:t>
            </a:r>
          </a:p>
        </p:txBody>
      </p:sp>
      <p:sp>
        <p:nvSpPr>
          <p:cNvPr id="15" name="Rectangle 14"/>
          <p:cNvSpPr/>
          <p:nvPr/>
        </p:nvSpPr>
        <p:spPr>
          <a:xfrm>
            <a:off x="1581257" y="5758820"/>
            <a:ext cx="1296538" cy="515428"/>
          </a:xfrm>
          <a:prstGeom prst="rect">
            <a:avLst/>
          </a:prstGeom>
          <a:noFill/>
          <a:ln w="28575">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b="1" dirty="0">
                <a:solidFill>
                  <a:schemeClr val="tx1"/>
                </a:solidFill>
                <a:latin typeface="Arial" panose="020B0604020202020204" pitchFamily="34" charset="0"/>
                <a:cs typeface="Arial" panose="020B0604020202020204" pitchFamily="34" charset="0"/>
              </a:rPr>
              <a:t>Improved Value</a:t>
            </a:r>
          </a:p>
        </p:txBody>
      </p:sp>
      <p:cxnSp>
        <p:nvCxnSpPr>
          <p:cNvPr id="9" name="Straight Arrow Connector 8"/>
          <p:cNvCxnSpPr>
            <a:stCxn id="8" idx="1"/>
          </p:cNvCxnSpPr>
          <p:nvPr/>
        </p:nvCxnSpPr>
        <p:spPr>
          <a:xfrm flipH="1">
            <a:off x="1198498" y="1204156"/>
            <a:ext cx="406094" cy="176515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3" idx="1"/>
          </p:cNvCxnSpPr>
          <p:nvPr/>
        </p:nvCxnSpPr>
        <p:spPr>
          <a:xfrm flipH="1">
            <a:off x="1229084" y="2711600"/>
            <a:ext cx="352173" cy="33512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4" idx="1"/>
          </p:cNvCxnSpPr>
          <p:nvPr/>
        </p:nvCxnSpPr>
        <p:spPr>
          <a:xfrm flipH="1" flipV="1">
            <a:off x="1233909" y="3172808"/>
            <a:ext cx="347348" cy="137462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5" idx="1"/>
          </p:cNvCxnSpPr>
          <p:nvPr/>
        </p:nvCxnSpPr>
        <p:spPr>
          <a:xfrm flipH="1" flipV="1">
            <a:off x="1198498" y="3339689"/>
            <a:ext cx="382759" cy="267684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8" name="TextBox 187"/>
          <p:cNvSpPr txBox="1"/>
          <p:nvPr/>
        </p:nvSpPr>
        <p:spPr>
          <a:xfrm>
            <a:off x="9540004" y="-17899"/>
            <a:ext cx="1713845" cy="231923"/>
          </a:xfrm>
          <a:prstGeom prst="rect">
            <a:avLst/>
          </a:prstGeom>
          <a:noFill/>
        </p:spPr>
        <p:txBody>
          <a:bodyPr wrap="square" rtlCol="0">
            <a:spAutoFit/>
          </a:bodyPr>
          <a:lstStyle/>
          <a:p>
            <a:pPr algn="ctr"/>
            <a:r>
              <a:rPr lang="en-GB" sz="907" b="1" dirty="0">
                <a:latin typeface="Arial" panose="020B0604020202020204" pitchFamily="34" charset="0"/>
                <a:cs typeface="Arial" panose="020B0604020202020204" pitchFamily="34" charset="0"/>
              </a:rPr>
              <a:t>Progress Measurement</a:t>
            </a:r>
          </a:p>
        </p:txBody>
      </p:sp>
      <p:sp>
        <p:nvSpPr>
          <p:cNvPr id="189" name="Rectangle 188"/>
          <p:cNvSpPr/>
          <p:nvPr/>
        </p:nvSpPr>
        <p:spPr>
          <a:xfrm>
            <a:off x="3298056" y="1081500"/>
            <a:ext cx="1329931" cy="609476"/>
          </a:xfrm>
          <a:prstGeom prst="rect">
            <a:avLst/>
          </a:prstGeom>
          <a:solidFill>
            <a:schemeClr val="accent6">
              <a:lumMod val="20000"/>
              <a:lumOff val="80000"/>
            </a:schemeClr>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a:solidFill>
                  <a:schemeClr val="tx1"/>
                </a:solidFill>
                <a:latin typeface="Arial" panose="020B0604020202020204" pitchFamily="34" charset="0"/>
                <a:cs typeface="Arial" panose="020B0604020202020204" pitchFamily="34" charset="0"/>
              </a:rPr>
              <a:t>Tackling inequalities and inequities across the Trust</a:t>
            </a:r>
          </a:p>
        </p:txBody>
      </p:sp>
      <p:sp>
        <p:nvSpPr>
          <p:cNvPr id="190" name="Rectangle 189"/>
          <p:cNvSpPr/>
          <p:nvPr/>
        </p:nvSpPr>
        <p:spPr>
          <a:xfrm>
            <a:off x="3298056" y="1743251"/>
            <a:ext cx="1329931" cy="443567"/>
          </a:xfrm>
          <a:prstGeom prst="rect">
            <a:avLst/>
          </a:prstGeom>
          <a:solidFill>
            <a:srgbClr val="D4E5F4"/>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a:solidFill>
                  <a:schemeClr val="tx1"/>
                </a:solidFill>
                <a:latin typeface="Arial" panose="020B0604020202020204" pitchFamily="34" charset="0"/>
                <a:cs typeface="Arial" panose="020B0604020202020204" pitchFamily="34" charset="0"/>
              </a:rPr>
              <a:t>Implementation of the Patient Safety Incident Response Framework (PSIRF) </a:t>
            </a:r>
          </a:p>
        </p:txBody>
      </p:sp>
      <p:sp>
        <p:nvSpPr>
          <p:cNvPr id="191" name="Rectangle 190"/>
          <p:cNvSpPr/>
          <p:nvPr/>
        </p:nvSpPr>
        <p:spPr>
          <a:xfrm>
            <a:off x="3298055" y="2236617"/>
            <a:ext cx="1329931" cy="461772"/>
          </a:xfrm>
          <a:prstGeom prst="rect">
            <a:avLst/>
          </a:prstGeom>
          <a:solidFill>
            <a:srgbClr val="D4E5F4"/>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a:solidFill>
                  <a:schemeClr val="tx1"/>
                </a:solidFill>
                <a:latin typeface="Arial" panose="020B0604020202020204" pitchFamily="34" charset="0"/>
                <a:cs typeface="Arial" panose="020B0604020202020204" pitchFamily="34" charset="0"/>
              </a:rPr>
              <a:t>Improving waiting times and flow across the Trust </a:t>
            </a:r>
          </a:p>
        </p:txBody>
      </p:sp>
      <p:sp>
        <p:nvSpPr>
          <p:cNvPr id="192" name="Rectangle 191"/>
          <p:cNvSpPr/>
          <p:nvPr/>
        </p:nvSpPr>
        <p:spPr>
          <a:xfrm>
            <a:off x="3316328" y="3720917"/>
            <a:ext cx="1329931" cy="728951"/>
          </a:xfrm>
          <a:prstGeom prst="rect">
            <a:avLst/>
          </a:prstGeom>
          <a:solidFill>
            <a:srgbClr val="E1CCF0"/>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smtClean="0">
                <a:solidFill>
                  <a:schemeClr val="tx1"/>
                </a:solidFill>
                <a:latin typeface="Arial" panose="020B0604020202020204" pitchFamily="34" charset="0"/>
                <a:cs typeface="Arial" panose="020B0604020202020204" pitchFamily="34" charset="0"/>
              </a:rPr>
              <a:t>Staff </a:t>
            </a:r>
            <a:r>
              <a:rPr lang="en-GB" sz="800" dirty="0">
                <a:solidFill>
                  <a:schemeClr val="tx1"/>
                </a:solidFill>
                <a:latin typeface="Arial" panose="020B0604020202020204" pitchFamily="34" charset="0"/>
                <a:cs typeface="Arial" panose="020B0604020202020204" pitchFamily="34" charset="0"/>
              </a:rPr>
              <a:t>Wellbeing Programme</a:t>
            </a:r>
          </a:p>
        </p:txBody>
      </p:sp>
      <p:sp>
        <p:nvSpPr>
          <p:cNvPr id="193" name="Rectangle 192"/>
          <p:cNvSpPr/>
          <p:nvPr/>
        </p:nvSpPr>
        <p:spPr>
          <a:xfrm>
            <a:off x="3298056" y="4483904"/>
            <a:ext cx="1329931" cy="609916"/>
          </a:xfrm>
          <a:prstGeom prst="rect">
            <a:avLst/>
          </a:prstGeom>
          <a:solidFill>
            <a:srgbClr val="E1CCF0"/>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smtClean="0">
                <a:solidFill>
                  <a:schemeClr val="tx1"/>
                </a:solidFill>
                <a:latin typeface="Arial" panose="020B0604020202020204" pitchFamily="34" charset="0"/>
                <a:cs typeface="Arial" panose="020B0604020202020204" pitchFamily="34" charset="0"/>
              </a:rPr>
              <a:t>Recruitment </a:t>
            </a:r>
            <a:r>
              <a:rPr lang="en-GB" sz="800" dirty="0">
                <a:solidFill>
                  <a:schemeClr val="tx1"/>
                </a:solidFill>
                <a:latin typeface="Arial" panose="020B0604020202020204" pitchFamily="34" charset="0"/>
                <a:cs typeface="Arial" panose="020B0604020202020204" pitchFamily="34" charset="0"/>
              </a:rPr>
              <a:t>and Retention Group action plan</a:t>
            </a:r>
          </a:p>
        </p:txBody>
      </p:sp>
      <p:sp>
        <p:nvSpPr>
          <p:cNvPr id="194" name="Rectangle 193"/>
          <p:cNvSpPr/>
          <p:nvPr/>
        </p:nvSpPr>
        <p:spPr>
          <a:xfrm>
            <a:off x="3299257" y="5134541"/>
            <a:ext cx="1329931" cy="315484"/>
          </a:xfrm>
          <a:prstGeom prst="rect">
            <a:avLst/>
          </a:prstGeom>
          <a:solidFill>
            <a:schemeClr val="accent4">
              <a:lumMod val="20000"/>
              <a:lumOff val="80000"/>
            </a:schemeClr>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smtClean="0">
                <a:solidFill>
                  <a:schemeClr val="tx1"/>
                </a:solidFill>
                <a:latin typeface="Arial" panose="020B0604020202020204" pitchFamily="34" charset="0"/>
                <a:cs typeface="Arial" panose="020B0604020202020204" pitchFamily="34" charset="0"/>
              </a:rPr>
              <a:t>Financial </a:t>
            </a:r>
            <a:r>
              <a:rPr lang="en-GB" sz="800" dirty="0">
                <a:solidFill>
                  <a:schemeClr val="tx1"/>
                </a:solidFill>
                <a:latin typeface="Arial" panose="020B0604020202020204" pitchFamily="34" charset="0"/>
                <a:cs typeface="Arial" panose="020B0604020202020204" pitchFamily="34" charset="0"/>
              </a:rPr>
              <a:t>Viability Programme</a:t>
            </a:r>
          </a:p>
        </p:txBody>
      </p:sp>
      <p:sp>
        <p:nvSpPr>
          <p:cNvPr id="195" name="Rectangle 194"/>
          <p:cNvSpPr/>
          <p:nvPr/>
        </p:nvSpPr>
        <p:spPr>
          <a:xfrm>
            <a:off x="3298056" y="6333213"/>
            <a:ext cx="1329931" cy="480711"/>
          </a:xfrm>
          <a:prstGeom prst="rect">
            <a:avLst/>
          </a:prstGeom>
          <a:solidFill>
            <a:schemeClr val="accent4">
              <a:lumMod val="20000"/>
              <a:lumOff val="80000"/>
            </a:schemeClr>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smtClean="0">
                <a:solidFill>
                  <a:schemeClr val="tx1"/>
                </a:solidFill>
                <a:latin typeface="Arial" panose="020B0604020202020204" pitchFamily="34" charset="0"/>
                <a:cs typeface="Arial" panose="020B0604020202020204" pitchFamily="34" charset="0"/>
              </a:rPr>
              <a:t>Trust’s </a:t>
            </a:r>
            <a:r>
              <a:rPr lang="en-GB" sz="800" dirty="0">
                <a:solidFill>
                  <a:schemeClr val="tx1"/>
                </a:solidFill>
                <a:latin typeface="Arial" panose="020B0604020202020204" pitchFamily="34" charset="0"/>
                <a:cs typeface="Arial" panose="020B0604020202020204" pitchFamily="34" charset="0"/>
              </a:rPr>
              <a:t>Green Plan</a:t>
            </a:r>
          </a:p>
        </p:txBody>
      </p:sp>
      <p:sp>
        <p:nvSpPr>
          <p:cNvPr id="197" name="Rectangle 196"/>
          <p:cNvSpPr/>
          <p:nvPr/>
        </p:nvSpPr>
        <p:spPr>
          <a:xfrm>
            <a:off x="3298056" y="3246257"/>
            <a:ext cx="1329931" cy="450303"/>
          </a:xfrm>
          <a:prstGeom prst="rect">
            <a:avLst/>
          </a:prstGeom>
          <a:solidFill>
            <a:srgbClr val="D4E5F4"/>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a:solidFill>
                  <a:schemeClr val="tx1"/>
                </a:solidFill>
                <a:latin typeface="Arial" panose="020B0604020202020204" pitchFamily="34" charset="0"/>
                <a:cs typeface="Arial" panose="020B0604020202020204" pitchFamily="34" charset="0"/>
              </a:rPr>
              <a:t>Review of Social Care Activities and Processes</a:t>
            </a:r>
          </a:p>
        </p:txBody>
      </p:sp>
      <p:sp>
        <p:nvSpPr>
          <p:cNvPr id="198" name="Rectangle 197"/>
          <p:cNvSpPr/>
          <p:nvPr/>
        </p:nvSpPr>
        <p:spPr>
          <a:xfrm>
            <a:off x="3298056" y="252032"/>
            <a:ext cx="1329931" cy="784873"/>
          </a:xfrm>
          <a:prstGeom prst="rect">
            <a:avLst/>
          </a:prstGeom>
          <a:solidFill>
            <a:schemeClr val="accent6">
              <a:lumMod val="20000"/>
              <a:lumOff val="80000"/>
            </a:schemeClr>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a:solidFill>
                  <a:schemeClr val="tx1"/>
                </a:solidFill>
                <a:latin typeface="Arial" panose="020B0604020202020204" pitchFamily="34" charset="0"/>
                <a:cs typeface="Arial" panose="020B0604020202020204" pitchFamily="34" charset="0"/>
              </a:rPr>
              <a:t>Integrated care and service developments</a:t>
            </a:r>
          </a:p>
        </p:txBody>
      </p:sp>
      <p:sp>
        <p:nvSpPr>
          <p:cNvPr id="201" name="Rectangle 200"/>
          <p:cNvSpPr/>
          <p:nvPr/>
        </p:nvSpPr>
        <p:spPr>
          <a:xfrm>
            <a:off x="3306107" y="2754916"/>
            <a:ext cx="1329931" cy="451547"/>
          </a:xfrm>
          <a:prstGeom prst="rect">
            <a:avLst/>
          </a:prstGeom>
          <a:solidFill>
            <a:srgbClr val="D4E5F4"/>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a:solidFill>
                  <a:schemeClr val="tx1"/>
                </a:solidFill>
                <a:latin typeface="Arial" panose="020B0604020202020204" pitchFamily="34" charset="0"/>
                <a:cs typeface="Arial" panose="020B0604020202020204" pitchFamily="34" charset="0"/>
              </a:rPr>
              <a:t>Delivering the Working Together People Participation Priorities across the Trust</a:t>
            </a:r>
          </a:p>
        </p:txBody>
      </p:sp>
      <p:cxnSp>
        <p:nvCxnSpPr>
          <p:cNvPr id="202" name="Straight Arrow Connector 201"/>
          <p:cNvCxnSpPr>
            <a:stCxn id="198" idx="1"/>
          </p:cNvCxnSpPr>
          <p:nvPr/>
        </p:nvCxnSpPr>
        <p:spPr>
          <a:xfrm flipH="1">
            <a:off x="2974043" y="644469"/>
            <a:ext cx="324013" cy="41005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9" name="Straight Arrow Connector 208"/>
          <p:cNvCxnSpPr/>
          <p:nvPr/>
        </p:nvCxnSpPr>
        <p:spPr>
          <a:xfrm flipH="1" flipV="1">
            <a:off x="2974044" y="1276070"/>
            <a:ext cx="324012" cy="7691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0" name="Straight Arrow Connector 209"/>
          <p:cNvCxnSpPr>
            <a:stCxn id="190" idx="1"/>
          </p:cNvCxnSpPr>
          <p:nvPr/>
        </p:nvCxnSpPr>
        <p:spPr>
          <a:xfrm flipH="1">
            <a:off x="2943278" y="1965035"/>
            <a:ext cx="354778" cy="61380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1" name="Straight Arrow Connector 210"/>
          <p:cNvCxnSpPr>
            <a:stCxn id="191" idx="1"/>
          </p:cNvCxnSpPr>
          <p:nvPr/>
        </p:nvCxnSpPr>
        <p:spPr>
          <a:xfrm flipH="1">
            <a:off x="2974043" y="2467503"/>
            <a:ext cx="324012" cy="9189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7" name="Straight Arrow Connector 216"/>
          <p:cNvCxnSpPr>
            <a:stCxn id="201" idx="1"/>
          </p:cNvCxnSpPr>
          <p:nvPr/>
        </p:nvCxnSpPr>
        <p:spPr>
          <a:xfrm flipH="1" flipV="1">
            <a:off x="3016810" y="2640798"/>
            <a:ext cx="289297" cy="33989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4" name="Straight Arrow Connector 223"/>
          <p:cNvCxnSpPr>
            <a:stCxn id="197" idx="1"/>
          </p:cNvCxnSpPr>
          <p:nvPr/>
        </p:nvCxnSpPr>
        <p:spPr>
          <a:xfrm flipH="1" flipV="1">
            <a:off x="2943277" y="2720614"/>
            <a:ext cx="354779" cy="75079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5" name="Straight Arrow Connector 224"/>
          <p:cNvCxnSpPr>
            <a:stCxn id="192" idx="1"/>
          </p:cNvCxnSpPr>
          <p:nvPr/>
        </p:nvCxnSpPr>
        <p:spPr>
          <a:xfrm flipH="1">
            <a:off x="2961549" y="4085393"/>
            <a:ext cx="354779" cy="16621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6" name="Straight Arrow Connector 225"/>
          <p:cNvCxnSpPr>
            <a:stCxn id="193" idx="1"/>
          </p:cNvCxnSpPr>
          <p:nvPr/>
        </p:nvCxnSpPr>
        <p:spPr>
          <a:xfrm flipH="1" flipV="1">
            <a:off x="2961549" y="4426463"/>
            <a:ext cx="336507" cy="36239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7" name="Straight Arrow Connector 226"/>
          <p:cNvCxnSpPr>
            <a:stCxn id="194" idx="1"/>
          </p:cNvCxnSpPr>
          <p:nvPr/>
        </p:nvCxnSpPr>
        <p:spPr>
          <a:xfrm flipH="1">
            <a:off x="2975245" y="5292283"/>
            <a:ext cx="324012" cy="4127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8" name="Straight Arrow Connector 227"/>
          <p:cNvCxnSpPr/>
          <p:nvPr/>
        </p:nvCxnSpPr>
        <p:spPr>
          <a:xfrm flipH="1" flipV="1">
            <a:off x="3008759" y="5999468"/>
            <a:ext cx="289298" cy="1437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9" name="Straight Arrow Connector 228"/>
          <p:cNvCxnSpPr>
            <a:stCxn id="195" idx="1"/>
          </p:cNvCxnSpPr>
          <p:nvPr/>
        </p:nvCxnSpPr>
        <p:spPr>
          <a:xfrm flipH="1" flipV="1">
            <a:off x="3008760" y="6058003"/>
            <a:ext cx="289296" cy="51556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4" name="Rectangle 263"/>
          <p:cNvSpPr/>
          <p:nvPr/>
        </p:nvSpPr>
        <p:spPr>
          <a:xfrm>
            <a:off x="4696620" y="3753879"/>
            <a:ext cx="4308773" cy="695990"/>
          </a:xfrm>
          <a:prstGeom prst="rect">
            <a:avLst/>
          </a:prstGeom>
          <a:solidFill>
            <a:srgbClr val="F3EBF9"/>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Embed a new approach to managerial supervision which focusing on wellbeing and personal development</a:t>
            </a:r>
          </a:p>
          <a:p>
            <a:pPr marL="171450" indent="-171450">
              <a:buFont typeface="Arial" panose="020B0604020202020204" pitchFamily="34" charset="0"/>
              <a:buChar char="•"/>
            </a:pPr>
            <a:r>
              <a:rPr lang="en-GB" sz="700" dirty="0" smtClean="0">
                <a:solidFill>
                  <a:schemeClr val="tx1"/>
                </a:solidFill>
                <a:latin typeface="Arial" panose="020B0604020202020204" pitchFamily="34" charset="0"/>
                <a:cs typeface="Arial" panose="020B0604020202020204" pitchFamily="34" charset="0"/>
              </a:rPr>
              <a:t>Support </a:t>
            </a:r>
            <a:r>
              <a:rPr lang="en-GB" sz="700" dirty="0">
                <a:solidFill>
                  <a:schemeClr val="tx1"/>
                </a:solidFill>
                <a:latin typeface="Arial" panose="020B0604020202020204" pitchFamily="34" charset="0"/>
                <a:cs typeface="Arial" panose="020B0604020202020204" pitchFamily="34" charset="0"/>
              </a:rPr>
              <a:t>a trauma-informed approach to staff well-being and people policies, increasing visibility of available support including: CAMHS </a:t>
            </a:r>
            <a:r>
              <a:rPr lang="en-GB" sz="700" dirty="0" smtClean="0">
                <a:solidFill>
                  <a:schemeClr val="tx1"/>
                </a:solidFill>
                <a:latin typeface="Arial" panose="020B0604020202020204" pitchFamily="34" charset="0"/>
                <a:cs typeface="Arial" panose="020B0604020202020204" pitchFamily="34" charset="0"/>
              </a:rPr>
              <a:t>‘What's </a:t>
            </a:r>
            <a:r>
              <a:rPr lang="en-GB" sz="700" dirty="0">
                <a:solidFill>
                  <a:schemeClr val="tx1"/>
                </a:solidFill>
                <a:latin typeface="Arial" panose="020B0604020202020204" pitchFamily="34" charset="0"/>
                <a:cs typeface="Arial" panose="020B0604020202020204" pitchFamily="34" charset="0"/>
              </a:rPr>
              <a:t>Important to Me’, Forensic ‘Map and Talk’ programme, ELFT’s Learning Academy, Respectful Resolution programme and implement the Restorative Just Culture process</a:t>
            </a:r>
          </a:p>
        </p:txBody>
      </p:sp>
      <p:sp>
        <p:nvSpPr>
          <p:cNvPr id="265" name="Rectangle 264"/>
          <p:cNvSpPr/>
          <p:nvPr/>
        </p:nvSpPr>
        <p:spPr>
          <a:xfrm>
            <a:off x="9080693" y="3743511"/>
            <a:ext cx="3027735" cy="706358"/>
          </a:xfrm>
          <a:prstGeom prst="rect">
            <a:avLst/>
          </a:prstGeom>
          <a:solidFill>
            <a:srgbClr val="F9F6FC"/>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Staff engagement scores from National Pulse survey</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 of new starters following the new Trust supervision process within 6 weeks of start date</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Staff turnover rates</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Sickness absence rates</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Number of complaints</a:t>
            </a:r>
          </a:p>
        </p:txBody>
      </p:sp>
      <p:sp>
        <p:nvSpPr>
          <p:cNvPr id="283" name="Rectangle 282"/>
          <p:cNvSpPr/>
          <p:nvPr/>
        </p:nvSpPr>
        <p:spPr>
          <a:xfrm>
            <a:off x="4696620" y="4483904"/>
            <a:ext cx="4308773" cy="614348"/>
          </a:xfrm>
          <a:prstGeom prst="rect">
            <a:avLst/>
          </a:prstGeom>
          <a:solidFill>
            <a:srgbClr val="F3EBF9"/>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Implement the Attraction and Retention Strategy through  social media platforms</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Deploy the Talent Acquisition Strategy with targeted approach to Hot Spots </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Planning for the future of the workforce in </a:t>
            </a:r>
            <a:r>
              <a:rPr lang="en-GB" sz="700" dirty="0" smtClean="0">
                <a:solidFill>
                  <a:schemeClr val="tx1"/>
                </a:solidFill>
                <a:latin typeface="Arial" panose="020B0604020202020204" pitchFamily="34" charset="0"/>
                <a:cs typeface="Arial" panose="020B0604020202020204" pitchFamily="34" charset="0"/>
              </a:rPr>
              <a:t>nursing/Allied Health Professionals, </a:t>
            </a:r>
            <a:r>
              <a:rPr lang="en-GB" sz="700" dirty="0">
                <a:solidFill>
                  <a:schemeClr val="tx1"/>
                </a:solidFill>
                <a:latin typeface="Arial" panose="020B0604020202020204" pitchFamily="34" charset="0"/>
                <a:cs typeface="Arial" panose="020B0604020202020204" pitchFamily="34" charset="0"/>
              </a:rPr>
              <a:t>Consultants, and Psychological Professions (including apprenticeships) </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Agency to bank conversation to reduce agency spending</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Streamline the sponsorship process to solidify international recruitment</a:t>
            </a:r>
          </a:p>
        </p:txBody>
      </p:sp>
      <p:sp>
        <p:nvSpPr>
          <p:cNvPr id="286" name="Rectangle 285"/>
          <p:cNvSpPr/>
          <p:nvPr/>
        </p:nvSpPr>
        <p:spPr>
          <a:xfrm>
            <a:off x="9074026" y="4491973"/>
            <a:ext cx="3027734" cy="609916"/>
          </a:xfrm>
          <a:prstGeom prst="rect">
            <a:avLst/>
          </a:prstGeom>
          <a:solidFill>
            <a:srgbClr val="F9F6FC"/>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Time to Hire</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Agency spending across the Trust</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 of vacancy rates</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Number of apprentices in post across the Trust</a:t>
            </a:r>
          </a:p>
        </p:txBody>
      </p:sp>
      <p:sp>
        <p:nvSpPr>
          <p:cNvPr id="288" name="Rectangle 287"/>
          <p:cNvSpPr/>
          <p:nvPr/>
        </p:nvSpPr>
        <p:spPr>
          <a:xfrm>
            <a:off x="4702223" y="3271196"/>
            <a:ext cx="4308773" cy="446563"/>
          </a:xfrm>
          <a:prstGeom prst="rect">
            <a:avLst/>
          </a:prstGeom>
          <a:solidFill>
            <a:srgbClr val="E7F0F9"/>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Agree common documentation standards to reduce duplication and improve reporting processes around Safeguarding, Section 117 and Care Act with partners</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Clearly outline Section 75 delegated roles and responsibilities for Social Care activities by co-producing a standard operating procedure</a:t>
            </a:r>
          </a:p>
        </p:txBody>
      </p:sp>
      <p:sp>
        <p:nvSpPr>
          <p:cNvPr id="289" name="Rectangle 288"/>
          <p:cNvSpPr/>
          <p:nvPr/>
        </p:nvSpPr>
        <p:spPr>
          <a:xfrm>
            <a:off x="9083909" y="3253297"/>
            <a:ext cx="3027735" cy="450303"/>
          </a:xfrm>
          <a:prstGeom prst="rect">
            <a:avLst/>
          </a:prstGeom>
          <a:solidFill>
            <a:srgbClr val="F9FBFD"/>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Safeguarding, Care Act and Section 117 quality audits</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Timeliness of completed Section 42 enquires</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 of completed Section 117 reviews</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 improvement in Dialog outcome scores</a:t>
            </a:r>
          </a:p>
        </p:txBody>
      </p:sp>
      <p:sp>
        <p:nvSpPr>
          <p:cNvPr id="300" name="Rectangle 299"/>
          <p:cNvSpPr/>
          <p:nvPr/>
        </p:nvSpPr>
        <p:spPr>
          <a:xfrm>
            <a:off x="4702223" y="6341526"/>
            <a:ext cx="4308773" cy="470762"/>
          </a:xfrm>
          <a:prstGeom prst="rect">
            <a:avLst/>
          </a:prstGeom>
          <a:solidFill>
            <a:srgbClr val="FFF9E7"/>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Invest in cycling and </a:t>
            </a:r>
            <a:r>
              <a:rPr lang="en-GB" sz="700" dirty="0" smtClean="0">
                <a:solidFill>
                  <a:schemeClr val="tx1"/>
                </a:solidFill>
                <a:latin typeface="Arial" panose="020B0604020202020204" pitchFamily="34" charset="0"/>
                <a:cs typeface="Arial" panose="020B0604020202020204" pitchFamily="34" charset="0"/>
              </a:rPr>
              <a:t>electric vehicle </a:t>
            </a:r>
            <a:r>
              <a:rPr lang="en-GB" sz="700" dirty="0" err="1" smtClean="0">
                <a:solidFill>
                  <a:schemeClr val="tx1"/>
                </a:solidFill>
                <a:latin typeface="Arial" panose="020B0604020202020204" pitchFamily="34" charset="0"/>
                <a:cs typeface="Arial" panose="020B0604020202020204" pitchFamily="34" charset="0"/>
              </a:rPr>
              <a:t>infrastru</a:t>
            </a:r>
            <a:r>
              <a:rPr lang="en-US" sz="700" dirty="0"/>
              <a:t>​</a:t>
            </a:r>
            <a:r>
              <a:rPr lang="en-GB" sz="700" dirty="0" err="1">
                <a:solidFill>
                  <a:schemeClr val="tx1"/>
                </a:solidFill>
                <a:latin typeface="Arial" panose="020B0604020202020204" pitchFamily="34" charset="0"/>
                <a:cs typeface="Arial" panose="020B0604020202020204" pitchFamily="34" charset="0"/>
              </a:rPr>
              <a:t>cture</a:t>
            </a:r>
            <a:r>
              <a:rPr lang="en-GB" sz="700" dirty="0">
                <a:solidFill>
                  <a:schemeClr val="tx1"/>
                </a:solidFill>
                <a:latin typeface="Arial" panose="020B0604020202020204" pitchFamily="34" charset="0"/>
                <a:cs typeface="Arial" panose="020B0604020202020204" pitchFamily="34" charset="0"/>
              </a:rPr>
              <a:t> at 100% feasible sites</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Refresh the green travel plan and research barriers to active travel</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Reduce the carbon impact of inhalers and ensure correct disposal</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Develop capability in sustainability across pharmacy services </a:t>
            </a:r>
            <a:r>
              <a:rPr lang="en-GB" sz="700" dirty="0" smtClean="0">
                <a:solidFill>
                  <a:schemeClr val="tx1"/>
                </a:solidFill>
                <a:latin typeface="Arial" panose="020B0604020202020204" pitchFamily="34" charset="0"/>
                <a:cs typeface="Arial" panose="020B0604020202020204" pitchFamily="34" charset="0"/>
              </a:rPr>
              <a:t>reducing emissions </a:t>
            </a:r>
            <a:r>
              <a:rPr lang="en-GB" sz="700" dirty="0">
                <a:solidFill>
                  <a:schemeClr val="tx1"/>
                </a:solidFill>
                <a:latin typeface="Arial" panose="020B0604020202020204" pitchFamily="34" charset="0"/>
                <a:cs typeface="Arial" panose="020B0604020202020204" pitchFamily="34" charset="0"/>
              </a:rPr>
              <a:t>from medications</a:t>
            </a:r>
          </a:p>
        </p:txBody>
      </p:sp>
      <p:sp>
        <p:nvSpPr>
          <p:cNvPr id="314" name="Rectangle 313"/>
          <p:cNvSpPr/>
          <p:nvPr/>
        </p:nvSpPr>
        <p:spPr>
          <a:xfrm>
            <a:off x="9083909" y="6341525"/>
            <a:ext cx="3027734" cy="470763"/>
          </a:xfrm>
          <a:prstGeom prst="rect">
            <a:avLst/>
          </a:prstGeom>
          <a:solidFill>
            <a:srgbClr val="FFFCF3"/>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Increase in staff reporting active travel</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Actual energy usage across the Trust</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Total carbon dioxide emissions</a:t>
            </a:r>
          </a:p>
        </p:txBody>
      </p:sp>
      <p:sp>
        <p:nvSpPr>
          <p:cNvPr id="315" name="Rectangle 314"/>
          <p:cNvSpPr/>
          <p:nvPr/>
        </p:nvSpPr>
        <p:spPr>
          <a:xfrm>
            <a:off x="4702222" y="2764411"/>
            <a:ext cx="4308773" cy="461050"/>
          </a:xfrm>
          <a:prstGeom prst="rect">
            <a:avLst/>
          </a:prstGeom>
          <a:solidFill>
            <a:srgbClr val="E7F0F9"/>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Increase employment opportunities for people with lived experience allowing service users and carers to become educated and/or educators</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Celebrating People Participation success more visibly and make services accessible to all protected characteristics</a:t>
            </a:r>
          </a:p>
        </p:txBody>
      </p:sp>
      <p:sp>
        <p:nvSpPr>
          <p:cNvPr id="337" name="Rectangle 336"/>
          <p:cNvSpPr/>
          <p:nvPr/>
        </p:nvSpPr>
        <p:spPr>
          <a:xfrm>
            <a:off x="9077179" y="2795426"/>
            <a:ext cx="3027735" cy="412447"/>
          </a:xfrm>
          <a:prstGeom prst="rect">
            <a:avLst/>
          </a:prstGeom>
          <a:solidFill>
            <a:srgbClr val="F9FBFD"/>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 of </a:t>
            </a:r>
            <a:r>
              <a:rPr lang="en-GB" sz="700" dirty="0" smtClean="0">
                <a:solidFill>
                  <a:schemeClr val="tx1"/>
                </a:solidFill>
                <a:latin typeface="Arial" panose="020B0604020202020204" pitchFamily="34" charset="0"/>
                <a:cs typeface="Arial" panose="020B0604020202020204" pitchFamily="34" charset="0"/>
              </a:rPr>
              <a:t>Quality Improvement projects </a:t>
            </a:r>
            <a:r>
              <a:rPr lang="en-GB" sz="700" dirty="0">
                <a:solidFill>
                  <a:schemeClr val="tx1"/>
                </a:solidFill>
                <a:latin typeface="Arial" panose="020B0604020202020204" pitchFamily="34" charset="0"/>
                <a:cs typeface="Arial" panose="020B0604020202020204" pitchFamily="34" charset="0"/>
              </a:rPr>
              <a:t>with a service user</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Number of service users employed by ELFT</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 of service users involved in People Participation priorities</a:t>
            </a:r>
          </a:p>
        </p:txBody>
      </p:sp>
      <p:sp>
        <p:nvSpPr>
          <p:cNvPr id="358" name="Rectangle 357"/>
          <p:cNvSpPr/>
          <p:nvPr/>
        </p:nvSpPr>
        <p:spPr>
          <a:xfrm>
            <a:off x="4702223" y="2230214"/>
            <a:ext cx="4308773" cy="489642"/>
          </a:xfrm>
          <a:prstGeom prst="rect">
            <a:avLst/>
          </a:prstGeom>
          <a:solidFill>
            <a:srgbClr val="E7F0F9"/>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Support services to apply improvement tools to reduce waiting lists and backlogs</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Streamline clinical pathways, matching demand with capacity to reduce the risk on service users waiting to be seen</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Develop creative change ideas to deal with increasing demand across all services</a:t>
            </a:r>
          </a:p>
        </p:txBody>
      </p:sp>
      <p:sp>
        <p:nvSpPr>
          <p:cNvPr id="359" name="Rectangle 358"/>
          <p:cNvSpPr/>
          <p:nvPr/>
        </p:nvSpPr>
        <p:spPr>
          <a:xfrm>
            <a:off x="9083909" y="2238895"/>
            <a:ext cx="3027735" cy="500578"/>
          </a:xfrm>
          <a:prstGeom prst="rect">
            <a:avLst/>
          </a:prstGeom>
          <a:solidFill>
            <a:srgbClr val="F9FBFD"/>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Number of service users waiting to be seen across the Trust</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Number of referrals accepted into the service</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Number of discharges</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Average time waiting to be seen per service</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 reduction of occupied bed days</a:t>
            </a:r>
          </a:p>
        </p:txBody>
      </p:sp>
      <p:sp>
        <p:nvSpPr>
          <p:cNvPr id="360" name="Rectangle 359"/>
          <p:cNvSpPr/>
          <p:nvPr/>
        </p:nvSpPr>
        <p:spPr>
          <a:xfrm>
            <a:off x="4702223" y="1752332"/>
            <a:ext cx="4308773" cy="441697"/>
          </a:xfrm>
          <a:prstGeom prst="rect">
            <a:avLst/>
          </a:prstGeom>
          <a:solidFill>
            <a:srgbClr val="E7F0F9"/>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Promote a restorative culture that is fair and respectful to staff and patients</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Create patient safety partner roles to support the implementation of the patient safety syllabus </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Create Trust safety shared learning network and introduce new learnings from safety methods e.g. After Action Review, Swarm Huddles and Ward Observations</a:t>
            </a:r>
          </a:p>
        </p:txBody>
      </p:sp>
      <p:sp>
        <p:nvSpPr>
          <p:cNvPr id="361" name="Rectangle 360"/>
          <p:cNvSpPr/>
          <p:nvPr/>
        </p:nvSpPr>
        <p:spPr>
          <a:xfrm>
            <a:off x="9094266" y="1738248"/>
            <a:ext cx="3027735" cy="447468"/>
          </a:xfrm>
          <a:prstGeom prst="rect">
            <a:avLst/>
          </a:prstGeom>
          <a:solidFill>
            <a:srgbClr val="F9FBFD"/>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Number of reported violence/aggression incidents and Datix</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 of service users followed up within 72 hours</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Number of staff members undergoing PSIRF training</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Number of restraints, seclusions, self-harm, falls</a:t>
            </a:r>
          </a:p>
        </p:txBody>
      </p:sp>
      <p:sp>
        <p:nvSpPr>
          <p:cNvPr id="362" name="Rectangle 361"/>
          <p:cNvSpPr/>
          <p:nvPr/>
        </p:nvSpPr>
        <p:spPr>
          <a:xfrm>
            <a:off x="4702223" y="1064873"/>
            <a:ext cx="4308773" cy="655744"/>
          </a:xfrm>
          <a:prstGeom prst="rect">
            <a:avLst/>
          </a:prstGeom>
          <a:solidFill>
            <a:srgbClr val="F4F9F1"/>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Prioritise inequalities and inequities in health outcomes, experience and quality of care around race, gender, LGBTQ+, neurodiversity and service user involvement with the support of the </a:t>
            </a:r>
            <a:r>
              <a:rPr lang="en-GB" sz="700" dirty="0" smtClean="0">
                <a:solidFill>
                  <a:schemeClr val="tx1"/>
                </a:solidFill>
                <a:latin typeface="Arial" panose="020B0604020202020204" pitchFamily="34" charset="0"/>
                <a:cs typeface="Arial" panose="020B0604020202020204" pitchFamily="34" charset="0"/>
              </a:rPr>
              <a:t>Quality Improvement </a:t>
            </a:r>
            <a:r>
              <a:rPr lang="en-GB" sz="700" dirty="0">
                <a:solidFill>
                  <a:schemeClr val="tx1"/>
                </a:solidFill>
                <a:latin typeface="Arial" panose="020B0604020202020204" pitchFamily="34" charset="0"/>
                <a:cs typeface="Arial" panose="020B0604020202020204" pitchFamily="34" charset="0"/>
              </a:rPr>
              <a:t>pursuing equity programme</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Support the delivery of Marmot and the Anchor focus to identify opportunities</a:t>
            </a:r>
            <a:r>
              <a:rPr lang="en-US" sz="700" dirty="0">
                <a:solidFill>
                  <a:schemeClr val="tx1"/>
                </a:solidFill>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en-US" sz="700" dirty="0">
                <a:solidFill>
                  <a:schemeClr val="tx1"/>
                </a:solidFill>
                <a:latin typeface="Arial" panose="020B0604020202020204" pitchFamily="34" charset="0"/>
                <a:cs typeface="Arial" panose="020B0604020202020204" pitchFamily="34" charset="0"/>
              </a:rPr>
              <a:t>Establish equity leads and support the Trustwide Patient Carer Race Equality Framework (PECREF) and CAMHS Anti-Racism </a:t>
            </a:r>
            <a:r>
              <a:rPr lang="en-US" sz="700" dirty="0" err="1">
                <a:solidFill>
                  <a:schemeClr val="tx1"/>
                </a:solidFill>
                <a:latin typeface="Arial" panose="020B0604020202020204" pitchFamily="34" charset="0"/>
                <a:cs typeface="Arial" panose="020B0604020202020204" pitchFamily="34" charset="0"/>
              </a:rPr>
              <a:t>programmes</a:t>
            </a:r>
            <a:endParaRPr lang="en-GB" sz="100" dirty="0">
              <a:solidFill>
                <a:schemeClr val="tx1"/>
              </a:solidFill>
              <a:latin typeface="Arial" panose="020B0604020202020204" pitchFamily="34" charset="0"/>
              <a:cs typeface="Arial" panose="020B0604020202020204" pitchFamily="34" charset="0"/>
            </a:endParaRPr>
          </a:p>
        </p:txBody>
      </p:sp>
      <p:sp>
        <p:nvSpPr>
          <p:cNvPr id="363" name="Rectangle 362"/>
          <p:cNvSpPr/>
          <p:nvPr/>
        </p:nvSpPr>
        <p:spPr>
          <a:xfrm>
            <a:off x="9083909" y="1039934"/>
            <a:ext cx="3027735" cy="655744"/>
          </a:xfrm>
          <a:prstGeom prst="rect">
            <a:avLst/>
          </a:prstGeom>
          <a:solidFill>
            <a:srgbClr val="FBFDF9"/>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 of those employed at ELFT from local communities</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 of service users receiving Individual Placement Support</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 of service users with </a:t>
            </a:r>
            <a:r>
              <a:rPr lang="en-GB" sz="700" dirty="0" smtClean="0">
                <a:solidFill>
                  <a:schemeClr val="tx1"/>
                </a:solidFill>
                <a:latin typeface="Arial" panose="020B0604020202020204" pitchFamily="34" charset="0"/>
                <a:cs typeface="Arial" panose="020B0604020202020204" pitchFamily="34" charset="0"/>
              </a:rPr>
              <a:t>Serious Mental Illness </a:t>
            </a:r>
            <a:r>
              <a:rPr lang="en-GB" sz="700" dirty="0">
                <a:solidFill>
                  <a:schemeClr val="tx1"/>
                </a:solidFill>
                <a:latin typeface="Arial" panose="020B0604020202020204" pitchFamily="34" charset="0"/>
                <a:cs typeface="Arial" panose="020B0604020202020204" pitchFamily="34" charset="0"/>
              </a:rPr>
              <a:t>receiving a full physical health check</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Referrals by ethnicity</a:t>
            </a:r>
          </a:p>
        </p:txBody>
      </p:sp>
      <p:sp>
        <p:nvSpPr>
          <p:cNvPr id="364" name="Rectangle 363"/>
          <p:cNvSpPr/>
          <p:nvPr/>
        </p:nvSpPr>
        <p:spPr>
          <a:xfrm>
            <a:off x="4702223" y="246541"/>
            <a:ext cx="4308773" cy="769204"/>
          </a:xfrm>
          <a:prstGeom prst="rect">
            <a:avLst/>
          </a:prstGeom>
          <a:solidFill>
            <a:srgbClr val="F4F9F1"/>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Fully embed the Community Transformation programme </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Deliver on the CAMHS Transitions project, enhance mental health crisis pathways, work with acute providers to reduce A&amp;E presentations, work across BLMK to meet perinatal access targets</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Support the development of virtual wards across community health services, work with community accommodation providers to support an integrated forensic women’s pathway, and develop care pathways with drug and alcohol services </a:t>
            </a:r>
          </a:p>
        </p:txBody>
      </p:sp>
      <p:sp>
        <p:nvSpPr>
          <p:cNvPr id="382" name="Rectangle 381"/>
          <p:cNvSpPr/>
          <p:nvPr/>
        </p:nvSpPr>
        <p:spPr>
          <a:xfrm>
            <a:off x="9083909" y="242329"/>
            <a:ext cx="3027735" cy="755517"/>
          </a:xfrm>
          <a:prstGeom prst="rect">
            <a:avLst/>
          </a:prstGeom>
          <a:solidFill>
            <a:srgbClr val="FBFDF9"/>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smtClean="0">
                <a:solidFill>
                  <a:schemeClr val="tx1"/>
                </a:solidFill>
                <a:latin typeface="Arial" panose="020B0604020202020204" pitchFamily="34" charset="0"/>
                <a:cs typeface="Arial" panose="020B0604020202020204" pitchFamily="34" charset="0"/>
              </a:rPr>
              <a:t>Number of </a:t>
            </a:r>
            <a:r>
              <a:rPr lang="en-GB" sz="700" dirty="0">
                <a:solidFill>
                  <a:schemeClr val="tx1"/>
                </a:solidFill>
                <a:latin typeface="Arial" panose="020B0604020202020204" pitchFamily="34" charset="0"/>
                <a:cs typeface="Arial" panose="020B0604020202020204" pitchFamily="34" charset="0"/>
              </a:rPr>
              <a:t>preventable admissions </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Presentations to A&amp;E</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Length of Stay</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Dialog Outcome Measures</a:t>
            </a:r>
          </a:p>
        </p:txBody>
      </p:sp>
      <p:sp>
        <p:nvSpPr>
          <p:cNvPr id="384" name="Rectangle 383"/>
          <p:cNvSpPr/>
          <p:nvPr/>
        </p:nvSpPr>
        <p:spPr>
          <a:xfrm>
            <a:off x="4693245" y="5142057"/>
            <a:ext cx="4308773" cy="317592"/>
          </a:xfrm>
          <a:prstGeom prst="rect">
            <a:avLst/>
          </a:prstGeom>
          <a:solidFill>
            <a:srgbClr val="FFF9E7"/>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Delivery of 23-24 cash releasing efficiencies and ensure financial viability savings plans are in place across all </a:t>
            </a:r>
            <a:r>
              <a:rPr lang="en-GB" sz="700" dirty="0" smtClean="0">
                <a:solidFill>
                  <a:schemeClr val="tx1"/>
                </a:solidFill>
                <a:latin typeface="Arial" panose="020B0604020202020204" pitchFamily="34" charset="0"/>
                <a:cs typeface="Arial" panose="020B0604020202020204" pitchFamily="34" charset="0"/>
              </a:rPr>
              <a:t>directorates</a:t>
            </a:r>
            <a:endParaRPr lang="en-GB" sz="700" dirty="0">
              <a:solidFill>
                <a:schemeClr val="tx1"/>
              </a:solidFill>
              <a:latin typeface="Arial" panose="020B0604020202020204" pitchFamily="34" charset="0"/>
              <a:cs typeface="Arial" panose="020B0604020202020204" pitchFamily="34" charset="0"/>
            </a:endParaRPr>
          </a:p>
        </p:txBody>
      </p:sp>
      <p:sp>
        <p:nvSpPr>
          <p:cNvPr id="385" name="Rectangle 384"/>
          <p:cNvSpPr/>
          <p:nvPr/>
        </p:nvSpPr>
        <p:spPr>
          <a:xfrm>
            <a:off x="9094267" y="5141592"/>
            <a:ext cx="3027734" cy="308433"/>
          </a:xfrm>
          <a:prstGeom prst="rect">
            <a:avLst/>
          </a:prstGeom>
          <a:solidFill>
            <a:srgbClr val="FFFCF3"/>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Delivery of financial viability plans against the target</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 of savings delivered through non-recurrent schemes</a:t>
            </a:r>
          </a:p>
        </p:txBody>
      </p:sp>
      <p:sp>
        <p:nvSpPr>
          <p:cNvPr id="386" name="Rectangle 385"/>
          <p:cNvSpPr/>
          <p:nvPr/>
        </p:nvSpPr>
        <p:spPr>
          <a:xfrm>
            <a:off x="4702222" y="5505771"/>
            <a:ext cx="4308773" cy="332845"/>
          </a:xfrm>
          <a:prstGeom prst="rect">
            <a:avLst/>
          </a:prstGeom>
          <a:solidFill>
            <a:srgbClr val="FFF9E7"/>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smtClean="0">
                <a:solidFill>
                  <a:schemeClr val="tx1"/>
                </a:solidFill>
                <a:latin typeface="Arial" panose="020B0604020202020204" pitchFamily="34" charset="0"/>
                <a:cs typeface="Arial" panose="020B0604020202020204" pitchFamily="34" charset="0"/>
              </a:rPr>
              <a:t>Embedding Imprivata as a single sign-in feature for staff allows for a quicker login time with access to multiple systems improving working efficiency</a:t>
            </a:r>
          </a:p>
          <a:p>
            <a:pPr marL="171450" indent="-171450">
              <a:buFont typeface="Arial" panose="020B0604020202020204" pitchFamily="34" charset="0"/>
              <a:buChar char="•"/>
            </a:pPr>
            <a:r>
              <a:rPr lang="en-GB" sz="700" dirty="0" smtClean="0">
                <a:solidFill>
                  <a:schemeClr val="tx1"/>
                </a:solidFill>
                <a:latin typeface="Arial" panose="020B0604020202020204" pitchFamily="34" charset="0"/>
                <a:cs typeface="Arial" panose="020B0604020202020204" pitchFamily="34" charset="0"/>
              </a:rPr>
              <a:t>Improve digital infrastructure making it reliable, matched to needs, and protected from cyber threats</a:t>
            </a:r>
            <a:endParaRPr lang="en-GB" sz="700" dirty="0">
              <a:solidFill>
                <a:schemeClr val="tx1"/>
              </a:solidFill>
              <a:latin typeface="Arial" panose="020B0604020202020204" pitchFamily="34" charset="0"/>
              <a:cs typeface="Arial" panose="020B0604020202020204" pitchFamily="34" charset="0"/>
            </a:endParaRPr>
          </a:p>
        </p:txBody>
      </p:sp>
      <p:sp>
        <p:nvSpPr>
          <p:cNvPr id="387" name="Rectangle 386"/>
          <p:cNvSpPr/>
          <p:nvPr/>
        </p:nvSpPr>
        <p:spPr>
          <a:xfrm>
            <a:off x="9094266" y="5493594"/>
            <a:ext cx="3027734" cy="328589"/>
          </a:xfrm>
          <a:prstGeom prst="rect">
            <a:avLst/>
          </a:prstGeom>
          <a:solidFill>
            <a:srgbClr val="FFFCF3"/>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Reduction in staff travel time</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Reduction in users’ time logging in</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Reduction in travel </a:t>
            </a:r>
            <a:r>
              <a:rPr lang="en-GB" sz="700" dirty="0" smtClean="0">
                <a:solidFill>
                  <a:schemeClr val="tx1"/>
                </a:solidFill>
                <a:latin typeface="Arial" panose="020B0604020202020204" pitchFamily="34" charset="0"/>
                <a:cs typeface="Arial" panose="020B0604020202020204" pitchFamily="34" charset="0"/>
              </a:rPr>
              <a:t>costs</a:t>
            </a:r>
            <a:endParaRPr lang="en-GB" sz="700" dirty="0">
              <a:solidFill>
                <a:schemeClr val="tx1"/>
              </a:solidFill>
              <a:latin typeface="Arial" panose="020B0604020202020204" pitchFamily="34" charset="0"/>
              <a:cs typeface="Arial" panose="020B0604020202020204" pitchFamily="34" charset="0"/>
            </a:endParaRPr>
          </a:p>
        </p:txBody>
      </p:sp>
      <p:sp>
        <p:nvSpPr>
          <p:cNvPr id="61" name="Rectangle 60"/>
          <p:cNvSpPr/>
          <p:nvPr/>
        </p:nvSpPr>
        <p:spPr>
          <a:xfrm>
            <a:off x="3299701" y="5484965"/>
            <a:ext cx="1329931" cy="373685"/>
          </a:xfrm>
          <a:prstGeom prst="rect">
            <a:avLst/>
          </a:prstGeom>
          <a:solidFill>
            <a:schemeClr val="accent4">
              <a:lumMod val="20000"/>
              <a:lumOff val="80000"/>
            </a:schemeClr>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smtClean="0">
                <a:solidFill>
                  <a:schemeClr val="tx1"/>
                </a:solidFill>
                <a:latin typeface="Arial" panose="020B0604020202020204" pitchFamily="34" charset="0"/>
                <a:cs typeface="Arial" panose="020B0604020202020204" pitchFamily="34" charset="0"/>
              </a:rPr>
              <a:t>Digital Infrastructure and Cyber Security Programme</a:t>
            </a:r>
            <a:endParaRPr lang="en-GB" sz="800" dirty="0">
              <a:solidFill>
                <a:schemeClr val="tx1"/>
              </a:solidFill>
              <a:latin typeface="Arial" panose="020B0604020202020204" pitchFamily="34" charset="0"/>
              <a:cs typeface="Arial" panose="020B0604020202020204" pitchFamily="34" charset="0"/>
            </a:endParaRPr>
          </a:p>
        </p:txBody>
      </p:sp>
      <p:sp>
        <p:nvSpPr>
          <p:cNvPr id="62" name="Rectangle 61"/>
          <p:cNvSpPr/>
          <p:nvPr/>
        </p:nvSpPr>
        <p:spPr>
          <a:xfrm>
            <a:off x="3316327" y="5907993"/>
            <a:ext cx="1329931" cy="366256"/>
          </a:xfrm>
          <a:prstGeom prst="rect">
            <a:avLst/>
          </a:prstGeom>
          <a:solidFill>
            <a:schemeClr val="accent4">
              <a:lumMod val="20000"/>
              <a:lumOff val="80000"/>
            </a:schemeClr>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800" dirty="0" smtClean="0">
                <a:solidFill>
                  <a:schemeClr val="tx1"/>
                </a:solidFill>
                <a:latin typeface="Arial" panose="020B0604020202020204" pitchFamily="34" charset="0"/>
                <a:cs typeface="Arial" panose="020B0604020202020204" pitchFamily="34" charset="0"/>
              </a:rPr>
              <a:t>Estates Investment Scheme</a:t>
            </a:r>
            <a:endParaRPr lang="en-GB" sz="800" dirty="0">
              <a:solidFill>
                <a:schemeClr val="tx1"/>
              </a:solidFill>
              <a:latin typeface="Arial" panose="020B0604020202020204" pitchFamily="34" charset="0"/>
              <a:cs typeface="Arial" panose="020B0604020202020204" pitchFamily="34" charset="0"/>
            </a:endParaRPr>
          </a:p>
        </p:txBody>
      </p:sp>
      <p:sp>
        <p:nvSpPr>
          <p:cNvPr id="63" name="Rectangle 62"/>
          <p:cNvSpPr/>
          <p:nvPr/>
        </p:nvSpPr>
        <p:spPr>
          <a:xfrm>
            <a:off x="4693245" y="5886815"/>
            <a:ext cx="4308773" cy="416900"/>
          </a:xfrm>
          <a:prstGeom prst="rect">
            <a:avLst/>
          </a:prstGeom>
          <a:solidFill>
            <a:srgbClr val="FFF9E7"/>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smtClean="0">
                <a:solidFill>
                  <a:schemeClr val="tx1"/>
                </a:solidFill>
                <a:latin typeface="Arial" panose="020B0604020202020204" pitchFamily="34" charset="0"/>
                <a:cs typeface="Arial" panose="020B0604020202020204" pitchFamily="34" charset="0"/>
              </a:rPr>
              <a:t>Optimising estates across the John Howard Centre, Mile End, Balaam Street, Bedford Health Village and the annual capital and backlog programme</a:t>
            </a:r>
          </a:p>
          <a:p>
            <a:pPr marL="171450" indent="-171450">
              <a:buFont typeface="Arial" panose="020B0604020202020204" pitchFamily="34" charset="0"/>
              <a:buChar char="•"/>
            </a:pPr>
            <a:r>
              <a:rPr lang="en-GB" sz="700" dirty="0" smtClean="0">
                <a:solidFill>
                  <a:schemeClr val="tx1"/>
                </a:solidFill>
                <a:latin typeface="Arial" panose="020B0604020202020204" pitchFamily="34" charset="0"/>
                <a:cs typeface="Arial" panose="020B0604020202020204" pitchFamily="34" charset="0"/>
              </a:rPr>
              <a:t>Improve digital and estates collaboration through the Capital Projects Steering Group, Project Management Office and collaborative programmes and infrastructure improvements</a:t>
            </a:r>
            <a:endParaRPr lang="en-GB" sz="700" dirty="0">
              <a:solidFill>
                <a:schemeClr val="tx1"/>
              </a:solidFill>
              <a:latin typeface="Arial" panose="020B0604020202020204" pitchFamily="34" charset="0"/>
              <a:cs typeface="Arial" panose="020B0604020202020204" pitchFamily="34" charset="0"/>
            </a:endParaRPr>
          </a:p>
        </p:txBody>
      </p:sp>
      <p:sp>
        <p:nvSpPr>
          <p:cNvPr id="69" name="Rectangle 68"/>
          <p:cNvSpPr/>
          <p:nvPr/>
        </p:nvSpPr>
        <p:spPr>
          <a:xfrm>
            <a:off x="9094266" y="5885299"/>
            <a:ext cx="3027734" cy="418416"/>
          </a:xfrm>
          <a:prstGeom prst="rect">
            <a:avLst/>
          </a:prstGeom>
          <a:solidFill>
            <a:srgbClr val="FFFCF3"/>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Delivery of estates optimisation plans against the target</a:t>
            </a:r>
          </a:p>
          <a:p>
            <a:pPr marL="171450" indent="-171450">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Reduction in carbon dioxide </a:t>
            </a:r>
            <a:r>
              <a:rPr lang="en-GB" sz="700" dirty="0" smtClean="0">
                <a:solidFill>
                  <a:schemeClr val="tx1"/>
                </a:solidFill>
                <a:latin typeface="Arial" panose="020B0604020202020204" pitchFamily="34" charset="0"/>
                <a:cs typeface="Arial" panose="020B0604020202020204" pitchFamily="34" charset="0"/>
              </a:rPr>
              <a:t>emissions</a:t>
            </a:r>
          </a:p>
        </p:txBody>
      </p:sp>
      <p:cxnSp>
        <p:nvCxnSpPr>
          <p:cNvPr id="70" name="Straight Arrow Connector 69"/>
          <p:cNvCxnSpPr>
            <a:stCxn id="61" idx="1"/>
          </p:cNvCxnSpPr>
          <p:nvPr/>
        </p:nvCxnSpPr>
        <p:spPr>
          <a:xfrm flipH="1">
            <a:off x="3008759" y="5671808"/>
            <a:ext cx="290942" cy="23163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74654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1655</Words>
  <Application>Microsoft Office PowerPoint</Application>
  <PresentationFormat>Widescreen</PresentationFormat>
  <Paragraphs>182</Paragraphs>
  <Slides>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Baksh de la Iglesia Amber</dc:creator>
  <cp:lastModifiedBy>Baksh de la Iglesia Amber</cp:lastModifiedBy>
  <cp:revision>1</cp:revision>
  <dcterms:created xsi:type="dcterms:W3CDTF">2023-05-04T11:13:22Z</dcterms:created>
  <dcterms:modified xsi:type="dcterms:W3CDTF">2023-05-04T11:13:39Z</dcterms:modified>
</cp:coreProperties>
</file>