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32D9-2BE0-4D61-BA4F-9B3886850F3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DB99-ADC2-4B21-B40A-2FC66E9EF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621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32D9-2BE0-4D61-BA4F-9B3886850F3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DB99-ADC2-4B21-B40A-2FC66E9EF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812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32D9-2BE0-4D61-BA4F-9B3886850F3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DB99-ADC2-4B21-B40A-2FC66E9EF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62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32D9-2BE0-4D61-BA4F-9B3886850F3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DB99-ADC2-4B21-B40A-2FC66E9EF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966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32D9-2BE0-4D61-BA4F-9B3886850F3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DB99-ADC2-4B21-B40A-2FC66E9EF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055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32D9-2BE0-4D61-BA4F-9B3886850F3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DB99-ADC2-4B21-B40A-2FC66E9EF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86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32D9-2BE0-4D61-BA4F-9B3886850F3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DB99-ADC2-4B21-B40A-2FC66E9EF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807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32D9-2BE0-4D61-BA4F-9B3886850F3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DB99-ADC2-4B21-B40A-2FC66E9EF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93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32D9-2BE0-4D61-BA4F-9B3886850F3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DB99-ADC2-4B21-B40A-2FC66E9EF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112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32D9-2BE0-4D61-BA4F-9B3886850F3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DB99-ADC2-4B21-B40A-2FC66E9EF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63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32D9-2BE0-4D61-BA4F-9B3886850F3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DB99-ADC2-4B21-B40A-2FC66E9EF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925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B32D9-2BE0-4D61-BA4F-9B3886850F31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EDB99-ADC2-4B21-B40A-2FC66E9EF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98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73795" y="2636202"/>
            <a:ext cx="1544422" cy="1810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Bedfordshire Community Health Services </a:t>
            </a:r>
            <a:r>
              <a:rPr lang="en-US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2023/24 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Plan Priorities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062548" y="758099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069932" y="219550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021495" y="3924751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1984254" y="5391485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stCxn id="5" idx="1"/>
          </p:cNvCxnSpPr>
          <p:nvPr/>
        </p:nvCxnSpPr>
        <p:spPr>
          <a:xfrm flipH="1">
            <a:off x="1618217" y="994821"/>
            <a:ext cx="444331" cy="204926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1708073" y="2432229"/>
            <a:ext cx="361859" cy="768808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  <a:stCxn id="9" idx="1"/>
          </p:cNvCxnSpPr>
          <p:nvPr/>
        </p:nvCxnSpPr>
        <p:spPr>
          <a:xfrm flipH="1" flipV="1">
            <a:off x="1741742" y="3161438"/>
            <a:ext cx="279753" cy="1000035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  <a:stCxn id="10" idx="1"/>
          </p:cNvCxnSpPr>
          <p:nvPr/>
        </p:nvCxnSpPr>
        <p:spPr>
          <a:xfrm flipH="1" flipV="1">
            <a:off x="1644866" y="3139360"/>
            <a:ext cx="339388" cy="24888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4199540" y="468519"/>
            <a:ext cx="1844260" cy="7141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ctr"/>
            <a:r>
              <a:rPr lang="en-GB" sz="87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Flow, Care Pathway Redesign and Service Developments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168925" y="1347925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Working collaboratively in Neighborhoods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4168925" y="1981411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ctr"/>
            <a:r>
              <a:rPr lang="en-GB" sz="87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Safety and Access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4177743" y="257591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Integration with System Partners and Stakeholder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9CCABA-FDD6-2228-BE2D-A45813366F27}"/>
              </a:ext>
            </a:extLst>
          </p:cNvPr>
          <p:cNvSpPr/>
          <p:nvPr/>
        </p:nvSpPr>
        <p:spPr>
          <a:xfrm>
            <a:off x="4177743" y="322283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Participation&amp; </a:t>
            </a: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Coproduction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4167902" y="4429339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Tackling inequalities and inequities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4177743" y="4998374"/>
            <a:ext cx="1844260" cy="6575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ctr"/>
            <a:r>
              <a:rPr lang="en-GB" sz="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Bedfordshire Community Health Services Workforce </a:t>
            </a:r>
            <a:endParaRPr lang="en-GB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4167902" y="5800678"/>
            <a:ext cx="1844260" cy="8621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ctr"/>
            <a:r>
              <a:rPr lang="en-GB" sz="87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 &amp; Carbon Reduction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</p:cNvCxnSpPr>
          <p:nvPr/>
        </p:nvCxnSpPr>
        <p:spPr>
          <a:xfrm flipH="1">
            <a:off x="4778783" y="3876668"/>
            <a:ext cx="290049" cy="127821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6398631" y="473221"/>
            <a:ext cx="5421806" cy="7176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7800" lvl="0" indent="-17780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Partnership working and the establishment of partnership forums</a:t>
            </a:r>
          </a:p>
          <a:p>
            <a:pPr marL="177800" lvl="0" indent="-17780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reviews with regards to demand and capacity resources</a:t>
            </a:r>
          </a:p>
          <a:p>
            <a:pPr marL="171450" lvl="0" indent="-17145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early intervention models across all services and pathways to reduce the risks (supported by technology and capacity and pathways</a:t>
            </a:r>
            <a:r>
              <a:rPr lang="en-GB" sz="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Which includes Urgent care response</a:t>
            </a:r>
            <a:endParaRPr lang="en-GB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lvl="0" indent="-177800">
              <a:buFont typeface="Arial" panose="020B0604020202020204" pitchFamily="34" charset="0"/>
              <a:buChar char="•"/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 of Virtual wards with Acute providers</a:t>
            </a:r>
            <a:endParaRPr lang="en-GB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6398631" y="1253068"/>
            <a:ext cx="5419591" cy="6959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7800" lvl="0" indent="-1778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one team at place Model i.eg. Leighton Buzzard and expand further across Bedfordshire </a:t>
            </a: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a set of Triple Aim measures</a:t>
            </a:r>
          </a:p>
          <a:p>
            <a:pPr marL="177800" lvl="0" indent="-177800">
              <a:buFont typeface="Arial" panose="020B0604020202020204" pitchFamily="34" charset="0"/>
              <a:buChar char="•"/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 plan to improve young people’s transition into adult services</a:t>
            </a:r>
          </a:p>
          <a:p>
            <a:pPr marL="177800" lvl="0" indent="-177800">
              <a:buFont typeface="Arial" panose="020B0604020202020204" pitchFamily="34" charset="0"/>
              <a:buChar char="•"/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Integrated work with Primary care &amp; partners – Fuller Report</a:t>
            </a:r>
          </a:p>
          <a:p>
            <a:pPr marL="177800" lvl="0" indent="-177800">
              <a:buFont typeface="Arial" panose="020B0604020202020204" pitchFamily="34" charset="0"/>
              <a:buChar char="•"/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 opportunities of integration Rehab and reablement model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6398632" y="1999435"/>
            <a:ext cx="5419590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7800" lvl="0" indent="-177800">
              <a:buFont typeface="Arial"/>
              <a:buChar char="•"/>
            </a:pPr>
            <a:endParaRPr lang="en-GB" sz="8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177800" lvl="0" indent="-17780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Management of waiting times recovery plans</a:t>
            </a:r>
          </a:p>
          <a:p>
            <a:pPr marL="177800" lvl="0" indent="-17780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Produce business cases including </a:t>
            </a:r>
            <a:r>
              <a:rPr lang="en-GB" sz="800" dirty="0" smtClean="0">
                <a:solidFill>
                  <a:prstClr val="black"/>
                </a:solidFill>
                <a:latin typeface="Arial"/>
                <a:cs typeface="Arial"/>
              </a:rPr>
              <a:t>Quality Impact Assessments (QIAs) </a:t>
            </a: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relating to services that have been impacted by the pandemic: </a:t>
            </a:r>
            <a:r>
              <a:rPr lang="en-GB" sz="800" dirty="0" err="1">
                <a:solidFill>
                  <a:prstClr val="black"/>
                </a:solidFill>
                <a:latin typeface="Arial"/>
                <a:cs typeface="Arial"/>
              </a:rPr>
              <a:t>e.g</a:t>
            </a: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 patient acuity</a:t>
            </a:r>
          </a:p>
          <a:p>
            <a:pPr marL="177800" lvl="0" indent="-177800">
              <a:buFont typeface="Arial"/>
              <a:buChar char="•"/>
            </a:pPr>
            <a:r>
              <a:rPr lang="en-GB" sz="800" dirty="0" smtClean="0">
                <a:solidFill>
                  <a:prstClr val="black"/>
                </a:solidFill>
                <a:latin typeface="Arial"/>
                <a:cs typeface="Arial"/>
              </a:rPr>
              <a:t>Implement Patient Safety Incident Response Framework (PSIRF) and work collaboratively </a:t>
            </a: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with system partners</a:t>
            </a:r>
          </a:p>
          <a:p>
            <a:pPr marL="177800" lvl="0" indent="-177800">
              <a:buFont typeface="Arial"/>
              <a:buChar char="•"/>
            </a:pPr>
            <a:endParaRPr lang="en-GB" sz="8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6398632" y="2577681"/>
            <a:ext cx="5421806" cy="5906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7800" lvl="0" indent="-1778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of care pathway modelling with system partners including acute, primary, secondary care and </a:t>
            </a:r>
            <a:r>
              <a:rPr lang="en-US" sz="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Networks to </a:t>
            </a: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align priorities at Place</a:t>
            </a:r>
          </a:p>
          <a:p>
            <a:pPr marL="177800" lvl="0" indent="-1778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Strengthen local wellbeing forums to align priorities with GPs and </a:t>
            </a:r>
            <a:r>
              <a:rPr lang="en-US" sz="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Networks</a:t>
            </a:r>
            <a:endParaRPr lang="en-US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lvl="0" indent="-1778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a dedicated plan focused on joining physical health with mental health services to avoid silo working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6398632" y="3263601"/>
            <a:ext cx="5419588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lvl="0" indent="-17145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Strengthening service user voice and representative</a:t>
            </a:r>
          </a:p>
          <a:p>
            <a:pPr marL="179388" lvl="0" indent="-179388">
              <a:buFont typeface="Calibri"/>
              <a:buChar char="-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Peer support workers to complement other roles in services</a:t>
            </a:r>
          </a:p>
          <a:p>
            <a:pPr marL="171450" lvl="0" indent="-17145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Engaging with different forums and groups such as advocates</a:t>
            </a:r>
          </a:p>
          <a:p>
            <a:pPr marL="171450" lvl="0" indent="-17145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Links with </a:t>
            </a:r>
            <a:r>
              <a:rPr lang="en-GB" sz="800" dirty="0" smtClean="0">
                <a:solidFill>
                  <a:prstClr val="black"/>
                </a:solidFill>
                <a:latin typeface="Arial"/>
                <a:cs typeface="Arial"/>
              </a:rPr>
              <a:t>Working Together Group (WTG) </a:t>
            </a: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priorities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6398632" y="3863358"/>
            <a:ext cx="5419590" cy="4947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7800" lvl="0" indent="-17780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Development of data, reports, performance dashboards to understand pressures and impacts of initiatives</a:t>
            </a:r>
          </a:p>
          <a:p>
            <a:pPr marL="177800" lvl="0" indent="-17780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Digital solutions both clinical, reporting and digital equalities for our service users</a:t>
            </a:r>
          </a:p>
          <a:p>
            <a:pPr marL="177800" lvl="0" indent="-17780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Digital champions engagement and developing local digital solutions </a:t>
            </a:r>
          </a:p>
          <a:p>
            <a:pPr marL="177800" lvl="0" indent="-17780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Digital Engagement event with staff and service users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6398631" y="4446628"/>
            <a:ext cx="5419589" cy="4715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lvl="0" indent="-17145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Developing an </a:t>
            </a:r>
            <a:r>
              <a:rPr lang="en-GB" sz="800" dirty="0" smtClean="0">
                <a:solidFill>
                  <a:prstClr val="black"/>
                </a:solidFill>
                <a:latin typeface="Arial"/>
                <a:cs typeface="Arial"/>
              </a:rPr>
              <a:t>Equality, Diversity and Inclusion (EDI) plan </a:t>
            </a: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in place, building insights from analysing data</a:t>
            </a:r>
          </a:p>
          <a:p>
            <a:pPr marL="171450" lvl="0" indent="-17145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Developing awareness and training sessions, opening the discussions and sharing stories with support from the EDI lead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6398631" y="5006612"/>
            <a:ext cx="5419589" cy="6591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7800" lvl="0" indent="-17780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Development and implementation of a workforce strategy</a:t>
            </a:r>
          </a:p>
          <a:p>
            <a:pPr marL="177800" lvl="0" indent="-17780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Development of a workforce pipeline, using </a:t>
            </a:r>
            <a:r>
              <a:rPr lang="en-GB" sz="800" dirty="0" smtClean="0">
                <a:solidFill>
                  <a:prstClr val="black"/>
                </a:solidFill>
                <a:latin typeface="Arial"/>
                <a:cs typeface="Arial"/>
              </a:rPr>
              <a:t>Higher Education Institutions (HEIs), </a:t>
            </a: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apprenticeships, embracing diversity and making all services accessible</a:t>
            </a:r>
          </a:p>
          <a:p>
            <a:pPr marL="177800" lvl="0" indent="-17780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Place based People Plan including - Staff support and wellbeing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cs typeface="Calibri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4177743" y="386335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ctr"/>
            <a:r>
              <a:rPr lang="en-GB" sz="87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Digital/Data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6398631" y="5800678"/>
            <a:ext cx="5419589" cy="8621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lvl="0" indent="-17145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Medicine reconciliation and review medication with pharmacy technicians</a:t>
            </a:r>
          </a:p>
          <a:p>
            <a:pPr marL="171450" lvl="0" indent="-17145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Development of climate champions</a:t>
            </a:r>
          </a:p>
          <a:p>
            <a:pPr marL="171450" lvl="0" indent="-17145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Brainstorm nature-based interventions ensuring accessibility to house-bound patients</a:t>
            </a:r>
          </a:p>
          <a:p>
            <a:pPr marL="171450" lvl="0" indent="-17145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Linking in with Mental Health Teams in Luton &amp; Bedfordshire to think about borough-wide nature-based therapy interventions and establish a menu of options in the local area</a:t>
            </a:r>
          </a:p>
          <a:p>
            <a:pPr marL="171450" lvl="0" indent="-171450">
              <a:buFont typeface="Arial"/>
              <a:buChar char="•"/>
            </a:pPr>
            <a:r>
              <a:rPr lang="en-GB" sz="800" dirty="0">
                <a:solidFill>
                  <a:prstClr val="black"/>
                </a:solidFill>
                <a:latin typeface="Arial"/>
                <a:cs typeface="Arial"/>
              </a:rPr>
              <a:t>Hybrid working and digital consultations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stCxn id="17" idx="1"/>
          </p:cNvCxnSpPr>
          <p:nvPr/>
        </p:nvCxnSpPr>
        <p:spPr>
          <a:xfrm flipH="1">
            <a:off x="3938258" y="825606"/>
            <a:ext cx="261282" cy="230109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stCxn id="18" idx="1"/>
          </p:cNvCxnSpPr>
          <p:nvPr/>
        </p:nvCxnSpPr>
        <p:spPr>
          <a:xfrm flipH="1" flipV="1">
            <a:off x="3938258" y="1147062"/>
            <a:ext cx="230667" cy="437585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stCxn id="19" idx="1"/>
            <a:endCxn id="7" idx="3"/>
          </p:cNvCxnSpPr>
          <p:nvPr/>
        </p:nvCxnSpPr>
        <p:spPr>
          <a:xfrm flipH="1">
            <a:off x="3914192" y="2218133"/>
            <a:ext cx="254733" cy="214096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stCxn id="20" idx="1"/>
          </p:cNvCxnSpPr>
          <p:nvPr/>
        </p:nvCxnSpPr>
        <p:spPr>
          <a:xfrm flipH="1" flipV="1">
            <a:off x="3978599" y="2472879"/>
            <a:ext cx="199144" cy="339761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stCxn id="21" idx="1"/>
          </p:cNvCxnSpPr>
          <p:nvPr/>
        </p:nvCxnSpPr>
        <p:spPr>
          <a:xfrm flipH="1" flipV="1">
            <a:off x="3937547" y="2563530"/>
            <a:ext cx="240196" cy="896024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stCxn id="46" idx="1"/>
            <a:endCxn id="9" idx="3"/>
          </p:cNvCxnSpPr>
          <p:nvPr/>
        </p:nvCxnSpPr>
        <p:spPr>
          <a:xfrm flipH="1">
            <a:off x="3865755" y="4100080"/>
            <a:ext cx="311988" cy="61393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stCxn id="22" idx="1"/>
          </p:cNvCxnSpPr>
          <p:nvPr/>
        </p:nvCxnSpPr>
        <p:spPr>
          <a:xfrm flipH="1" flipV="1">
            <a:off x="3978599" y="4262255"/>
            <a:ext cx="189303" cy="403806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stCxn id="23" idx="1"/>
          </p:cNvCxnSpPr>
          <p:nvPr/>
        </p:nvCxnSpPr>
        <p:spPr>
          <a:xfrm flipH="1" flipV="1">
            <a:off x="3906809" y="4326206"/>
            <a:ext cx="270934" cy="1000948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stCxn id="25" idx="1"/>
            <a:endCxn id="10" idx="3"/>
          </p:cNvCxnSpPr>
          <p:nvPr/>
        </p:nvCxnSpPr>
        <p:spPr>
          <a:xfrm flipH="1" flipV="1">
            <a:off x="3828514" y="5628207"/>
            <a:ext cx="339388" cy="603559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4722B8D4-CE4E-9A96-39E0-F17427331D00}"/>
              </a:ext>
            </a:extLst>
          </p:cNvPr>
          <p:cNvSpPr txBox="1"/>
          <p:nvPr/>
        </p:nvSpPr>
        <p:spPr>
          <a:xfrm>
            <a:off x="8392886" y="35884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latin typeface="Arial"/>
              <a:cs typeface="Calibri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7D3C6F6-349C-4C2B-5470-2018ACAB798F}"/>
              </a:ext>
            </a:extLst>
          </p:cNvPr>
          <p:cNvSpPr txBox="1"/>
          <p:nvPr/>
        </p:nvSpPr>
        <p:spPr>
          <a:xfrm>
            <a:off x="1750239" y="3061"/>
            <a:ext cx="2224013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>
              <a:latin typeface="Arial"/>
              <a:cs typeface="Arial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EC5E31D-0391-3F4A-ACB7-A9171078C7AD}"/>
              </a:ext>
            </a:extLst>
          </p:cNvPr>
          <p:cNvSpPr txBox="1"/>
          <p:nvPr/>
        </p:nvSpPr>
        <p:spPr>
          <a:xfrm>
            <a:off x="4318430" y="-1325"/>
            <a:ext cx="1843014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81" name="TextBox 4">
            <a:extLst>
              <a:ext uri="{FF2B5EF4-FFF2-40B4-BE49-F238E27FC236}">
                <a16:creationId xmlns:a16="http://schemas.microsoft.com/office/drawing/2014/main" id="{325A45EC-E20B-EAB0-E1B3-12401AEFFE0B}"/>
              </a:ext>
            </a:extLst>
          </p:cNvPr>
          <p:cNvSpPr txBox="1"/>
          <p:nvPr/>
        </p:nvSpPr>
        <p:spPr>
          <a:xfrm>
            <a:off x="7107589" y="-1325"/>
            <a:ext cx="4559175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>
              <a:latin typeface="Arial"/>
              <a:cs typeface="Calibri" panose="020F0502020204030204"/>
            </a:endParaRPr>
          </a:p>
        </p:txBody>
      </p:sp>
      <p:pic>
        <p:nvPicPr>
          <p:cNvPr id="82" name="Picture 47" descr="Text&#10;&#10;Description automatically generated">
            <a:extLst>
              <a:ext uri="{FF2B5EF4-FFF2-40B4-BE49-F238E27FC236}">
                <a16:creationId xmlns:a16="http://schemas.microsoft.com/office/drawing/2014/main" id="{95043E4A-0ABE-E9CB-4F08-5FCA043BC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49" y="112259"/>
            <a:ext cx="123825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65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484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</cp:revision>
  <dcterms:created xsi:type="dcterms:W3CDTF">2023-05-04T11:31:48Z</dcterms:created>
  <dcterms:modified xsi:type="dcterms:W3CDTF">2023-05-04T11:32:03Z</dcterms:modified>
</cp:coreProperties>
</file>