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132A1-DF6A-4AE1-8990-731CA64F2C0E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AD6AB-18AE-48B1-BDAF-1305D4063C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10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2C02D-88BB-40CE-B3CF-38E2EF18A48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667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6B42-0296-4BFC-880C-C7B3CC9C2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90D20-A630-4ADD-992F-8CE515EA7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7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6B42-0296-4BFC-880C-C7B3CC9C2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90D20-A630-4ADD-992F-8CE515EA7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318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6B42-0296-4BFC-880C-C7B3CC9C2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90D20-A630-4ADD-992F-8CE515EA7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72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6B42-0296-4BFC-880C-C7B3CC9C2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90D20-A630-4ADD-992F-8CE515EA7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080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6B42-0296-4BFC-880C-C7B3CC9C2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90D20-A630-4ADD-992F-8CE515EA7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466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6B42-0296-4BFC-880C-C7B3CC9C2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90D20-A630-4ADD-992F-8CE515EA7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35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6B42-0296-4BFC-880C-C7B3CC9C2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90D20-A630-4ADD-992F-8CE515EA7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16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6B42-0296-4BFC-880C-C7B3CC9C2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90D20-A630-4ADD-992F-8CE515EA7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025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6B42-0296-4BFC-880C-C7B3CC9C2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90D20-A630-4ADD-992F-8CE515EA7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83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6B42-0296-4BFC-880C-C7B3CC9C2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90D20-A630-4ADD-992F-8CE515EA7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6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6B42-0296-4BFC-880C-C7B3CC9C2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90D20-A630-4ADD-992F-8CE515EA7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092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E6B42-0296-4BFC-880C-C7B3CC9C2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90D20-A630-4ADD-992F-8CE515EA7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5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47" idx="1"/>
          </p:cNvCxnSpPr>
          <p:nvPr/>
        </p:nvCxnSpPr>
        <p:spPr>
          <a:xfrm flipH="1">
            <a:off x="1775501" y="1959354"/>
            <a:ext cx="1072816" cy="146804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5331034" y="3830392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Access, Demand, Capacity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5331034" y="3237471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First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5331034" y="776068"/>
            <a:ext cx="1693662" cy="4999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Care, Partnerships &amp; Coproduction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5331034" y="2648962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&amp; Service User Well-being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87C3622-5979-4305-A1AA-E2DAFC4B3431}"/>
              </a:ext>
            </a:extLst>
          </p:cNvPr>
          <p:cNvSpPr/>
          <p:nvPr/>
        </p:nvSpPr>
        <p:spPr>
          <a:xfrm>
            <a:off x="7807344" y="2213469"/>
            <a:ext cx="3946212" cy="3292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Crisis and Eating Disorders Services,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Treatment Team (HTT)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Intensive Support Team (IST)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establishing efficient pathways and delivering national standards and outcomes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799B96C-7B82-4965-9B47-16B6B1583BFE}"/>
              </a:ext>
            </a:extLst>
          </p:cNvPr>
          <p:cNvSpPr/>
          <p:nvPr/>
        </p:nvSpPr>
        <p:spPr>
          <a:xfrm>
            <a:off x="7780638" y="1069620"/>
            <a:ext cx="3972918" cy="2269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Engaging in integrated  Care Systems Leadership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Children and Young People Mental Health agenda</a:t>
            </a:r>
            <a:endParaRPr lang="en-GB" sz="76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5331034" y="1484062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Service Developments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C205169-6091-4F1E-B530-86825B33A7BC}"/>
              </a:ext>
            </a:extLst>
          </p:cNvPr>
          <p:cNvSpPr/>
          <p:nvPr/>
        </p:nvSpPr>
        <p:spPr>
          <a:xfrm>
            <a:off x="7817067" y="4409357"/>
            <a:ext cx="3936489" cy="2043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What's Important to me? Staff engagement project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C5731E7-70FE-430A-AACA-8814F0F0C888}"/>
              </a:ext>
            </a:extLst>
          </p:cNvPr>
          <p:cNvSpPr/>
          <p:nvPr/>
        </p:nvSpPr>
        <p:spPr>
          <a:xfrm>
            <a:off x="7785565" y="1875211"/>
            <a:ext cx="3967991" cy="2846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Neuro pathway development, strengthening pathways, working with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Health Services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SCYPS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Autism and community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providers </a:t>
            </a:r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459DDF36-8749-4C0F-A26F-7D1470D8D819}"/>
              </a:ext>
            </a:extLst>
          </p:cNvPr>
          <p:cNvSpPr/>
          <p:nvPr/>
        </p:nvSpPr>
        <p:spPr>
          <a:xfrm>
            <a:off x="7807344" y="2586881"/>
            <a:ext cx="3946212" cy="3153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Tier 4, working with Collaboratives to support admission avoidance, review service profile and manage demand through proactive community redesign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Bedfordshire, Luton and East London</a:t>
            </a:r>
            <a:endParaRPr lang="en-GB" sz="76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7" name="Rectangle 656">
            <a:extLst>
              <a:ext uri="{FF2B5EF4-FFF2-40B4-BE49-F238E27FC236}">
                <a16:creationId xmlns:a16="http://schemas.microsoft.com/office/drawing/2014/main" id="{E1CE5BF1-F65F-4C90-92A3-DFE361059424}"/>
              </a:ext>
            </a:extLst>
          </p:cNvPr>
          <p:cNvSpPr/>
          <p:nvPr/>
        </p:nvSpPr>
        <p:spPr>
          <a:xfrm>
            <a:off x="5331034" y="6293198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5331034" y="4451872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Workforce, Equality &amp; Diversity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5331034" y="5052485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8E4CE9D1-795B-4966-ADAE-77021FA02619}"/>
              </a:ext>
            </a:extLst>
          </p:cNvPr>
          <p:cNvSpPr/>
          <p:nvPr/>
        </p:nvSpPr>
        <p:spPr>
          <a:xfrm>
            <a:off x="5331034" y="5671718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Bids &amp; Contracts, Commissioning 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848317" y="1716244"/>
            <a:ext cx="1576408" cy="4862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843334" y="2845320"/>
            <a:ext cx="1576408" cy="4862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843332" y="4984070"/>
            <a:ext cx="1576408" cy="4862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843333" y="3975559"/>
            <a:ext cx="1576408" cy="4862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 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F4527CC8-6817-4A3C-B3B1-9BCC913A3D44}"/>
              </a:ext>
            </a:extLst>
          </p:cNvPr>
          <p:cNvSpPr/>
          <p:nvPr/>
        </p:nvSpPr>
        <p:spPr>
          <a:xfrm>
            <a:off x="7820091" y="3698813"/>
            <a:ext cx="3943497" cy="2847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Meeting national access targets, waiting times, outcomes across services CAMHS, Eating Disorder, reducing unwarranted variation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B1A6C70C-946C-4C0F-9DA1-E1FF848437BC}"/>
              </a:ext>
            </a:extLst>
          </p:cNvPr>
          <p:cNvSpPr/>
          <p:nvPr/>
        </p:nvSpPr>
        <p:spPr>
          <a:xfrm>
            <a:off x="7817067" y="4061934"/>
            <a:ext cx="3946521" cy="2706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 resources Digital, finance,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and Culture, Commercial Development,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nformatics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support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Directorate Management Team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initiatives and priorities 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3D08EA3-995E-4DB4-A5BB-A2EAE8013E37}"/>
              </a:ext>
            </a:extLst>
          </p:cNvPr>
          <p:cNvSpPr/>
          <p:nvPr/>
        </p:nvSpPr>
        <p:spPr>
          <a:xfrm>
            <a:off x="7828321" y="5732900"/>
            <a:ext cx="3935268" cy="4215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Viability programmes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remote working, reduced travel &amp; conference expenses, printing savings, increased digital service offers and less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un-attended appointments,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optimisation, procurement, CAMHS adopting IAPT ways of working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9DE3BD9-19EA-4F6F-9048-9EBB9A1C5EFE}"/>
              </a:ext>
            </a:extLst>
          </p:cNvPr>
          <p:cNvSpPr/>
          <p:nvPr/>
        </p:nvSpPr>
        <p:spPr>
          <a:xfrm>
            <a:off x="7828321" y="6199695"/>
            <a:ext cx="3925235" cy="2091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Shaping future services so they  continue to be resilient &amp; effective  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3C78FBC8-CC8E-4BE8-8888-558E10C33B10}"/>
              </a:ext>
            </a:extLst>
          </p:cNvPr>
          <p:cNvSpPr/>
          <p:nvPr/>
        </p:nvSpPr>
        <p:spPr>
          <a:xfrm>
            <a:off x="7828321" y="4990644"/>
            <a:ext cx="3935267" cy="2761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mapping, establish future estate plan/strategy for all services, including fit for purpose IT infrastructure.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332" y="3102751"/>
            <a:ext cx="1628521" cy="9560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</a:t>
            </a:r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2023/24 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Plan 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788025" y="791606"/>
            <a:ext cx="3965531" cy="2148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Population health projects  &amp; health inequalities projects</a:t>
            </a:r>
          </a:p>
        </p:txBody>
      </p:sp>
      <p:cxnSp>
        <p:nvCxnSpPr>
          <p:cNvPr id="309" name="Straight Arrow Connector 308">
            <a:extLst>
              <a:ext uri="{FF2B5EF4-FFF2-40B4-BE49-F238E27FC236}">
                <a16:creationId xmlns:a16="http://schemas.microsoft.com/office/drawing/2014/main" id="{BFC9E625-8A5F-4C18-BED3-AF9BE0E1FCCE}"/>
              </a:ext>
            </a:extLst>
          </p:cNvPr>
          <p:cNvCxnSpPr>
            <a:cxnSpLocks/>
            <a:stCxn id="148" idx="1"/>
          </p:cNvCxnSpPr>
          <p:nvPr/>
        </p:nvCxnSpPr>
        <p:spPr>
          <a:xfrm flipH="1">
            <a:off x="1775500" y="3088430"/>
            <a:ext cx="1067834" cy="421973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>
            <a:extLst>
              <a:ext uri="{FF2B5EF4-FFF2-40B4-BE49-F238E27FC236}">
                <a16:creationId xmlns:a16="http://schemas.microsoft.com/office/drawing/2014/main" id="{E88C81CB-8F84-413B-BB23-4A768995E202}"/>
              </a:ext>
            </a:extLst>
          </p:cNvPr>
          <p:cNvCxnSpPr>
            <a:cxnSpLocks/>
            <a:stCxn id="150" idx="1"/>
          </p:cNvCxnSpPr>
          <p:nvPr/>
        </p:nvCxnSpPr>
        <p:spPr>
          <a:xfrm flipH="1" flipV="1">
            <a:off x="1775500" y="3566443"/>
            <a:ext cx="1067833" cy="65222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>
            <a:extLst>
              <a:ext uri="{FF2B5EF4-FFF2-40B4-BE49-F238E27FC236}">
                <a16:creationId xmlns:a16="http://schemas.microsoft.com/office/drawing/2014/main" id="{A0F08F19-5306-4240-B326-3B2108496D63}"/>
              </a:ext>
            </a:extLst>
          </p:cNvPr>
          <p:cNvCxnSpPr>
            <a:cxnSpLocks/>
            <a:stCxn id="149" idx="1"/>
          </p:cNvCxnSpPr>
          <p:nvPr/>
        </p:nvCxnSpPr>
        <p:spPr>
          <a:xfrm flipH="1" flipV="1">
            <a:off x="1736986" y="3617330"/>
            <a:ext cx="1106346" cy="160985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Arrow Connector 311">
            <a:extLst>
              <a:ext uri="{FF2B5EF4-FFF2-40B4-BE49-F238E27FC236}">
                <a16:creationId xmlns:a16="http://schemas.microsoft.com/office/drawing/2014/main" id="{D0D6B1C8-7AF2-45C2-84A7-279215CFA2AA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4474390" y="1026065"/>
            <a:ext cx="856644" cy="79976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>
            <a:extLst>
              <a:ext uri="{FF2B5EF4-FFF2-40B4-BE49-F238E27FC236}">
                <a16:creationId xmlns:a16="http://schemas.microsoft.com/office/drawing/2014/main" id="{2423C01F-0311-43EB-A297-627FC19BFE10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4541980" y="1673992"/>
            <a:ext cx="789054" cy="22072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Arrow Connector 314">
            <a:extLst>
              <a:ext uri="{FF2B5EF4-FFF2-40B4-BE49-F238E27FC236}">
                <a16:creationId xmlns:a16="http://schemas.microsoft.com/office/drawing/2014/main" id="{AB403702-C3F7-4BF4-A138-272585D50F1F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4458740" y="2838892"/>
            <a:ext cx="872294" cy="125756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Arrow Connector 316">
            <a:extLst>
              <a:ext uri="{FF2B5EF4-FFF2-40B4-BE49-F238E27FC236}">
                <a16:creationId xmlns:a16="http://schemas.microsoft.com/office/drawing/2014/main" id="{C282402D-9BBA-4002-86FB-5842F549B390}"/>
              </a:ext>
            </a:extLst>
          </p:cNvPr>
          <p:cNvCxnSpPr>
            <a:cxnSpLocks/>
            <a:stCxn id="8" idx="1"/>
            <a:endCxn id="150" idx="3"/>
          </p:cNvCxnSpPr>
          <p:nvPr/>
        </p:nvCxnSpPr>
        <p:spPr>
          <a:xfrm flipH="1">
            <a:off x="4419741" y="3427401"/>
            <a:ext cx="911293" cy="79126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Arrow Connector 317">
            <a:extLst>
              <a:ext uri="{FF2B5EF4-FFF2-40B4-BE49-F238E27FC236}">
                <a16:creationId xmlns:a16="http://schemas.microsoft.com/office/drawing/2014/main" id="{133CDE25-605A-4036-A6B2-E5AF46DAF37B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4532011" y="4020322"/>
            <a:ext cx="799023" cy="24102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>
            <a:extLst>
              <a:ext uri="{FF2B5EF4-FFF2-40B4-BE49-F238E27FC236}">
                <a16:creationId xmlns:a16="http://schemas.microsoft.com/office/drawing/2014/main" id="{FE005683-2C1A-4637-9561-F4097CA5E610}"/>
              </a:ext>
            </a:extLst>
          </p:cNvPr>
          <p:cNvCxnSpPr>
            <a:cxnSpLocks/>
            <a:stCxn id="139" idx="1"/>
          </p:cNvCxnSpPr>
          <p:nvPr/>
        </p:nvCxnSpPr>
        <p:spPr>
          <a:xfrm flipH="1" flipV="1">
            <a:off x="4458740" y="4299792"/>
            <a:ext cx="872294" cy="34201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Arrow Connector 319">
            <a:extLst>
              <a:ext uri="{FF2B5EF4-FFF2-40B4-BE49-F238E27FC236}">
                <a16:creationId xmlns:a16="http://schemas.microsoft.com/office/drawing/2014/main" id="{2A2D4947-2DBE-4D62-BA8C-20D90328EEF2}"/>
              </a:ext>
            </a:extLst>
          </p:cNvPr>
          <p:cNvCxnSpPr>
            <a:cxnSpLocks/>
            <a:stCxn id="140" idx="1"/>
          </p:cNvCxnSpPr>
          <p:nvPr/>
        </p:nvCxnSpPr>
        <p:spPr>
          <a:xfrm flipH="1" flipV="1">
            <a:off x="4482510" y="5128735"/>
            <a:ext cx="848524" cy="11368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Arrow Connector 320">
            <a:extLst>
              <a:ext uri="{FF2B5EF4-FFF2-40B4-BE49-F238E27FC236}">
                <a16:creationId xmlns:a16="http://schemas.microsoft.com/office/drawing/2014/main" id="{D7483EA2-CA2A-450D-9A05-3945EB50CDE9}"/>
              </a:ext>
            </a:extLst>
          </p:cNvPr>
          <p:cNvCxnSpPr>
            <a:cxnSpLocks/>
            <a:stCxn id="657" idx="1"/>
          </p:cNvCxnSpPr>
          <p:nvPr/>
        </p:nvCxnSpPr>
        <p:spPr>
          <a:xfrm flipH="1" flipV="1">
            <a:off x="4482510" y="5332061"/>
            <a:ext cx="848524" cy="115106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Arrow Connector 321">
            <a:extLst>
              <a:ext uri="{FF2B5EF4-FFF2-40B4-BE49-F238E27FC236}">
                <a16:creationId xmlns:a16="http://schemas.microsoft.com/office/drawing/2014/main" id="{6E012EF8-FEB3-4989-B2FC-1AFC93016EDA}"/>
              </a:ext>
            </a:extLst>
          </p:cNvPr>
          <p:cNvCxnSpPr>
            <a:cxnSpLocks/>
            <a:stCxn id="146" idx="1"/>
          </p:cNvCxnSpPr>
          <p:nvPr/>
        </p:nvCxnSpPr>
        <p:spPr>
          <a:xfrm flipH="1" flipV="1">
            <a:off x="4541980" y="5227180"/>
            <a:ext cx="789054" cy="63446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Arrow Connector 322">
            <a:extLst>
              <a:ext uri="{FF2B5EF4-FFF2-40B4-BE49-F238E27FC236}">
                <a16:creationId xmlns:a16="http://schemas.microsoft.com/office/drawing/2014/main" id="{ADE02C9C-0EC6-4A94-B52C-DC8008FC4ECB}"/>
              </a:ext>
            </a:extLst>
          </p:cNvPr>
          <p:cNvCxnSpPr>
            <a:cxnSpLocks/>
            <a:stCxn id="250" idx="1"/>
          </p:cNvCxnSpPr>
          <p:nvPr/>
        </p:nvCxnSpPr>
        <p:spPr>
          <a:xfrm flipH="1">
            <a:off x="7165571" y="899046"/>
            <a:ext cx="622454" cy="6489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Arrow Connector 324">
            <a:extLst>
              <a:ext uri="{FF2B5EF4-FFF2-40B4-BE49-F238E27FC236}">
                <a16:creationId xmlns:a16="http://schemas.microsoft.com/office/drawing/2014/main" id="{7EF16EEA-3BE1-46B8-8866-1C3A9BE44CB0}"/>
              </a:ext>
            </a:extLst>
          </p:cNvPr>
          <p:cNvCxnSpPr>
            <a:cxnSpLocks/>
            <a:stCxn id="21" idx="1"/>
          </p:cNvCxnSpPr>
          <p:nvPr/>
        </p:nvCxnSpPr>
        <p:spPr>
          <a:xfrm flipH="1" flipV="1">
            <a:off x="7165571" y="1039123"/>
            <a:ext cx="615067" cy="14395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Arrow Connector 387">
            <a:extLst>
              <a:ext uri="{FF2B5EF4-FFF2-40B4-BE49-F238E27FC236}">
                <a16:creationId xmlns:a16="http://schemas.microsoft.com/office/drawing/2014/main" id="{10888909-04EE-4DB0-826C-583F4FF3E2C0}"/>
              </a:ext>
            </a:extLst>
          </p:cNvPr>
          <p:cNvCxnSpPr>
            <a:cxnSpLocks/>
            <a:stCxn id="179" idx="1"/>
          </p:cNvCxnSpPr>
          <p:nvPr/>
        </p:nvCxnSpPr>
        <p:spPr>
          <a:xfrm flipH="1" flipV="1">
            <a:off x="7087466" y="4058779"/>
            <a:ext cx="729601" cy="13846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Arrow Connector 393">
            <a:extLst>
              <a:ext uri="{FF2B5EF4-FFF2-40B4-BE49-F238E27FC236}">
                <a16:creationId xmlns:a16="http://schemas.microsoft.com/office/drawing/2014/main" id="{073A3301-619B-4AC2-8E6C-6EBCA4F1A827}"/>
              </a:ext>
            </a:extLst>
          </p:cNvPr>
          <p:cNvCxnSpPr>
            <a:cxnSpLocks/>
            <a:stCxn id="35" idx="1"/>
          </p:cNvCxnSpPr>
          <p:nvPr/>
        </p:nvCxnSpPr>
        <p:spPr>
          <a:xfrm flipH="1">
            <a:off x="7087466" y="4511549"/>
            <a:ext cx="729601" cy="9072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Arrow Connector 408">
            <a:extLst>
              <a:ext uri="{FF2B5EF4-FFF2-40B4-BE49-F238E27FC236}">
                <a16:creationId xmlns:a16="http://schemas.microsoft.com/office/drawing/2014/main" id="{FC703851-C785-4707-8948-4A29728CF49E}"/>
              </a:ext>
            </a:extLst>
          </p:cNvPr>
          <p:cNvCxnSpPr>
            <a:cxnSpLocks/>
            <a:stCxn id="80" idx="1"/>
          </p:cNvCxnSpPr>
          <p:nvPr/>
        </p:nvCxnSpPr>
        <p:spPr>
          <a:xfrm flipH="1">
            <a:off x="7087466" y="5128735"/>
            <a:ext cx="740855" cy="11367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Arrow Connector 432">
            <a:extLst>
              <a:ext uri="{FF2B5EF4-FFF2-40B4-BE49-F238E27FC236}">
                <a16:creationId xmlns:a16="http://schemas.microsoft.com/office/drawing/2014/main" id="{65BDCF44-C14C-4393-8180-686BCF3F2528}"/>
              </a:ext>
            </a:extLst>
          </p:cNvPr>
          <p:cNvCxnSpPr>
            <a:cxnSpLocks/>
            <a:stCxn id="77" idx="1"/>
          </p:cNvCxnSpPr>
          <p:nvPr/>
        </p:nvCxnSpPr>
        <p:spPr>
          <a:xfrm flipH="1">
            <a:off x="7087467" y="5943667"/>
            <a:ext cx="740854" cy="44979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Arrow Connector 437">
            <a:extLst>
              <a:ext uri="{FF2B5EF4-FFF2-40B4-BE49-F238E27FC236}">
                <a16:creationId xmlns:a16="http://schemas.microsoft.com/office/drawing/2014/main" id="{D6CB16C3-6481-4B70-A7D9-361576653088}"/>
              </a:ext>
            </a:extLst>
          </p:cNvPr>
          <p:cNvCxnSpPr>
            <a:cxnSpLocks/>
            <a:stCxn id="79" idx="1"/>
          </p:cNvCxnSpPr>
          <p:nvPr/>
        </p:nvCxnSpPr>
        <p:spPr>
          <a:xfrm flipH="1">
            <a:off x="7165571" y="6304293"/>
            <a:ext cx="662750" cy="22100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Rectangle 244">
            <a:extLst>
              <a:ext uri="{FF2B5EF4-FFF2-40B4-BE49-F238E27FC236}">
                <a16:creationId xmlns:a16="http://schemas.microsoft.com/office/drawing/2014/main" id="{E5182C50-17BC-49F7-9A6C-E2C0B3DD4E05}"/>
              </a:ext>
            </a:extLst>
          </p:cNvPr>
          <p:cNvSpPr/>
          <p:nvPr/>
        </p:nvSpPr>
        <p:spPr>
          <a:xfrm>
            <a:off x="7773601" y="1378563"/>
            <a:ext cx="3979955" cy="2163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integration with health providers,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Authority &amp; Voluntary Community Sector 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</a:t>
            </a:r>
          </a:p>
        </p:txBody>
      </p:sp>
      <p:cxnSp>
        <p:nvCxnSpPr>
          <p:cNvPr id="299" name="Straight Arrow Connector 298">
            <a:extLst>
              <a:ext uri="{FF2B5EF4-FFF2-40B4-BE49-F238E27FC236}">
                <a16:creationId xmlns:a16="http://schemas.microsoft.com/office/drawing/2014/main" id="{9AF29EDF-11B5-4B57-8CC5-5D5559A9F67B}"/>
              </a:ext>
            </a:extLst>
          </p:cNvPr>
          <p:cNvCxnSpPr>
            <a:cxnSpLocks/>
            <a:stCxn id="36" idx="1"/>
          </p:cNvCxnSpPr>
          <p:nvPr/>
        </p:nvCxnSpPr>
        <p:spPr>
          <a:xfrm flipH="1" flipV="1">
            <a:off x="7089861" y="1622805"/>
            <a:ext cx="695704" cy="39475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>
            <a:extLst>
              <a:ext uri="{FF2B5EF4-FFF2-40B4-BE49-F238E27FC236}">
                <a16:creationId xmlns:a16="http://schemas.microsoft.com/office/drawing/2014/main" id="{769863D8-D38C-4310-9378-8C5F8FA8C86F}"/>
              </a:ext>
            </a:extLst>
          </p:cNvPr>
          <p:cNvCxnSpPr>
            <a:cxnSpLocks/>
            <a:stCxn id="20" idx="1"/>
          </p:cNvCxnSpPr>
          <p:nvPr/>
        </p:nvCxnSpPr>
        <p:spPr>
          <a:xfrm flipH="1" flipV="1">
            <a:off x="7087466" y="1753110"/>
            <a:ext cx="719878" cy="62500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Arrow Connector 307">
            <a:extLst>
              <a:ext uri="{FF2B5EF4-FFF2-40B4-BE49-F238E27FC236}">
                <a16:creationId xmlns:a16="http://schemas.microsoft.com/office/drawing/2014/main" id="{CA0077C5-5CC3-4853-9A0B-C87C62D4F3E1}"/>
              </a:ext>
            </a:extLst>
          </p:cNvPr>
          <p:cNvCxnSpPr>
            <a:cxnSpLocks/>
            <a:stCxn id="465" idx="1"/>
          </p:cNvCxnSpPr>
          <p:nvPr/>
        </p:nvCxnSpPr>
        <p:spPr>
          <a:xfrm flipH="1" flipV="1">
            <a:off x="7087466" y="1844752"/>
            <a:ext cx="719878" cy="89979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Rectangle 326">
            <a:extLst>
              <a:ext uri="{FF2B5EF4-FFF2-40B4-BE49-F238E27FC236}">
                <a16:creationId xmlns:a16="http://schemas.microsoft.com/office/drawing/2014/main" id="{CBC430FE-1775-43FE-AB3F-9CAAAAA8E630}"/>
              </a:ext>
            </a:extLst>
          </p:cNvPr>
          <p:cNvSpPr/>
          <p:nvPr/>
        </p:nvSpPr>
        <p:spPr>
          <a:xfrm>
            <a:off x="7780638" y="446112"/>
            <a:ext cx="3972919" cy="2619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production, refreshed CAMHS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Participation strategy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including the ‘Better days’ programme across BLMK and East London </a:t>
            </a:r>
            <a:endParaRPr lang="en-GB" sz="76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9" name="Straight Arrow Connector 328">
            <a:extLst>
              <a:ext uri="{FF2B5EF4-FFF2-40B4-BE49-F238E27FC236}">
                <a16:creationId xmlns:a16="http://schemas.microsoft.com/office/drawing/2014/main" id="{2C486472-A55F-4DD5-A35E-63A67954569F}"/>
              </a:ext>
            </a:extLst>
          </p:cNvPr>
          <p:cNvCxnSpPr>
            <a:cxnSpLocks/>
            <a:stCxn id="327" idx="1"/>
          </p:cNvCxnSpPr>
          <p:nvPr/>
        </p:nvCxnSpPr>
        <p:spPr>
          <a:xfrm flipH="1">
            <a:off x="7089861" y="577074"/>
            <a:ext cx="690777" cy="30786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>
            <a:extLst>
              <a:ext uri="{FF2B5EF4-FFF2-40B4-BE49-F238E27FC236}">
                <a16:creationId xmlns:a16="http://schemas.microsoft.com/office/drawing/2014/main" id="{DCE53291-6CDE-49A1-BE19-7EDA16295104}"/>
              </a:ext>
            </a:extLst>
          </p:cNvPr>
          <p:cNvSpPr/>
          <p:nvPr/>
        </p:nvSpPr>
        <p:spPr>
          <a:xfrm>
            <a:off x="7783170" y="1654555"/>
            <a:ext cx="3980418" cy="1717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19" dirty="0">
                <a:solidFill>
                  <a:schemeClr val="tx1"/>
                </a:solidFill>
              </a:rPr>
              <a:t>SPOA development in every place 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56988EF5-2579-4CBD-85DA-E1E4C0A6C657}"/>
              </a:ext>
            </a:extLst>
          </p:cNvPr>
          <p:cNvSpPr/>
          <p:nvPr/>
        </p:nvSpPr>
        <p:spPr>
          <a:xfrm>
            <a:off x="7828321" y="5306661"/>
            <a:ext cx="3935267" cy="3908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Evergreen contract, plus increase to 12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Adolescent Unit (GAU)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6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Psychiatric Intensive Care Unit (PICU) beds, Home Treatment Team (HTT)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in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East London and improve access to Intensive Support Teams </a:t>
            </a:r>
            <a:endParaRPr lang="en-GB" sz="76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4CC32C99-D4C7-4208-A7A7-7A6A50A166E8}"/>
              </a:ext>
            </a:extLst>
          </p:cNvPr>
          <p:cNvSpPr/>
          <p:nvPr/>
        </p:nvSpPr>
        <p:spPr>
          <a:xfrm>
            <a:off x="7817067" y="3346068"/>
            <a:ext cx="3936489" cy="2632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service users into employment &amp; education, embedding Discovery College in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Bedfordshire and Luton,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rolling out in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East London</a:t>
            </a:r>
            <a:endParaRPr lang="en-GB" sz="76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4588ED51-D7ED-47AE-9505-8B7BADFA69D6}"/>
              </a:ext>
            </a:extLst>
          </p:cNvPr>
          <p:cNvCxnSpPr>
            <a:cxnSpLocks/>
            <a:stCxn id="99" idx="1"/>
          </p:cNvCxnSpPr>
          <p:nvPr/>
        </p:nvCxnSpPr>
        <p:spPr>
          <a:xfrm flipH="1">
            <a:off x="7087467" y="5502097"/>
            <a:ext cx="740854" cy="24985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>
            <a:extLst>
              <a:ext uri="{FF2B5EF4-FFF2-40B4-BE49-F238E27FC236}">
                <a16:creationId xmlns:a16="http://schemas.microsoft.com/office/drawing/2014/main" id="{0344E13D-E6D0-460A-B1B7-125F643460FE}"/>
              </a:ext>
            </a:extLst>
          </p:cNvPr>
          <p:cNvCxnSpPr>
            <a:cxnSpLocks/>
            <a:stCxn id="177" idx="1"/>
          </p:cNvCxnSpPr>
          <p:nvPr/>
        </p:nvCxnSpPr>
        <p:spPr>
          <a:xfrm flipH="1" flipV="1">
            <a:off x="7087466" y="3427400"/>
            <a:ext cx="732625" cy="41376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771E6017-A80A-4CCE-8B8D-4CE8E45C07AA}"/>
              </a:ext>
            </a:extLst>
          </p:cNvPr>
          <p:cNvCxnSpPr>
            <a:cxnSpLocks/>
            <a:stCxn id="245" idx="1"/>
          </p:cNvCxnSpPr>
          <p:nvPr/>
        </p:nvCxnSpPr>
        <p:spPr>
          <a:xfrm flipH="1" flipV="1">
            <a:off x="7132008" y="1098003"/>
            <a:ext cx="641593" cy="38873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E6ECBCE8-22EC-458C-A343-BAE73576940E}"/>
              </a:ext>
            </a:extLst>
          </p:cNvPr>
          <p:cNvCxnSpPr>
            <a:cxnSpLocks/>
            <a:stCxn id="97" idx="1"/>
          </p:cNvCxnSpPr>
          <p:nvPr/>
        </p:nvCxnSpPr>
        <p:spPr>
          <a:xfrm flipH="1" flipV="1">
            <a:off x="7089861" y="1184696"/>
            <a:ext cx="693309" cy="555713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>
            <a:extLst>
              <a:ext uri="{FF2B5EF4-FFF2-40B4-BE49-F238E27FC236}">
                <a16:creationId xmlns:a16="http://schemas.microsoft.com/office/drawing/2014/main" id="{C2FC2711-2C40-41E2-8004-A2B48DA6C784}"/>
              </a:ext>
            </a:extLst>
          </p:cNvPr>
          <p:cNvSpPr/>
          <p:nvPr/>
        </p:nvSpPr>
        <p:spPr>
          <a:xfrm>
            <a:off x="5331034" y="2100485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User Outcomes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BE2FF13-9B88-40AF-AE07-544D4ED3F93A}"/>
              </a:ext>
            </a:extLst>
          </p:cNvPr>
          <p:cNvSpPr/>
          <p:nvPr/>
        </p:nvSpPr>
        <p:spPr>
          <a:xfrm>
            <a:off x="7817067" y="2953895"/>
            <a:ext cx="3936489" cy="3188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Improving physical health, loneliness, relationships, signposting to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Voluntary Community Sectors &amp;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opportunities, Social Prescribing, 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6E1BB9D7-9188-464D-82E2-914541BFF18D}"/>
              </a:ext>
            </a:extLst>
          </p:cNvPr>
          <p:cNvCxnSpPr>
            <a:cxnSpLocks/>
            <a:stCxn id="108" idx="1"/>
          </p:cNvCxnSpPr>
          <p:nvPr/>
        </p:nvCxnSpPr>
        <p:spPr>
          <a:xfrm flipH="1" flipV="1">
            <a:off x="7087466" y="2290415"/>
            <a:ext cx="729601" cy="82288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A03B239C-8DBA-4EF1-8466-F8C66A171435}"/>
              </a:ext>
            </a:extLst>
          </p:cNvPr>
          <p:cNvCxnSpPr>
            <a:cxnSpLocks/>
            <a:stCxn id="110" idx="1"/>
          </p:cNvCxnSpPr>
          <p:nvPr/>
        </p:nvCxnSpPr>
        <p:spPr>
          <a:xfrm flipH="1" flipV="1">
            <a:off x="7087466" y="2902202"/>
            <a:ext cx="729601" cy="57548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37BE857-DF59-4512-AAB7-0CAE2AD67429}"/>
              </a:ext>
            </a:extLst>
          </p:cNvPr>
          <p:cNvCxnSpPr>
            <a:stCxn id="107" idx="1"/>
          </p:cNvCxnSpPr>
          <p:nvPr/>
        </p:nvCxnSpPr>
        <p:spPr>
          <a:xfrm flipH="1">
            <a:off x="4474390" y="2290415"/>
            <a:ext cx="856644" cy="775307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" name="Rectangle 103">
            <a:extLst>
              <a:ext uri="{FF2B5EF4-FFF2-40B4-BE49-F238E27FC236}">
                <a16:creationId xmlns:a16="http://schemas.microsoft.com/office/drawing/2014/main" id="{2E046E98-43CC-4AC9-B554-EF63CC06953F}"/>
              </a:ext>
            </a:extLst>
          </p:cNvPr>
          <p:cNvSpPr/>
          <p:nvPr/>
        </p:nvSpPr>
        <p:spPr>
          <a:xfrm>
            <a:off x="7813255" y="4661414"/>
            <a:ext cx="3940301" cy="249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Equalities Work Programme</a:t>
            </a:r>
          </a:p>
        </p:txBody>
      </p: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9D3DB921-47CE-4563-90E7-F230F40F6EB1}"/>
              </a:ext>
            </a:extLst>
          </p:cNvPr>
          <p:cNvCxnSpPr>
            <a:cxnSpLocks/>
            <a:stCxn id="104" idx="1"/>
          </p:cNvCxnSpPr>
          <p:nvPr/>
        </p:nvCxnSpPr>
        <p:spPr>
          <a:xfrm flipH="1" flipV="1">
            <a:off x="7087466" y="4721635"/>
            <a:ext cx="725789" cy="6431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7828321" y="6462239"/>
            <a:ext cx="3935513" cy="210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agenda</a:t>
            </a:r>
          </a:p>
        </p:txBody>
      </p: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D6CB16C3-6481-4B70-A7D9-361576653088}"/>
              </a:ext>
            </a:extLst>
          </p:cNvPr>
          <p:cNvCxnSpPr>
            <a:cxnSpLocks/>
            <a:stCxn id="2" idx="1"/>
          </p:cNvCxnSpPr>
          <p:nvPr/>
        </p:nvCxnSpPr>
        <p:spPr>
          <a:xfrm flipH="1" flipV="1">
            <a:off x="7087466" y="6553350"/>
            <a:ext cx="740855" cy="1429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>
            <a:extLst>
              <a:ext uri="{FF2B5EF4-FFF2-40B4-BE49-F238E27FC236}">
                <a16:creationId xmlns:a16="http://schemas.microsoft.com/office/drawing/2014/main" id="{57D3C6F6-349C-4C2B-5470-2018ACAB798F}"/>
              </a:ext>
            </a:extLst>
          </p:cNvPr>
          <p:cNvSpPr txBox="1"/>
          <p:nvPr/>
        </p:nvSpPr>
        <p:spPr>
          <a:xfrm>
            <a:off x="2483418" y="-13278"/>
            <a:ext cx="2480229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BEC5E31D-0391-3F4A-ACB7-A9171078C7AD}"/>
              </a:ext>
            </a:extLst>
          </p:cNvPr>
          <p:cNvSpPr txBox="1"/>
          <p:nvPr/>
        </p:nvSpPr>
        <p:spPr>
          <a:xfrm>
            <a:off x="5110234" y="-993"/>
            <a:ext cx="2055337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172" name="TextBox 4">
            <a:extLst>
              <a:ext uri="{FF2B5EF4-FFF2-40B4-BE49-F238E27FC236}">
                <a16:creationId xmlns:a16="http://schemas.microsoft.com/office/drawing/2014/main" id="{325A45EC-E20B-EAB0-E1B3-12401AEFFE0B}"/>
              </a:ext>
            </a:extLst>
          </p:cNvPr>
          <p:cNvSpPr txBox="1"/>
          <p:nvPr/>
        </p:nvSpPr>
        <p:spPr>
          <a:xfrm>
            <a:off x="7107589" y="-1325"/>
            <a:ext cx="5084411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>
              <a:latin typeface="Arial"/>
              <a:cs typeface="Calibri" panose="020F0502020204030204"/>
            </a:endParaRPr>
          </a:p>
        </p:txBody>
      </p:sp>
      <p:pic>
        <p:nvPicPr>
          <p:cNvPr id="173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49" y="112259"/>
            <a:ext cx="1380902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117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2023-05-04T11:33:59Z</dcterms:created>
  <dcterms:modified xsi:type="dcterms:W3CDTF">2023-05-04T11:34:09Z</dcterms:modified>
</cp:coreProperties>
</file>