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971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01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96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34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59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87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40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85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8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9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14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45FB-6535-44CC-8612-AF0D7FF6B4F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ED8D2-9093-44B7-8A88-FED17395C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89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414" y="2396933"/>
            <a:ext cx="1398297" cy="6080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18" tIns="41109" rIns="82218" bIns="41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8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the quality of life for all we serve: </a:t>
            </a:r>
            <a:r>
              <a:rPr lang="en-GB" sz="9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&amp; Hackney </a:t>
            </a:r>
          </a:p>
        </p:txBody>
      </p:sp>
      <p:sp>
        <p:nvSpPr>
          <p:cNvPr id="5" name="AutoShape 2" descr="data:image/png;base64,%20iVBORw0KGgoAAAANSUhEUgAAAFoAAAAuCAYAAACoGw7VAAAAAXNSR0IArs4c6QAAAARnQU1BAACxjwv8YQUAAAAJcEhZcwAADsMAAA7DAcdvqGQAABdqSURBVHhe7VsJdFXVuf733ufcIfdmJAmQmQQZBUSEql3IIK8yONeo1FLtW8WhVFttfW3tq0qr1eeqrYpD1WpRBFFrcWAUteKzPgYBmSIghEyQQAaSkJube4a937fPvTcJlvdq8fmWWYtvcXLuPXv+9j/ue2DURzD45pX+2lb2jMvYVUTK1s+kwqX/fAZCMOq9MF3DdY+vp+vopko/T1ZmjAye+JyA41VKfNFV0Q7/kl/JlYk/vetxVEhceio+xjp6z+crDU30gaP8edcwryTp8UypfkEj80LgKb4M8ESdlkvb6zpIrz8JgQUP659C6UHD++6ClK01x6hfyKSy3KDHk25b3xqjA81dPcQDg7ODlJvmIwUSNXeVTV1U3xaLEwsMygnSiPwQ5WcGKAXzsbFx7Z2219ee+k6qa7dIKNmHicaCLhmbQ89cPypRI87PkfYYXfy7LfTpkWicGRCSn+mnN28dS8XZKZ7QbatupysWfEy3zyihG84v8p7ptne8uIeefP8gdiZBC9q+dNNomjYqOy6s+PPD5z+hxe/X0ajSdPrJzBKaOrIfZaSYlBIQGC7eznakt+H7Gzrpikc/puojnR2fUZQ+BEjhxGGZ1C/V131l4RqWn0oXj83VOh+vB3JywyaNKEj1ynW9PYc6YCIY/QsITD7T95qjkOYk0C4TGjBhcEZ3HY42VS2dNG5IBi279Uz6znkFVNAvSGHUS5KsYcL+pIN8vTkNrRbaYc/jRX0PXBBNKEtPfDsepxeFyYAae/oOFGYEyG/iewJ7D3dSCOXFMAtJNEETqrTZSEJKGg6TkAHzkkRtS5TqW7ro7ssHUxlMURJHYEr+srGe/vBWNT39Tg29ta2RmmEy1uAejbkwS6yPEg0CB2T4PVNwIpxZnE6FWQFP6rX6XzZhQLwAiGDhn4Lown4ByoSkJ3GgMUqHQU63fUbb4XlhSGvPBtXAPvdL9dPZp2UmnsCug/zZj3xMsx/bTvMW76YbF31Clz6ylc6680P6PYgnI95h3yQa9nlUQRjOzOd91YLb2mF1RyDD88M0XEscvpsmhzkJe881DkP69h2O0hmFqWSInuV/XNVOLejDc3IOLtwHow9D630Cu+sj3gYmnaoGZxzTUWRFHW98fUVt5WlHU8RBjb5MNHjQRGsHpGEhbHh9UwO1ROLRiLaR5wyB1EFls8IG5SBqSOIQVP8gLm17e0OTVz5+IF19Th5ddfZAumZiPk0c2iO5EmRu3NdKNWgbS9p/oD8c7cIbR9NPLy2jEq1Feq/1ZmlH3GO2+ybRDOp42oAULyTT0Hbw6XfraPfBjvgD4PLx/cnn4zR8YJiyU3tMRDUkLRpzEJL1SLlGOQh+6ZYzaMm8MfTiD8bQC7h/fWhWohRhI8bYhf63ImJ5e0dT4mkcJbkpdP+3htFH95xLj88ZDpMGwj8Tt/c9oiEtWvpKejkybQ4+BglboP5JFKF8KGJkvSGhQFzVtYn5YM9RRAoBL+7tDb1pva/PogFxcXVLzIvBf4wwcMkHdeR42UoPdGRy0zeKaen3x9DQgaHjyO6DRBPlIYoYlpeaeEBUUXfMc3LvVrR4kqcRBrmThmd5CYUO5TS6bJfWVTR5kqpDtiSqGjvpcUQLj75dQ4/hWgAn9sHuo4nSOLbsb4PtRd+w2ZWI0f/1mQqa9puNtAgxdUNrr2gFOBtma+6k/MSGxcnue0RDLMtyA1So1TOBzQfikvzB3qNUhyggiRmjs2lILiQrgSOIKurbLBoGaTOTSQmwZlsTzfvjTrp5YQX9ANctz1XQjpoe7dDYAY2RWkJ1M7SNQZrX7Wml7zy1g86/dyM2piVeMYGzStIoNQiTlRDqvkc0pHP4gDCkJU6Ugirv01kgoJ2hjh6S+PqwLJo4ssfO6kRFRwilkPLeqNC2XfenyUf/QTjZ0cU9GqNNzt6GiM7d44mQJlwTqNlDu4qaDnp2XZ1XNwmd3DCWYBnoU0RriyjgCM9FZpZEa6ftRQIaChVWIklIQmdnuWn+xLe45IcCJsK2HinvsiRtrmrzCI5DURbaleT0xOg67Nt3pJPKBoToPGxe/3Sfl/AEkQSlwkSVIbH55rj+idpx7Ef9zpiecRx9S6Ix7zQsbDhCuyRqEUUcOhqLqzSujZVtdAwx7YnwMSIGTVJp/x6Jbu2Mk9jNBISwBM4yu5cN15qgx7jj4lJa+/PxtPy2M2nx9aNo0dzT6cUbR9Han42nWWf1EK2joBXYcFvb9MT+9SmiFUS2EHFrflYPUbtBgo6L4wcKjA40xejdnceHXxo6QtCSX5juR1zdI+W7D0WouVdioc3ChLIMpOw91OhMksF+XAwyfYjRz0L5Jcg2v4l4exYkeRDCuyT0gdJ9r++n5VuhWV5CFO+3TxGtJTofqXfLMQsSBkkGcTqkc7TdTEh0F2Lk1dubvbJknQZIo459tTrnYaMaEs/rcV+99Qg2AWKc4FnfC1BHl+n2ehM3QUsCPgHT00afYmNaO+KJURJtMF97seFvfHSYrnx4C/36jUrq0lYj2SfQ6+NXG/qYdH8zW5ybk/7N4kwRD53Aj051DyOS6BYZLFAnKNrh6TrakemTtSZszv7GqHf+nB02u5M374zjGIhLMoHnQ2FaMkPx0zfd/kBTlBoxRhBkFydi8Nw00zt/1uFkE4ivaY56TtnVm64luZtZRqa0u7q/ftUxovxl3x5f+GGXmReSZWkO4oBzZN2OLA4diXjnFb2hIwp9aenVVxInav8/1PH61Zcu0/ckdHtNLvr3BOA4cDLI7fy7x19lFF/7p0AoVGIYwcxeq+wLOJy4n8IpnMIp/FP4IjZatz1Rex3YfFnoPeaXOQ4VFBQEhVJf45y7Z5199oevvPJK/LTqJHHSRJcMzL9emOJcxD8C3XD0xKTr7j1w8OA9KD5xavY5UNq/NNcyrWN1dXU9p0MJFBcXD+eu+qHitKuqpmZB4vGXgtKBpUVkuKsQRsTOzBvw9T+vX/938/lncNIJCxdsKuPiWsnYWMl4HrguUEzkJopPCsX5+TOV33mVBwKDEo+Og1IqH2HW97D4byQefWkQYeH+X6ZzJy3RgwoLlzAmLnNIXiGlfNd1Xebz+WR1dXUXlZeLog0bigzGhqFqkKSoycyt3LZ5M3kp1ZAhQ7Jt2x5LlpsmDXYwPT19x7Fjx/KVJW83DPY9m9R3/X7/utl7Z1fPp/ndJqKoqGiqQexNSWoNJPryxONu5OTkhFODwTEkZa4wjENRx9me1IyhhYV5ljL6DQwNrGqI1o2WSvUTPl/FfgDFXrg4orh4QIzoDGyojSSnBQ+fU4o5vSSalxaUjpDMLjMNI2J1yJ3VjdUNui20LYB2Iw3DqAUfmeS6wwTnR/zV1ZsriKwvtmf6uMzLAgooMzOTZ2dne3asbMuWQVyqFbCiz2AJC5RyPmg6XPRrFJkleXlD7WjsdXLlm9zgvxNSPdnV0XUGJvYAjM8cb8WO+7Cy3V/uuqK951DiH6AoN7c0FAi8hEzuXcXFQseV75uMP5Ofn1+gy5k/eBPj6q+Ho4cWSlf9mTO+TMacNUV5eed47YuKRnS67nLkIauwrJdcVz2FVtlIQNyQ3680kSUFBfdI5nyI54tsx1nOAnJtUX7RVN0eJJdyRR8yVy5WtvM6Pi/FXNZF8gtvm0STPvum2ecHU8pljPm5ch802KH3oh2R9yJtbXN1GaQ1IkjdwZmahqTqfKjgq9iNeWVlZQOYEDOx0+cazHhYCT4NSdXs1MzUnU4s9gtkXpAgRYrRbXbM/Y+RI9MgYP8Y5dAgMv33gLyZJNnPSLrTOGfzMeZswdituhxeBMOyfo6UOYrkZUrJ22GGSoUwL9F9oN4NQhjjpOv8lhw5A1qzFesbiJW6JZMnO1hvOfr/GcNGOEpOcxxnNtjN4lz9tn///rlYs4QW+KDZZ8BO/Aztp2MtzYKz62oH1uadvERDp5R3sq1qOam9SFD3YTLNuigcDjdzw6h3JZvsYIJ4lAVCAzIWy2CKN2CREFjrIsdyLrC6qGvz5s1ttYcP75LMqNQH+sI0N1Udqtozf36P2fjfgPb5QvCLsLANnU7XUwfq6ja1d3Y+Av+x3+Tiwqpdu3JAOjRa6l/I76k+eHC9EmIF5hGFxOQMHjw4B+NOgDlpIsN47EBD3SaTs4fg3GEWFK96r8pQUl6ENbdzyR6COdpYV1+/DH7pNUOIseFgcDL6jun8W3CxvLqu7rWqurp1iFh2YnrptrRTT5pohV4wcMwlY35lbe2cypqaqz/Zv/8lXRZtb/+e4zprYQrKsXgf1ucdToRCIb9F7mtSyXmceBOMzgLuo7fKiorG6XaQDu9XVHTd87P1ieFZmCQM10jBQgKci7aCAigtUGQYEmLcATKyQao+x8RUlLQtdUSXC1fA3GtZYdgPpg+f9W9jsS4hOnW5yXmEcX4MH3kVVcF18JBkZNnK6tYyw2e26POPWGdnWiAQiFs9kt35NucGoi9vDARKXwiKcSnDI0aM8EEq/OPGjTNxT2OMX4kBmsMZGZcfqK39JSO5A4sy/IGAXzsnPHvCjHbMQuv7hcHLIA2Tvd7gUPXd7erqeUPlBMCKhB4vefEgb3SVrHddZ1R1tZ2v6zQzVojvpa50PuHBoD6g1ms9boM0QL7Is6xmfKjDlet3HO+tyc4uZzjmVYKPbm5uruVKdQACkAP2RurySZMmBZTlnIMOoz6/fzfqxl8yAa3e/TM4aaJhJjCuCHBB93VFOpe7lrOqtbH5kba2Nggwq1XE8o4dbbu9KL/gQRB/rYDhaotEjJFlZVMQsTwQCwZvwMwmu45rWY7zidepcuuxcBJC3FmSnz93THHx8W+5YL76HM1QfJJrOytwrXQs+81IpHUQbOOdKM8KB4IL4bR+yQzzVR1T4fmCjRs3tqOpD5KlyfCIwDj67gcBvnWIlKTjvIJyLhT9Hg7yXmbQg5iHCQHxwdErmOCn4ETrYKd/VzQg797aA1ULFWfnS+kuLCwtXY++AmiP6mjZA7Qnvx4rvgsngdRguL8kGYHqHMVgNmxYDFHIkUMNDSszw6GdcHqZPsOYitUchbQ9CemymOu+hRWGMezVps83GZrcaLvOnQfr699ElzIlNbUW0QrzBYITsGQRke4abFz3b/lQzxSmZBjusk660hsTdrTLkfQ++ngbhOyDxzvNEHwKSNlL6Lumvv4vum16ODXHsmI2k2J5W6StNSuc5bfdWK507PUQgE3pWVl7uJItaD+UC6NMSXep47jbIKmf9jty+L31VZWHUsKh9QjrUnx+n47jIfzuE3DoD2zfvr0TfimgHKcQXLzb3tGxwxszNTUfyz4oLVp7QjH/nNA7pzcqqY66L/3Z0l90SNM6pjWMmPlYIn3VoZoXRw8cOC6QnW35m5qaYvX19Z5N7AU2atSoDMTkMTg5Hbv2VnetgScyKzoT9RynDsPS0tKC0Wi0c9++fb2jFj1Xfek56D71fLUv0O26M1lt+nQ+UFFRoV970vX1mL1/UuFjxoxJQ5ThJOokofvTtl73lUzXdf/6ee/2p3AKp/D/jOkr/VS+Nh12/h+bvLvugsrr66sBlnLV8utjiirdly98my5d24/7rWmpQr1lCVZmuTzfXTLj9fLyl8WalHB5NGZX2Esv2W7MXj2Bm+40hDKd3JTLup69sDre3V08+K3xF8VcVgjL5jO5uy22+OJ34mVfHKFrV54fc/jsNGq8rWXxnOPf2UpgxF1/DVfMn9Jhzlk913bcFHpx1sOJos+N9G+vGXTMtmYhwNFpKmw4cgEl3qOXp29LVPncKLj1w2Bd2poY889Z1W5J1ZLlGuc2GyoL6etSn5+uREh7FaKKqer5WRPLy5VYlbbmY9t2n1S2eBv56HLE+evhRuq5675ov3zxFq/X6z8yzciR91zE54ZSO/BnXddzFy1GCaNrl6WTvzBCT50FxwCJnL7KR1/bYNPddyu6BZ+z8Lk+T9CT1zs5V74XahwQtWnBzLgzw0Zn+cIhycVlESnvCAbYOe3t7W2UYqZSKMOhx6d0TJr0V+NvhdEfGQaVdDXQj8N5fAZ3ZaD9uZlLE32EKdXH6NlLdRLizZWOVkrypwdI+Fx6bkp3dJN73VujWm3rBlfRRGQzmSZTq12H/uLWh96mEjjjKji8YFTQ6hkW3YW1bVhl0urEXK9dlpGDOTU2NlpGMPW7ri3PVI7v31jKdasPWPr/bCn6g+Nny8lmr/hMVa6JRpI9fWJJ8IJmK+A/0NC2zpFqQSyqaoSPng0KdWnHc7P+5nWehCY62vifaLdq8gjzoczSgdFXllWmIS39KWfsDMTyh7jl3u/jocYOO/JbitgPBktDzW6He5+P2H2BEJ/Y1uaMRs6Za2OvEIT+JNal2oRf/ooLXkTS5kyJoqCSkxCqXKgMfinmbShXPZ0WCrS0dVnPM6lSEWzfxgXLiNlOiJZc9IC4ZuUViG+vRUZqIAV/KebPWUwdh28VrhosfCIopQr7XfvfI0sv2ZVYiQf27ZUPMOmMlksuns7Ll98ifPw0acssV8qnyBTfohTnTmoXAxHd30hS3W348IzUNwTxLRhve4zkz0FsXkDQQ5g4uSmmeNIleb5PsWGYuBeKMOI2KTHsw/1dr++pbXs1JkUhgnUV8okNiI0qIko8a16z8jehq1/veRdq4DG9YdgPcd37n9Abq1YcnMPJvAkZzETpiPv0z/TSZPeawhoAIzvFUCLLiMT0fxScyoI8g1w+1lHyLOXQc4iR812upvv98lJ0OoO56o+OEi2QsADF/49QBRb0KLLbSkzrR0HDrhWctgqT7Q4S3+BKdgYz2JmhK988HVnyr0DASmz4IsuW/y5iLecxwccq0xgHrVyK9eR1cfMqr9e/Q/xNRYwxHno4jRtsBQlTMoOf748FUoiJbGLyvIAhBjFOP1eCtiGVW+Tzq4+g0VuQwexDHvMWnIUyTTI3YcBtjqXmgQBGjqGI619O5P7slMAN6WFxs9+QB12lfJEXLjgiU3KnGS6/21E01zJ8N2tD5s2pPlU315v3anbYPzcrU67kQp5HQn3gLr3g3awgf8FlfHQn2QWYfxcpx7L8hq3PIGBtkFDqwwexxnpx5kokiNsNbmRaxIaDwG3W4hlvGAIapyjG2ihNMnEREobrMdEhrmIZc5/4r4OIXquxqLr2F6bvQ9oP2WGWCIvT8cx1ujIW2oumL4Ej7VSWPQZ3CLj6G/pdIQyxHZv62Sz0M4BEumqDvWTWEhJupxZI5JoxrA1JEPRIqiPQjKchVNNc5dzSHmP1gtE+jHMounDmJhANReUu86nw41j8MGzfIMTX+hURARMQrX9qyu55T0yDE4j/t+AxP9yaEehonkC22gGCD8LpZd6t7VQ3lHBJNRx67Ly9NQ/NqAdze7APZ4a/u3LE0S55IaZUaZBZRwYLyH6+EXabM9V1KdXQxzFgxksfNASyVuVIIVSlK2l48JqV4x1XTdTzggEZgorfDpjsj1jAB/jsW/5knoDkctuRecPmre0HjYTAK2FH3UpsZMAXODrTf92aqRCDVINzTQDn2Ns4pHnCwwidU8cTFi3YHBsZT2wkGsJESUuOZkJNRQ1/DClmgSEf8Rv8QQhJuV/J8ajfCaEbkDpnxRBukNolyO2MvTSlyuDscYjxvhD5ugxXNsCGfar7XX7DZmEqttsk2VAXi/THOPcrn7vIYOyAX4lH58/XnhnZIEwHZrUXaXT3W4Zhy3yAE6uzbPqTIjaES3ZXpNa3Gzb3FajvzT5TTAhwtg6pa5RLWceZ9H6xwARrTUWHfUwug+/fCQf8MMYbYHC505RRfSy72pJ0BySpP55vMdeOMsDFa4xYZlW7/L7JqQFj1UwYEt4CjXgIY//YceS96P8PVix9LdrUCmIH9VhCUTWoO/4FZwDrP4Td2qc/cxL6rDRep7VZ/yrzjsPcu0zGCk3BPkr1mcEjkv/addybBXOXhEhtMS16x4AQQCt/4bU7hS8bRP8NoHYCXd/MUkYAAAAASUVORK5CYII="/>
          <p:cNvSpPr>
            <a:spLocks noChangeAspect="1" noChangeArrowheads="1"/>
          </p:cNvSpPr>
          <p:nvPr/>
        </p:nvSpPr>
        <p:spPr bwMode="auto">
          <a:xfrm>
            <a:off x="460652" y="215941"/>
            <a:ext cx="274060" cy="27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2218" tIns="41109" rIns="82218" bIns="41109" numCol="1" anchor="t" anchorCtr="0" compatLnSpc="1">
            <a:prstTxWarp prst="textNoShape">
              <a:avLst/>
            </a:prstTxWarp>
          </a:bodyPr>
          <a:lstStyle/>
          <a:p>
            <a:endParaRPr lang="en-GB" sz="1618"/>
          </a:p>
        </p:txBody>
      </p:sp>
      <p:pic>
        <p:nvPicPr>
          <p:cNvPr id="1030" name="Picture 6" descr="File:East London NHS Foundation Trust logo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08" y="80575"/>
            <a:ext cx="878410" cy="43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021320" y="810360"/>
            <a:ext cx="1285086" cy="510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18" tIns="41109" rIns="82218" bIns="41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4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6368" y="71998"/>
            <a:ext cx="2043844" cy="230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99" b="1" dirty="0"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1230" y="-35137"/>
            <a:ext cx="2043844" cy="230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99" b="1" dirty="0">
                <a:latin typeface="Arial" panose="020B0604020202020204" pitchFamily="34" charset="0"/>
                <a:cs typeface="Arial" panose="020B0604020202020204" pitchFamily="34" charset="0"/>
              </a:rPr>
              <a:t>2023-24 Priorities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82148" y="-21875"/>
            <a:ext cx="4660871" cy="230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99" b="1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94678" y="-5264"/>
            <a:ext cx="1614610" cy="36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99" b="1">
                <a:latin typeface="Arial" panose="020B0604020202020204" pitchFamily="34" charset="0"/>
                <a:cs typeface="Arial" panose="020B0604020202020204" pitchFamily="34" charset="0"/>
              </a:rPr>
              <a:t>Directorate/</a:t>
            </a:r>
          </a:p>
          <a:p>
            <a:pPr algn="ctr"/>
            <a:r>
              <a:rPr lang="en-GB" sz="899" b="1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21320" y="1866323"/>
            <a:ext cx="1285086" cy="510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18" tIns="41109" rIns="82218" bIns="41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4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49895" y="3003307"/>
            <a:ext cx="1285086" cy="510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18" tIns="41109" rIns="82218" bIns="41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4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86499" y="4153498"/>
            <a:ext cx="1285086" cy="510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18" tIns="41109" rIns="82218" bIns="411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4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</a:t>
            </a:r>
          </a:p>
        </p:txBody>
      </p:sp>
      <p:cxnSp>
        <p:nvCxnSpPr>
          <p:cNvPr id="9" name="Straight Arrow Connector 8"/>
          <p:cNvCxnSpPr>
            <a:stCxn id="8" idx="1"/>
            <a:endCxn id="4" idx="3"/>
          </p:cNvCxnSpPr>
          <p:nvPr/>
        </p:nvCxnSpPr>
        <p:spPr>
          <a:xfrm flipH="1">
            <a:off x="1512711" y="1065798"/>
            <a:ext cx="508609" cy="16351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1"/>
            <a:endCxn id="4" idx="3"/>
          </p:cNvCxnSpPr>
          <p:nvPr/>
        </p:nvCxnSpPr>
        <p:spPr>
          <a:xfrm flipH="1">
            <a:off x="1512711" y="2121761"/>
            <a:ext cx="508609" cy="579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1"/>
            <a:endCxn id="4" idx="3"/>
          </p:cNvCxnSpPr>
          <p:nvPr/>
        </p:nvCxnSpPr>
        <p:spPr>
          <a:xfrm flipH="1" flipV="1">
            <a:off x="1512710" y="2700934"/>
            <a:ext cx="537184" cy="5578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  <a:endCxn id="4" idx="3"/>
          </p:cNvCxnSpPr>
          <p:nvPr/>
        </p:nvCxnSpPr>
        <p:spPr>
          <a:xfrm flipH="1" flipV="1">
            <a:off x="1512711" y="2700934"/>
            <a:ext cx="473788" cy="1708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3511230" y="2345056"/>
            <a:ext cx="1854096" cy="5524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Co-production and service developments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5446710" y="261669"/>
            <a:ext cx="5230105" cy="82071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Fully embed the community transformation programme to support the Neighbourhood model, Increase community therapy uptake and increase the employment of community service users in Forensics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clear pathways between teams (wards, crisis and recovery)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with Rosebank ward, acute general adult wards and community accommodation providers to support the development of an integrated women’s pathway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/>
                <a:cs typeface="Arial"/>
              </a:rPr>
              <a:t>Deliver on the CAMHS Transitions improvement project by strengthening partnership working and developing a single point of access based on the iThrive model</a:t>
            </a:r>
            <a:endParaRPr lang="en-GB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511230" y="2981856"/>
            <a:ext cx="1854096" cy="4676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quality and safety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5446710" y="2981856"/>
            <a:ext cx="5230105" cy="4676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a therapeutic environment with groups, activities, and 1-1 time, reducing violence and aggression Improve dispute management processes in Forensics services and ensure clear structures are in place to facilitate honest communication and managing difficult conversations – training package imminent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increasing waiting times across services in City &amp; Hackney with robust recovery plans in place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11230" y="1215737"/>
            <a:ext cx="1854096" cy="9891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improving outcomes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5446710" y="1213179"/>
            <a:ext cx="5230105" cy="9866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Prioritise inequalities and inequities in health outcomes, experience and quality of care around race, gender, LGBTQ+, neurodiversity and service user involvement with the support of the QI pursuing equity programme including: Perinatal Mental Health, Ruth Seifert Ward, Bow Ward and Community Forensic services workstreams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an LGBTQ+ access steering group across mental health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the equalities programme across CAMHS services and identify 3 service user and 3 staff equalities to prioritise and establish equality leads and champions, to support the Anti-Racism programme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/>
                <a:cs typeface="Arial"/>
              </a:rPr>
              <a:t>Support the delivery of Marmot and the Anchor focus and identify additional opportunities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the uptake of immunisations, screenings, health checks programme and early detection of cancer, cardiovascular risk, smoking cessation and respiratory conditions in line with NHSE Core 10 plus 5 agenda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3511002" y="3522479"/>
            <a:ext cx="1854096" cy="10105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wellbeing, recruitment and retention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446710" y="3514698"/>
            <a:ext cx="5230105" cy="1017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Prioritise staff wellbeing by introducing wellbeing ambassadors on inpatient wards and implementing a “space and time” approach across all services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recruitment processes by completing transfer of Forensic Social Work Team to ELFT, engaging with People and Culture’s Trustwide programmes to expand reach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of current line management structure and ensure appropriate support, exploring mentorship opportunities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training offers for line managers and staff across all services to improve recording on clinical systems and establish dedicated classes around care navigation in primary care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awareness of support including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Forensic’s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Map and Talk and CAMHS “What Important to Me” programmes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a North East London (NEL) ICB workforce plan and develop a CAMHS Workforce Strategy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3487163" y="6176443"/>
            <a:ext cx="1854096" cy="554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446710" y="6151732"/>
            <a:ext cx="5230105" cy="57551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 on the financial viability targets in Hackney and increase staff awareness around the financial situation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 a deep dive into transport services, rehab team, medical staffing, Section 12, HTT Bank usage, community agency usage and admin reviews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Investigate Forensic CAMHS/ADHD diagnostic team and identify income streams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the GP contract for 2023/24 and establish a new model of care to support a sustainable workforce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46710" y="5182962"/>
            <a:ext cx="5230105" cy="8254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a staff focus group for ideas and create a detailed action plan to support carbon reduction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the potential expansion of the horticultural therapy team and review the offer of allotment access and link with potential partners including the Tower Hamlets Carers Centre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Install 6 or more electrical charging points at the John Howard Centre and conduct a feasibility study for Wolfson House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conversion of lights at John Howard Centre to LED lights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inhalers more environmentally friendly and switch  to powder steroid inhalers through direct prescribing to promote greener inhaler disposal</a:t>
            </a:r>
          </a:p>
        </p:txBody>
      </p:sp>
      <p:cxnSp>
        <p:nvCxnSpPr>
          <p:cNvPr id="182" name="Straight Arrow Connector 181"/>
          <p:cNvCxnSpPr>
            <a:stCxn id="170" idx="1"/>
          </p:cNvCxnSpPr>
          <p:nvPr/>
        </p:nvCxnSpPr>
        <p:spPr>
          <a:xfrm flipH="1" flipV="1">
            <a:off x="3306406" y="2138352"/>
            <a:ext cx="204824" cy="4829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72" idx="1"/>
            <a:endCxn id="13" idx="3"/>
          </p:cNvCxnSpPr>
          <p:nvPr/>
        </p:nvCxnSpPr>
        <p:spPr>
          <a:xfrm flipH="1" flipV="1">
            <a:off x="3306406" y="2121761"/>
            <a:ext cx="204824" cy="10939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74" idx="1"/>
            <a:endCxn id="8" idx="3"/>
          </p:cNvCxnSpPr>
          <p:nvPr/>
        </p:nvCxnSpPr>
        <p:spPr>
          <a:xfrm flipH="1" flipV="1">
            <a:off x="3306406" y="1065798"/>
            <a:ext cx="204824" cy="6445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76" idx="1"/>
          </p:cNvCxnSpPr>
          <p:nvPr/>
        </p:nvCxnSpPr>
        <p:spPr>
          <a:xfrm flipH="1" flipV="1">
            <a:off x="3334981" y="3275335"/>
            <a:ext cx="176021" cy="7524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203" idx="1"/>
            <a:endCxn id="15" idx="3"/>
          </p:cNvCxnSpPr>
          <p:nvPr/>
        </p:nvCxnSpPr>
        <p:spPr>
          <a:xfrm flipH="1" flipV="1">
            <a:off x="3271585" y="4408936"/>
            <a:ext cx="230827" cy="1200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stCxn id="178" idx="1"/>
            <a:endCxn id="15" idx="3"/>
          </p:cNvCxnSpPr>
          <p:nvPr/>
        </p:nvCxnSpPr>
        <p:spPr>
          <a:xfrm flipH="1" flipV="1">
            <a:off x="3271585" y="4408936"/>
            <a:ext cx="215578" cy="20447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Rectangle 188"/>
          <p:cNvSpPr/>
          <p:nvPr/>
        </p:nvSpPr>
        <p:spPr>
          <a:xfrm>
            <a:off x="3518734" y="270775"/>
            <a:ext cx="1854096" cy="8116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Integrated Care Partnerships 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5446710" y="2326405"/>
            <a:ext cx="5230105" cy="5524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Involve North London Forensics Collaborative (NLFC) in terms of current commissioning intentions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/>
                <a:cs typeface="Arial"/>
              </a:rPr>
              <a:t>Implement the CAMHS People Participation strategy and work with CAMHS collaboratives in NEL for proactive community redesign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develop and share learning for the homeless network across partners and within the Primary Care network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improve and develop the General Practice Support Unit (GPSU)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3502412" y="5196587"/>
            <a:ext cx="1854096" cy="8254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and Carbon Reduction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3519772" y="4646827"/>
            <a:ext cx="1854096" cy="4181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+ Digital Infrastructure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5446710" y="4627074"/>
            <a:ext cx="5230105" cy="4314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up a project group with clear agendas to explore infrastructure improvements to expand the digital offer for service users and carers with appropriate IT and systems training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a cost-effective painting/decorating programme, employing service users as paid vocational opportunities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communications champions in each service providing training and support e.g. use of twitter and networks</a:t>
            </a:r>
          </a:p>
        </p:txBody>
      </p:sp>
      <p:cxnSp>
        <p:nvCxnSpPr>
          <p:cNvPr id="206" name="Straight Arrow Connector 205"/>
          <p:cNvCxnSpPr>
            <a:stCxn id="204" idx="1"/>
          </p:cNvCxnSpPr>
          <p:nvPr/>
        </p:nvCxnSpPr>
        <p:spPr>
          <a:xfrm flipH="1" flipV="1">
            <a:off x="3271584" y="4425527"/>
            <a:ext cx="248187" cy="4303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89" idx="1"/>
            <a:endCxn id="8" idx="3"/>
          </p:cNvCxnSpPr>
          <p:nvPr/>
        </p:nvCxnSpPr>
        <p:spPr>
          <a:xfrm flipH="1">
            <a:off x="3306405" y="676580"/>
            <a:ext cx="212329" cy="3892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Rectangle 287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82675" y="614841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0971177" y="616257"/>
            <a:ext cx="129477" cy="12947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0680991" y="1641741"/>
            <a:ext cx="129477" cy="12947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817972" y="1641741"/>
            <a:ext cx="129477" cy="12947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0949781" y="1641741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376851" y="2536285"/>
            <a:ext cx="130634" cy="130634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0820082" y="2536285"/>
            <a:ext cx="130634" cy="13063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84890" y="2536285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0955812" y="2536285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231897" y="2536285"/>
            <a:ext cx="130634" cy="13063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085450" y="3180546"/>
            <a:ext cx="129477" cy="129477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806932" y="3180546"/>
            <a:ext cx="129477" cy="12947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77867" y="3180547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0941189" y="3180547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223801" y="3180546"/>
            <a:ext cx="129477" cy="12947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0817023" y="3813678"/>
            <a:ext cx="130634" cy="13063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60989" y="3813678"/>
            <a:ext cx="130634" cy="1306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82675" y="3813678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1104930" y="3813678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07" name="Oval 306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238786" y="3813678"/>
            <a:ext cx="130634" cy="13063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513213" y="2536285"/>
            <a:ext cx="130634" cy="130634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Oval 308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381262" y="3813678"/>
            <a:ext cx="130634" cy="13063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82675" y="4793565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0820875" y="4793565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12" name="Oval 311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0963025" y="4793565"/>
            <a:ext cx="130634" cy="130634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3" name="Oval 31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100857" y="4793565"/>
            <a:ext cx="130634" cy="130634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89448" y="5500866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0823789" y="5500866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16" name="Oval 315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103447" y="5500866"/>
            <a:ext cx="130634" cy="130634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0962968" y="5500866"/>
            <a:ext cx="130634" cy="13063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Oval 317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229835" y="4793565"/>
            <a:ext cx="130634" cy="13063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0817953" y="6329396"/>
            <a:ext cx="130634" cy="13063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57216" y="6329396"/>
            <a:ext cx="130634" cy="1306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414DE3B7-C2B2-44A0-8BA7-F9A3DD279D0A}"/>
              </a:ext>
            </a:extLst>
          </p:cNvPr>
          <p:cNvSpPr/>
          <p:nvPr/>
        </p:nvSpPr>
        <p:spPr>
          <a:xfrm>
            <a:off x="10677867" y="6329396"/>
            <a:ext cx="130634" cy="1306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1096950" y="6329396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323" name="Oval 322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239955" y="6329396"/>
            <a:ext cx="130634" cy="130634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Oval 323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371334" y="4793565"/>
            <a:ext cx="130634" cy="130634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22B219AB-DF40-434D-A586-295473DE17DD}"/>
              </a:ext>
            </a:extLst>
          </p:cNvPr>
          <p:cNvSpPr/>
          <p:nvPr/>
        </p:nvSpPr>
        <p:spPr>
          <a:xfrm>
            <a:off x="10826591" y="614841"/>
            <a:ext cx="130634" cy="130634"/>
          </a:xfrm>
          <a:prstGeom prst="rect">
            <a:avLst/>
          </a:prstGeom>
          <a:solidFill>
            <a:srgbClr val="F343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22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95610" y="2534558"/>
            <a:ext cx="130634" cy="1306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5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TextBox 12">
            <a:extLst>
              <a:ext uri="{FF2B5EF4-FFF2-40B4-BE49-F238E27FC236}">
                <a16:creationId xmlns:a16="http://schemas.microsoft.com/office/drawing/2014/main" id="{C036141D-2998-DFE9-559D-4BB40835E096}"/>
              </a:ext>
            </a:extLst>
          </p:cNvPr>
          <p:cNvSpPr txBox="1"/>
          <p:nvPr/>
        </p:nvSpPr>
        <p:spPr>
          <a:xfrm>
            <a:off x="222683" y="6669939"/>
            <a:ext cx="134511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Commercial Development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534C22B-6A19-A0F2-60AA-064C07D8448A}"/>
              </a:ext>
            </a:extLst>
          </p:cNvPr>
          <p:cNvSpPr/>
          <p:nvPr/>
        </p:nvSpPr>
        <p:spPr>
          <a:xfrm>
            <a:off x="95018" y="4806699"/>
            <a:ext cx="3175549" cy="2003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45439" y="5187365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475870" y="496053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252203" y="5153210"/>
            <a:ext cx="1135643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Primary Care Services</a:t>
            </a:r>
          </a:p>
        </p:txBody>
      </p:sp>
      <p:sp>
        <p:nvSpPr>
          <p:cNvPr id="180" name="TextBox 23">
            <a:extLst>
              <a:ext uri="{FF2B5EF4-FFF2-40B4-BE49-F238E27FC236}">
                <a16:creationId xmlns:a16="http://schemas.microsoft.com/office/drawing/2014/main" id="{A5B02C3B-D571-AF83-432C-3506D69DBE88}"/>
              </a:ext>
            </a:extLst>
          </p:cNvPr>
          <p:cNvSpPr txBox="1"/>
          <p:nvPr/>
        </p:nvSpPr>
        <p:spPr>
          <a:xfrm>
            <a:off x="1566603" y="4947842"/>
            <a:ext cx="1719213" cy="261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and Adolescent Mental Health Services (CAMHS)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TextBox 24">
            <a:extLst>
              <a:ext uri="{FF2B5EF4-FFF2-40B4-BE49-F238E27FC236}">
                <a16:creationId xmlns:a16="http://schemas.microsoft.com/office/drawing/2014/main" id="{13B80213-4D85-8B6C-0DF4-491266563E58}"/>
              </a:ext>
            </a:extLst>
          </p:cNvPr>
          <p:cNvSpPr txBox="1"/>
          <p:nvPr/>
        </p:nvSpPr>
        <p:spPr>
          <a:xfrm>
            <a:off x="1575531" y="5708320"/>
            <a:ext cx="12703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CMHT Transformation</a:t>
            </a:r>
          </a:p>
        </p:txBody>
      </p:sp>
      <p:sp>
        <p:nvSpPr>
          <p:cNvPr id="191" name="TextBox 25">
            <a:extLst>
              <a:ext uri="{FF2B5EF4-FFF2-40B4-BE49-F238E27FC236}">
                <a16:creationId xmlns:a16="http://schemas.microsoft.com/office/drawing/2014/main" id="{D11D69F7-D4B2-357C-A27E-656612ECDD79}"/>
              </a:ext>
            </a:extLst>
          </p:cNvPr>
          <p:cNvSpPr txBox="1"/>
          <p:nvPr/>
        </p:nvSpPr>
        <p:spPr>
          <a:xfrm>
            <a:off x="1575531" y="5854448"/>
            <a:ext cx="126715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Quality Improvement</a:t>
            </a: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32978" y="6405915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32978" y="6539138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ABC1EC55-E1C9-2149-255A-CF90B5609366}"/>
              </a:ext>
            </a:extLst>
          </p:cNvPr>
          <p:cNvSpPr/>
          <p:nvPr/>
        </p:nvSpPr>
        <p:spPr>
          <a:xfrm>
            <a:off x="132978" y="6672364"/>
            <a:ext cx="130631" cy="13063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476554" y="5722271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TextBox 30">
            <a:extLst>
              <a:ext uri="{FF2B5EF4-FFF2-40B4-BE49-F238E27FC236}">
                <a16:creationId xmlns:a16="http://schemas.microsoft.com/office/drawing/2014/main" id="{580FC9E5-7C9F-EF6E-2769-4DAA2B712AEB}"/>
              </a:ext>
            </a:extLst>
          </p:cNvPr>
          <p:cNvSpPr txBox="1"/>
          <p:nvPr/>
        </p:nvSpPr>
        <p:spPr>
          <a:xfrm>
            <a:off x="222683" y="6386517"/>
            <a:ext cx="11500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&amp; Culture</a:t>
            </a:r>
          </a:p>
        </p:txBody>
      </p:sp>
      <p:sp>
        <p:nvSpPr>
          <p:cNvPr id="197" name="TextBox 31">
            <a:extLst>
              <a:ext uri="{FF2B5EF4-FFF2-40B4-BE49-F238E27FC236}">
                <a16:creationId xmlns:a16="http://schemas.microsoft.com/office/drawing/2014/main" id="{57E6B75E-9ACA-7199-3E72-559315A19782}"/>
              </a:ext>
            </a:extLst>
          </p:cNvPr>
          <p:cNvSpPr txBox="1"/>
          <p:nvPr/>
        </p:nvSpPr>
        <p:spPr>
          <a:xfrm>
            <a:off x="222683" y="6538144"/>
            <a:ext cx="118228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Participation</a:t>
            </a: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476554" y="585695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76F7819F-2D32-19A7-28B9-A89F88A89E59}"/>
              </a:ext>
            </a:extLst>
          </p:cNvPr>
          <p:cNvSpPr/>
          <p:nvPr/>
        </p:nvSpPr>
        <p:spPr>
          <a:xfrm>
            <a:off x="1476554" y="599163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476554" y="612631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TextBox 35">
            <a:extLst>
              <a:ext uri="{FF2B5EF4-FFF2-40B4-BE49-F238E27FC236}">
                <a16:creationId xmlns:a16="http://schemas.microsoft.com/office/drawing/2014/main" id="{ADBCA952-BAB6-BB00-1762-CCB2D7462DB0}"/>
              </a:ext>
            </a:extLst>
          </p:cNvPr>
          <p:cNvSpPr txBox="1"/>
          <p:nvPr/>
        </p:nvSpPr>
        <p:spPr>
          <a:xfrm>
            <a:off x="1575531" y="59826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Informatics &amp; BI</a:t>
            </a:r>
          </a:p>
        </p:txBody>
      </p:sp>
      <p:sp>
        <p:nvSpPr>
          <p:cNvPr id="202" name="TextBox 36">
            <a:extLst>
              <a:ext uri="{FF2B5EF4-FFF2-40B4-BE49-F238E27FC236}">
                <a16:creationId xmlns:a16="http://schemas.microsoft.com/office/drawing/2014/main" id="{73C2955A-D6C0-56D5-9781-D0F15D861A4D}"/>
              </a:ext>
            </a:extLst>
          </p:cNvPr>
          <p:cNvSpPr txBox="1"/>
          <p:nvPr/>
        </p:nvSpPr>
        <p:spPr>
          <a:xfrm>
            <a:off x="1575531" y="6109530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Public Health</a:t>
            </a:r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476554" y="6260995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575531" y="6255402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Financial Viability </a:t>
            </a:r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476554" y="6395676"/>
            <a:ext cx="130631" cy="130631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575531" y="6382297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739800"/>
            <a:ext cx="130631" cy="130631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713763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Mental Health Law</a:t>
            </a: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87302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856764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Infection Control</a:t>
            </a:r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006246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99060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Performance</a:t>
            </a: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139469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12255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Governance</a:t>
            </a:r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272692"/>
            <a:ext cx="130631" cy="130631"/>
          </a:xfrm>
          <a:prstGeom prst="ellipse">
            <a:avLst/>
          </a:prstGeom>
          <a:gradFill flip="none" rotWithShape="1">
            <a:gsLst>
              <a:gs pos="50000">
                <a:schemeClr val="accent4">
                  <a:lumMod val="20000"/>
                  <a:lumOff val="80000"/>
                </a:scheme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476554" y="6665035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24468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Quality Assurance</a:t>
            </a:r>
          </a:p>
        </p:txBody>
      </p:sp>
      <p:sp>
        <p:nvSpPr>
          <p:cNvPr id="22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1575531" y="664282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</p:txBody>
      </p:sp>
      <p:sp>
        <p:nvSpPr>
          <p:cNvPr id="224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575531" y="64974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476554" y="6530357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475870" y="5196049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575531" y="5137324"/>
            <a:ext cx="1660790" cy="261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Access to Psychological Therapies (IAPT)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484543" y="5431561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547417" y="5356214"/>
            <a:ext cx="1772304" cy="261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Children's and Young People’s Service (SCYPS)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45439" y="4961727"/>
            <a:ext cx="130631" cy="130631"/>
          </a:xfrm>
          <a:prstGeom prst="rect">
            <a:avLst/>
          </a:prstGeom>
          <a:solidFill>
            <a:srgbClr val="EE00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TextBox 21">
            <a:extLst>
              <a:ext uri="{FF2B5EF4-FFF2-40B4-BE49-F238E27FC236}">
                <a16:creationId xmlns:a16="http://schemas.microsoft.com/office/drawing/2014/main" id="{13A2B149-F145-A9B4-8357-0DC0A70F51F3}"/>
              </a:ext>
            </a:extLst>
          </p:cNvPr>
          <p:cNvSpPr txBox="1"/>
          <p:nvPr/>
        </p:nvSpPr>
        <p:spPr>
          <a:xfrm>
            <a:off x="229340" y="4940037"/>
            <a:ext cx="972512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Forensics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53689" y="5413003"/>
            <a:ext cx="130631" cy="13063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42814" y="5402682"/>
            <a:ext cx="1108693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City &amp; Hackney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Mental Health 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88063" y="4809030"/>
            <a:ext cx="3166161" cy="118277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Directorate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106038" y="5599291"/>
            <a:ext cx="3141333" cy="10902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</p:spTree>
    <p:extLst>
      <p:ext uri="{BB962C8B-B14F-4D97-AF65-F5344CB8AC3E}">
        <p14:creationId xmlns:p14="http://schemas.microsoft.com/office/powerpoint/2010/main" val="3137183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827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2</cp:revision>
  <dcterms:created xsi:type="dcterms:W3CDTF">2023-05-04T11:24:59Z</dcterms:created>
  <dcterms:modified xsi:type="dcterms:W3CDTF">2023-05-04T11:26:14Z</dcterms:modified>
</cp:coreProperties>
</file>