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66" d="100"/>
          <a:sy n="66" d="100"/>
        </p:scale>
        <p:origin x="63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B2D3826-6E26-483F-B597-159393AB437F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F8C1C6E-BF9C-47B3-B9F8-26905336CE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24303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39738" y="1235075"/>
            <a:ext cx="5918200" cy="33305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6A4E6B-4D8B-4070-81BB-0FC5B758879F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65021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C9037-6653-481B-A408-84696BC572CA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C59D3-5584-49CE-B553-3D80DF53F6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10650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C9037-6653-481B-A408-84696BC572CA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C59D3-5584-49CE-B553-3D80DF53F6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40899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C9037-6653-481B-A408-84696BC572CA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C59D3-5584-49CE-B553-3D80DF53F6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30262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C9037-6653-481B-A408-84696BC572CA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C59D3-5584-49CE-B553-3D80DF53F6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09864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C9037-6653-481B-A408-84696BC572CA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C59D3-5584-49CE-B553-3D80DF53F6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86955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C9037-6653-481B-A408-84696BC572CA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C59D3-5584-49CE-B553-3D80DF53F6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01656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C9037-6653-481B-A408-84696BC572CA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C59D3-5584-49CE-B553-3D80DF53F6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9204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C9037-6653-481B-A408-84696BC572CA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C59D3-5584-49CE-B553-3D80DF53F6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13921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C9037-6653-481B-A408-84696BC572CA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C59D3-5584-49CE-B553-3D80DF53F6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64494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C9037-6653-481B-A408-84696BC572CA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C59D3-5584-49CE-B553-3D80DF53F6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2188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C9037-6653-481B-A408-84696BC572CA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C59D3-5584-49CE-B553-3D80DF53F6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47772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2C9037-6653-481B-A408-84696BC572CA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5C59D3-5584-49CE-B553-3D80DF53F6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86540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2B52CDF8-1A33-4723-BC9F-DAF27350F857}"/>
              </a:ext>
            </a:extLst>
          </p:cNvPr>
          <p:cNvSpPr/>
          <p:nvPr/>
        </p:nvSpPr>
        <p:spPr>
          <a:xfrm>
            <a:off x="4605780" y="3111020"/>
            <a:ext cx="1750293" cy="737506"/>
          </a:xfrm>
          <a:prstGeom prst="rect">
            <a:avLst/>
          </a:prstGeom>
          <a:solidFill>
            <a:srgbClr val="FFFF99"/>
          </a:solidFill>
          <a:ln>
            <a:solidFill>
              <a:schemeClr val="tx1"/>
            </a:solidFill>
            <a:headEnd type="none" w="med" len="med"/>
            <a:tailEnd type="triangle" w="med" len="med"/>
          </a:ln>
          <a:effectLst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5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Implement and embed membership engagement plan</a:t>
            </a:r>
            <a:endParaRPr lang="en-GB" sz="105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E1CE4C0-F92D-483C-87BB-2D7530180C61}"/>
              </a:ext>
            </a:extLst>
          </p:cNvPr>
          <p:cNvSpPr/>
          <p:nvPr/>
        </p:nvSpPr>
        <p:spPr>
          <a:xfrm>
            <a:off x="4604627" y="2295598"/>
            <a:ext cx="1752601" cy="618509"/>
          </a:xfrm>
          <a:prstGeom prst="rect">
            <a:avLst/>
          </a:prstGeom>
          <a:solidFill>
            <a:srgbClr val="FFFF99"/>
          </a:solidFill>
          <a:ln>
            <a:solidFill>
              <a:schemeClr val="tx1"/>
            </a:solidFill>
            <a:headEnd type="none" w="med" len="med"/>
            <a:tailEnd type="triangle" w="med" len="med"/>
          </a:ln>
          <a:effectLst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5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Embed opportunities for service user involvement</a:t>
            </a:r>
            <a:endParaRPr lang="en-GB" sz="105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164BB20-4594-4728-BFE7-D96CE8C43545}"/>
              </a:ext>
            </a:extLst>
          </p:cNvPr>
          <p:cNvSpPr/>
          <p:nvPr/>
        </p:nvSpPr>
        <p:spPr>
          <a:xfrm>
            <a:off x="4604628" y="4034229"/>
            <a:ext cx="1777352" cy="765464"/>
          </a:xfrm>
          <a:prstGeom prst="rect">
            <a:avLst/>
          </a:prstGeom>
          <a:solidFill>
            <a:srgbClr val="FFFF99"/>
          </a:solidFill>
          <a:ln>
            <a:solidFill>
              <a:schemeClr val="tx1"/>
            </a:solidFill>
            <a:headEnd type="none" w="med" len="med"/>
            <a:tailEnd type="triangle" w="med" len="med"/>
          </a:ln>
          <a:effectLst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5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Ongoing focus on team wellbeing and development</a:t>
            </a:r>
            <a:endParaRPr lang="en-GB" sz="105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FB898EFA-9EE4-483A-90A0-891E86909DFC}"/>
              </a:ext>
            </a:extLst>
          </p:cNvPr>
          <p:cNvSpPr/>
          <p:nvPr/>
        </p:nvSpPr>
        <p:spPr>
          <a:xfrm>
            <a:off x="4604629" y="5003276"/>
            <a:ext cx="1777351" cy="637672"/>
          </a:xfrm>
          <a:prstGeom prst="rect">
            <a:avLst/>
          </a:prstGeom>
          <a:solidFill>
            <a:srgbClr val="FFFF99"/>
          </a:solidFill>
          <a:ln>
            <a:solidFill>
              <a:schemeClr val="tx1"/>
            </a:solidFill>
            <a:headEnd type="none" w="med" len="med"/>
            <a:tailEnd type="triangle" w="med" len="med"/>
          </a:ln>
          <a:effectLst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5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Establish waste reduction and sustainability plan</a:t>
            </a:r>
            <a:endParaRPr lang="en-GB" sz="105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28" name="Picture 4">
            <a:extLst>
              <a:ext uri="{FF2B5EF4-FFF2-40B4-BE49-F238E27FC236}">
                <a16:creationId xmlns:a16="http://schemas.microsoft.com/office/drawing/2014/main" id="{2FB0FD1F-CC67-49ED-AF9E-7A863E41FF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987" y="242416"/>
            <a:ext cx="1022984" cy="5081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9" name="Rectangle 138">
            <a:extLst>
              <a:ext uri="{FF2B5EF4-FFF2-40B4-BE49-F238E27FC236}">
                <a16:creationId xmlns:a16="http://schemas.microsoft.com/office/drawing/2014/main" id="{A4810C58-610B-4153-8D4A-9F9744922E51}"/>
              </a:ext>
            </a:extLst>
          </p:cNvPr>
          <p:cNvSpPr/>
          <p:nvPr/>
        </p:nvSpPr>
        <p:spPr>
          <a:xfrm>
            <a:off x="4604627" y="1474559"/>
            <a:ext cx="1752600" cy="649418"/>
          </a:xfrm>
          <a:prstGeom prst="rect">
            <a:avLst/>
          </a:prstGeom>
          <a:solidFill>
            <a:srgbClr val="FFFF99"/>
          </a:solidFill>
          <a:ln>
            <a:solidFill>
              <a:schemeClr val="tx1"/>
            </a:solidFill>
            <a:headEnd type="none" w="med" len="med"/>
            <a:tailEnd type="triangle" w="med" len="med"/>
          </a:ln>
          <a:effectLst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5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Support the delivery of the Trust strategy, Marmot and Anchor focus </a:t>
            </a:r>
            <a:endParaRPr lang="en-GB" sz="105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0" name="Rectangle 139">
            <a:extLst>
              <a:ext uri="{FF2B5EF4-FFF2-40B4-BE49-F238E27FC236}">
                <a16:creationId xmlns:a16="http://schemas.microsoft.com/office/drawing/2014/main" id="{8E7A2BAE-A822-42CF-946B-B4D9896903CF}"/>
              </a:ext>
            </a:extLst>
          </p:cNvPr>
          <p:cNvSpPr/>
          <p:nvPr/>
        </p:nvSpPr>
        <p:spPr>
          <a:xfrm>
            <a:off x="4629378" y="5801806"/>
            <a:ext cx="1777352" cy="654688"/>
          </a:xfrm>
          <a:prstGeom prst="rect">
            <a:avLst/>
          </a:prstGeom>
          <a:solidFill>
            <a:srgbClr val="FFFF99"/>
          </a:solidFill>
          <a:ln>
            <a:solidFill>
              <a:schemeClr val="tx1"/>
            </a:solidFill>
            <a:headEnd type="none" w="med" len="med"/>
            <a:tailEnd type="triangle" w="med" len="med"/>
          </a:ln>
          <a:effectLst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5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Lead on the development of an admin professional group</a:t>
            </a:r>
            <a:endParaRPr lang="en-GB" sz="105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7" name="Rectangle 146">
            <a:extLst>
              <a:ext uri="{FF2B5EF4-FFF2-40B4-BE49-F238E27FC236}">
                <a16:creationId xmlns:a16="http://schemas.microsoft.com/office/drawing/2014/main" id="{DBE141B0-0706-41F4-ABA4-60A553E69E0C}"/>
              </a:ext>
            </a:extLst>
          </p:cNvPr>
          <p:cNvSpPr/>
          <p:nvPr/>
        </p:nvSpPr>
        <p:spPr>
          <a:xfrm>
            <a:off x="2405894" y="1356310"/>
            <a:ext cx="1384718" cy="64435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1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Improved Population Health Outcomes</a:t>
            </a:r>
          </a:p>
        </p:txBody>
      </p:sp>
      <p:sp>
        <p:nvSpPr>
          <p:cNvPr id="148" name="Rectangle 147">
            <a:extLst>
              <a:ext uri="{FF2B5EF4-FFF2-40B4-BE49-F238E27FC236}">
                <a16:creationId xmlns:a16="http://schemas.microsoft.com/office/drawing/2014/main" id="{9341D91F-0EBC-4794-A1A8-792B9F85BDBC}"/>
              </a:ext>
            </a:extLst>
          </p:cNvPr>
          <p:cNvSpPr/>
          <p:nvPr/>
        </p:nvSpPr>
        <p:spPr>
          <a:xfrm>
            <a:off x="2404845" y="2593250"/>
            <a:ext cx="1385768" cy="63819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1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Improved Experience of Care </a:t>
            </a:r>
          </a:p>
        </p:txBody>
      </p:sp>
      <p:sp>
        <p:nvSpPr>
          <p:cNvPr id="149" name="Rectangle 148">
            <a:extLst>
              <a:ext uri="{FF2B5EF4-FFF2-40B4-BE49-F238E27FC236}">
                <a16:creationId xmlns:a16="http://schemas.microsoft.com/office/drawing/2014/main" id="{F101D2EB-3232-46CC-A9CC-87233B1425E8}"/>
              </a:ext>
            </a:extLst>
          </p:cNvPr>
          <p:cNvSpPr/>
          <p:nvPr/>
        </p:nvSpPr>
        <p:spPr>
          <a:xfrm>
            <a:off x="2405896" y="5102066"/>
            <a:ext cx="1384716" cy="66482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1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Improved Value </a:t>
            </a:r>
          </a:p>
        </p:txBody>
      </p:sp>
      <p:sp>
        <p:nvSpPr>
          <p:cNvPr id="150" name="Rectangle 149">
            <a:extLst>
              <a:ext uri="{FF2B5EF4-FFF2-40B4-BE49-F238E27FC236}">
                <a16:creationId xmlns:a16="http://schemas.microsoft.com/office/drawing/2014/main" id="{85D519D1-E578-4AA7-B61A-CCB95976D899}"/>
              </a:ext>
            </a:extLst>
          </p:cNvPr>
          <p:cNvSpPr/>
          <p:nvPr/>
        </p:nvSpPr>
        <p:spPr>
          <a:xfrm>
            <a:off x="2405895" y="3824024"/>
            <a:ext cx="1384717" cy="68032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1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Improved Staff Experience </a:t>
            </a:r>
          </a:p>
        </p:txBody>
      </p:sp>
      <p:sp>
        <p:nvSpPr>
          <p:cNvPr id="201" name="Rectangle 200">
            <a:extLst>
              <a:ext uri="{FF2B5EF4-FFF2-40B4-BE49-F238E27FC236}">
                <a16:creationId xmlns:a16="http://schemas.microsoft.com/office/drawing/2014/main" id="{256A1A21-999F-4AAC-B396-511940A0B660}"/>
              </a:ext>
            </a:extLst>
          </p:cNvPr>
          <p:cNvSpPr/>
          <p:nvPr/>
        </p:nvSpPr>
        <p:spPr>
          <a:xfrm>
            <a:off x="474132" y="2749076"/>
            <a:ext cx="1278467" cy="1225947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b="1" dirty="0" smtClean="0">
                <a:solidFill>
                  <a:srgbClr val="000000"/>
                </a:solidFill>
                <a:latin typeface="Arial"/>
                <a:cs typeface="Calibri"/>
              </a:rPr>
              <a:t>Corporate Governance</a:t>
            </a:r>
          </a:p>
          <a:p>
            <a:pPr algn="ctr"/>
            <a:r>
              <a:rPr lang="en-US" sz="1200" dirty="0" smtClean="0">
                <a:solidFill>
                  <a:srgbClr val="000000"/>
                </a:solidFill>
                <a:latin typeface="Arial"/>
                <a:cs typeface="Calibri"/>
              </a:rPr>
              <a:t>2023/24 Annual Plan Priorities</a:t>
            </a:r>
            <a:endParaRPr lang="en-US" sz="1200" dirty="0">
              <a:solidFill>
                <a:srgbClr val="000000"/>
              </a:solidFill>
              <a:latin typeface="Arial"/>
              <a:cs typeface="Calibri"/>
            </a:endParaRPr>
          </a:p>
        </p:txBody>
      </p:sp>
      <p:sp>
        <p:nvSpPr>
          <p:cNvPr id="250" name="Rectangle 249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7522075" y="1267820"/>
            <a:ext cx="4331256" cy="23849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Review and strengthen governor contributions/interactions with the Trust</a:t>
            </a:r>
            <a:endParaRPr lang="en-GB" sz="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4" name="Rectangle 93">
            <a:extLst>
              <a:ext uri="{FF2B5EF4-FFF2-40B4-BE49-F238E27FC236}">
                <a16:creationId xmlns:a16="http://schemas.microsoft.com/office/drawing/2014/main" id="{25B0308C-8073-469B-9716-A3AA5F57F4C7}"/>
              </a:ext>
            </a:extLst>
          </p:cNvPr>
          <p:cNvSpPr/>
          <p:nvPr/>
        </p:nvSpPr>
        <p:spPr>
          <a:xfrm>
            <a:off x="4604627" y="716993"/>
            <a:ext cx="1777353" cy="560788"/>
          </a:xfrm>
          <a:prstGeom prst="rect">
            <a:avLst/>
          </a:prstGeom>
          <a:solidFill>
            <a:srgbClr val="FFFF99"/>
          </a:solidFill>
          <a:ln>
            <a:solidFill>
              <a:schemeClr val="tx1"/>
            </a:solidFill>
            <a:headEnd type="none" w="med" len="med"/>
            <a:tailEnd type="triangle" w="med" len="med"/>
          </a:ln>
          <a:effectLst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5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Support Board and Council effectiveness</a:t>
            </a:r>
            <a:endParaRPr lang="en-GB" sz="105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6" name="Rectangle 105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7529899" y="350792"/>
            <a:ext cx="4323433" cy="23139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Identify and embed opportunities to support chair effectiveness</a:t>
            </a:r>
            <a:endParaRPr lang="en-GB" sz="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7" name="Rectangle 106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 rot="10800000" flipV="1">
            <a:off x="7519861" y="2146437"/>
            <a:ext cx="4343508" cy="22927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Keep up to date on changes in the Trust and systems working </a:t>
            </a:r>
          </a:p>
        </p:txBody>
      </p:sp>
      <p:sp>
        <p:nvSpPr>
          <p:cNvPr id="108" name="Rectangle 107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7519861" y="5334762"/>
            <a:ext cx="4315370" cy="23362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Review effectiveness of Clinical Safety Team processes, procedures and systems</a:t>
            </a:r>
            <a:endParaRPr lang="en-GB" sz="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9" name="Rectangle 108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7527923" y="2716308"/>
            <a:ext cx="4315370" cy="2145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Provide opportunities for service users work experience in the Clinical Safety team</a:t>
            </a:r>
            <a:endParaRPr lang="en-GB" sz="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0" name="Rectangle 109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7519861" y="4152218"/>
            <a:ext cx="4315370" cy="23887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Develop and implement annual </a:t>
            </a:r>
            <a:r>
              <a:rPr lang="en-GB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en-GB" sz="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lan for Clinical Governance Team meetings and away days</a:t>
            </a:r>
            <a:endParaRPr lang="en-GB" sz="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2" name="Rectangle 111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7529899" y="1854024"/>
            <a:ext cx="4333470" cy="22475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Contribute to Trust’s anchor organisation ambition</a:t>
            </a:r>
            <a:endParaRPr lang="en-GB" sz="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1" name="Rectangle 120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7521836" y="921496"/>
            <a:ext cx="4331495" cy="30182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Strengthen communications, relationships and teamwork between Corporate Governance Team and Board/Governors</a:t>
            </a:r>
            <a:endParaRPr lang="en-GB" sz="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4" name="Rectangle 123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7519861" y="2989597"/>
            <a:ext cx="4315370" cy="29230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Develop corporate service user accreditation with Corporate </a:t>
            </a:r>
            <a:r>
              <a:rPr lang="en-GB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Services </a:t>
            </a:r>
            <a:r>
              <a:rPr lang="en-GB" sz="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People Participation Lead </a:t>
            </a:r>
            <a:endParaRPr lang="en-GB" sz="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5" name="Rectangle 124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7519861" y="5032221"/>
            <a:ext cx="4315370" cy="25078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Appoint apprentice</a:t>
            </a:r>
            <a:endParaRPr lang="en-GB" sz="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6" name="Rectangle 125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7519861" y="6489600"/>
            <a:ext cx="4315370" cy="24644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Develop and coproduce admin skills academy</a:t>
            </a:r>
            <a:endParaRPr lang="en-GB" sz="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7519861" y="4454323"/>
            <a:ext cx="4323432" cy="25645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Ensure opportunities for team/individual development inc protected time</a:t>
            </a:r>
            <a:endParaRPr lang="en-GB" sz="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7519861" y="3613302"/>
            <a:ext cx="4315370" cy="20274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Shape a distinguished, diverse and impactful Council of Governors</a:t>
            </a:r>
            <a:endParaRPr lang="en-GB" sz="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7529900" y="632085"/>
            <a:ext cx="4323432" cy="23428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Review corporate governance structure, policies and procedures </a:t>
            </a:r>
            <a:endParaRPr lang="en-GB" sz="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7519861" y="4772117"/>
            <a:ext cx="4315370" cy="20834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Arrange socialising opportunities (out of hours, team lunches, etc)</a:t>
            </a:r>
            <a:endParaRPr lang="en-GB" sz="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7519861" y="2431965"/>
            <a:ext cx="4323432" cy="21604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Share good practice/learning both internally and with external stakeholders</a:t>
            </a:r>
            <a:endParaRPr lang="en-GB" sz="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4" name="Straight Connector 3"/>
          <p:cNvCxnSpPr>
            <a:stCxn id="45" idx="1"/>
          </p:cNvCxnSpPr>
          <p:nvPr/>
        </p:nvCxnSpPr>
        <p:spPr>
          <a:xfrm flipH="1">
            <a:off x="6483096" y="5969695"/>
            <a:ext cx="1036765" cy="100906"/>
          </a:xfrm>
          <a:prstGeom prst="line">
            <a:avLst/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flipH="1" flipV="1">
            <a:off x="6483096" y="6148021"/>
            <a:ext cx="1036766" cy="118167"/>
          </a:xfrm>
          <a:prstGeom prst="line">
            <a:avLst/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H="1" flipV="1">
            <a:off x="6483096" y="6266188"/>
            <a:ext cx="1036766" cy="298508"/>
          </a:xfrm>
          <a:prstGeom prst="line">
            <a:avLst/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44" name="Rectangle 43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7519861" y="6185709"/>
            <a:ext cx="4323432" cy="23690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Develop opportunities to raise the profile of admin as a profession</a:t>
            </a:r>
            <a:endParaRPr lang="en-GB" sz="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7519861" y="5916914"/>
            <a:ext cx="4315370" cy="20181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Develop leadership skills and strategic thinking of senior managers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7519861" y="5629730"/>
            <a:ext cx="4315370" cy="22020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Develop and coproduce annual plan for Heads of Admin</a:t>
            </a: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7519861" y="3330988"/>
            <a:ext cx="4315370" cy="22630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Create opportunities to develop an engaged and knowledgeable membership</a:t>
            </a:r>
            <a:endParaRPr lang="en-GB" sz="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7519861" y="3858008"/>
            <a:ext cx="4315370" cy="23568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Identify and embed opportunities for internal and external engagement/collaboration</a:t>
            </a:r>
            <a:endParaRPr lang="en-GB" sz="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7519861" y="1567612"/>
            <a:ext cx="4333470" cy="22752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Reconnect to the Trust strategy</a:t>
            </a:r>
            <a:endParaRPr lang="en-GB" sz="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4" name="Straight Connector 53"/>
          <p:cNvCxnSpPr>
            <a:endCxn id="149" idx="3"/>
          </p:cNvCxnSpPr>
          <p:nvPr/>
        </p:nvCxnSpPr>
        <p:spPr>
          <a:xfrm flipH="1">
            <a:off x="3790612" y="5355156"/>
            <a:ext cx="814016" cy="79322"/>
          </a:xfrm>
          <a:prstGeom prst="line">
            <a:avLst/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56" name="Straight Connector 55"/>
          <p:cNvCxnSpPr>
            <a:stCxn id="94" idx="1"/>
          </p:cNvCxnSpPr>
          <p:nvPr/>
        </p:nvCxnSpPr>
        <p:spPr>
          <a:xfrm flipH="1">
            <a:off x="3859639" y="997387"/>
            <a:ext cx="744988" cy="508928"/>
          </a:xfrm>
          <a:prstGeom prst="line">
            <a:avLst/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 flipH="1" flipV="1">
            <a:off x="3859639" y="2950146"/>
            <a:ext cx="744990" cy="3170574"/>
          </a:xfrm>
          <a:prstGeom prst="line">
            <a:avLst/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 flipH="1" flipV="1">
            <a:off x="3859639" y="4164189"/>
            <a:ext cx="720241" cy="224334"/>
          </a:xfrm>
          <a:prstGeom prst="line">
            <a:avLst/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 flipH="1" flipV="1">
            <a:off x="3859639" y="4342967"/>
            <a:ext cx="769741" cy="1805054"/>
          </a:xfrm>
          <a:prstGeom prst="line">
            <a:avLst/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65" name="Straight Connector 64"/>
          <p:cNvCxnSpPr/>
          <p:nvPr/>
        </p:nvCxnSpPr>
        <p:spPr>
          <a:xfrm flipH="1" flipV="1">
            <a:off x="3859639" y="1678489"/>
            <a:ext cx="742535" cy="919966"/>
          </a:xfrm>
          <a:prstGeom prst="line">
            <a:avLst/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66" name="Straight Connector 65"/>
          <p:cNvCxnSpPr>
            <a:stCxn id="139" idx="1"/>
          </p:cNvCxnSpPr>
          <p:nvPr/>
        </p:nvCxnSpPr>
        <p:spPr>
          <a:xfrm flipH="1" flipV="1">
            <a:off x="3859639" y="1567612"/>
            <a:ext cx="744988" cy="231656"/>
          </a:xfrm>
          <a:prstGeom prst="line">
            <a:avLst/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67" name="Straight Connector 66"/>
          <p:cNvCxnSpPr>
            <a:stCxn id="38" idx="1"/>
          </p:cNvCxnSpPr>
          <p:nvPr/>
        </p:nvCxnSpPr>
        <p:spPr>
          <a:xfrm flipH="1">
            <a:off x="6483096" y="749226"/>
            <a:ext cx="1046804" cy="4537411"/>
          </a:xfrm>
          <a:prstGeom prst="line">
            <a:avLst/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68" name="Straight Connector 67"/>
          <p:cNvCxnSpPr/>
          <p:nvPr/>
        </p:nvCxnSpPr>
        <p:spPr>
          <a:xfrm flipH="1">
            <a:off x="6406730" y="772171"/>
            <a:ext cx="1108804" cy="94196"/>
          </a:xfrm>
          <a:prstGeom prst="line">
            <a:avLst/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69" name="Straight Connector 68"/>
          <p:cNvCxnSpPr/>
          <p:nvPr/>
        </p:nvCxnSpPr>
        <p:spPr>
          <a:xfrm flipH="1">
            <a:off x="6406730" y="468685"/>
            <a:ext cx="1116868" cy="303486"/>
          </a:xfrm>
          <a:prstGeom prst="line">
            <a:avLst/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77" name="Straight Connector 76"/>
          <p:cNvCxnSpPr/>
          <p:nvPr/>
        </p:nvCxnSpPr>
        <p:spPr>
          <a:xfrm flipH="1" flipV="1">
            <a:off x="3859639" y="1795139"/>
            <a:ext cx="718151" cy="1717770"/>
          </a:xfrm>
          <a:prstGeom prst="line">
            <a:avLst/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79" name="Straight Connector 78"/>
          <p:cNvCxnSpPr/>
          <p:nvPr/>
        </p:nvCxnSpPr>
        <p:spPr>
          <a:xfrm flipH="1" flipV="1">
            <a:off x="6406730" y="997387"/>
            <a:ext cx="1101580" cy="403416"/>
          </a:xfrm>
          <a:prstGeom prst="line">
            <a:avLst/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80" name="Straight Connector 79"/>
          <p:cNvCxnSpPr/>
          <p:nvPr/>
        </p:nvCxnSpPr>
        <p:spPr>
          <a:xfrm flipH="1" flipV="1">
            <a:off x="6406730" y="921496"/>
            <a:ext cx="1081966" cy="125021"/>
          </a:xfrm>
          <a:prstGeom prst="line">
            <a:avLst/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81" name="Straight Connector 80"/>
          <p:cNvCxnSpPr/>
          <p:nvPr/>
        </p:nvCxnSpPr>
        <p:spPr>
          <a:xfrm flipH="1">
            <a:off x="3859639" y="3507638"/>
            <a:ext cx="703785" cy="596455"/>
          </a:xfrm>
          <a:prstGeom prst="line">
            <a:avLst/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82" name="Straight Connector 81"/>
          <p:cNvCxnSpPr/>
          <p:nvPr/>
        </p:nvCxnSpPr>
        <p:spPr>
          <a:xfrm flipH="1" flipV="1">
            <a:off x="3859639" y="2912346"/>
            <a:ext cx="732036" cy="599100"/>
          </a:xfrm>
          <a:prstGeom prst="line">
            <a:avLst/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87" name="Straight Connector 86"/>
          <p:cNvCxnSpPr/>
          <p:nvPr/>
        </p:nvCxnSpPr>
        <p:spPr>
          <a:xfrm flipH="1" flipV="1">
            <a:off x="6406730" y="1854024"/>
            <a:ext cx="1101581" cy="407050"/>
          </a:xfrm>
          <a:prstGeom prst="line">
            <a:avLst/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88" name="Straight Connector 87"/>
          <p:cNvCxnSpPr/>
          <p:nvPr/>
        </p:nvCxnSpPr>
        <p:spPr>
          <a:xfrm flipH="1" flipV="1">
            <a:off x="6406730" y="1795139"/>
            <a:ext cx="1123172" cy="159910"/>
          </a:xfrm>
          <a:prstGeom prst="line">
            <a:avLst/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89" name="Straight Connector 88"/>
          <p:cNvCxnSpPr/>
          <p:nvPr/>
        </p:nvCxnSpPr>
        <p:spPr>
          <a:xfrm flipH="1" flipV="1">
            <a:off x="6406730" y="1678489"/>
            <a:ext cx="1127943" cy="29527"/>
          </a:xfrm>
          <a:prstGeom prst="line">
            <a:avLst/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93" name="Straight Connector 92"/>
          <p:cNvCxnSpPr/>
          <p:nvPr/>
        </p:nvCxnSpPr>
        <p:spPr>
          <a:xfrm flipH="1" flipV="1">
            <a:off x="6406730" y="2657631"/>
            <a:ext cx="1123170" cy="456614"/>
          </a:xfrm>
          <a:prstGeom prst="line">
            <a:avLst/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95" name="Straight Connector 94"/>
          <p:cNvCxnSpPr/>
          <p:nvPr/>
        </p:nvCxnSpPr>
        <p:spPr>
          <a:xfrm flipH="1" flipV="1">
            <a:off x="6406730" y="2593250"/>
            <a:ext cx="1108806" cy="249940"/>
          </a:xfrm>
          <a:prstGeom prst="line">
            <a:avLst/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 flipH="1" flipV="1">
            <a:off x="6406730" y="3565177"/>
            <a:ext cx="1090785" cy="350526"/>
          </a:xfrm>
          <a:prstGeom prst="line">
            <a:avLst/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98" name="Straight Connector 97"/>
          <p:cNvCxnSpPr/>
          <p:nvPr/>
        </p:nvCxnSpPr>
        <p:spPr>
          <a:xfrm flipH="1" flipV="1">
            <a:off x="6406730" y="3479773"/>
            <a:ext cx="1090785" cy="172856"/>
          </a:xfrm>
          <a:prstGeom prst="line">
            <a:avLst/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99" name="Straight Connector 98"/>
          <p:cNvCxnSpPr/>
          <p:nvPr/>
        </p:nvCxnSpPr>
        <p:spPr>
          <a:xfrm flipH="1">
            <a:off x="6406730" y="3393260"/>
            <a:ext cx="1108805" cy="0"/>
          </a:xfrm>
          <a:prstGeom prst="line">
            <a:avLst/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03" name="Straight Connector 102"/>
          <p:cNvCxnSpPr/>
          <p:nvPr/>
        </p:nvCxnSpPr>
        <p:spPr>
          <a:xfrm flipH="1" flipV="1">
            <a:off x="6406730" y="4406198"/>
            <a:ext cx="1091774" cy="147579"/>
          </a:xfrm>
          <a:prstGeom prst="line">
            <a:avLst/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04" name="Straight Connector 103"/>
          <p:cNvCxnSpPr/>
          <p:nvPr/>
        </p:nvCxnSpPr>
        <p:spPr>
          <a:xfrm flipH="1">
            <a:off x="6406730" y="4197744"/>
            <a:ext cx="1110564" cy="145223"/>
          </a:xfrm>
          <a:prstGeom prst="line">
            <a:avLst/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05" name="Straight Connector 104"/>
          <p:cNvCxnSpPr/>
          <p:nvPr/>
        </p:nvCxnSpPr>
        <p:spPr>
          <a:xfrm flipH="1" flipV="1">
            <a:off x="6406730" y="4553777"/>
            <a:ext cx="1121622" cy="540730"/>
          </a:xfrm>
          <a:prstGeom prst="line">
            <a:avLst/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13" name="Straight Connector 112"/>
          <p:cNvCxnSpPr/>
          <p:nvPr/>
        </p:nvCxnSpPr>
        <p:spPr>
          <a:xfrm flipH="1" flipV="1">
            <a:off x="6406730" y="4504353"/>
            <a:ext cx="1081966" cy="345224"/>
          </a:xfrm>
          <a:prstGeom prst="line">
            <a:avLst/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14" name="Straight Connector 113"/>
          <p:cNvCxnSpPr/>
          <p:nvPr/>
        </p:nvCxnSpPr>
        <p:spPr>
          <a:xfrm flipH="1" flipV="1">
            <a:off x="6483096" y="5355156"/>
            <a:ext cx="1032440" cy="46385"/>
          </a:xfrm>
          <a:prstGeom prst="line">
            <a:avLst/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15" name="Straight Connector 114"/>
          <p:cNvCxnSpPr>
            <a:stCxn id="46" idx="1"/>
          </p:cNvCxnSpPr>
          <p:nvPr/>
        </p:nvCxnSpPr>
        <p:spPr>
          <a:xfrm flipH="1">
            <a:off x="6483096" y="5691706"/>
            <a:ext cx="1036765" cy="277989"/>
          </a:xfrm>
          <a:prstGeom prst="line">
            <a:avLst/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76" name="Straight Connector 75"/>
          <p:cNvCxnSpPr>
            <a:stCxn id="147" idx="1"/>
          </p:cNvCxnSpPr>
          <p:nvPr/>
        </p:nvCxnSpPr>
        <p:spPr>
          <a:xfrm flipH="1">
            <a:off x="1828800" y="1678489"/>
            <a:ext cx="577094" cy="1604374"/>
          </a:xfrm>
          <a:prstGeom prst="line">
            <a:avLst/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83" name="Straight Connector 82"/>
          <p:cNvCxnSpPr>
            <a:stCxn id="148" idx="1"/>
          </p:cNvCxnSpPr>
          <p:nvPr/>
        </p:nvCxnSpPr>
        <p:spPr>
          <a:xfrm flipH="1">
            <a:off x="1828800" y="2912346"/>
            <a:ext cx="576045" cy="480914"/>
          </a:xfrm>
          <a:prstGeom prst="line">
            <a:avLst/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84" name="Straight Connector 83"/>
          <p:cNvCxnSpPr>
            <a:stCxn id="150" idx="1"/>
          </p:cNvCxnSpPr>
          <p:nvPr/>
        </p:nvCxnSpPr>
        <p:spPr>
          <a:xfrm flipH="1" flipV="1">
            <a:off x="1892808" y="3479773"/>
            <a:ext cx="513087" cy="684416"/>
          </a:xfrm>
          <a:prstGeom prst="line">
            <a:avLst/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85" name="Straight Connector 84"/>
          <p:cNvCxnSpPr>
            <a:stCxn id="149" idx="1"/>
          </p:cNvCxnSpPr>
          <p:nvPr/>
        </p:nvCxnSpPr>
        <p:spPr>
          <a:xfrm flipH="1" flipV="1">
            <a:off x="1828800" y="3565177"/>
            <a:ext cx="577096" cy="1869301"/>
          </a:xfrm>
          <a:prstGeom prst="line">
            <a:avLst/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78" name="TextBox 77">
            <a:extLst>
              <a:ext uri="{FF2B5EF4-FFF2-40B4-BE49-F238E27FC236}">
                <a16:creationId xmlns:a16="http://schemas.microsoft.com/office/drawing/2014/main" id="{65C0FF7E-B889-E61A-7BF9-953CF60A28D2}"/>
              </a:ext>
            </a:extLst>
          </p:cNvPr>
          <p:cNvSpPr txBox="1"/>
          <p:nvPr/>
        </p:nvSpPr>
        <p:spPr>
          <a:xfrm>
            <a:off x="2034826" y="-28196"/>
            <a:ext cx="2197307" cy="52322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400" b="1" dirty="0">
                <a:latin typeface="Arial"/>
                <a:cs typeface="Calibri"/>
              </a:rPr>
              <a:t>Trust Strategic Objective</a:t>
            </a:r>
            <a:endParaRPr lang="en-US" sz="1400" b="1" dirty="0">
              <a:latin typeface="Arial"/>
              <a:cs typeface="Arial"/>
            </a:endParaRPr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id="{E09724C8-F1B9-0826-F561-849F5BCB972D}"/>
              </a:ext>
            </a:extLst>
          </p:cNvPr>
          <p:cNvSpPr txBox="1"/>
          <p:nvPr/>
        </p:nvSpPr>
        <p:spPr>
          <a:xfrm>
            <a:off x="4398992" y="-60356"/>
            <a:ext cx="2448839" cy="52322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400" b="1" dirty="0">
                <a:latin typeface="Arial"/>
                <a:cs typeface="Calibri"/>
              </a:rPr>
              <a:t>Priority areas for the service</a:t>
            </a:r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4128A996-CC85-9846-E43E-AAD1936D53DD}"/>
              </a:ext>
            </a:extLst>
          </p:cNvPr>
          <p:cNvSpPr txBox="1"/>
          <p:nvPr/>
        </p:nvSpPr>
        <p:spPr>
          <a:xfrm>
            <a:off x="6681542" y="45224"/>
            <a:ext cx="5510458" cy="30777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400" b="1" dirty="0">
                <a:latin typeface="Arial"/>
                <a:cs typeface="Calibri"/>
              </a:rPr>
              <a:t>Defined workstreams / projects / </a:t>
            </a:r>
            <a:r>
              <a:rPr lang="en-US" sz="1400" b="1" dirty="0" err="1">
                <a:latin typeface="Arial"/>
                <a:cs typeface="Calibri"/>
              </a:rPr>
              <a:t>programmes</a:t>
            </a:r>
            <a:r>
              <a:rPr lang="en-US" sz="1400" b="1" dirty="0">
                <a:latin typeface="Arial"/>
                <a:cs typeface="Calibri"/>
              </a:rPr>
              <a:t> for 23-24</a:t>
            </a:r>
            <a:endParaRPr lang="en-US" sz="1400" dirty="0">
              <a:latin typeface="Arial"/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13601305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288</Words>
  <Application>Microsoft Office PowerPoint</Application>
  <PresentationFormat>Widescreen</PresentationFormat>
  <Paragraphs>39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Baksh de la Iglesia Amber</dc:creator>
  <cp:lastModifiedBy>Baksh de la Iglesia Amber</cp:lastModifiedBy>
  <cp:revision>1</cp:revision>
  <dcterms:created xsi:type="dcterms:W3CDTF">2023-05-04T11:39:25Z</dcterms:created>
  <dcterms:modified xsi:type="dcterms:W3CDTF">2023-05-04T11:39:34Z</dcterms:modified>
</cp:coreProperties>
</file>