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783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68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602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31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01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064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48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81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2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61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78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483C3-34B6-4259-AB77-F1131328F47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A2716-0C2C-49A2-AA88-B3B8CF0B0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7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28712"/>
            <a:ext cx="1569957" cy="10793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b="1" dirty="0">
                <a:solidFill>
                  <a:srgbClr val="000000"/>
                </a:solidFill>
                <a:latin typeface="Arial"/>
                <a:cs typeface="Calibri"/>
              </a:rPr>
              <a:t>Corporate Performance</a:t>
            </a:r>
          </a:p>
          <a:p>
            <a:pPr algn="ctr"/>
            <a:r>
              <a:rPr lang="en-US" sz="1200" dirty="0">
                <a:solidFill>
                  <a:srgbClr val="000000"/>
                </a:solidFill>
                <a:latin typeface="Arial"/>
                <a:cs typeface="Calibri"/>
              </a:rPr>
              <a:t>2023/24 Annual Plan Priorities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789999" y="8234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789997" y="233512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789995" y="3834545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1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789994" y="5333964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1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404132" y="90699"/>
            <a:ext cx="2550354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40972" y="1891423"/>
            <a:ext cx="1658593" cy="1255236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Successfully delivering national and local priorities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40971" y="526508"/>
            <a:ext cx="1658593" cy="1324508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Performance collaboration across the ICB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40970" y="3208805"/>
            <a:ext cx="1658593" cy="1207733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Developing the corporate performance offer to stakeholders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0868" y="4448086"/>
            <a:ext cx="1649953" cy="818819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Successfully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mobilising</a:t>
            </a:r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 and enabling strategic annual plans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50450" y="5310130"/>
            <a:ext cx="1650818" cy="908871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  <a:latin typeface="Arial"/>
                <a:cs typeface="Calibri"/>
              </a:rPr>
              <a:t>Delivering a performance assurance model within the </a:t>
            </a:r>
            <a:r>
              <a:rPr lang="en-US" sz="900" dirty="0" err="1">
                <a:solidFill>
                  <a:schemeClr val="tx1"/>
                </a:solidFill>
                <a:latin typeface="Arial"/>
                <a:cs typeface="Calibri"/>
              </a:rPr>
              <a:t>organisation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40553" y="6265804"/>
            <a:ext cx="1659458" cy="590217"/>
          </a:xfrm>
          <a:prstGeom prst="rect">
            <a:avLst/>
          </a:prstGeom>
          <a:solidFill>
            <a:srgbClr val="FFFF9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Delivery of high-value complex projects and project management support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12559" y="497433"/>
            <a:ext cx="4656349" cy="13937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Building a performance collaborative across providers within East London ICB and BLMK ICB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Collaborating with ICB colleagues to meet national expectations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Agreeing consistent standards of rules and reporting to ensure reliability and consistency of national submissions across the ICB footprint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Sharing best practice and learning to develop a collaborative approach managing expectations and challenges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Building on successful work with </a:t>
            </a: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North East London (NEL) 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colleagues in </a:t>
            </a: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Central and North West London (CNWL)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Supporting the alignment of strategic developments around operational </a:t>
            </a: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delivery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2" y="1919598"/>
            <a:ext cx="4646453" cy="11760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900" b="1" dirty="0">
                <a:solidFill>
                  <a:srgbClr val="000000"/>
                </a:solidFill>
                <a:latin typeface="Arial"/>
                <a:cs typeface="Arial"/>
              </a:rPr>
              <a:t>(CQUINs, Contract KPIs, LTP, Operating Plan deliverables, Waiting Times &amp; Recovery, NODF)</a:t>
            </a: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Supporting teams with timely monthly contract reviews and exception reporting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Supporting teams to work through performance improvement tools and techniques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Offering targeted support where needed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Reduce duplication of effort, and burden on teams to streamline processes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Shaping </a:t>
            </a: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Key Performance Indicators (KPIs) 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in a clinically meaningful way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Strengthening business intelligence and reporting</a:t>
            </a:r>
            <a:endParaRPr lang="en-US" dirty="0">
              <a:solidFill>
                <a:srgbClr val="000000"/>
              </a:solidFill>
              <a:cs typeface="Calibri" panose="020F050202020403020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210165" y="5338702"/>
            <a:ext cx="4656349" cy="8802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Establishing ways of working internally and externally – successfully engaging with local and external partners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Establishing ways of working within the new landscape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Agreeing principles for the local assurance processes with </a:t>
            </a: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Directorate Management Teams, 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ICB and wider stakeholders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Reduce multiple layers of assurance by working together more closely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12557" y="3148788"/>
            <a:ext cx="4656349" cy="12651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Establishing a team vision – setting standards and best practice model to ensure we operate as a clear </a:t>
            </a:r>
            <a:r>
              <a:rPr lang="en-US" sz="900" dirty="0" smtClean="0">
                <a:solidFill>
                  <a:srgbClr val="000000"/>
                </a:solidFill>
                <a:latin typeface="Arial"/>
                <a:cs typeface="Arial"/>
              </a:rPr>
              <a:t>Project Management Office (PMO)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Developing an interface with stakeholders to reduce duplication and effort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Implement the performance manager  strategic plan with engagement from all leads (Training, Wellbeing, Roles and Responsibilities)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What could we offer that is different?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Offering training and development support 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Internally work with corporate teams to streamline ways of working and sharing knowledge in supporting directorates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12557" y="6268613"/>
            <a:ext cx="4656349" cy="5921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Identifying opportunities for project coordination and collaboration across the Trust 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Reduce duplication, waste, and burden on teams to streamline processes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Benefits 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realisation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 of project successes (ensuring measurable outputs)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Consider how we 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socialise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 work within the 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organisation</a:t>
            </a:r>
            <a:endParaRPr lang="en-US" sz="2000" dirty="0" err="1">
              <a:solidFill>
                <a:srgbClr val="00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212364" y="46300"/>
            <a:ext cx="455917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>
              <a:latin typeface="Arial"/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CE79D5D-C6E8-EF26-62EA-A4D49BB84329}"/>
              </a:ext>
            </a:extLst>
          </p:cNvPr>
          <p:cNvSpPr/>
          <p:nvPr/>
        </p:nvSpPr>
        <p:spPr>
          <a:xfrm>
            <a:off x="7214949" y="4452999"/>
            <a:ext cx="4646453" cy="859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Supporting the delivery of the operational strategic objectives through an equity lens across all strategic priorities (population health, staff, service user experience, value)</a:t>
            </a:r>
            <a:endParaRPr lang="en-US" sz="900" dirty="0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Enabling the People Participation Plan and wider stakeholder priorities to be embedded across the 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organisation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 for a joined-up approach to planning and </a:t>
            </a: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mobilisation</a:t>
            </a:r>
            <a:endParaRPr lang="en-US" sz="900" dirty="0" err="1">
              <a:solidFill>
                <a:srgbClr val="000000"/>
              </a:solidFill>
              <a:ea typeface="+mn-lt"/>
              <a:cs typeface="+mn-lt"/>
            </a:endParaRPr>
          </a:p>
          <a:p>
            <a:pPr marL="171450" indent="-171450">
              <a:buFont typeface="Arial,Sans-Serif"/>
              <a:buChar char="•"/>
            </a:pPr>
            <a:r>
              <a:rPr lang="en-US" sz="900" dirty="0" err="1">
                <a:solidFill>
                  <a:srgbClr val="000000"/>
                </a:solidFill>
                <a:latin typeface="Arial"/>
                <a:cs typeface="Arial"/>
              </a:rPr>
              <a:t>Socialising</a:t>
            </a:r>
            <a:r>
              <a:rPr lang="en-US" sz="900" dirty="0">
                <a:solidFill>
                  <a:srgbClr val="000000"/>
                </a:solidFill>
                <a:latin typeface="Arial"/>
                <a:cs typeface="Arial"/>
              </a:rPr>
              <a:t> the annual plan updates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6" name="Straight Arrow Connector 5"/>
          <p:cNvCxnSpPr>
            <a:stCxn id="5" idx="1"/>
          </p:cNvCxnSpPr>
          <p:nvPr/>
        </p:nvCxnSpPr>
        <p:spPr>
          <a:xfrm flipH="1">
            <a:off x="1781797" y="1060142"/>
            <a:ext cx="1008202" cy="18747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7" idx="1"/>
          </p:cNvCxnSpPr>
          <p:nvPr/>
        </p:nvCxnSpPr>
        <p:spPr>
          <a:xfrm flipH="1">
            <a:off x="1781797" y="2571849"/>
            <a:ext cx="1008200" cy="4752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9" idx="1"/>
          </p:cNvCxnSpPr>
          <p:nvPr/>
        </p:nvCxnSpPr>
        <p:spPr>
          <a:xfrm flipH="1" flipV="1">
            <a:off x="1781797" y="3114872"/>
            <a:ext cx="1008198" cy="95639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0" idx="1"/>
          </p:cNvCxnSpPr>
          <p:nvPr/>
        </p:nvCxnSpPr>
        <p:spPr>
          <a:xfrm flipH="1" flipV="1">
            <a:off x="1781797" y="3187597"/>
            <a:ext cx="1008197" cy="23830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1"/>
            <a:endCxn id="5" idx="3"/>
          </p:cNvCxnSpPr>
          <p:nvPr/>
        </p:nvCxnSpPr>
        <p:spPr>
          <a:xfrm flipH="1" flipV="1">
            <a:off x="4733020" y="1040935"/>
            <a:ext cx="307951" cy="1478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7" idx="1"/>
            <a:endCxn id="7" idx="3"/>
          </p:cNvCxnSpPr>
          <p:nvPr/>
        </p:nvCxnSpPr>
        <p:spPr>
          <a:xfrm flipH="1">
            <a:off x="4733018" y="2519041"/>
            <a:ext cx="307954" cy="336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19" idx="1"/>
            <a:endCxn id="9" idx="3"/>
          </p:cNvCxnSpPr>
          <p:nvPr/>
        </p:nvCxnSpPr>
        <p:spPr>
          <a:xfrm flipH="1">
            <a:off x="4733016" y="3812672"/>
            <a:ext cx="307954" cy="239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0" idx="1"/>
          </p:cNvCxnSpPr>
          <p:nvPr/>
        </p:nvCxnSpPr>
        <p:spPr>
          <a:xfrm flipH="1" flipV="1">
            <a:off x="4733015" y="1060142"/>
            <a:ext cx="317853" cy="37973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0" idx="1"/>
            <a:endCxn id="7" idx="3"/>
          </p:cNvCxnSpPr>
          <p:nvPr/>
        </p:nvCxnSpPr>
        <p:spPr>
          <a:xfrm flipH="1" flipV="1">
            <a:off x="4733018" y="2552642"/>
            <a:ext cx="317850" cy="23048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20" idx="1"/>
            <a:endCxn id="9" idx="3"/>
          </p:cNvCxnSpPr>
          <p:nvPr/>
        </p:nvCxnSpPr>
        <p:spPr>
          <a:xfrm flipH="1" flipV="1">
            <a:off x="4733016" y="4052060"/>
            <a:ext cx="317852" cy="8054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0" idx="1"/>
            <a:endCxn id="10" idx="3"/>
          </p:cNvCxnSpPr>
          <p:nvPr/>
        </p:nvCxnSpPr>
        <p:spPr>
          <a:xfrm flipH="1">
            <a:off x="4733015" y="4857496"/>
            <a:ext cx="317853" cy="69398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4" idx="1"/>
            <a:endCxn id="10" idx="3"/>
          </p:cNvCxnSpPr>
          <p:nvPr/>
        </p:nvCxnSpPr>
        <p:spPr>
          <a:xfrm flipH="1" flipV="1">
            <a:off x="4733015" y="5551479"/>
            <a:ext cx="317435" cy="2130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5" idx="1"/>
            <a:endCxn id="10" idx="3"/>
          </p:cNvCxnSpPr>
          <p:nvPr/>
        </p:nvCxnSpPr>
        <p:spPr>
          <a:xfrm flipH="1" flipV="1">
            <a:off x="4733015" y="5551479"/>
            <a:ext cx="307538" cy="100943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35" idx="1"/>
          </p:cNvCxnSpPr>
          <p:nvPr/>
        </p:nvCxnSpPr>
        <p:spPr>
          <a:xfrm flipH="1">
            <a:off x="6735680" y="1194324"/>
            <a:ext cx="476879" cy="160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7" idx="1"/>
          </p:cNvCxnSpPr>
          <p:nvPr/>
        </p:nvCxnSpPr>
        <p:spPr>
          <a:xfrm flipH="1" flipV="1">
            <a:off x="6735680" y="2492370"/>
            <a:ext cx="479272" cy="152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1" idx="1"/>
          </p:cNvCxnSpPr>
          <p:nvPr/>
        </p:nvCxnSpPr>
        <p:spPr>
          <a:xfrm flipH="1">
            <a:off x="6793820" y="3781354"/>
            <a:ext cx="41873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" idx="1"/>
          </p:cNvCxnSpPr>
          <p:nvPr/>
        </p:nvCxnSpPr>
        <p:spPr>
          <a:xfrm flipH="1">
            <a:off x="6793820" y="4882695"/>
            <a:ext cx="42112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39" idx="1"/>
          </p:cNvCxnSpPr>
          <p:nvPr/>
        </p:nvCxnSpPr>
        <p:spPr>
          <a:xfrm flipH="1">
            <a:off x="6792562" y="5788190"/>
            <a:ext cx="417603" cy="1921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3" idx="1"/>
          </p:cNvCxnSpPr>
          <p:nvPr/>
        </p:nvCxnSpPr>
        <p:spPr>
          <a:xfrm flipH="1" flipV="1">
            <a:off x="6792562" y="6560912"/>
            <a:ext cx="419995" cy="37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205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531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Arial,Sans-Serif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1</cp:revision>
  <dcterms:created xsi:type="dcterms:W3CDTF">2023-05-04T11:39:00Z</dcterms:created>
  <dcterms:modified xsi:type="dcterms:W3CDTF">2023-05-04T11:39:09Z</dcterms:modified>
</cp:coreProperties>
</file>