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1BFA-3C74-4F10-A392-D4F3613152D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AEA0-2EA3-4F7C-B863-9C3E029053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773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1BFA-3C74-4F10-A392-D4F3613152D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AEA0-2EA3-4F7C-B863-9C3E029053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14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1BFA-3C74-4F10-A392-D4F3613152D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AEA0-2EA3-4F7C-B863-9C3E029053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122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1BFA-3C74-4F10-A392-D4F3613152D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AEA0-2EA3-4F7C-B863-9C3E029053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399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1BFA-3C74-4F10-A392-D4F3613152D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AEA0-2EA3-4F7C-B863-9C3E029053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371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1BFA-3C74-4F10-A392-D4F3613152D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AEA0-2EA3-4F7C-B863-9C3E029053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12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1BFA-3C74-4F10-A392-D4F3613152D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AEA0-2EA3-4F7C-B863-9C3E029053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091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1BFA-3C74-4F10-A392-D4F3613152D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AEA0-2EA3-4F7C-B863-9C3E029053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925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1BFA-3C74-4F10-A392-D4F3613152D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AEA0-2EA3-4F7C-B863-9C3E029053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445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1BFA-3C74-4F10-A392-D4F3613152D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AEA0-2EA3-4F7C-B863-9C3E029053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007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1BFA-3C74-4F10-A392-D4F3613152D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AEA0-2EA3-4F7C-B863-9C3E029053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902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31BFA-3C74-4F10-A392-D4F3613152D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CAEA0-2EA3-4F7C-B863-9C3E029053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353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99089" y="2811148"/>
            <a:ext cx="1844260" cy="965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Forensics </a:t>
            </a:r>
            <a:r>
              <a:rPr lang="en-US" dirty="0">
                <a:solidFill>
                  <a:srgbClr val="000000"/>
                </a:solidFill>
                <a:cs typeface="Calibri"/>
              </a:rPr>
              <a:t>2023/24 Annual Plan Priorities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98285" y="6137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690463" y="2018025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690463" y="3601341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694415" y="5599256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</p:cNvCxnSpPr>
          <p:nvPr/>
        </p:nvCxnSpPr>
        <p:spPr>
          <a:xfrm flipH="1">
            <a:off x="2001351" y="850435"/>
            <a:ext cx="906459" cy="232386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</p:cNvCxnSpPr>
          <p:nvPr/>
        </p:nvCxnSpPr>
        <p:spPr>
          <a:xfrm flipH="1">
            <a:off x="2063256" y="2254747"/>
            <a:ext cx="636732" cy="969473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</p:cNvCxnSpPr>
          <p:nvPr/>
        </p:nvCxnSpPr>
        <p:spPr>
          <a:xfrm flipH="1" flipV="1">
            <a:off x="2063256" y="3256007"/>
            <a:ext cx="636732" cy="39155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</p:cNvCxnSpPr>
          <p:nvPr/>
        </p:nvCxnSpPr>
        <p:spPr>
          <a:xfrm flipH="1" flipV="1">
            <a:off x="1993195" y="3280510"/>
            <a:ext cx="710745" cy="236496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61382" y="61371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Greater partnership working and </a:t>
            </a: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enhanced community offer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5061380" y="112108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Develop a specific women’s care pathway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5068393" y="1618544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Continue work around improving patient safety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9CCABA-FDD6-2228-BE2D-A45813366F27}"/>
              </a:ext>
            </a:extLst>
          </p:cNvPr>
          <p:cNvSpPr/>
          <p:nvPr/>
        </p:nvSpPr>
        <p:spPr>
          <a:xfrm>
            <a:off x="5068393" y="2125420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Improve dispute management processes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5068393" y="263186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Sustaining staff wellbeing work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5068393" y="314938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Focus on staff recruitment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068393" y="418339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More sustainable </a:t>
            </a:r>
            <a:r>
              <a:rPr lang="en-US" sz="1000" dirty="0" smtClean="0">
                <a:solidFill>
                  <a:schemeClr val="tx1"/>
                </a:solidFill>
                <a:latin typeface="Arial"/>
                <a:cs typeface="Calibri"/>
              </a:rPr>
              <a:t>transport and estates</a:t>
            </a:r>
            <a:endParaRPr lang="en-US" sz="10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5068393" y="4711704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Therapeutic and sustainable horticulture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</p:cNvCxnSpPr>
          <p:nvPr/>
        </p:nvCxnSpPr>
        <p:spPr>
          <a:xfrm flipH="1">
            <a:off x="4801558" y="850435"/>
            <a:ext cx="259825" cy="697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112AA52-88FB-A8FD-B51C-A49557A322F1}"/>
              </a:ext>
            </a:extLst>
          </p:cNvPr>
          <p:cNvCxnSpPr>
            <a:cxnSpLocks/>
          </p:cNvCxnSpPr>
          <p:nvPr/>
        </p:nvCxnSpPr>
        <p:spPr>
          <a:xfrm flipH="1" flipV="1">
            <a:off x="4801558" y="953586"/>
            <a:ext cx="259823" cy="40421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</p:cNvCxnSpPr>
          <p:nvPr/>
        </p:nvCxnSpPr>
        <p:spPr>
          <a:xfrm flipH="1">
            <a:off x="4630189" y="1855266"/>
            <a:ext cx="438204" cy="31120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DC98B0B-055E-5113-897F-6A49DE0E6AD3}"/>
              </a:ext>
            </a:extLst>
          </p:cNvPr>
          <p:cNvCxnSpPr>
            <a:cxnSpLocks/>
          </p:cNvCxnSpPr>
          <p:nvPr/>
        </p:nvCxnSpPr>
        <p:spPr>
          <a:xfrm flipH="1" flipV="1">
            <a:off x="4630189" y="2231131"/>
            <a:ext cx="438204" cy="13101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</p:cNvCxnSpPr>
          <p:nvPr/>
        </p:nvCxnSpPr>
        <p:spPr>
          <a:xfrm flipH="1">
            <a:off x="4600816" y="2868590"/>
            <a:ext cx="467577" cy="83804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F03FFFD-60E5-4908-5BA5-047E4DD5F890}"/>
              </a:ext>
            </a:extLst>
          </p:cNvPr>
          <p:cNvCxnSpPr>
            <a:cxnSpLocks/>
          </p:cNvCxnSpPr>
          <p:nvPr/>
        </p:nvCxnSpPr>
        <p:spPr>
          <a:xfrm flipH="1">
            <a:off x="4630189" y="3386110"/>
            <a:ext cx="438204" cy="44157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</p:cNvCxnSpPr>
          <p:nvPr/>
        </p:nvCxnSpPr>
        <p:spPr>
          <a:xfrm flipH="1">
            <a:off x="4600816" y="4420119"/>
            <a:ext cx="467577" cy="132115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F399E7E-38EE-02B8-574C-4F7AA151BAA0}"/>
              </a:ext>
            </a:extLst>
          </p:cNvPr>
          <p:cNvCxnSpPr>
            <a:cxnSpLocks/>
          </p:cNvCxnSpPr>
          <p:nvPr/>
        </p:nvCxnSpPr>
        <p:spPr>
          <a:xfrm flipH="1">
            <a:off x="4629918" y="4948426"/>
            <a:ext cx="438475" cy="88755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7235233" y="1120736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/>
                </a:solidFill>
                <a:latin typeface="Arial"/>
                <a:cs typeface="Calibri"/>
              </a:rPr>
              <a:t>Link with </a:t>
            </a: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Rosebank Ward, acute general adult wards and community accommodation providers to support development integrated women’s pathway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Involve NLFC in terms of current commissioning intentions  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243635" y="2649646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Establishment </a:t>
            </a:r>
            <a:r>
              <a:rPr lang="en-US" sz="800" dirty="0">
                <a:solidFill>
                  <a:schemeClr val="tx1"/>
                </a:solidFill>
                <a:latin typeface="Arial"/>
                <a:cs typeface="Calibri"/>
              </a:rPr>
              <a:t>of wellbeing ambassadors on </a:t>
            </a: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wards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 Continue consolidation of available support e.g. Map and Talk/ </a:t>
            </a:r>
            <a:r>
              <a:rPr lang="en-US" sz="800" dirty="0" err="1" smtClean="0">
                <a:solidFill>
                  <a:schemeClr val="tx1"/>
                </a:solidFill>
                <a:latin typeface="Arial"/>
                <a:cs typeface="Calibri"/>
              </a:rPr>
              <a:t>TRiM</a:t>
            </a: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/ practical support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Triangulate with Staff Survey results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24477" y="3174300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Complete transfer of Forensic Social Work Team to ELFT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Work with P&amp;C Team to extend reach and streamline recruitment process</a:t>
            </a:r>
            <a:endParaRPr lang="en-US" sz="8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cs typeface="Calibri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5068393" y="367056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Review of current management structures and support available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EF03FFFD-60E5-4908-5BA5-047E4DD5F890}"/>
              </a:ext>
            </a:extLst>
          </p:cNvPr>
          <p:cNvCxnSpPr>
            <a:cxnSpLocks/>
          </p:cNvCxnSpPr>
          <p:nvPr/>
        </p:nvCxnSpPr>
        <p:spPr>
          <a:xfrm flipH="1" flipV="1">
            <a:off x="4630189" y="3889723"/>
            <a:ext cx="438204" cy="1756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24476" y="3706631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/>
                </a:solidFill>
                <a:latin typeface="Arial"/>
                <a:cs typeface="Calibri"/>
              </a:rPr>
              <a:t>Review of line management </a:t>
            </a: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structure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Review management training offer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Explore </a:t>
            </a:r>
            <a:r>
              <a:rPr lang="en-US" sz="800" dirty="0">
                <a:solidFill>
                  <a:schemeClr val="tx1"/>
                </a:solidFill>
                <a:latin typeface="Arial"/>
                <a:cs typeface="Calibri"/>
              </a:rPr>
              <a:t>potential for mentoring opportunities for line managers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243635" y="2135991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/>
                </a:solidFill>
                <a:latin typeface="Arial"/>
                <a:cs typeface="Calibri"/>
              </a:rPr>
              <a:t>Establish a clear process around managing disputes with clear structures in place to facilitate honest communication to discuss challenges and establish structures around managing difficult </a:t>
            </a: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conversations – training package imminent </a:t>
            </a:r>
            <a:endParaRPr lang="en-US" sz="8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224478" y="620683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Increase community therapy uptake – measurable through current KPIs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Increase employment of community service users – measurable through current KPIs – through partnerships with Step Up and Compass Wellbeing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243635" y="1633848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Adapt Safety Bundles to LD/ ASD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Review Adult Safeguarding training needs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FTSU Guardian and IMHA to promote their teams across service</a:t>
            </a:r>
            <a:endParaRPr lang="en-US" sz="8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35233" y="4249727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Install </a:t>
            </a:r>
            <a:r>
              <a:rPr lang="en-US" sz="800" dirty="0">
                <a:solidFill>
                  <a:schemeClr val="tx1"/>
                </a:solidFill>
                <a:latin typeface="Arial"/>
                <a:cs typeface="Calibri"/>
              </a:rPr>
              <a:t>6 or more electrical car charging points at John Howard Centre. Conduct a feasibility study for Wolfson House on the potential for electric car charging </a:t>
            </a: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points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Purchase pool bicycles as pilot scheme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/>
                </a:solidFill>
                <a:latin typeface="Arial"/>
                <a:cs typeface="Calibri"/>
              </a:rPr>
              <a:t>Conversion of lights at John Howard Centre to LED lights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43635" y="4763617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/>
                </a:solidFill>
                <a:latin typeface="Arial"/>
                <a:cs typeface="Calibri"/>
              </a:rPr>
              <a:t>Potential expansion of horticultural therapy team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Review offer of allotment access</a:t>
            </a:r>
            <a:r>
              <a:rPr lang="en-US" sz="800" dirty="0">
                <a:solidFill>
                  <a:schemeClr val="tx1"/>
                </a:solidFill>
                <a:latin typeface="Arial"/>
                <a:cs typeface="Calibri"/>
              </a:rPr>
              <a:t> </a:t>
            </a:r>
            <a:endParaRPr lang="en-US" sz="800" dirty="0" smtClean="0">
              <a:solidFill>
                <a:schemeClr val="tx1"/>
              </a:solidFill>
              <a:latin typeface="Arial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Link with potential partners e.g. Tower Hamlets </a:t>
            </a:r>
            <a:r>
              <a:rPr lang="en-US" sz="800" dirty="0" err="1" smtClean="0">
                <a:solidFill>
                  <a:schemeClr val="tx1"/>
                </a:solidFill>
                <a:latin typeface="Arial"/>
                <a:cs typeface="Calibri"/>
              </a:rPr>
              <a:t>Carers</a:t>
            </a: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 Centre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5068393" y="5264637"/>
            <a:ext cx="1844260" cy="4568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Make inhalers more environmentally friendly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24475" y="5285231"/>
            <a:ext cx="4646453" cy="4426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/>
                </a:solidFill>
                <a:latin typeface="Arial"/>
                <a:cs typeface="Calibri"/>
              </a:rPr>
              <a:t>Switch to dry </a:t>
            </a: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powder steroid </a:t>
            </a:r>
            <a:r>
              <a:rPr lang="en-US" sz="800" dirty="0">
                <a:solidFill>
                  <a:schemeClr val="tx1"/>
                </a:solidFill>
                <a:latin typeface="Arial"/>
                <a:cs typeface="Calibri"/>
              </a:rPr>
              <a:t>inhalers through direct prescribing </a:t>
            </a:r>
            <a:endParaRPr lang="en-US" sz="800" dirty="0" smtClean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5068393" y="5768443"/>
            <a:ext cx="1844260" cy="4245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Shaping digital offer for service users and </a:t>
            </a:r>
            <a:r>
              <a:rPr lang="en-US" sz="1000" dirty="0" err="1" smtClean="0">
                <a:solidFill>
                  <a:schemeClr val="tx1"/>
                </a:solidFill>
                <a:latin typeface="Arial"/>
                <a:cs typeface="Calibri"/>
              </a:rPr>
              <a:t>carers</a:t>
            </a:r>
            <a:endParaRPr lang="en-US" sz="10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24474" y="5764268"/>
            <a:ext cx="4646453" cy="4426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/>
                </a:solidFill>
                <a:latin typeface="Arial"/>
                <a:cs typeface="Calibri"/>
              </a:rPr>
              <a:t>Set up a project group with a clear agenda to explore infrastructure improvements</a:t>
            </a:r>
          </a:p>
        </p:txBody>
      </p: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EF399E7E-38EE-02B8-574C-4F7AA151BAA0}"/>
              </a:ext>
            </a:extLst>
          </p:cNvPr>
          <p:cNvCxnSpPr>
            <a:cxnSpLocks/>
          </p:cNvCxnSpPr>
          <p:nvPr/>
        </p:nvCxnSpPr>
        <p:spPr>
          <a:xfrm flipH="1">
            <a:off x="4629918" y="5493046"/>
            <a:ext cx="438475" cy="38992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EF399E7E-38EE-02B8-574C-4F7AA151BAA0}"/>
              </a:ext>
            </a:extLst>
          </p:cNvPr>
          <p:cNvCxnSpPr>
            <a:cxnSpLocks/>
          </p:cNvCxnSpPr>
          <p:nvPr/>
        </p:nvCxnSpPr>
        <p:spPr>
          <a:xfrm flipH="1" flipV="1">
            <a:off x="4629918" y="5915467"/>
            <a:ext cx="438475" cy="6527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62CDFB50-0F0F-C9C4-C551-8B1EDE04E6E1}"/>
              </a:ext>
            </a:extLst>
          </p:cNvPr>
          <p:cNvSpPr/>
          <p:nvPr/>
        </p:nvSpPr>
        <p:spPr>
          <a:xfrm>
            <a:off x="5058867" y="6244692"/>
            <a:ext cx="1844260" cy="3579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"/>
                <a:cs typeface="Calibri"/>
              </a:rPr>
              <a:t>Cost-effective painting and decoration </a:t>
            </a:r>
            <a:r>
              <a:rPr lang="en-US" sz="1000" dirty="0" err="1" smtClean="0">
                <a:solidFill>
                  <a:schemeClr val="tx1"/>
                </a:solidFill>
                <a:latin typeface="Arial"/>
                <a:cs typeface="Calibri"/>
              </a:rPr>
              <a:t>programme</a:t>
            </a:r>
            <a:endParaRPr lang="en-US" sz="10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C48C619-4C0A-0146-72AC-D720F656DB09}"/>
              </a:ext>
            </a:extLst>
          </p:cNvPr>
          <p:cNvSpPr/>
          <p:nvPr/>
        </p:nvSpPr>
        <p:spPr>
          <a:xfrm>
            <a:off x="7231307" y="6252534"/>
            <a:ext cx="4636928" cy="3569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Rolling painting and decoration </a:t>
            </a:r>
            <a:r>
              <a:rPr lang="en-US" sz="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partnership with Estates and Facilities Team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users involved as paid vocational opportunity</a:t>
            </a:r>
            <a:endParaRPr 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F1ED2F2-5F39-5514-EC4B-73890828E32A}"/>
              </a:ext>
            </a:extLst>
          </p:cNvPr>
          <p:cNvCxnSpPr>
            <a:cxnSpLocks/>
          </p:cNvCxnSpPr>
          <p:nvPr/>
        </p:nvCxnSpPr>
        <p:spPr>
          <a:xfrm flipH="1" flipV="1">
            <a:off x="4629918" y="5980737"/>
            <a:ext cx="438474" cy="44767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4722B8D4-CE4E-9A96-39E0-F17427331D00}"/>
              </a:ext>
            </a:extLst>
          </p:cNvPr>
          <p:cNvSpPr txBox="1"/>
          <p:nvPr/>
        </p:nvSpPr>
        <p:spPr>
          <a:xfrm>
            <a:off x="8392886" y="35884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latin typeface="Arial"/>
              <a:cs typeface="Calibri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7D3C6F6-349C-4C2B-5470-2018ACAB798F}"/>
              </a:ext>
            </a:extLst>
          </p:cNvPr>
          <p:cNvSpPr txBox="1"/>
          <p:nvPr/>
        </p:nvSpPr>
        <p:spPr>
          <a:xfrm>
            <a:off x="2677949" y="9114"/>
            <a:ext cx="2224013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EC5E31D-0391-3F4A-ACB7-A9171078C7AD}"/>
              </a:ext>
            </a:extLst>
          </p:cNvPr>
          <p:cNvSpPr txBox="1"/>
          <p:nvPr/>
        </p:nvSpPr>
        <p:spPr>
          <a:xfrm>
            <a:off x="5068392" y="16013"/>
            <a:ext cx="1843014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54" name="TextBox 4">
            <a:extLst>
              <a:ext uri="{FF2B5EF4-FFF2-40B4-BE49-F238E27FC236}">
                <a16:creationId xmlns:a16="http://schemas.microsoft.com/office/drawing/2014/main" id="{325A45EC-E20B-EAB0-E1B3-12401AEFFE0B}"/>
              </a:ext>
            </a:extLst>
          </p:cNvPr>
          <p:cNvSpPr txBox="1"/>
          <p:nvPr/>
        </p:nvSpPr>
        <p:spPr>
          <a:xfrm>
            <a:off x="7107589" y="-1325"/>
            <a:ext cx="4559175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>
              <a:latin typeface="Arial"/>
              <a:cs typeface="Calibri" panose="020F0502020204030204"/>
            </a:endParaRPr>
          </a:p>
        </p:txBody>
      </p:sp>
      <p:pic>
        <p:nvPicPr>
          <p:cNvPr id="55" name="Picture 54" descr="Text&#10;&#10;Description automatically generated">
            <a:extLst>
              <a:ext uri="{FF2B5EF4-FFF2-40B4-BE49-F238E27FC236}">
                <a16:creationId xmlns:a16="http://schemas.microsoft.com/office/drawing/2014/main" id="{95043E4A-0ABE-E9CB-4F08-5FCA043BC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49" y="112259"/>
            <a:ext cx="123825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106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</cp:revision>
  <dcterms:created xsi:type="dcterms:W3CDTF">2023-05-04T11:31:18Z</dcterms:created>
  <dcterms:modified xsi:type="dcterms:W3CDTF">2023-05-04T11:31:32Z</dcterms:modified>
</cp:coreProperties>
</file>