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E1ADA-14D5-4349-8C9A-31327C70565F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855CB-880C-4782-B74F-11EE555FCD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967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E1ADA-14D5-4349-8C9A-31327C70565F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855CB-880C-4782-B74F-11EE555FCD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267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E1ADA-14D5-4349-8C9A-31327C70565F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855CB-880C-4782-B74F-11EE555FCD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2329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E1ADA-14D5-4349-8C9A-31327C70565F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855CB-880C-4782-B74F-11EE555FCD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5158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E1ADA-14D5-4349-8C9A-31327C70565F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855CB-880C-4782-B74F-11EE555FCD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4892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E1ADA-14D5-4349-8C9A-31327C70565F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855CB-880C-4782-B74F-11EE555FCD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9048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E1ADA-14D5-4349-8C9A-31327C70565F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855CB-880C-4782-B74F-11EE555FCD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4682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E1ADA-14D5-4349-8C9A-31327C70565F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855CB-880C-4782-B74F-11EE555FCD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424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E1ADA-14D5-4349-8C9A-31327C70565F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855CB-880C-4782-B74F-11EE555FCD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2566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E1ADA-14D5-4349-8C9A-31327C70565F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855CB-880C-4782-B74F-11EE555FCD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8676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E1ADA-14D5-4349-8C9A-31327C70565F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855CB-880C-4782-B74F-11EE555FCD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1744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E1ADA-14D5-4349-8C9A-31327C70565F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6855CB-880C-4782-B74F-11EE555FCD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7858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4A77F04-71FA-5127-761E-16EA4DE66FD1}"/>
              </a:ext>
            </a:extLst>
          </p:cNvPr>
          <p:cNvSpPr/>
          <p:nvPr/>
        </p:nvSpPr>
        <p:spPr>
          <a:xfrm>
            <a:off x="142522" y="2660051"/>
            <a:ext cx="1613556" cy="13641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IAPT</a:t>
            </a:r>
          </a:p>
          <a:p>
            <a:pPr algn="ctr"/>
            <a:r>
              <a:rPr lang="en-US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2023/24 Annual Plan Priorities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8040B2C-E5F6-B4AE-82B5-C01A84D5E308}"/>
              </a:ext>
            </a:extLst>
          </p:cNvPr>
          <p:cNvSpPr/>
          <p:nvPr/>
        </p:nvSpPr>
        <p:spPr>
          <a:xfrm>
            <a:off x="2888760" y="804213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Population Health</a:t>
            </a:r>
            <a:endParaRPr lang="en-US" sz="1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C491FD-E604-9344-DEF7-DE718783197F}"/>
              </a:ext>
            </a:extLst>
          </p:cNvPr>
          <p:cNvSpPr/>
          <p:nvPr/>
        </p:nvSpPr>
        <p:spPr>
          <a:xfrm>
            <a:off x="2888758" y="2315920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Experience of Care</a:t>
            </a:r>
            <a:endParaRPr lang="en-US" sz="14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CF52A-E226-1663-AADA-0B700E67665E}"/>
              </a:ext>
            </a:extLst>
          </p:cNvPr>
          <p:cNvSpPr/>
          <p:nvPr/>
        </p:nvSpPr>
        <p:spPr>
          <a:xfrm>
            <a:off x="2888756" y="3815338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Staff Experience</a:t>
            </a:r>
            <a:endParaRPr lang="en-US" sz="14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EED66E1-0754-BBEB-109D-B072037E1EBF}"/>
              </a:ext>
            </a:extLst>
          </p:cNvPr>
          <p:cNvSpPr/>
          <p:nvPr/>
        </p:nvSpPr>
        <p:spPr>
          <a:xfrm>
            <a:off x="2888755" y="5314757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Value</a:t>
            </a:r>
            <a:endParaRPr lang="en-US" sz="14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E2BE3B5-F510-956B-E0B8-97BE5787B611}"/>
              </a:ext>
            </a:extLst>
          </p:cNvPr>
          <p:cNvCxnSpPr/>
          <p:nvPr/>
        </p:nvCxnSpPr>
        <p:spPr>
          <a:xfrm flipH="1">
            <a:off x="1837113" y="1074481"/>
            <a:ext cx="1031756" cy="199594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F40CD0F4-31AA-B8ED-19C1-EF36BBFD4899}"/>
              </a:ext>
            </a:extLst>
          </p:cNvPr>
          <p:cNvCxnSpPr>
            <a:cxnSpLocks/>
          </p:cNvCxnSpPr>
          <p:nvPr/>
        </p:nvCxnSpPr>
        <p:spPr>
          <a:xfrm flipH="1">
            <a:off x="1837113" y="2598479"/>
            <a:ext cx="1031756" cy="55318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55FC239C-B4F2-CF28-B74C-82DC6D71BC15}"/>
              </a:ext>
            </a:extLst>
          </p:cNvPr>
          <p:cNvCxnSpPr>
            <a:cxnSpLocks/>
          </p:cNvCxnSpPr>
          <p:nvPr/>
        </p:nvCxnSpPr>
        <p:spPr>
          <a:xfrm flipH="1" flipV="1">
            <a:off x="1895302" y="3216302"/>
            <a:ext cx="1022728" cy="80785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2113D928-F40B-7E17-0FF6-BF2FFDD2EDE6}"/>
              </a:ext>
            </a:extLst>
          </p:cNvPr>
          <p:cNvCxnSpPr>
            <a:cxnSpLocks/>
          </p:cNvCxnSpPr>
          <p:nvPr/>
        </p:nvCxnSpPr>
        <p:spPr>
          <a:xfrm flipH="1" flipV="1">
            <a:off x="1837113" y="3277753"/>
            <a:ext cx="1080917" cy="23072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BB34D39D-4193-77D6-3453-C957D5C7C0F1}"/>
              </a:ext>
            </a:extLst>
          </p:cNvPr>
          <p:cNvSpPr/>
          <p:nvPr/>
        </p:nvSpPr>
        <p:spPr>
          <a:xfrm>
            <a:off x="5051857" y="804213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Improving care delivery</a:t>
            </a: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A40D362-0113-2269-14B5-7ED173A0A75E}"/>
              </a:ext>
            </a:extLst>
          </p:cNvPr>
          <p:cNvSpPr/>
          <p:nvPr/>
        </p:nvSpPr>
        <p:spPr>
          <a:xfrm>
            <a:off x="5051856" y="1394148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Integrated care </a:t>
            </a: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1D6C0ED-4551-93E3-1CF4-28B489A3FA3C}"/>
              </a:ext>
            </a:extLst>
          </p:cNvPr>
          <p:cNvSpPr/>
          <p:nvPr/>
        </p:nvSpPr>
        <p:spPr>
          <a:xfrm>
            <a:off x="5051855" y="1971792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System development</a:t>
            </a: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B9F0EAB-6430-C86F-E977-96C8437137B7}"/>
              </a:ext>
            </a:extLst>
          </p:cNvPr>
          <p:cNvSpPr/>
          <p:nvPr/>
        </p:nvSpPr>
        <p:spPr>
          <a:xfrm>
            <a:off x="5051857" y="2537148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Quality improvement </a:t>
            </a: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C9CCABA-FDD6-2228-BE2D-A45813366F27}"/>
              </a:ext>
            </a:extLst>
          </p:cNvPr>
          <p:cNvSpPr/>
          <p:nvPr/>
        </p:nvSpPr>
        <p:spPr>
          <a:xfrm>
            <a:off x="5051856" y="3127083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Training and development </a:t>
            </a: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950941D-68F4-F8EB-6B65-F7EBCEB957CB}"/>
              </a:ext>
            </a:extLst>
          </p:cNvPr>
          <p:cNvSpPr/>
          <p:nvPr/>
        </p:nvSpPr>
        <p:spPr>
          <a:xfrm>
            <a:off x="5051855" y="3704727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Equality and staff wellbeing</a:t>
            </a: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A3B3CDA-B21A-FF21-3496-16166C0D518E}"/>
              </a:ext>
            </a:extLst>
          </p:cNvPr>
          <p:cNvSpPr/>
          <p:nvPr/>
        </p:nvSpPr>
        <p:spPr>
          <a:xfrm>
            <a:off x="5039566" y="4294663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Corporate support</a:t>
            </a: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7B7212B-A402-548F-7A03-0B16C9F5FFE1}"/>
              </a:ext>
            </a:extLst>
          </p:cNvPr>
          <p:cNvSpPr/>
          <p:nvPr/>
        </p:nvSpPr>
        <p:spPr>
          <a:xfrm>
            <a:off x="5039565" y="4884598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Quality control </a:t>
            </a: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7C3D620-3D11-AA1D-CB58-E113823E0B74}"/>
              </a:ext>
            </a:extLst>
          </p:cNvPr>
          <p:cNvSpPr/>
          <p:nvPr/>
        </p:nvSpPr>
        <p:spPr>
          <a:xfrm>
            <a:off x="5039564" y="5462242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Recruitment and workforce</a:t>
            </a: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0830DBE8-D9FA-3175-383F-2EEE4752BF4D}"/>
              </a:ext>
            </a:extLst>
          </p:cNvPr>
          <p:cNvCxnSpPr>
            <a:cxnSpLocks/>
          </p:cNvCxnSpPr>
          <p:nvPr/>
        </p:nvCxnSpPr>
        <p:spPr>
          <a:xfrm flipH="1">
            <a:off x="4741913" y="1000737"/>
            <a:ext cx="290051" cy="294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6112AA52-88FB-A8FD-B51C-A49557A322F1}"/>
              </a:ext>
            </a:extLst>
          </p:cNvPr>
          <p:cNvCxnSpPr>
            <a:cxnSpLocks/>
          </p:cNvCxnSpPr>
          <p:nvPr/>
        </p:nvCxnSpPr>
        <p:spPr>
          <a:xfrm flipH="1" flipV="1">
            <a:off x="4705041" y="1116265"/>
            <a:ext cx="339213" cy="46211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C1A233EB-12B9-0755-13EE-67D0EF87E3AE}"/>
              </a:ext>
            </a:extLst>
          </p:cNvPr>
          <p:cNvCxnSpPr>
            <a:cxnSpLocks/>
          </p:cNvCxnSpPr>
          <p:nvPr/>
        </p:nvCxnSpPr>
        <p:spPr>
          <a:xfrm flipH="1">
            <a:off x="4778784" y="2205188"/>
            <a:ext cx="228599" cy="20156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C5FB0285-AC61-6F3B-D850-EB76DDA42BDB}"/>
              </a:ext>
            </a:extLst>
          </p:cNvPr>
          <p:cNvCxnSpPr>
            <a:cxnSpLocks/>
          </p:cNvCxnSpPr>
          <p:nvPr/>
        </p:nvCxnSpPr>
        <p:spPr>
          <a:xfrm flipH="1" flipV="1">
            <a:off x="4766492" y="2775458"/>
            <a:ext cx="240889" cy="15485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5DC98B0B-055E-5113-897F-6A49DE0E6AD3}"/>
              </a:ext>
            </a:extLst>
          </p:cNvPr>
          <p:cNvCxnSpPr>
            <a:cxnSpLocks/>
          </p:cNvCxnSpPr>
          <p:nvPr/>
        </p:nvCxnSpPr>
        <p:spPr>
          <a:xfrm flipH="1" flipV="1">
            <a:off x="4717331" y="2861490"/>
            <a:ext cx="302339" cy="54814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FE806802-A5EA-73D2-A6C2-63B41EE16DA1}"/>
              </a:ext>
            </a:extLst>
          </p:cNvPr>
          <p:cNvCxnSpPr>
            <a:cxnSpLocks/>
          </p:cNvCxnSpPr>
          <p:nvPr/>
        </p:nvCxnSpPr>
        <p:spPr>
          <a:xfrm flipH="1">
            <a:off x="4778783" y="3876668"/>
            <a:ext cx="290049" cy="12782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EF03FFFD-60E5-4908-5BA5-047E4DD5F890}"/>
              </a:ext>
            </a:extLst>
          </p:cNvPr>
          <p:cNvCxnSpPr>
            <a:cxnSpLocks/>
          </p:cNvCxnSpPr>
          <p:nvPr/>
        </p:nvCxnSpPr>
        <p:spPr>
          <a:xfrm flipH="1" flipV="1">
            <a:off x="4741912" y="4078232"/>
            <a:ext cx="290049" cy="36378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27FBCCAF-BF40-322D-14D9-3AB57D664C0C}"/>
              </a:ext>
            </a:extLst>
          </p:cNvPr>
          <p:cNvCxnSpPr>
            <a:cxnSpLocks/>
          </p:cNvCxnSpPr>
          <p:nvPr/>
        </p:nvCxnSpPr>
        <p:spPr>
          <a:xfrm flipH="1">
            <a:off x="4766492" y="5068825"/>
            <a:ext cx="290049" cy="44737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EF399E7E-38EE-02B8-574C-4F7AA151BAA0}"/>
              </a:ext>
            </a:extLst>
          </p:cNvPr>
          <p:cNvCxnSpPr>
            <a:cxnSpLocks/>
          </p:cNvCxnSpPr>
          <p:nvPr/>
        </p:nvCxnSpPr>
        <p:spPr>
          <a:xfrm flipH="1" flipV="1">
            <a:off x="4741911" y="5491617"/>
            <a:ext cx="277758" cy="1917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5B2D4150-7F6B-7F0E-780D-2AFC73EC4ABE}"/>
              </a:ext>
            </a:extLst>
          </p:cNvPr>
          <p:cNvSpPr/>
          <p:nvPr/>
        </p:nvSpPr>
        <p:spPr>
          <a:xfrm>
            <a:off x="7202663" y="804212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Digital offers and 16+ population – innovation and development in range of therapies and digital offer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235B0880-C8AF-EA2E-B122-F4050C366221}"/>
              </a:ext>
            </a:extLst>
          </p:cNvPr>
          <p:cNvSpPr/>
          <p:nvPr/>
        </p:nvSpPr>
        <p:spPr>
          <a:xfrm>
            <a:off x="7202663" y="1394147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Collaborate with other IAPT services 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ICS and ELFT), offering collaboration and support across IAPT </a:t>
            </a: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54D5EDF-DF8B-E0F3-AF96-5932510FAE8E}"/>
              </a:ext>
            </a:extLst>
          </p:cNvPr>
          <p:cNvSpPr/>
          <p:nvPr/>
        </p:nvSpPr>
        <p:spPr>
          <a:xfrm>
            <a:off x="7214953" y="2008663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Integration and interface with wider </a:t>
            </a:r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mental health pathway</a:t>
            </a: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2A61A3E2-8CB6-8426-D577-820A9C36E071}"/>
              </a:ext>
            </a:extLst>
          </p:cNvPr>
          <p:cNvSpPr/>
          <p:nvPr/>
        </p:nvSpPr>
        <p:spPr>
          <a:xfrm>
            <a:off x="7214953" y="2598598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Increase service user engagement, People participation</a:t>
            </a: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B295707-EAF5-F64B-F685-B1C05AD2E2FD}"/>
              </a:ext>
            </a:extLst>
          </p:cNvPr>
          <p:cNvSpPr/>
          <p:nvPr/>
        </p:nvSpPr>
        <p:spPr>
          <a:xfrm>
            <a:off x="7190372" y="3151663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Expansion of </a:t>
            </a:r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ELFT Remote IAPT Service (ERIS) </a:t>
            </a:r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digital delivery and automation </a:t>
            </a: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432C9F8-BA66-1D38-25AF-AD0F6F33A6F6}"/>
              </a:ext>
            </a:extLst>
          </p:cNvPr>
          <p:cNvSpPr/>
          <p:nvPr/>
        </p:nvSpPr>
        <p:spPr>
          <a:xfrm>
            <a:off x="7190372" y="3741598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Quality forums and shared learning, training program for managers, appraisals  </a:t>
            </a: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9EE2D5C1-CFCD-22A0-E6C9-6D60906366CE}"/>
              </a:ext>
            </a:extLst>
          </p:cNvPr>
          <p:cNvSpPr/>
          <p:nvPr/>
        </p:nvSpPr>
        <p:spPr>
          <a:xfrm>
            <a:off x="7202662" y="4356114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Estates planning and IT, 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inance and Contracts </a:t>
            </a: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53FEF67-9012-0BB0-CA45-FBE360B31A3F}"/>
              </a:ext>
            </a:extLst>
          </p:cNvPr>
          <p:cNvSpPr/>
          <p:nvPr/>
        </p:nvSpPr>
        <p:spPr>
          <a:xfrm>
            <a:off x="7202662" y="4946049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 experience and Subcontractor performance </a:t>
            </a: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27DFA763-4055-EEE4-40DF-184A17DDFAD1}"/>
              </a:ext>
            </a:extLst>
          </p:cNvPr>
          <p:cNvSpPr/>
          <p:nvPr/>
        </p:nvSpPr>
        <p:spPr>
          <a:xfrm>
            <a:off x="7202661" y="5486822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Supporting flexible working, new ways of working, staff connection and communication, international recruitment</a:t>
            </a: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57D3C6F6-349C-4C2B-5470-2018ACAB798F}"/>
              </a:ext>
            </a:extLst>
          </p:cNvPr>
          <p:cNvSpPr txBox="1"/>
          <p:nvPr/>
        </p:nvSpPr>
        <p:spPr>
          <a:xfrm>
            <a:off x="2699794" y="184613"/>
            <a:ext cx="2224013" cy="52322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>
                <a:latin typeface="Arial"/>
                <a:cs typeface="Calibri"/>
              </a:rPr>
              <a:t>Trust Strategic Objective</a:t>
            </a:r>
            <a:endParaRPr lang="en-US" sz="1400" b="1" dirty="0">
              <a:latin typeface="Arial"/>
              <a:cs typeface="Arial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BEC5E31D-0391-3F4A-ACB7-A9171078C7AD}"/>
              </a:ext>
            </a:extLst>
          </p:cNvPr>
          <p:cNvSpPr txBox="1"/>
          <p:nvPr/>
        </p:nvSpPr>
        <p:spPr>
          <a:xfrm>
            <a:off x="5068832" y="155212"/>
            <a:ext cx="1843014" cy="52322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>
                <a:latin typeface="Arial"/>
                <a:cs typeface="Calibri"/>
              </a:rPr>
              <a:t>Priority areas for the service</a:t>
            </a:r>
          </a:p>
        </p:txBody>
      </p:sp>
      <p:sp>
        <p:nvSpPr>
          <p:cNvPr id="51" name="TextBox 4">
            <a:extLst>
              <a:ext uri="{FF2B5EF4-FFF2-40B4-BE49-F238E27FC236}">
                <a16:creationId xmlns:a16="http://schemas.microsoft.com/office/drawing/2014/main" id="{325A45EC-E20B-EAB0-E1B3-12401AEFFE0B}"/>
              </a:ext>
            </a:extLst>
          </p:cNvPr>
          <p:cNvSpPr txBox="1"/>
          <p:nvPr/>
        </p:nvSpPr>
        <p:spPr>
          <a:xfrm>
            <a:off x="7506490" y="180299"/>
            <a:ext cx="4559175" cy="52322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>
                <a:latin typeface="Arial"/>
                <a:cs typeface="Calibri"/>
              </a:rPr>
              <a:t>Defined workstreams / projects / </a:t>
            </a:r>
            <a:r>
              <a:rPr lang="en-US" sz="1400" b="1" dirty="0" err="1">
                <a:latin typeface="Arial"/>
                <a:cs typeface="Calibri"/>
              </a:rPr>
              <a:t>programmes</a:t>
            </a:r>
            <a:r>
              <a:rPr lang="en-US" sz="1400" b="1" dirty="0">
                <a:latin typeface="Arial"/>
                <a:cs typeface="Calibri"/>
              </a:rPr>
              <a:t> for 23-24</a:t>
            </a:r>
            <a:endParaRPr lang="en-US" sz="1400">
              <a:latin typeface="Arial"/>
              <a:cs typeface="Calibri" panose="020F0502020204030204"/>
            </a:endParaRPr>
          </a:p>
        </p:txBody>
      </p:sp>
      <p:pic>
        <p:nvPicPr>
          <p:cNvPr id="52" name="Picture 47" descr="Text&#10;&#10;Description automatically generated">
            <a:extLst>
              <a:ext uri="{FF2B5EF4-FFF2-40B4-BE49-F238E27FC236}">
                <a16:creationId xmlns:a16="http://schemas.microsoft.com/office/drawing/2014/main" id="{95043E4A-0ABE-E9CB-4F08-5FCA043BC9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249" y="112259"/>
            <a:ext cx="1238250" cy="64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78554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161</Words>
  <Application>Microsoft Office PowerPoint</Application>
  <PresentationFormat>Widescreen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Baksh de la Iglesia Amber</dc:creator>
  <cp:lastModifiedBy>Baksh de la Iglesia Amber</cp:lastModifiedBy>
  <cp:revision>1</cp:revision>
  <dcterms:created xsi:type="dcterms:W3CDTF">2023-05-04T11:35:19Z</dcterms:created>
  <dcterms:modified xsi:type="dcterms:W3CDTF">2023-05-04T11:35:39Z</dcterms:modified>
</cp:coreProperties>
</file>